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0" r:id="rId4"/>
    <p:sldId id="260" r:id="rId5"/>
    <p:sldId id="281" r:id="rId6"/>
    <p:sldId id="283" r:id="rId7"/>
    <p:sldId id="284" r:id="rId8"/>
    <p:sldId id="285" r:id="rId9"/>
    <p:sldId id="286" r:id="rId10"/>
    <p:sldId id="287" r:id="rId11"/>
    <p:sldId id="288" r:id="rId12"/>
    <p:sldId id="289" r:id="rId13"/>
    <p:sldId id="290" r:id="rId14"/>
    <p:sldId id="291" r:id="rId15"/>
    <p:sldId id="363"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14" r:id="rId50"/>
    <p:sldId id="279" r:id="rId51"/>
    <p:sldId id="278" r:id="rId52"/>
    <p:sldId id="27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59DE-17F1-4933-83B6-E86D89126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1131EA-EBFB-4602-A036-C8CB79840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39355-C84B-4EAF-90C2-F117314F9CDD}"/>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B079BBAB-229D-408A-ABCC-4DD056599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3CFB-4682-4164-A1A0-5641F19AD0DC}"/>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388965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D8C9-8425-4DE1-9D6D-44522C6F4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C9D15-71AC-4C9C-8B4D-EDBEAD6FA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944CB-A641-4DC2-9F60-0D27354E47BE}"/>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979E9258-5806-47A5-8772-472D2894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1C990-60AA-430B-A452-3283256E5D65}"/>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308119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05190-0D99-47DE-A1EF-F09C0288E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C11594-97AE-451E-BC38-6E33D896B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53C5C-E8FE-4478-A6AC-E2E05664BB53}"/>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120BB5A5-43B6-465D-922C-0DC1F0E0E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BA1E7-FC9E-4860-B71A-CA7B6C0093C2}"/>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289889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45C5-482A-4B6C-95D6-F93067034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DC3E7-DEBB-49A3-87C9-762D5F090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42B10-CF30-4342-AEAA-EE86838C5C42}"/>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7CB9DFB5-2873-4009-866D-4E9297ADE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D426C-CF7C-449A-8312-F8B3107E4701}"/>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228028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6B42-84D0-4E86-B8F7-0B7EDE1F6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DEF11-1D17-42D3-9A5D-D73B56BC6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0A4AC-6B30-406B-8233-2FF4235AB7F3}"/>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44C015F2-D20B-4130-92E4-4CE0ADFD3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64545-D36F-49DC-89B2-0F0210F0F42C}"/>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415719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13A1-0455-4FDF-AB7C-CC694171A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1DC4E-08C0-40CE-803F-F67CD1B51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2FD9D-3079-472A-B728-DBC9C67D5B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519087-11F9-497A-BF8E-D15B54963230}"/>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6" name="Footer Placeholder 5">
            <a:extLst>
              <a:ext uri="{FF2B5EF4-FFF2-40B4-BE49-F238E27FC236}">
                <a16:creationId xmlns:a16="http://schemas.microsoft.com/office/drawing/2014/main" id="{266BC1E3-B04A-468A-BF84-0C71D8BF5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57A10-DF84-407E-A94F-25A727032A72}"/>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119611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49AF-BA20-45BA-A4A6-D106170C5C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767842-3E0F-431A-8871-8D8C7E69A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38240-4677-4E9A-8DC7-3715D5BB9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EDCD0-86F1-427C-A6BC-A5E5106E1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9D1BE-DFB3-40B6-8EF1-FD0CDFD7C7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D7A6C-4BA8-4A9D-A4D8-EC5B12196375}"/>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8" name="Footer Placeholder 7">
            <a:extLst>
              <a:ext uri="{FF2B5EF4-FFF2-40B4-BE49-F238E27FC236}">
                <a16:creationId xmlns:a16="http://schemas.microsoft.com/office/drawing/2014/main" id="{19ABF551-105B-4002-97D2-604457E64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8990A-1C1F-4B75-B6BA-ECE6C2349B47}"/>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278817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A025-3D77-43EC-90E6-FFBAA4DA5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6E8F55-D126-4163-AC57-D9F9C5A2A808}"/>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4" name="Footer Placeholder 3">
            <a:extLst>
              <a:ext uri="{FF2B5EF4-FFF2-40B4-BE49-F238E27FC236}">
                <a16:creationId xmlns:a16="http://schemas.microsoft.com/office/drawing/2014/main" id="{80499DE5-F94A-4B94-83C9-C62AAD8F9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23348-4E58-4506-B5F6-0CB2A0629B03}"/>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10019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DCB8C-5381-48F1-999C-7626FFB1260A}"/>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3" name="Footer Placeholder 2">
            <a:extLst>
              <a:ext uri="{FF2B5EF4-FFF2-40B4-BE49-F238E27FC236}">
                <a16:creationId xmlns:a16="http://schemas.microsoft.com/office/drawing/2014/main" id="{E3FF0502-1A94-4BAD-90FF-01054DAC7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10858-5EA4-4CF7-90F9-BF65ADAAEE94}"/>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35183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FC48-8CE0-418A-BB24-F1AA6CC6A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183A1-1135-4EAD-9462-88DD86963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DFEF2-EE67-4282-8B45-88CC003CF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17D8E-AA3F-4764-9308-2B743CCD9665}"/>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6" name="Footer Placeholder 5">
            <a:extLst>
              <a:ext uri="{FF2B5EF4-FFF2-40B4-BE49-F238E27FC236}">
                <a16:creationId xmlns:a16="http://schemas.microsoft.com/office/drawing/2014/main" id="{2E24FDAB-C3C3-4B5C-9A63-977012D23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DB143-46E8-42B7-A4E1-C770814ABDD9}"/>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24390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0CCD-1293-4281-96B8-2F684D5AA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F8B61-ABF8-47AB-B9ED-C9AAE7124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01CADC-2745-491C-B280-ECC570DF8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CE03B-57A6-4417-9650-AFACE8518050}"/>
              </a:ext>
            </a:extLst>
          </p:cNvPr>
          <p:cNvSpPr>
            <a:spLocks noGrp="1"/>
          </p:cNvSpPr>
          <p:nvPr>
            <p:ph type="dt" sz="half" idx="10"/>
          </p:nvPr>
        </p:nvSpPr>
        <p:spPr/>
        <p:txBody>
          <a:bodyPr/>
          <a:lstStyle/>
          <a:p>
            <a:fld id="{B73CC310-BB8F-4960-987E-E1FE3902FD76}" type="datetimeFigureOut">
              <a:rPr lang="en-US" smtClean="0"/>
              <a:t>4/28/2022</a:t>
            </a:fld>
            <a:endParaRPr lang="en-US"/>
          </a:p>
        </p:txBody>
      </p:sp>
      <p:sp>
        <p:nvSpPr>
          <p:cNvPr id="6" name="Footer Placeholder 5">
            <a:extLst>
              <a:ext uri="{FF2B5EF4-FFF2-40B4-BE49-F238E27FC236}">
                <a16:creationId xmlns:a16="http://schemas.microsoft.com/office/drawing/2014/main" id="{96CBDB7A-AF6B-492E-A437-4745DB783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BF402-B06C-4E6B-A0B1-1326C6D7C9E1}"/>
              </a:ext>
            </a:extLst>
          </p:cNvPr>
          <p:cNvSpPr>
            <a:spLocks noGrp="1"/>
          </p:cNvSpPr>
          <p:nvPr>
            <p:ph type="sldNum" sz="quarter" idx="12"/>
          </p:nvPr>
        </p:nvSpPr>
        <p:spPr/>
        <p:txBody>
          <a:bodyPr/>
          <a:lstStyle/>
          <a:p>
            <a:fld id="{C08E9310-B66A-4137-83A0-8CF4745C85D7}" type="slidenum">
              <a:rPr lang="en-US" smtClean="0"/>
              <a:t>‹#›</a:t>
            </a:fld>
            <a:endParaRPr lang="en-US"/>
          </a:p>
        </p:txBody>
      </p:sp>
    </p:spTree>
    <p:extLst>
      <p:ext uri="{BB962C8B-B14F-4D97-AF65-F5344CB8AC3E}">
        <p14:creationId xmlns:p14="http://schemas.microsoft.com/office/powerpoint/2010/main" val="394478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80DEB-A975-43A2-9A53-4364FC8A7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EBA55-67AB-492A-905C-FCA444E54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37AE6-9B24-4635-B684-1D1D6E59F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CC310-BB8F-4960-987E-E1FE3902FD76}" type="datetimeFigureOut">
              <a:rPr lang="en-US" smtClean="0"/>
              <a:t>4/28/2022</a:t>
            </a:fld>
            <a:endParaRPr lang="en-US"/>
          </a:p>
        </p:txBody>
      </p:sp>
      <p:sp>
        <p:nvSpPr>
          <p:cNvPr id="5" name="Footer Placeholder 4">
            <a:extLst>
              <a:ext uri="{FF2B5EF4-FFF2-40B4-BE49-F238E27FC236}">
                <a16:creationId xmlns:a16="http://schemas.microsoft.com/office/drawing/2014/main" id="{730197AD-485F-4D2A-99F8-FF1953818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8EAA85-9068-457C-8A07-D9718A9C5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E9310-B66A-4137-83A0-8CF4745C85D7}" type="slidenum">
              <a:rPr lang="en-US" smtClean="0"/>
              <a:t>‹#›</a:t>
            </a:fld>
            <a:endParaRPr lang="en-US"/>
          </a:p>
        </p:txBody>
      </p:sp>
    </p:spTree>
    <p:extLst>
      <p:ext uri="{BB962C8B-B14F-4D97-AF65-F5344CB8AC3E}">
        <p14:creationId xmlns:p14="http://schemas.microsoft.com/office/powerpoint/2010/main" val="8335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7CB9-F97E-44FF-B0DB-92B7BC01C309}"/>
              </a:ext>
            </a:extLst>
          </p:cNvPr>
          <p:cNvSpPr>
            <a:spLocks noGrp="1"/>
          </p:cNvSpPr>
          <p:nvPr>
            <p:ph type="ctrTitle"/>
          </p:nvPr>
        </p:nvSpPr>
        <p:spPr/>
        <p:txBody>
          <a:bodyPr/>
          <a:lstStyle/>
          <a:p>
            <a:r>
              <a:rPr lang="en-US" sz="6000" dirty="0">
                <a:solidFill>
                  <a:srgbClr val="0B5394"/>
                </a:solidFill>
                <a:latin typeface="Arial" charset="0"/>
              </a:rPr>
              <a:t>Dijkstra's algorithm</a:t>
            </a:r>
            <a:endParaRPr lang="en-US" dirty="0"/>
          </a:p>
        </p:txBody>
      </p:sp>
      <p:sp>
        <p:nvSpPr>
          <p:cNvPr id="3" name="Subtitle 2">
            <a:extLst>
              <a:ext uri="{FF2B5EF4-FFF2-40B4-BE49-F238E27FC236}">
                <a16:creationId xmlns:a16="http://schemas.microsoft.com/office/drawing/2014/main" id="{97F9E7A7-69CE-4DB0-AFA5-E15247975ED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33309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a:t>Thus, if we now examine vertex 4, we may deduce that there exist the following paths:</a:t>
            </a:r>
          </a:p>
          <a:p>
            <a:pPr lvl="1"/>
            <a:r>
              <a:rPr lang="en-US" dirty="0"/>
              <a:t>(1, 4, 5)	length 12</a:t>
            </a:r>
          </a:p>
          <a:p>
            <a:pPr lvl="1"/>
            <a:r>
              <a:rPr lang="en-US" dirty="0"/>
              <a:t>(1, 4, 7)	length 10</a:t>
            </a:r>
          </a:p>
          <a:p>
            <a:pPr lvl="1"/>
            <a:r>
              <a:rPr lang="en-US" dirty="0"/>
              <a:t>(1, 4, 8)	length 9</a:t>
            </a:r>
          </a:p>
          <a:p>
            <a:pPr>
              <a:buFontTx/>
              <a:buNone/>
            </a:pPr>
            <a:endParaRPr lang="en-US" dirty="0"/>
          </a:p>
        </p:txBody>
      </p:sp>
      <p:sp>
        <p:nvSpPr>
          <p:cNvPr id="246788" name="Rectangle 4"/>
          <p:cNvSpPr>
            <a:spLocks noGrp="1" noChangeArrowheads="1"/>
          </p:cNvSpPr>
          <p:nvPr>
            <p:ph type="title"/>
          </p:nvPr>
        </p:nvSpPr>
        <p:spPr>
          <a:noFill/>
          <a:ln/>
        </p:spPr>
        <p:txBody>
          <a:bodyPr/>
          <a:lstStyle/>
          <a:p>
            <a:r>
              <a:rPr lang="en-US"/>
              <a:t>Dijkstra’s Algorithm</a:t>
            </a:r>
          </a:p>
        </p:txBody>
      </p:sp>
      <p:pic>
        <p:nvPicPr>
          <p:cNvPr id="246792" name="Picture 8" descr="sp01"/>
          <p:cNvPicPr>
            <a:picLocks noChangeAspect="1" noChangeArrowheads="1"/>
          </p:cNvPicPr>
          <p:nvPr/>
        </p:nvPicPr>
        <p:blipFill>
          <a:blip r:embed="rId2" cstate="print"/>
          <a:srcRect/>
          <a:stretch>
            <a:fillRect/>
          </a:stretch>
        </p:blipFill>
        <p:spPr bwMode="auto">
          <a:xfrm>
            <a:off x="7239000" y="3657600"/>
            <a:ext cx="1871662" cy="168116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Dijkstra’s Algorithm</a:t>
            </a:r>
          </a:p>
        </p:txBody>
      </p:sp>
      <p:sp>
        <p:nvSpPr>
          <p:cNvPr id="248835" name="Rectangle 3"/>
          <p:cNvSpPr>
            <a:spLocks noGrp="1" noChangeArrowheads="1"/>
          </p:cNvSpPr>
          <p:nvPr>
            <p:ph type="body" idx="1"/>
          </p:nvPr>
        </p:nvSpPr>
        <p:spPr/>
        <p:txBody>
          <a:bodyPr/>
          <a:lstStyle/>
          <a:p>
            <a:r>
              <a:rPr lang="en-US" dirty="0"/>
              <a:t>We need to remember that the length of that path from node 1 to node 4 is 1</a:t>
            </a:r>
          </a:p>
          <a:p>
            <a:r>
              <a:rPr lang="en-US" dirty="0"/>
              <a:t>Thus, we need to store the length of a path that goes through node 4:</a:t>
            </a:r>
          </a:p>
          <a:p>
            <a:pPr lvl="1"/>
            <a:r>
              <a:rPr lang="en-US" dirty="0"/>
              <a:t>5 of length 12</a:t>
            </a:r>
          </a:p>
          <a:p>
            <a:pPr lvl="1"/>
            <a:r>
              <a:rPr lang="en-US" dirty="0"/>
              <a:t>7 of length 10</a:t>
            </a:r>
          </a:p>
          <a:p>
            <a:pPr lvl="1"/>
            <a:r>
              <a:rPr lang="en-US" dirty="0"/>
              <a:t>8 of length 9</a:t>
            </a:r>
          </a:p>
        </p:txBody>
      </p:sp>
      <p:pic>
        <p:nvPicPr>
          <p:cNvPr id="248841" name="Picture 9" descr="sp03"/>
          <p:cNvPicPr>
            <a:picLocks noChangeAspect="1" noChangeArrowheads="1"/>
          </p:cNvPicPr>
          <p:nvPr/>
        </p:nvPicPr>
        <p:blipFill>
          <a:blip r:embed="rId2" cstate="print"/>
          <a:srcRect/>
          <a:stretch>
            <a:fillRect/>
          </a:stretch>
        </p:blipFill>
        <p:spPr bwMode="auto">
          <a:xfrm>
            <a:off x="6324600" y="3962401"/>
            <a:ext cx="1871662" cy="17113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Dijkstra’s Algorithm</a:t>
            </a:r>
          </a:p>
        </p:txBody>
      </p:sp>
      <p:sp>
        <p:nvSpPr>
          <p:cNvPr id="249859" name="Rectangle 3"/>
          <p:cNvSpPr>
            <a:spLocks noGrp="1" noChangeArrowheads="1"/>
          </p:cNvSpPr>
          <p:nvPr>
            <p:ph type="body" idx="1"/>
          </p:nvPr>
        </p:nvSpPr>
        <p:spPr/>
        <p:txBody>
          <a:bodyPr/>
          <a:lstStyle/>
          <a:p>
            <a:r>
              <a:rPr lang="en-US" dirty="0"/>
              <a:t>We have already discovered that there is a path of length 8 to vertex 5 with the path (1, 5).</a:t>
            </a:r>
          </a:p>
          <a:p>
            <a:r>
              <a:rPr lang="en-US" dirty="0"/>
              <a:t>Thus, we can safely ignore this longer path.</a:t>
            </a:r>
          </a:p>
        </p:txBody>
      </p:sp>
      <p:pic>
        <p:nvPicPr>
          <p:cNvPr id="249860" name="Picture 4" descr="sp02"/>
          <p:cNvPicPr>
            <a:picLocks noChangeAspect="1" noChangeArrowheads="1"/>
          </p:cNvPicPr>
          <p:nvPr/>
        </p:nvPicPr>
        <p:blipFill>
          <a:blip r:embed="rId2" cstate="print"/>
          <a:srcRect/>
          <a:stretch>
            <a:fillRect/>
          </a:stretch>
        </p:blipFill>
        <p:spPr bwMode="auto">
          <a:xfrm>
            <a:off x="7010400" y="4038601"/>
            <a:ext cx="1871662" cy="17113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Dijkstra’s Algorithm</a:t>
            </a:r>
          </a:p>
        </p:txBody>
      </p:sp>
      <p:sp>
        <p:nvSpPr>
          <p:cNvPr id="250883" name="Rectangle 3"/>
          <p:cNvSpPr>
            <a:spLocks noGrp="1" noChangeArrowheads="1"/>
          </p:cNvSpPr>
          <p:nvPr>
            <p:ph type="body" idx="1"/>
          </p:nvPr>
        </p:nvSpPr>
        <p:spPr>
          <a:xfrm>
            <a:off x="1981200" y="1600201"/>
            <a:ext cx="5638800" cy="4525963"/>
          </a:xfrm>
        </p:spPr>
        <p:txBody>
          <a:bodyPr/>
          <a:lstStyle/>
          <a:p>
            <a:r>
              <a:rPr lang="en-US" dirty="0"/>
              <a:t>We now know that: </a:t>
            </a:r>
          </a:p>
          <a:p>
            <a:pPr lvl="1"/>
            <a:r>
              <a:rPr lang="en-US" dirty="0"/>
              <a:t>There exist paths from vertex 1 to vertices {2,4,5,7,8}.</a:t>
            </a:r>
          </a:p>
          <a:p>
            <a:pPr lvl="1"/>
            <a:r>
              <a:rPr lang="en-US" dirty="0"/>
              <a:t>We know that the shortest path from vertex 1 to vertex 4 is of length 1.</a:t>
            </a:r>
          </a:p>
          <a:p>
            <a:pPr lvl="1"/>
            <a:r>
              <a:rPr lang="en-US" dirty="0"/>
              <a:t>We know that the shortest path to the other vertices {2,5,7,8} is at most the length listed in the table to the right.</a:t>
            </a:r>
          </a:p>
        </p:txBody>
      </p:sp>
      <p:graphicFrame>
        <p:nvGraphicFramePr>
          <p:cNvPr id="250957" name="Group 77"/>
          <p:cNvGraphicFramePr>
            <a:graphicFrameLocks noGrp="1"/>
          </p:cNvGraphicFramePr>
          <p:nvPr/>
        </p:nvGraphicFramePr>
        <p:xfrm>
          <a:off x="7467601" y="2209801"/>
          <a:ext cx="2687637" cy="3219451"/>
        </p:xfrm>
        <a:graphic>
          <a:graphicData uri="http://schemas.openxmlformats.org/drawingml/2006/table">
            <a:tbl>
              <a:tblPr/>
              <a:tblGrid>
                <a:gridCol w="1344612">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dirty="0"/>
              <a:t>Dijkstra’s Algorithm</a:t>
            </a:r>
          </a:p>
        </p:txBody>
      </p:sp>
      <p:sp>
        <p:nvSpPr>
          <p:cNvPr id="251907" name="Rectangle 3"/>
          <p:cNvSpPr>
            <a:spLocks noGrp="1" noChangeArrowheads="1"/>
          </p:cNvSpPr>
          <p:nvPr>
            <p:ph type="body" idx="1"/>
          </p:nvPr>
        </p:nvSpPr>
        <p:spPr/>
        <p:txBody>
          <a:bodyPr/>
          <a:lstStyle/>
          <a:p>
            <a:r>
              <a:rPr lang="en-US" sz="2400" dirty="0"/>
              <a:t>There cannot exist a shorter path to either of the vertices 1 or 4, since the distances can only increase at each iteration.</a:t>
            </a:r>
          </a:p>
          <a:p>
            <a:r>
              <a:rPr lang="en-US" sz="2400" dirty="0"/>
              <a:t>We consider these vertices to be </a:t>
            </a:r>
            <a:br>
              <a:rPr lang="en-US" sz="2400" dirty="0"/>
            </a:br>
            <a:r>
              <a:rPr lang="en-US" sz="2400" b="1" i="1" dirty="0"/>
              <a:t>visited</a:t>
            </a:r>
            <a:endParaRPr lang="en-US" sz="2400" b="1" dirty="0"/>
          </a:p>
        </p:txBody>
      </p:sp>
      <p:graphicFrame>
        <p:nvGraphicFramePr>
          <p:cNvPr id="251908" name="Group 4"/>
          <p:cNvGraphicFramePr>
            <a:graphicFrameLocks noGrp="1"/>
          </p:cNvGraphicFramePr>
          <p:nvPr/>
        </p:nvGraphicFramePr>
        <p:xfrm>
          <a:off x="7391401" y="2514601"/>
          <a:ext cx="2687637" cy="3217863"/>
        </p:xfrm>
        <a:graphic>
          <a:graphicData uri="http://schemas.openxmlformats.org/drawingml/2006/table">
            <a:tbl>
              <a:tblPr/>
              <a:tblGrid>
                <a:gridCol w="1344612">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941400" y="643467"/>
            <a:ext cx="8408193" cy="744836"/>
          </a:xfrm>
        </p:spPr>
        <p:txBody>
          <a:bodyPr vert="horz" lIns="91440" tIns="45720" rIns="91440" bIns="45720" rtlCol="0" anchor="ctr">
            <a:normAutofit/>
          </a:bodyPr>
          <a:lstStyle/>
          <a:p>
            <a:pPr>
              <a:lnSpc>
                <a:spcPct val="90000"/>
              </a:lnSpc>
            </a:pPr>
            <a:r>
              <a:rPr lang="en-US" sz="2800">
                <a:solidFill>
                  <a:schemeClr val="bg1"/>
                </a:solidFill>
              </a:rPr>
              <a:t>Dijkstra’s Algorithm</a:t>
            </a:r>
          </a:p>
        </p:txBody>
      </p:sp>
      <p:pic>
        <p:nvPicPr>
          <p:cNvPr id="6" name="Picture 5">
            <a:extLst>
              <a:ext uri="{FF2B5EF4-FFF2-40B4-BE49-F238E27FC236}">
                <a16:creationId xmlns:a16="http://schemas.microsoft.com/office/drawing/2014/main" id="{1C2EB2DB-91AA-4ED0-A4A2-8001B807CBAA}"/>
              </a:ext>
            </a:extLst>
          </p:cNvPr>
          <p:cNvPicPr>
            <a:picLocks noChangeAspect="1"/>
          </p:cNvPicPr>
          <p:nvPr/>
        </p:nvPicPr>
        <p:blipFill>
          <a:blip r:embed="rId2"/>
          <a:stretch>
            <a:fillRect/>
          </a:stretch>
        </p:blipFill>
        <p:spPr>
          <a:xfrm>
            <a:off x="2291498" y="1675228"/>
            <a:ext cx="7609005" cy="4394199"/>
          </a:xfrm>
          <a:prstGeom prst="rect">
            <a:avLst/>
          </a:prstGeom>
        </p:spPr>
      </p:pic>
      <p:sp>
        <p:nvSpPr>
          <p:cNvPr id="5" name="Rectangle 2">
            <a:extLst>
              <a:ext uri="{FF2B5EF4-FFF2-40B4-BE49-F238E27FC236}">
                <a16:creationId xmlns:a16="http://schemas.microsoft.com/office/drawing/2014/main" id="{45EC76C7-53F5-490B-AE58-CAD6525E3AA7}"/>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Dijkstra’s Algorithm</a:t>
            </a:r>
            <a:endParaRPr lang="en-US" dirty="0"/>
          </a:p>
        </p:txBody>
      </p:sp>
    </p:spTree>
    <p:extLst>
      <p:ext uri="{BB962C8B-B14F-4D97-AF65-F5344CB8AC3E}">
        <p14:creationId xmlns:p14="http://schemas.microsoft.com/office/powerpoint/2010/main" val="113288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6" name="Picture 8" descr="sp04"/>
          <p:cNvPicPr>
            <a:picLocks noChangeAspect="1" noChangeArrowheads="1"/>
          </p:cNvPicPr>
          <p:nvPr/>
        </p:nvPicPr>
        <p:blipFill>
          <a:blip r:embed="rId2" cstate="print"/>
          <a:srcRect/>
          <a:stretch>
            <a:fillRect/>
          </a:stretch>
        </p:blipFill>
        <p:spPr bwMode="auto">
          <a:xfrm>
            <a:off x="4727576" y="4618038"/>
            <a:ext cx="2735263" cy="1619250"/>
          </a:xfrm>
          <a:prstGeom prst="rect">
            <a:avLst/>
          </a:prstGeom>
          <a:noFill/>
        </p:spPr>
      </p:pic>
      <p:sp>
        <p:nvSpPr>
          <p:cNvPr id="252930" name="Rectangle 2"/>
          <p:cNvSpPr>
            <a:spLocks noGrp="1" noChangeArrowheads="1"/>
          </p:cNvSpPr>
          <p:nvPr>
            <p:ph type="title"/>
          </p:nvPr>
        </p:nvSpPr>
        <p:spPr/>
        <p:txBody>
          <a:bodyPr/>
          <a:lstStyle/>
          <a:p>
            <a:r>
              <a:rPr lang="en-US"/>
              <a:t>Dijkstra’s Algorithm</a:t>
            </a:r>
          </a:p>
        </p:txBody>
      </p:sp>
      <p:sp>
        <p:nvSpPr>
          <p:cNvPr id="252931" name="Rectangle 3"/>
          <p:cNvSpPr>
            <a:spLocks noGrp="1" noChangeArrowheads="1"/>
          </p:cNvSpPr>
          <p:nvPr>
            <p:ph type="body" idx="1"/>
          </p:nvPr>
        </p:nvSpPr>
        <p:spPr/>
        <p:txBody>
          <a:bodyPr/>
          <a:lstStyle/>
          <a:p>
            <a:r>
              <a:rPr lang="en-US" dirty="0"/>
              <a:t>In </a:t>
            </a:r>
            <a:r>
              <a:rPr lang="en-US" dirty="0" err="1"/>
              <a:t>Dijkstra’s</a:t>
            </a:r>
            <a:r>
              <a:rPr lang="en-US" dirty="0"/>
              <a:t> algorithm, we always take the next unvisited vertex which has the current shortest path from the starting vertex in the table.</a:t>
            </a:r>
          </a:p>
          <a:p>
            <a:r>
              <a:rPr lang="en-US" dirty="0"/>
              <a:t>This is vertex 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Dijkstra’s Algorithm</a:t>
            </a:r>
          </a:p>
        </p:txBody>
      </p:sp>
      <p:sp>
        <p:nvSpPr>
          <p:cNvPr id="253955" name="Rectangle 3"/>
          <p:cNvSpPr>
            <a:spLocks noGrp="1" noChangeArrowheads="1"/>
          </p:cNvSpPr>
          <p:nvPr>
            <p:ph type="body" idx="1"/>
          </p:nvPr>
        </p:nvSpPr>
        <p:spPr/>
        <p:txBody>
          <a:bodyPr/>
          <a:lstStyle/>
          <a:p>
            <a:r>
              <a:rPr lang="en-US"/>
              <a:t>We can try to update the shortest paths to vertices 3 and 6 (both of length 5) however:</a:t>
            </a:r>
          </a:p>
          <a:p>
            <a:pPr lvl="1"/>
            <a:r>
              <a:rPr lang="en-US"/>
              <a:t>there already exists a path of length 8 &lt; 10 to vertex 5 (10 = </a:t>
            </a:r>
            <a:r>
              <a:rPr lang="en-US">
                <a:solidFill>
                  <a:schemeClr val="hlink"/>
                </a:solidFill>
              </a:rPr>
              <a:t>4</a:t>
            </a:r>
            <a:r>
              <a:rPr lang="en-US"/>
              <a:t> + 6)</a:t>
            </a:r>
          </a:p>
          <a:p>
            <a:pPr lvl="1"/>
            <a:r>
              <a:rPr lang="en-US"/>
              <a:t>we already know the shortest path to 4 is 1</a:t>
            </a:r>
          </a:p>
        </p:txBody>
      </p:sp>
      <p:pic>
        <p:nvPicPr>
          <p:cNvPr id="253960" name="Picture 8" descr="sp05"/>
          <p:cNvPicPr>
            <a:picLocks noChangeAspect="1" noChangeArrowheads="1"/>
          </p:cNvPicPr>
          <p:nvPr/>
        </p:nvPicPr>
        <p:blipFill>
          <a:blip r:embed="rId2" cstate="print"/>
          <a:srcRect/>
          <a:stretch>
            <a:fillRect/>
          </a:stretch>
        </p:blipFill>
        <p:spPr bwMode="auto">
          <a:xfrm>
            <a:off x="4727576" y="4618038"/>
            <a:ext cx="2735263" cy="16192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Dijkstra’s Algorithm</a:t>
            </a:r>
          </a:p>
        </p:txBody>
      </p:sp>
      <p:sp>
        <p:nvSpPr>
          <p:cNvPr id="254979" name="Rectangle 3"/>
          <p:cNvSpPr>
            <a:spLocks noGrp="1" noChangeArrowheads="1"/>
          </p:cNvSpPr>
          <p:nvPr>
            <p:ph type="body" idx="1"/>
          </p:nvPr>
        </p:nvSpPr>
        <p:spPr/>
        <p:txBody>
          <a:bodyPr/>
          <a:lstStyle/>
          <a:p>
            <a:r>
              <a:rPr lang="en-US"/>
              <a:t>To keep track of those vertices to which no path has reached, we can assign those vertices an initial distance of either</a:t>
            </a:r>
          </a:p>
          <a:p>
            <a:pPr lvl="1"/>
            <a:r>
              <a:rPr lang="en-US"/>
              <a:t>infinity (∞ ),</a:t>
            </a:r>
          </a:p>
          <a:p>
            <a:pPr lvl="1"/>
            <a:r>
              <a:rPr lang="en-US"/>
              <a:t>a number larger than any possible path, or</a:t>
            </a:r>
          </a:p>
          <a:p>
            <a:pPr lvl="1"/>
            <a:r>
              <a:rPr lang="en-US"/>
              <a:t>a negative number</a:t>
            </a:r>
          </a:p>
          <a:p>
            <a:r>
              <a:rPr lang="en-US"/>
              <a:t>For demonstration purposes, we will use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Dijkstra’s Algorithm</a:t>
            </a:r>
          </a:p>
        </p:txBody>
      </p:sp>
      <p:sp>
        <p:nvSpPr>
          <p:cNvPr id="276483" name="Rectangle 3"/>
          <p:cNvSpPr>
            <a:spLocks noGrp="1" noChangeArrowheads="1"/>
          </p:cNvSpPr>
          <p:nvPr>
            <p:ph type="body" idx="1"/>
          </p:nvPr>
        </p:nvSpPr>
        <p:spPr/>
        <p:txBody>
          <a:bodyPr/>
          <a:lstStyle/>
          <a:p>
            <a:r>
              <a:rPr lang="en-US" dirty="0"/>
              <a:t>As well as finding the length of the shortest path, we’d like to find the corresponding shortest path</a:t>
            </a:r>
          </a:p>
          <a:p>
            <a:r>
              <a:rPr lang="en-US" dirty="0"/>
              <a:t>Each time we update the shortest distance to a particular vertex, we will keep track of the predecessor used to reach this vertex on the shortest path.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BB33E01-2B81-4CBA-A455-5541281C0941}"/>
              </a:ext>
            </a:extLst>
          </p:cNvPr>
          <p:cNvSpPr>
            <a:spLocks noGrp="1" noChangeArrowheads="1"/>
          </p:cNvSpPr>
          <p:nvPr>
            <p:ph type="title"/>
          </p:nvPr>
        </p:nvSpPr>
        <p:spPr>
          <a:xfrm>
            <a:off x="1746885" y="274320"/>
            <a:ext cx="8698230" cy="822960"/>
          </a:xfrm>
        </p:spPr>
        <p:txBody>
          <a:bodyPr vert="horz" lIns="0" tIns="0" rIns="0" bIns="0" rtlCol="0" anchor="t">
            <a:normAutofit fontScale="90000"/>
          </a:bodyPr>
          <a:lstStyle/>
          <a:p>
            <a:pPr>
              <a:lnSpc>
                <a:spcPct val="95000"/>
              </a:lnSpc>
              <a:defRPr/>
            </a:pPr>
            <a:r>
              <a:rPr lang="en-US" sz="3870" b="1">
                <a:solidFill>
                  <a:srgbClr val="3B62AF"/>
                </a:solidFill>
                <a:latin typeface="Arial" charset="0"/>
              </a:rPr>
              <a:t>Single-Source Shortest Path Problem </a:t>
            </a:r>
          </a:p>
        </p:txBody>
      </p:sp>
      <p:sp>
        <p:nvSpPr>
          <p:cNvPr id="11267" name="Rectangle 2">
            <a:extLst>
              <a:ext uri="{FF2B5EF4-FFF2-40B4-BE49-F238E27FC236}">
                <a16:creationId xmlns:a16="http://schemas.microsoft.com/office/drawing/2014/main" id="{1853E107-9528-4DA4-986F-4DE7DD073F15}"/>
              </a:ext>
            </a:extLst>
          </p:cNvPr>
          <p:cNvSpPr>
            <a:spLocks noGrp="1" noChangeArrowheads="1"/>
          </p:cNvSpPr>
          <p:nvPr>
            <p:ph sz="quarter" idx="1"/>
          </p:nvPr>
        </p:nvSpPr>
        <p:spPr>
          <a:xfrm>
            <a:off x="1844040" y="1440180"/>
            <a:ext cx="8698230" cy="4937760"/>
          </a:xfrm>
        </p:spPr>
        <p:txBody>
          <a:bodyPr vert="horz" lIns="0" tIns="0" rIns="0" bIns="0" rtlCol="0">
            <a:normAutofit/>
          </a:bodyPr>
          <a:lstStyle/>
          <a:p>
            <a:pPr marL="0" indent="0">
              <a:lnSpc>
                <a:spcPct val="95000"/>
              </a:lnSpc>
              <a:spcBef>
                <a:spcPct val="0"/>
              </a:spcBef>
              <a:buNone/>
            </a:pPr>
            <a:r>
              <a:rPr lang="en-US" altLang="en-US" b="1" u="sng">
                <a:solidFill>
                  <a:srgbClr val="444444"/>
                </a:solidFill>
                <a:latin typeface="Arial" panose="020B0604020202020204" pitchFamily="34" charset="0"/>
              </a:rPr>
              <a:t>Single-Source Shortest Path Problem</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 The problem of finding shortest paths from a source vertex </a:t>
            </a:r>
            <a:r>
              <a:rPr lang="en-US" altLang="en-US" i="1">
                <a:solidFill>
                  <a:srgbClr val="444444"/>
                </a:solidFill>
                <a:latin typeface="Arial" panose="020B0604020202020204" pitchFamily="34" charset="0"/>
              </a:rPr>
              <a:t>v</a:t>
            </a:r>
            <a:r>
              <a:rPr lang="en-US" altLang="en-US">
                <a:solidFill>
                  <a:srgbClr val="444444"/>
                </a:solidFill>
                <a:latin typeface="Arial" panose="020B0604020202020204" pitchFamily="34" charset="0"/>
              </a:rPr>
              <a:t> to all other vertices in the graph.</a:t>
            </a:r>
          </a:p>
        </p:txBody>
      </p:sp>
      <p:pic>
        <p:nvPicPr>
          <p:cNvPr id="11268" name="Picture 4">
            <a:extLst>
              <a:ext uri="{FF2B5EF4-FFF2-40B4-BE49-F238E27FC236}">
                <a16:creationId xmlns:a16="http://schemas.microsoft.com/office/drawing/2014/main" id="{F1A64115-00BF-4A75-9C1B-8DCCE225D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722" y="3086100"/>
            <a:ext cx="3807618" cy="251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Dijkstra’s Algorithm</a:t>
            </a:r>
          </a:p>
        </p:txBody>
      </p:sp>
      <p:sp>
        <p:nvSpPr>
          <p:cNvPr id="277507" name="Rectangle 3"/>
          <p:cNvSpPr>
            <a:spLocks noGrp="1" noChangeArrowheads="1"/>
          </p:cNvSpPr>
          <p:nvPr>
            <p:ph type="body" idx="1"/>
          </p:nvPr>
        </p:nvSpPr>
        <p:spPr/>
        <p:txBody>
          <a:bodyPr/>
          <a:lstStyle/>
          <a:p>
            <a:r>
              <a:rPr lang="en-US" dirty="0"/>
              <a:t>We will store a table of pointers, each initially 0</a:t>
            </a:r>
          </a:p>
          <a:p>
            <a:r>
              <a:rPr lang="en-US" dirty="0"/>
              <a:t>This table will be updated each</a:t>
            </a:r>
            <a:br>
              <a:rPr lang="en-US" dirty="0"/>
            </a:br>
            <a:r>
              <a:rPr lang="en-US" dirty="0"/>
              <a:t>time a distance is updated</a:t>
            </a:r>
          </a:p>
          <a:p>
            <a:endParaRPr lang="en-US" dirty="0"/>
          </a:p>
          <a:p>
            <a:pPr>
              <a:buFontTx/>
              <a:buNone/>
            </a:pPr>
            <a:endParaRPr lang="en-US" dirty="0"/>
          </a:p>
        </p:txBody>
      </p:sp>
      <p:graphicFrame>
        <p:nvGraphicFramePr>
          <p:cNvPr id="277508" name="Group 4"/>
          <p:cNvGraphicFramePr>
            <a:graphicFrameLocks noGrp="1"/>
          </p:cNvGraphicFramePr>
          <p:nvPr/>
        </p:nvGraphicFramePr>
        <p:xfrm>
          <a:off x="8688389" y="2781300"/>
          <a:ext cx="1584325" cy="364744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277540" name="Picture 36" descr="sp00"/>
          <p:cNvPicPr>
            <a:picLocks noChangeAspect="1" noChangeArrowheads="1"/>
          </p:cNvPicPr>
          <p:nvPr/>
        </p:nvPicPr>
        <p:blipFill>
          <a:blip r:embed="rId2" cstate="print"/>
          <a:srcRect/>
          <a:stretch>
            <a:fillRect/>
          </a:stretch>
        </p:blipFill>
        <p:spPr bwMode="auto">
          <a:xfrm>
            <a:off x="5016500" y="4078288"/>
            <a:ext cx="2374900" cy="23749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Dijkstra’s Algorithm</a:t>
            </a:r>
          </a:p>
        </p:txBody>
      </p:sp>
      <p:sp>
        <p:nvSpPr>
          <p:cNvPr id="278531" name="Rectangle 3"/>
          <p:cNvSpPr>
            <a:spLocks noGrp="1" noChangeArrowheads="1"/>
          </p:cNvSpPr>
          <p:nvPr>
            <p:ph type="body" idx="1"/>
          </p:nvPr>
        </p:nvSpPr>
        <p:spPr/>
        <p:txBody>
          <a:bodyPr/>
          <a:lstStyle/>
          <a:p>
            <a:r>
              <a:rPr lang="en-US"/>
              <a:t>Graphically, we will display the reference to the preceding vertex by a red arrow</a:t>
            </a:r>
          </a:p>
          <a:p>
            <a:pPr lvl="1"/>
            <a:r>
              <a:rPr lang="en-US"/>
              <a:t>if the distance to a vertex is ∞, there will be no preceding vertex</a:t>
            </a:r>
          </a:p>
          <a:p>
            <a:pPr lvl="1"/>
            <a:r>
              <a:rPr lang="en-US"/>
              <a:t>otherwise, there will be exactly one preceding vertex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Dijkstra’s Algorithm</a:t>
            </a:r>
          </a:p>
        </p:txBody>
      </p:sp>
      <p:sp>
        <p:nvSpPr>
          <p:cNvPr id="257027" name="Rectangle 3"/>
          <p:cNvSpPr>
            <a:spLocks noGrp="1" noChangeArrowheads="1"/>
          </p:cNvSpPr>
          <p:nvPr>
            <p:ph type="body" idx="1"/>
          </p:nvPr>
        </p:nvSpPr>
        <p:spPr/>
        <p:txBody>
          <a:bodyPr/>
          <a:lstStyle/>
          <a:p>
            <a:r>
              <a:rPr lang="en-US" dirty="0"/>
              <a:t>Thus, for our initialization:</a:t>
            </a:r>
          </a:p>
          <a:p>
            <a:pPr lvl="1"/>
            <a:r>
              <a:rPr lang="en-US" dirty="0"/>
              <a:t>we set the current distance to the initial vertex as 0</a:t>
            </a:r>
          </a:p>
          <a:p>
            <a:pPr lvl="1"/>
            <a:r>
              <a:rPr lang="en-US" dirty="0"/>
              <a:t>for all other vertices, we set the current distance to ∞</a:t>
            </a:r>
          </a:p>
          <a:p>
            <a:pPr lvl="1"/>
            <a:r>
              <a:rPr lang="en-US" dirty="0"/>
              <a:t>all vertices are initially marked as unvisited</a:t>
            </a:r>
          </a:p>
          <a:p>
            <a:pPr lvl="1"/>
            <a:r>
              <a:rPr lang="en-US" dirty="0"/>
              <a:t>set the previous pointer for all vertices to null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Dijkstra’s Algorithm</a:t>
            </a:r>
          </a:p>
        </p:txBody>
      </p:sp>
      <p:sp>
        <p:nvSpPr>
          <p:cNvPr id="258051" name="Rectangle 3"/>
          <p:cNvSpPr>
            <a:spLocks noGrp="1" noChangeArrowheads="1"/>
          </p:cNvSpPr>
          <p:nvPr>
            <p:ph type="body" idx="1"/>
          </p:nvPr>
        </p:nvSpPr>
        <p:spPr>
          <a:xfrm>
            <a:off x="1981200" y="1600200"/>
            <a:ext cx="8229600" cy="5068888"/>
          </a:xfrm>
        </p:spPr>
        <p:txBody>
          <a:bodyPr>
            <a:normAutofit/>
          </a:bodyPr>
          <a:lstStyle/>
          <a:p>
            <a:r>
              <a:rPr lang="en-US" dirty="0"/>
              <a:t>Thus, we iterate:</a:t>
            </a:r>
          </a:p>
          <a:p>
            <a:pPr lvl="1"/>
            <a:r>
              <a:rPr lang="en-US" dirty="0"/>
              <a:t>find an unvisited vertex which has the shortest distance to it</a:t>
            </a:r>
          </a:p>
          <a:p>
            <a:pPr lvl="1"/>
            <a:r>
              <a:rPr lang="en-US" dirty="0"/>
              <a:t>mark it as visited</a:t>
            </a:r>
          </a:p>
          <a:p>
            <a:pPr lvl="1"/>
            <a:r>
              <a:rPr lang="en-US" dirty="0"/>
              <a:t>for each unvisited vertex which is adjacent to the current vertex:</a:t>
            </a:r>
          </a:p>
          <a:p>
            <a:pPr lvl="2"/>
            <a:r>
              <a:rPr lang="en-US" dirty="0"/>
              <a:t>add the distance to the current vertex to the weight of the connecting edge</a:t>
            </a:r>
          </a:p>
          <a:p>
            <a:pPr lvl="2"/>
            <a:r>
              <a:rPr lang="en-US" dirty="0"/>
              <a:t>if this is less than the current distance to that vertex, update the distance and set the parent vertex of the adjacent vertex to be the current vertex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Dijkstra’s Algorithm</a:t>
            </a:r>
          </a:p>
        </p:txBody>
      </p:sp>
      <p:sp>
        <p:nvSpPr>
          <p:cNvPr id="259075" name="Rectangle 3"/>
          <p:cNvSpPr>
            <a:spLocks noGrp="1" noChangeArrowheads="1"/>
          </p:cNvSpPr>
          <p:nvPr>
            <p:ph type="body" idx="1"/>
          </p:nvPr>
        </p:nvSpPr>
        <p:spPr/>
        <p:txBody>
          <a:bodyPr/>
          <a:lstStyle/>
          <a:p>
            <a:r>
              <a:rPr lang="en-US" dirty="0"/>
              <a:t>Halting condition:</a:t>
            </a:r>
          </a:p>
          <a:p>
            <a:pPr lvl="1"/>
            <a:r>
              <a:rPr lang="en-US" dirty="0"/>
              <a:t>we successfully halt when the vertex we are visiting is the target vertex</a:t>
            </a:r>
          </a:p>
          <a:p>
            <a:pPr lvl="1"/>
            <a:r>
              <a:rPr lang="en-US" dirty="0"/>
              <a:t>if at some point, all remaining unvisited vertices have distance ∞, then no path from the starting vertex to the end vertex exits</a:t>
            </a:r>
          </a:p>
          <a:p>
            <a:r>
              <a:rPr lang="en-US" dirty="0"/>
              <a:t>Note:  We do not halt just because we have updated the distance to the end vertex, we have to </a:t>
            </a:r>
            <a:r>
              <a:rPr lang="en-US" b="1" dirty="0"/>
              <a:t>visit</a:t>
            </a:r>
            <a:r>
              <a:rPr lang="en-US" dirty="0"/>
              <a:t> the target vertex.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9" name="Picture 11" descr="sp00"/>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
        <p:nvSpPr>
          <p:cNvPr id="263170" name="Rectangle 2"/>
          <p:cNvSpPr>
            <a:spLocks noGrp="1" noChangeArrowheads="1"/>
          </p:cNvSpPr>
          <p:nvPr>
            <p:ph type="title"/>
          </p:nvPr>
        </p:nvSpPr>
        <p:spPr/>
        <p:txBody>
          <a:bodyPr/>
          <a:lstStyle/>
          <a:p>
            <a:r>
              <a:rPr lang="en-US"/>
              <a:t>Example</a:t>
            </a:r>
          </a:p>
        </p:txBody>
      </p:sp>
      <p:sp>
        <p:nvSpPr>
          <p:cNvPr id="263171" name="Rectangle 3"/>
          <p:cNvSpPr>
            <a:spLocks noGrp="1" noChangeArrowheads="1"/>
          </p:cNvSpPr>
          <p:nvPr>
            <p:ph type="body" idx="1"/>
          </p:nvPr>
        </p:nvSpPr>
        <p:spPr/>
        <p:txBody>
          <a:bodyPr/>
          <a:lstStyle/>
          <a:p>
            <a:r>
              <a:rPr lang="en-US"/>
              <a:t>Consider the graph:</a:t>
            </a:r>
          </a:p>
          <a:p>
            <a:pPr lvl="1"/>
            <a:r>
              <a:rPr lang="en-US"/>
              <a:t>the distances are appropriately initialized</a:t>
            </a:r>
          </a:p>
          <a:p>
            <a:pPr lvl="1"/>
            <a:r>
              <a:rPr lang="en-US"/>
              <a:t>all vertices are marked as being unvisited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Example</a:t>
            </a:r>
          </a:p>
        </p:txBody>
      </p:sp>
      <p:sp>
        <p:nvSpPr>
          <p:cNvPr id="260099" name="Rectangle 3"/>
          <p:cNvSpPr>
            <a:spLocks noGrp="1" noChangeArrowheads="1"/>
          </p:cNvSpPr>
          <p:nvPr>
            <p:ph type="body" idx="1"/>
          </p:nvPr>
        </p:nvSpPr>
        <p:spPr/>
        <p:txBody>
          <a:bodyPr/>
          <a:lstStyle/>
          <a:p>
            <a:r>
              <a:rPr lang="en-US"/>
              <a:t>Visit vertex 1 and update its neighbours, marking it as visited</a:t>
            </a:r>
          </a:p>
          <a:p>
            <a:pPr lvl="1"/>
            <a:r>
              <a:rPr lang="en-US"/>
              <a:t>the shortest paths to 2, 4, and 5 are updated</a:t>
            </a:r>
          </a:p>
        </p:txBody>
      </p:sp>
      <p:pic>
        <p:nvPicPr>
          <p:cNvPr id="260105" name="Picture 9" descr="sp02"/>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Example</a:t>
            </a:r>
          </a:p>
        </p:txBody>
      </p:sp>
      <p:sp>
        <p:nvSpPr>
          <p:cNvPr id="265219" name="Rectangle 3"/>
          <p:cNvSpPr>
            <a:spLocks noGrp="1" noChangeArrowheads="1"/>
          </p:cNvSpPr>
          <p:nvPr>
            <p:ph type="body" idx="1"/>
          </p:nvPr>
        </p:nvSpPr>
        <p:spPr/>
        <p:txBody>
          <a:bodyPr/>
          <a:lstStyle/>
          <a:p>
            <a:r>
              <a:rPr lang="en-US"/>
              <a:t>The next vertex we visit is vertex 4</a:t>
            </a:r>
          </a:p>
          <a:p>
            <a:pPr lvl="1"/>
            <a:r>
              <a:rPr lang="en-US"/>
              <a:t>vertex 5		</a:t>
            </a:r>
            <a:r>
              <a:rPr lang="en-US">
                <a:solidFill>
                  <a:schemeClr val="hlink"/>
                </a:solidFill>
              </a:rPr>
              <a:t>1</a:t>
            </a:r>
            <a:r>
              <a:rPr lang="en-US"/>
              <a:t> + 11 ≥</a:t>
            </a:r>
            <a:r>
              <a:rPr lang="en-US">
                <a:solidFill>
                  <a:schemeClr val="hlink"/>
                </a:solidFill>
              </a:rPr>
              <a:t> 8</a:t>
            </a:r>
            <a:r>
              <a:rPr lang="en-US"/>
              <a:t>		don’t update</a:t>
            </a:r>
          </a:p>
          <a:p>
            <a:pPr lvl="1"/>
            <a:r>
              <a:rPr lang="en-US"/>
              <a:t>vertex 7		</a:t>
            </a:r>
            <a:r>
              <a:rPr lang="en-US">
                <a:solidFill>
                  <a:schemeClr val="hlink"/>
                </a:solidFill>
              </a:rPr>
              <a:t>1</a:t>
            </a:r>
            <a:r>
              <a:rPr lang="en-US"/>
              <a:t> +   9 &lt; </a:t>
            </a:r>
            <a:r>
              <a:rPr lang="en-US">
                <a:solidFill>
                  <a:schemeClr val="hlink"/>
                </a:solidFill>
              </a:rPr>
              <a:t>∞		</a:t>
            </a:r>
            <a:r>
              <a:rPr lang="en-US"/>
              <a:t>update</a:t>
            </a:r>
          </a:p>
          <a:p>
            <a:pPr lvl="1"/>
            <a:r>
              <a:rPr lang="en-US"/>
              <a:t>vertex 8		</a:t>
            </a:r>
            <a:r>
              <a:rPr lang="en-US">
                <a:solidFill>
                  <a:schemeClr val="hlink"/>
                </a:solidFill>
              </a:rPr>
              <a:t>1</a:t>
            </a:r>
            <a:r>
              <a:rPr lang="en-US"/>
              <a:t> +   8 &lt; </a:t>
            </a:r>
            <a:r>
              <a:rPr lang="en-US">
                <a:solidFill>
                  <a:schemeClr val="hlink"/>
                </a:solidFill>
              </a:rPr>
              <a:t>∞		</a:t>
            </a:r>
            <a:r>
              <a:rPr lang="en-US"/>
              <a:t>update</a:t>
            </a:r>
          </a:p>
        </p:txBody>
      </p:sp>
      <p:pic>
        <p:nvPicPr>
          <p:cNvPr id="265222" name="Picture 6" descr="sp03"/>
          <p:cNvPicPr>
            <a:picLocks noChangeAspect="1" noChangeArrowheads="1"/>
          </p:cNvPicPr>
          <p:nvPr/>
        </p:nvPicPr>
        <p:blipFill>
          <a:blip r:embed="rId2" cstate="print"/>
          <a:srcRect/>
          <a:stretch>
            <a:fillRect/>
          </a:stretch>
        </p:blipFill>
        <p:spPr bwMode="auto">
          <a:xfrm>
            <a:off x="4943475" y="4084638"/>
            <a:ext cx="2457450" cy="229711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Example</a:t>
            </a:r>
          </a:p>
        </p:txBody>
      </p:sp>
      <p:sp>
        <p:nvSpPr>
          <p:cNvPr id="264195" name="Rectangle 3"/>
          <p:cNvSpPr>
            <a:spLocks noGrp="1" noChangeArrowheads="1"/>
          </p:cNvSpPr>
          <p:nvPr>
            <p:ph type="body" idx="1"/>
          </p:nvPr>
        </p:nvSpPr>
        <p:spPr/>
        <p:txBody>
          <a:bodyPr/>
          <a:lstStyle/>
          <a:p>
            <a:r>
              <a:rPr lang="en-US"/>
              <a:t>Next, visit vertex 2</a:t>
            </a:r>
          </a:p>
          <a:p>
            <a:pPr lvl="1"/>
            <a:r>
              <a:rPr lang="en-US"/>
              <a:t>vertex 3		</a:t>
            </a:r>
            <a:r>
              <a:rPr lang="en-US">
                <a:solidFill>
                  <a:schemeClr val="hlink"/>
                </a:solidFill>
              </a:rPr>
              <a:t>4</a:t>
            </a:r>
            <a:r>
              <a:rPr lang="en-US"/>
              <a:t> + 1 &lt; </a:t>
            </a:r>
            <a:r>
              <a:rPr lang="en-US">
                <a:solidFill>
                  <a:schemeClr val="hlink"/>
                </a:solidFill>
              </a:rPr>
              <a:t>∞ </a:t>
            </a:r>
            <a:r>
              <a:rPr lang="en-US"/>
              <a:t>		update</a:t>
            </a:r>
          </a:p>
          <a:p>
            <a:pPr lvl="1"/>
            <a:r>
              <a:rPr lang="en-US"/>
              <a:t>vertex 4			</a:t>
            </a:r>
            <a:r>
              <a:rPr lang="en-US">
                <a:solidFill>
                  <a:schemeClr val="hlink"/>
                </a:solidFill>
              </a:rPr>
              <a:t>		</a:t>
            </a:r>
            <a:r>
              <a:rPr lang="en-US"/>
              <a:t>already visited</a:t>
            </a:r>
          </a:p>
          <a:p>
            <a:pPr lvl="1"/>
            <a:r>
              <a:rPr lang="en-US"/>
              <a:t>vertex 5		</a:t>
            </a:r>
            <a:r>
              <a:rPr lang="en-US">
                <a:solidFill>
                  <a:schemeClr val="hlink"/>
                </a:solidFill>
              </a:rPr>
              <a:t>4</a:t>
            </a:r>
            <a:r>
              <a:rPr lang="en-US"/>
              <a:t> + 6 ≥ </a:t>
            </a:r>
            <a:r>
              <a:rPr lang="en-US">
                <a:solidFill>
                  <a:schemeClr val="hlink"/>
                </a:solidFill>
              </a:rPr>
              <a:t>8		</a:t>
            </a:r>
            <a:r>
              <a:rPr lang="en-US"/>
              <a:t>don’t update</a:t>
            </a:r>
          </a:p>
          <a:p>
            <a:pPr lvl="1"/>
            <a:r>
              <a:rPr lang="en-US"/>
              <a:t>vertex 6		</a:t>
            </a:r>
            <a:r>
              <a:rPr lang="en-US">
                <a:solidFill>
                  <a:schemeClr val="hlink"/>
                </a:solidFill>
              </a:rPr>
              <a:t>4</a:t>
            </a:r>
            <a:r>
              <a:rPr lang="en-US"/>
              <a:t> + 1 &lt; </a:t>
            </a:r>
            <a:r>
              <a:rPr lang="en-US">
                <a:solidFill>
                  <a:schemeClr val="hlink"/>
                </a:solidFill>
              </a:rPr>
              <a:t>∞ </a:t>
            </a:r>
            <a:r>
              <a:rPr lang="en-US"/>
              <a:t>		update</a:t>
            </a:r>
          </a:p>
        </p:txBody>
      </p:sp>
      <p:pic>
        <p:nvPicPr>
          <p:cNvPr id="264201" name="Picture 9" descr="sp04"/>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Example</a:t>
            </a:r>
          </a:p>
        </p:txBody>
      </p:sp>
      <p:sp>
        <p:nvSpPr>
          <p:cNvPr id="266243" name="Rectangle 3"/>
          <p:cNvSpPr>
            <a:spLocks noGrp="1" noChangeArrowheads="1"/>
          </p:cNvSpPr>
          <p:nvPr>
            <p:ph type="body" idx="1"/>
          </p:nvPr>
        </p:nvSpPr>
        <p:spPr/>
        <p:txBody>
          <a:bodyPr/>
          <a:lstStyle/>
          <a:p>
            <a:r>
              <a:rPr lang="en-US"/>
              <a:t>Next, we have a choice of either 3 or 6</a:t>
            </a:r>
          </a:p>
          <a:p>
            <a:r>
              <a:rPr lang="en-US"/>
              <a:t>We will choose to visit 3</a:t>
            </a:r>
          </a:p>
          <a:p>
            <a:pPr lvl="1"/>
            <a:r>
              <a:rPr lang="en-US"/>
              <a:t>vertex 5		</a:t>
            </a:r>
            <a:r>
              <a:rPr lang="en-US">
                <a:solidFill>
                  <a:schemeClr val="hlink"/>
                </a:solidFill>
              </a:rPr>
              <a:t>5</a:t>
            </a:r>
            <a:r>
              <a:rPr lang="en-US"/>
              <a:t> + 2 &lt; </a:t>
            </a:r>
            <a:r>
              <a:rPr lang="en-US">
                <a:solidFill>
                  <a:schemeClr val="hlink"/>
                </a:solidFill>
              </a:rPr>
              <a:t>8 </a:t>
            </a:r>
            <a:r>
              <a:rPr lang="en-US"/>
              <a:t>		update</a:t>
            </a:r>
          </a:p>
          <a:p>
            <a:pPr lvl="1"/>
            <a:r>
              <a:rPr lang="en-US"/>
              <a:t>vertex 6		</a:t>
            </a:r>
            <a:r>
              <a:rPr lang="en-US">
                <a:solidFill>
                  <a:schemeClr val="hlink"/>
                </a:solidFill>
              </a:rPr>
              <a:t>5</a:t>
            </a:r>
            <a:r>
              <a:rPr lang="en-US"/>
              <a:t> + 5 ≥ </a:t>
            </a:r>
            <a:r>
              <a:rPr lang="en-US">
                <a:solidFill>
                  <a:schemeClr val="hlink"/>
                </a:solidFill>
              </a:rPr>
              <a:t>5		</a:t>
            </a:r>
            <a:r>
              <a:rPr lang="en-US"/>
              <a:t>don’t update</a:t>
            </a:r>
          </a:p>
        </p:txBody>
      </p:sp>
      <p:pic>
        <p:nvPicPr>
          <p:cNvPr id="266247" name="Picture 7" descr="sp05"/>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1D0D-F321-44D6-B49B-4D535AB38D00}"/>
              </a:ext>
            </a:extLst>
          </p:cNvPr>
          <p:cNvSpPr>
            <a:spLocks noGrp="1"/>
          </p:cNvSpPr>
          <p:nvPr>
            <p:ph type="title"/>
          </p:nvPr>
        </p:nvSpPr>
        <p:spPr>
          <a:xfrm>
            <a:off x="649224" y="629266"/>
            <a:ext cx="5102351" cy="1676603"/>
          </a:xfrm>
        </p:spPr>
        <p:txBody>
          <a:bodyPr>
            <a:normAutofit/>
          </a:bodyPr>
          <a:lstStyle/>
          <a:p>
            <a:r>
              <a:rPr lang="en-US"/>
              <a:t>Shortest Path</a:t>
            </a:r>
          </a:p>
        </p:txBody>
      </p:sp>
      <p:sp>
        <p:nvSpPr>
          <p:cNvPr id="3" name="Content Placeholder 2">
            <a:extLst>
              <a:ext uri="{FF2B5EF4-FFF2-40B4-BE49-F238E27FC236}">
                <a16:creationId xmlns:a16="http://schemas.microsoft.com/office/drawing/2014/main" id="{DD089E07-0088-48DD-84EF-592228494CE7}"/>
              </a:ext>
            </a:extLst>
          </p:cNvPr>
          <p:cNvSpPr>
            <a:spLocks noGrp="1"/>
          </p:cNvSpPr>
          <p:nvPr>
            <p:ph idx="1"/>
          </p:nvPr>
        </p:nvSpPr>
        <p:spPr>
          <a:xfrm>
            <a:off x="649224" y="2438400"/>
            <a:ext cx="5102351" cy="3785419"/>
          </a:xfrm>
        </p:spPr>
        <p:txBody>
          <a:bodyPr>
            <a:normAutofit/>
          </a:bodyPr>
          <a:lstStyle/>
          <a:p>
            <a:r>
              <a:rPr lang="en-US" sz="2000" dirty="0"/>
              <a:t>Given the graph below, suppose we wish to find the shortest path from vertex 1 to vertex 13</a:t>
            </a:r>
          </a:p>
          <a:p>
            <a:endParaRPr lang="en-US" sz="2000" dirty="0"/>
          </a:p>
          <a:p>
            <a:r>
              <a:rPr lang="en-US" sz="2000" dirty="0"/>
              <a:t>After some consideration, we may determine that the shortest path is as follows, with length 14</a:t>
            </a:r>
          </a:p>
          <a:p>
            <a:r>
              <a:rPr lang="en-US" sz="2000" dirty="0"/>
              <a:t>Other paths exists, but they are longer</a:t>
            </a:r>
          </a:p>
        </p:txBody>
      </p:sp>
      <p:sp>
        <p:nvSpPr>
          <p:cNvPr id="16" name="Rectangle 15">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sp00">
            <a:extLst>
              <a:ext uri="{FF2B5EF4-FFF2-40B4-BE49-F238E27FC236}">
                <a16:creationId xmlns:a16="http://schemas.microsoft.com/office/drawing/2014/main" id="{DA4C9AEF-ECF2-41D7-81C9-2F8D63759ABC}"/>
              </a:ext>
            </a:extLst>
          </p:cNvPr>
          <p:cNvPicPr>
            <a:picLocks noChangeAspect="1" noChangeArrowheads="1"/>
          </p:cNvPicPr>
          <p:nvPr/>
        </p:nvPicPr>
        <p:blipFill>
          <a:blip r:embed="rId2" cstate="print"/>
          <a:stretch>
            <a:fillRect/>
          </a:stretch>
        </p:blipFill>
        <p:spPr bwMode="auto">
          <a:xfrm>
            <a:off x="7059168" y="794157"/>
            <a:ext cx="4206240" cy="2124151"/>
          </a:xfrm>
          <a:prstGeom prst="rect">
            <a:avLst/>
          </a:prstGeom>
          <a:noFill/>
        </p:spPr>
      </p:pic>
      <p:sp>
        <p:nvSpPr>
          <p:cNvPr id="20"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E8E600-D32B-43EA-8EDD-79357F13C376}"/>
              </a:ext>
            </a:extLst>
          </p:cNvPr>
          <p:cNvPicPr>
            <a:picLocks noChangeAspect="1"/>
          </p:cNvPicPr>
          <p:nvPr/>
        </p:nvPicPr>
        <p:blipFill>
          <a:blip r:embed="rId3"/>
          <a:stretch>
            <a:fillRect/>
          </a:stretch>
        </p:blipFill>
        <p:spPr>
          <a:xfrm>
            <a:off x="7059168" y="3920719"/>
            <a:ext cx="4206240" cy="1924354"/>
          </a:xfrm>
          <a:prstGeom prst="rect">
            <a:avLst/>
          </a:prstGeom>
          <a:effectLst/>
        </p:spPr>
      </p:pic>
    </p:spTree>
    <p:extLst>
      <p:ext uri="{BB962C8B-B14F-4D97-AF65-F5344CB8AC3E}">
        <p14:creationId xmlns:p14="http://schemas.microsoft.com/office/powerpoint/2010/main" val="329364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Example</a:t>
            </a:r>
          </a:p>
        </p:txBody>
      </p:sp>
      <p:sp>
        <p:nvSpPr>
          <p:cNvPr id="267267" name="Rectangle 3"/>
          <p:cNvSpPr>
            <a:spLocks noGrp="1" noChangeArrowheads="1"/>
          </p:cNvSpPr>
          <p:nvPr>
            <p:ph type="body" idx="1"/>
          </p:nvPr>
        </p:nvSpPr>
        <p:spPr/>
        <p:txBody>
          <a:bodyPr/>
          <a:lstStyle/>
          <a:p>
            <a:r>
              <a:rPr lang="en-US"/>
              <a:t>We then visit 6</a:t>
            </a:r>
          </a:p>
          <a:p>
            <a:pPr lvl="1"/>
            <a:r>
              <a:rPr lang="en-US"/>
              <a:t>vertex 8		</a:t>
            </a:r>
            <a:r>
              <a:rPr lang="en-US">
                <a:solidFill>
                  <a:schemeClr val="hlink"/>
                </a:solidFill>
              </a:rPr>
              <a:t>5</a:t>
            </a:r>
            <a:r>
              <a:rPr lang="en-US"/>
              <a:t> + 7 ≥ </a:t>
            </a:r>
            <a:r>
              <a:rPr lang="en-US">
                <a:solidFill>
                  <a:schemeClr val="hlink"/>
                </a:solidFill>
              </a:rPr>
              <a:t>9		</a:t>
            </a:r>
            <a:r>
              <a:rPr lang="en-US"/>
              <a:t>don’t update</a:t>
            </a:r>
          </a:p>
          <a:p>
            <a:pPr lvl="1"/>
            <a:r>
              <a:rPr lang="en-US"/>
              <a:t>vertex 9		</a:t>
            </a:r>
            <a:r>
              <a:rPr lang="en-US">
                <a:solidFill>
                  <a:schemeClr val="hlink"/>
                </a:solidFill>
              </a:rPr>
              <a:t>5</a:t>
            </a:r>
            <a:r>
              <a:rPr lang="en-US"/>
              <a:t> + 8 &lt; </a:t>
            </a:r>
            <a:r>
              <a:rPr lang="en-US">
                <a:solidFill>
                  <a:schemeClr val="hlink"/>
                </a:solidFill>
              </a:rPr>
              <a:t>∞ </a:t>
            </a:r>
            <a:r>
              <a:rPr lang="en-US"/>
              <a:t>		update</a:t>
            </a:r>
          </a:p>
          <a:p>
            <a:pPr>
              <a:buFontTx/>
              <a:buNone/>
            </a:pPr>
            <a:endParaRPr lang="en-US"/>
          </a:p>
        </p:txBody>
      </p:sp>
      <p:pic>
        <p:nvPicPr>
          <p:cNvPr id="267270" name="Picture 6" descr="sp06"/>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Example</a:t>
            </a:r>
          </a:p>
        </p:txBody>
      </p:sp>
      <p:sp>
        <p:nvSpPr>
          <p:cNvPr id="268291" name="Rectangle 3"/>
          <p:cNvSpPr>
            <a:spLocks noGrp="1" noChangeArrowheads="1"/>
          </p:cNvSpPr>
          <p:nvPr>
            <p:ph type="body" idx="1"/>
          </p:nvPr>
        </p:nvSpPr>
        <p:spPr/>
        <p:txBody>
          <a:bodyPr/>
          <a:lstStyle/>
          <a:p>
            <a:r>
              <a:rPr lang="en-US"/>
              <a:t>Next, we finally visit vertex 5:</a:t>
            </a:r>
          </a:p>
          <a:p>
            <a:pPr lvl="1"/>
            <a:r>
              <a:rPr lang="en-US"/>
              <a:t>vertices 4 and 6 have already been visited</a:t>
            </a:r>
          </a:p>
          <a:p>
            <a:pPr lvl="1"/>
            <a:r>
              <a:rPr lang="en-US"/>
              <a:t>vertex 7		</a:t>
            </a:r>
            <a:r>
              <a:rPr lang="en-US">
                <a:solidFill>
                  <a:schemeClr val="hlink"/>
                </a:solidFill>
              </a:rPr>
              <a:t>7</a:t>
            </a:r>
            <a:r>
              <a:rPr lang="en-US"/>
              <a:t> + 1 &lt; </a:t>
            </a:r>
            <a:r>
              <a:rPr lang="en-US">
                <a:solidFill>
                  <a:schemeClr val="hlink"/>
                </a:solidFill>
              </a:rPr>
              <a:t>10 </a:t>
            </a:r>
            <a:r>
              <a:rPr lang="en-US"/>
              <a:t>		update</a:t>
            </a:r>
          </a:p>
          <a:p>
            <a:pPr lvl="1"/>
            <a:r>
              <a:rPr lang="en-US"/>
              <a:t>vertex 8		</a:t>
            </a:r>
            <a:r>
              <a:rPr lang="en-US">
                <a:solidFill>
                  <a:schemeClr val="hlink"/>
                </a:solidFill>
              </a:rPr>
              <a:t>7</a:t>
            </a:r>
            <a:r>
              <a:rPr lang="en-US"/>
              <a:t> + 1 &lt;   </a:t>
            </a:r>
            <a:r>
              <a:rPr lang="en-US">
                <a:solidFill>
                  <a:schemeClr val="hlink"/>
                </a:solidFill>
              </a:rPr>
              <a:t>9 </a:t>
            </a:r>
            <a:r>
              <a:rPr lang="en-US"/>
              <a:t>		update</a:t>
            </a:r>
          </a:p>
          <a:p>
            <a:pPr lvl="1"/>
            <a:r>
              <a:rPr lang="en-US"/>
              <a:t>vertex 9		</a:t>
            </a:r>
            <a:r>
              <a:rPr lang="en-US">
                <a:solidFill>
                  <a:schemeClr val="hlink"/>
                </a:solidFill>
              </a:rPr>
              <a:t>7</a:t>
            </a:r>
            <a:r>
              <a:rPr lang="en-US"/>
              <a:t> + 8 ≥ </a:t>
            </a:r>
            <a:r>
              <a:rPr lang="en-US">
                <a:solidFill>
                  <a:schemeClr val="hlink"/>
                </a:solidFill>
              </a:rPr>
              <a:t>13		</a:t>
            </a:r>
            <a:r>
              <a:rPr lang="en-US"/>
              <a:t>don’t update</a:t>
            </a:r>
          </a:p>
        </p:txBody>
      </p:sp>
      <p:pic>
        <p:nvPicPr>
          <p:cNvPr id="268294" name="Picture 6" descr="sp07"/>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Example</a:t>
            </a:r>
          </a:p>
        </p:txBody>
      </p:sp>
      <p:sp>
        <p:nvSpPr>
          <p:cNvPr id="269315" name="Rectangle 3"/>
          <p:cNvSpPr>
            <a:spLocks noGrp="1" noChangeArrowheads="1"/>
          </p:cNvSpPr>
          <p:nvPr>
            <p:ph type="body" idx="1"/>
          </p:nvPr>
        </p:nvSpPr>
        <p:spPr/>
        <p:txBody>
          <a:bodyPr/>
          <a:lstStyle/>
          <a:p>
            <a:r>
              <a:rPr lang="en-US"/>
              <a:t>Given a choice between vertices 7 and 8, we choose vertex 7</a:t>
            </a:r>
          </a:p>
          <a:p>
            <a:pPr lvl="1"/>
            <a:r>
              <a:rPr lang="en-US"/>
              <a:t>vertices 5 has already been visited</a:t>
            </a:r>
          </a:p>
          <a:p>
            <a:pPr lvl="1"/>
            <a:r>
              <a:rPr lang="en-US"/>
              <a:t>vertex 8		</a:t>
            </a:r>
            <a:r>
              <a:rPr lang="en-US">
                <a:solidFill>
                  <a:schemeClr val="hlink"/>
                </a:solidFill>
              </a:rPr>
              <a:t>8</a:t>
            </a:r>
            <a:r>
              <a:rPr lang="en-US"/>
              <a:t> + 2 ≥ </a:t>
            </a:r>
            <a:r>
              <a:rPr lang="en-US">
                <a:solidFill>
                  <a:schemeClr val="hlink"/>
                </a:solidFill>
              </a:rPr>
              <a:t>8		</a:t>
            </a:r>
            <a:r>
              <a:rPr lang="en-US"/>
              <a:t>don’t update</a:t>
            </a:r>
          </a:p>
        </p:txBody>
      </p:sp>
      <p:pic>
        <p:nvPicPr>
          <p:cNvPr id="269318" name="Picture 6" descr="sp08"/>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Example</a:t>
            </a:r>
          </a:p>
        </p:txBody>
      </p:sp>
      <p:sp>
        <p:nvSpPr>
          <p:cNvPr id="270339" name="Rectangle 3"/>
          <p:cNvSpPr>
            <a:spLocks noGrp="1" noChangeArrowheads="1"/>
          </p:cNvSpPr>
          <p:nvPr>
            <p:ph type="body" idx="1"/>
          </p:nvPr>
        </p:nvSpPr>
        <p:spPr/>
        <p:txBody>
          <a:bodyPr/>
          <a:lstStyle/>
          <a:p>
            <a:r>
              <a:rPr lang="en-US"/>
              <a:t>Next, we visit vertex 8:</a:t>
            </a:r>
          </a:p>
          <a:p>
            <a:pPr lvl="1"/>
            <a:r>
              <a:rPr lang="en-US"/>
              <a:t>vertex 9		</a:t>
            </a:r>
            <a:r>
              <a:rPr lang="en-US">
                <a:solidFill>
                  <a:schemeClr val="hlink"/>
                </a:solidFill>
              </a:rPr>
              <a:t>8</a:t>
            </a:r>
            <a:r>
              <a:rPr lang="en-US"/>
              <a:t> + 3 &lt; </a:t>
            </a:r>
            <a:r>
              <a:rPr lang="en-US">
                <a:solidFill>
                  <a:schemeClr val="hlink"/>
                </a:solidFill>
              </a:rPr>
              <a:t>13		</a:t>
            </a:r>
            <a:r>
              <a:rPr lang="en-US"/>
              <a:t>update</a:t>
            </a:r>
          </a:p>
        </p:txBody>
      </p:sp>
      <p:pic>
        <p:nvPicPr>
          <p:cNvPr id="270342" name="Picture 6" descr="sp09"/>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Example</a:t>
            </a:r>
          </a:p>
        </p:txBody>
      </p:sp>
      <p:sp>
        <p:nvSpPr>
          <p:cNvPr id="271363" name="Rectangle 3"/>
          <p:cNvSpPr>
            <a:spLocks noGrp="1" noChangeArrowheads="1"/>
          </p:cNvSpPr>
          <p:nvPr>
            <p:ph type="body" idx="1"/>
          </p:nvPr>
        </p:nvSpPr>
        <p:spPr/>
        <p:txBody>
          <a:bodyPr/>
          <a:lstStyle/>
          <a:p>
            <a:r>
              <a:rPr lang="en-US"/>
              <a:t>Finally, we visit the end vertex</a:t>
            </a:r>
          </a:p>
          <a:p>
            <a:r>
              <a:rPr lang="en-US"/>
              <a:t>Therefore, the shortest path from 1 to 9 has length 11</a:t>
            </a:r>
          </a:p>
        </p:txBody>
      </p:sp>
      <p:pic>
        <p:nvPicPr>
          <p:cNvPr id="271366" name="Picture 6" descr="sp10"/>
          <p:cNvPicPr>
            <a:picLocks noChangeAspect="1" noChangeArrowheads="1"/>
          </p:cNvPicPr>
          <p:nvPr/>
        </p:nvPicPr>
        <p:blipFill>
          <a:blip r:embed="rId2" cstate="print"/>
          <a:srcRect/>
          <a:stretch>
            <a:fillRect/>
          </a:stretch>
        </p:blipFill>
        <p:spPr bwMode="auto">
          <a:xfrm>
            <a:off x="4943476" y="4086226"/>
            <a:ext cx="2447925" cy="229552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Example</a:t>
            </a:r>
          </a:p>
        </p:txBody>
      </p:sp>
      <p:sp>
        <p:nvSpPr>
          <p:cNvPr id="275459" name="Rectangle 3"/>
          <p:cNvSpPr>
            <a:spLocks noGrp="1" noChangeArrowheads="1"/>
          </p:cNvSpPr>
          <p:nvPr>
            <p:ph type="body" idx="1"/>
          </p:nvPr>
        </p:nvSpPr>
        <p:spPr/>
        <p:txBody>
          <a:bodyPr/>
          <a:lstStyle/>
          <a:p>
            <a:r>
              <a:rPr lang="en-US"/>
              <a:t>We can find the shortest path by working back from the final vertex:</a:t>
            </a:r>
          </a:p>
          <a:p>
            <a:pPr lvl="1"/>
            <a:r>
              <a:rPr lang="en-US"/>
              <a:t>9, 8, 5, 3, 2, 1</a:t>
            </a:r>
          </a:p>
          <a:p>
            <a:r>
              <a:rPr lang="en-US"/>
              <a:t>Thus, the shortest path is (1, 2, 3, 5, 8, 9)</a:t>
            </a:r>
          </a:p>
        </p:txBody>
      </p:sp>
      <p:pic>
        <p:nvPicPr>
          <p:cNvPr id="275460" name="Picture 4" descr="sp12"/>
          <p:cNvPicPr>
            <a:picLocks noChangeAspect="1" noChangeArrowheads="1"/>
          </p:cNvPicPr>
          <p:nvPr/>
        </p:nvPicPr>
        <p:blipFill>
          <a:blip r:embed="rId2" cstate="print"/>
          <a:srcRect/>
          <a:stretch>
            <a:fillRect/>
          </a:stretch>
        </p:blipFill>
        <p:spPr bwMode="auto">
          <a:xfrm>
            <a:off x="4943476" y="4089401"/>
            <a:ext cx="2447925" cy="22955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a:t>Dijkstra’s algorithm</a:t>
            </a:r>
          </a:p>
        </p:txBody>
      </p:sp>
      <p:sp>
        <p:nvSpPr>
          <p:cNvPr id="676867" name="Text Box 3"/>
          <p:cNvSpPr txBox="1">
            <a:spLocks noChangeArrowheads="1"/>
          </p:cNvSpPr>
          <p:nvPr/>
        </p:nvSpPr>
        <p:spPr bwMode="auto">
          <a:xfrm>
            <a:off x="1965325" y="1295401"/>
            <a:ext cx="8065028" cy="2031325"/>
          </a:xfrm>
          <a:prstGeom prst="rect">
            <a:avLst/>
          </a:prstGeom>
          <a:noFill/>
          <a:ln w="28575">
            <a:noFill/>
            <a:miter lim="800000"/>
            <a:headEnd/>
            <a:tailEnd/>
          </a:ln>
          <a:effectLst/>
        </p:spPr>
        <p:txBody>
          <a:bodyPr wrap="none">
            <a:spAutoFit/>
          </a:bodyPr>
          <a:lstStyle/>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s</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0</a:t>
            </a:r>
          </a:p>
          <a:p>
            <a:pPr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Î</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a:t>
            </a:r>
          </a:p>
          <a:p>
            <a:pPr lvl="1"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rPr>
              <a:t>do</a:t>
            </a:r>
            <a:r>
              <a:rPr lang="en-US" sz="2800">
                <a:solidFill>
                  <a:srgbClr val="000000"/>
                </a:solidFill>
                <a:latin typeface="Times New Roman" pitchFamily="18" charset="0"/>
                <a:ea typeface="Arial Unicode MS" pitchFamily="34" charset="-128"/>
                <a:cs typeface="Arial Unicode MS" pitchFamily="34" charset="-128"/>
              </a:rPr>
              <a:t> </a:t>
            </a: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v</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	 </a:t>
            </a:r>
            <a:r>
              <a:rPr lang="en-US" sz="2800" b="1">
                <a:solidFill>
                  <a:srgbClr val="CC0000"/>
                </a:solidFill>
                <a:latin typeface="Times New Roman" pitchFamily="18" charset="0"/>
                <a:ea typeface="Arial Unicode MS" pitchFamily="34" charset="-128"/>
                <a:cs typeface="Arial Unicode MS" pitchFamily="34" charset="-128"/>
              </a:rPr>
              <a:t>⊳</a:t>
            </a:r>
            <a:r>
              <a:rPr lang="en-US" sz="2800">
                <a:solidFill>
                  <a:srgbClr val="008380"/>
                </a:solidFill>
                <a:latin typeface="Times New Roman" pitchFamily="18" charset="0"/>
              </a:rPr>
              <a:t> </a:t>
            </a:r>
            <a:r>
              <a:rPr lang="en-US" sz="2800" i="1">
                <a:solidFill>
                  <a:srgbClr val="008380"/>
                </a:solidFill>
                <a:latin typeface="Times New Roman" pitchFamily="18" charset="0"/>
              </a:rPr>
              <a:t>Q</a:t>
            </a:r>
            <a:r>
              <a:rPr lang="en-US" sz="2800">
                <a:solidFill>
                  <a:srgbClr val="000000"/>
                </a:solidFill>
                <a:latin typeface="Times New Roman" pitchFamily="18" charset="0"/>
              </a:rPr>
              <a:t> is a priority queue maintaining</a:t>
            </a:r>
            <a:r>
              <a:rPr lang="en-US" sz="2800">
                <a:solidFill>
                  <a:srgbClr val="008380"/>
                </a:solidFill>
                <a:latin typeface="Times New Roman" pitchFamily="18" charset="0"/>
              </a:rPr>
              <a:t> </a:t>
            </a:r>
            <a:r>
              <a:rPr lang="en-US" sz="2800" i="1">
                <a:solidFill>
                  <a:srgbClr val="008380"/>
                </a:solidFill>
                <a:latin typeface="Times New Roman" pitchFamily="18" charset="0"/>
              </a:rPr>
              <a:t>V</a:t>
            </a:r>
            <a:r>
              <a:rPr lang="en-US" sz="2800">
                <a:solidFill>
                  <a:srgbClr val="008380"/>
                </a:solidFill>
                <a:latin typeface="Times New Roman" pitchFamily="18" charset="0"/>
              </a:rPr>
              <a:t> – </a:t>
            </a:r>
            <a:r>
              <a:rPr lang="en-US" sz="2800" i="1">
                <a:solidFill>
                  <a:srgbClr val="008380"/>
                </a:solidFill>
                <a:latin typeface="Times New Roman" pitchFamily="18" charset="0"/>
              </a:rPr>
              <a:t>S</a:t>
            </a:r>
            <a:endParaRPr lang="en-US" sz="280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6868" name="Text Box 4"/>
          <p:cNvSpPr txBox="1">
            <a:spLocks noChangeArrowheads="1"/>
          </p:cNvSpPr>
          <p:nvPr/>
        </p:nvSpPr>
        <p:spPr bwMode="auto">
          <a:xfrm>
            <a:off x="1965326" y="3276600"/>
            <a:ext cx="6356227" cy="2806922"/>
          </a:xfrm>
          <a:prstGeom prst="rect">
            <a:avLst/>
          </a:prstGeom>
          <a:noFill/>
          <a:ln w="28575">
            <a:noFill/>
            <a:miter lim="800000"/>
            <a:headEnd/>
            <a:tailEnd/>
          </a:ln>
          <a:effectLst/>
        </p:spPr>
        <p:txBody>
          <a:bodyPr wrap="none">
            <a:spAutoFit/>
          </a:bodyPr>
          <a:lstStyle/>
          <a:p>
            <a:pPr>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while</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 </a:t>
            </a:r>
            <a:r>
              <a:rPr lang="en-US" sz="2800" i="1" dirty="0">
                <a:solidFill>
                  <a:srgbClr val="008A87"/>
                </a:solidFill>
                <a:latin typeface="Symbol" pitchFamily="18" charset="2"/>
                <a:ea typeface="Arial Unicode MS" pitchFamily="34" charset="-128"/>
                <a:cs typeface="Arial Unicode MS" pitchFamily="34" charset="-128"/>
                <a:sym typeface="Symbol" pitchFamily="18" charset="2"/>
              </a:rPr>
              <a:t>¹</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endParaRPr lang="en-US" sz="2800" dirty="0">
              <a:solidFill>
                <a:srgbClr val="000000"/>
              </a:solidFill>
              <a:latin typeface="Times New Roman" pitchFamily="18" charset="0"/>
              <a:ea typeface="Arial Unicode MS" pitchFamily="34" charset="-128"/>
              <a:cs typeface="Arial Unicode MS" pitchFamily="34" charset="-128"/>
              <a:sym typeface="Symbol" pitchFamily="18" charset="2"/>
            </a:endParaRPr>
          </a:p>
          <a:p>
            <a:pPr lvl="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u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XTRACT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-M</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IN</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È</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Î</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err="1">
                <a:solidFill>
                  <a:srgbClr val="008A87"/>
                </a:solidFill>
                <a:latin typeface="Times New Roman" pitchFamily="18" charset="0"/>
                <a:ea typeface="Arial Unicode MS" pitchFamily="34" charset="-128"/>
                <a:cs typeface="Arial Unicode MS" pitchFamily="34" charset="-128"/>
                <a:sym typeface="Symbol" pitchFamily="18" charset="2"/>
              </a:rPr>
              <a:t>Adj</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3">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if</a:t>
            </a:r>
            <a:r>
              <a:rPr lang="en-US" sz="2800" i="1" dirty="0">
                <a:solidFill>
                  <a:srgbClr val="008A87"/>
                </a:solidFill>
                <a:latin typeface="Times New Roman" pitchFamily="18" charset="0"/>
                <a:ea typeface="Arial Unicode MS" pitchFamily="34" charset="-128"/>
                <a:cs typeface="Arial Unicode MS" pitchFamily="34" charset="-128"/>
              </a:rPr>
              <a:t> 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&gt;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	then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p[v]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AutoShape 2"/>
          <p:cNvSpPr>
            <a:spLocks noChangeArrowheads="1"/>
          </p:cNvSpPr>
          <p:nvPr/>
        </p:nvSpPr>
        <p:spPr bwMode="auto">
          <a:xfrm>
            <a:off x="3843338" y="5002411"/>
            <a:ext cx="4386262" cy="510778"/>
          </a:xfrm>
          <a:prstGeom prst="roundRect">
            <a:avLst>
              <a:gd name="adj" fmla="val 16667"/>
            </a:avLst>
          </a:prstGeom>
          <a:solidFill>
            <a:srgbClr val="FFFF66"/>
          </a:solidFill>
          <a:ln w="9525">
            <a:no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7891" name="Rectangle 3"/>
          <p:cNvSpPr>
            <a:spLocks noGrp="1" noChangeArrowheads="1"/>
          </p:cNvSpPr>
          <p:nvPr>
            <p:ph type="title"/>
          </p:nvPr>
        </p:nvSpPr>
        <p:spPr/>
        <p:txBody>
          <a:bodyPr/>
          <a:lstStyle/>
          <a:p>
            <a:r>
              <a:rPr lang="en-US"/>
              <a:t>Dijkstra’s algorithm</a:t>
            </a:r>
          </a:p>
        </p:txBody>
      </p:sp>
      <p:sp>
        <p:nvSpPr>
          <p:cNvPr id="677892" name="Text Box 4"/>
          <p:cNvSpPr txBox="1">
            <a:spLocks noChangeArrowheads="1"/>
          </p:cNvSpPr>
          <p:nvPr/>
        </p:nvSpPr>
        <p:spPr bwMode="auto">
          <a:xfrm>
            <a:off x="1965325" y="1295401"/>
            <a:ext cx="8065028" cy="2031325"/>
          </a:xfrm>
          <a:prstGeom prst="rect">
            <a:avLst/>
          </a:prstGeom>
          <a:noFill/>
          <a:ln w="28575">
            <a:noFill/>
            <a:miter lim="800000"/>
            <a:headEnd/>
            <a:tailEnd/>
          </a:ln>
          <a:effectLst/>
        </p:spPr>
        <p:txBody>
          <a:bodyPr wrap="none">
            <a:spAutoFit/>
          </a:bodyPr>
          <a:lstStyle/>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s</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0</a:t>
            </a:r>
          </a:p>
          <a:p>
            <a:pPr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Î</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a:t>
            </a:r>
          </a:p>
          <a:p>
            <a:pPr lvl="1"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rPr>
              <a:t>do</a:t>
            </a:r>
            <a:r>
              <a:rPr lang="en-US" sz="2800">
                <a:solidFill>
                  <a:srgbClr val="000000"/>
                </a:solidFill>
                <a:latin typeface="Times New Roman" pitchFamily="18" charset="0"/>
                <a:ea typeface="Arial Unicode MS" pitchFamily="34" charset="-128"/>
                <a:cs typeface="Arial Unicode MS" pitchFamily="34" charset="-128"/>
              </a:rPr>
              <a:t> </a:t>
            </a: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v</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	 </a:t>
            </a:r>
            <a:r>
              <a:rPr lang="en-US" sz="2800" b="1">
                <a:solidFill>
                  <a:srgbClr val="CC0000"/>
                </a:solidFill>
                <a:latin typeface="Times New Roman" pitchFamily="18" charset="0"/>
                <a:ea typeface="Arial Unicode MS" pitchFamily="34" charset="-128"/>
                <a:cs typeface="Arial Unicode MS" pitchFamily="34" charset="-128"/>
              </a:rPr>
              <a:t>⊳</a:t>
            </a:r>
            <a:r>
              <a:rPr lang="en-US" sz="2800">
                <a:solidFill>
                  <a:srgbClr val="008380"/>
                </a:solidFill>
                <a:latin typeface="Times New Roman" pitchFamily="18" charset="0"/>
              </a:rPr>
              <a:t> </a:t>
            </a:r>
            <a:r>
              <a:rPr lang="en-US" sz="2800" i="1">
                <a:solidFill>
                  <a:srgbClr val="008380"/>
                </a:solidFill>
                <a:latin typeface="Times New Roman" pitchFamily="18" charset="0"/>
              </a:rPr>
              <a:t>Q</a:t>
            </a:r>
            <a:r>
              <a:rPr lang="en-US" sz="2800">
                <a:solidFill>
                  <a:srgbClr val="000000"/>
                </a:solidFill>
                <a:latin typeface="Times New Roman" pitchFamily="18" charset="0"/>
              </a:rPr>
              <a:t> is a priority queue maintaining</a:t>
            </a:r>
            <a:r>
              <a:rPr lang="en-US" sz="2800">
                <a:solidFill>
                  <a:srgbClr val="008380"/>
                </a:solidFill>
                <a:latin typeface="Times New Roman" pitchFamily="18" charset="0"/>
              </a:rPr>
              <a:t> </a:t>
            </a:r>
            <a:r>
              <a:rPr lang="en-US" sz="2800" i="1">
                <a:solidFill>
                  <a:srgbClr val="008380"/>
                </a:solidFill>
                <a:latin typeface="Times New Roman" pitchFamily="18" charset="0"/>
              </a:rPr>
              <a:t>V</a:t>
            </a:r>
            <a:r>
              <a:rPr lang="en-US" sz="2800">
                <a:solidFill>
                  <a:srgbClr val="008380"/>
                </a:solidFill>
                <a:latin typeface="Times New Roman" pitchFamily="18" charset="0"/>
              </a:rPr>
              <a:t> – </a:t>
            </a:r>
            <a:r>
              <a:rPr lang="en-US" sz="2800" i="1">
                <a:solidFill>
                  <a:srgbClr val="008380"/>
                </a:solidFill>
                <a:latin typeface="Times New Roman" pitchFamily="18" charset="0"/>
              </a:rPr>
              <a:t>S</a:t>
            </a:r>
            <a:endParaRPr lang="en-US" sz="280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7893" name="Text Box 5"/>
          <p:cNvSpPr txBox="1">
            <a:spLocks noChangeArrowheads="1"/>
          </p:cNvSpPr>
          <p:nvPr/>
        </p:nvSpPr>
        <p:spPr bwMode="auto">
          <a:xfrm>
            <a:off x="1965326" y="3276601"/>
            <a:ext cx="6356227" cy="3194721"/>
          </a:xfrm>
          <a:prstGeom prst="rect">
            <a:avLst/>
          </a:prstGeom>
          <a:noFill/>
          <a:ln w="28575">
            <a:noFill/>
            <a:miter lim="800000"/>
            <a:headEnd/>
            <a:tailEnd/>
          </a:ln>
          <a:effectLst/>
        </p:spPr>
        <p:txBody>
          <a:bodyPr wrap="none">
            <a:spAutoFit/>
          </a:bodyPr>
          <a:lstStyle/>
          <a:p>
            <a:pPr>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while</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 </a:t>
            </a:r>
            <a:r>
              <a:rPr lang="en-US" sz="2800" i="1" dirty="0">
                <a:solidFill>
                  <a:srgbClr val="008A87"/>
                </a:solidFill>
                <a:latin typeface="Symbol" pitchFamily="18" charset="2"/>
                <a:ea typeface="Arial Unicode MS" pitchFamily="34" charset="-128"/>
                <a:cs typeface="Arial Unicode MS" pitchFamily="34" charset="-128"/>
                <a:sym typeface="Symbol" pitchFamily="18" charset="2"/>
              </a:rPr>
              <a:t>¹</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endParaRPr lang="en-US" sz="2800" dirty="0">
              <a:solidFill>
                <a:srgbClr val="000000"/>
              </a:solidFill>
              <a:latin typeface="Times New Roman" pitchFamily="18" charset="0"/>
              <a:ea typeface="Arial Unicode MS" pitchFamily="34" charset="-128"/>
              <a:cs typeface="Arial Unicode MS" pitchFamily="34" charset="-128"/>
              <a:sym typeface="Symbol" pitchFamily="18" charset="2"/>
            </a:endParaRPr>
          </a:p>
          <a:p>
            <a:pPr lvl="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u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XTRACT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-M</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IN</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È</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Î</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err="1">
                <a:solidFill>
                  <a:srgbClr val="008A87"/>
                </a:solidFill>
                <a:latin typeface="Times New Roman" pitchFamily="18" charset="0"/>
                <a:ea typeface="Arial Unicode MS" pitchFamily="34" charset="-128"/>
                <a:cs typeface="Arial Unicode MS" pitchFamily="34" charset="-128"/>
                <a:sym typeface="Symbol" pitchFamily="18" charset="2"/>
              </a:rPr>
              <a:t>Adj</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3">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if</a:t>
            </a:r>
            <a:r>
              <a:rPr lang="en-US" sz="2800" i="1" dirty="0">
                <a:solidFill>
                  <a:srgbClr val="008A87"/>
                </a:solidFill>
                <a:latin typeface="Times New Roman" pitchFamily="18" charset="0"/>
                <a:ea typeface="Arial Unicode MS" pitchFamily="34" charset="-128"/>
                <a:cs typeface="Arial Unicode MS" pitchFamily="34" charset="-128"/>
              </a:rPr>
              <a:t> 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&gt;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	then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p[v]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p>
          <a:p>
            <a:pPr lvl="4">
              <a:lnSpc>
                <a:spcPct val="90000"/>
              </a:lnSpc>
              <a:tabLst>
                <a:tab pos="2289175" algn="l"/>
              </a:tabLst>
            </a:pPr>
            <a:endParaRPr lang="en-US" sz="2800" i="1" dirty="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7894" name="Text Box 6"/>
          <p:cNvSpPr txBox="1">
            <a:spLocks noChangeArrowheads="1"/>
          </p:cNvSpPr>
          <p:nvPr/>
        </p:nvSpPr>
        <p:spPr bwMode="auto">
          <a:xfrm>
            <a:off x="8305801" y="4724401"/>
            <a:ext cx="1920875" cy="978729"/>
          </a:xfrm>
          <a:prstGeom prst="rect">
            <a:avLst/>
          </a:prstGeom>
          <a:noFill/>
          <a:ln w="28575">
            <a:noFill/>
            <a:miter lim="800000"/>
            <a:headEnd/>
            <a:tailEnd/>
          </a:ln>
          <a:effectLst/>
        </p:spPr>
        <p:txBody>
          <a:bodyPr>
            <a:spAutoFit/>
          </a:bodyPr>
          <a:lstStyle/>
          <a:p>
            <a:pPr algn="ctr" eaLnBrk="1" hangingPunct="1">
              <a:lnSpc>
                <a:spcPct val="90000"/>
              </a:lnSpc>
            </a:pPr>
            <a:r>
              <a:rPr lang="en-US" sz="3200" b="1" i="1">
                <a:solidFill>
                  <a:srgbClr val="CC0000"/>
                </a:solidFill>
                <a:latin typeface="Times New Roman" pitchFamily="18" charset="0"/>
                <a:ea typeface="Arial Unicode MS" pitchFamily="34" charset="-128"/>
                <a:cs typeface="Arial Unicode MS" pitchFamily="34" charset="-128"/>
              </a:rPr>
              <a:t>relaxation step</a:t>
            </a:r>
          </a:p>
        </p:txBody>
      </p:sp>
      <p:sp>
        <p:nvSpPr>
          <p:cNvPr id="677895" name="Text Box 7"/>
          <p:cNvSpPr txBox="1">
            <a:spLocks noChangeArrowheads="1"/>
          </p:cNvSpPr>
          <p:nvPr/>
        </p:nvSpPr>
        <p:spPr bwMode="auto">
          <a:xfrm>
            <a:off x="5715001" y="6096001"/>
            <a:ext cx="4054475" cy="579437"/>
          </a:xfrm>
          <a:prstGeom prst="rect">
            <a:avLst/>
          </a:prstGeom>
          <a:noFill/>
          <a:ln w="28575">
            <a:noFill/>
            <a:miter lim="800000"/>
            <a:headEnd/>
            <a:tailEnd/>
          </a:ln>
          <a:effectLst/>
        </p:spPr>
        <p:txBody>
          <a:bodyPr wrap="none">
            <a:spAutoFit/>
          </a:bodyPr>
          <a:lstStyle/>
          <a:p>
            <a:pPr eaLnBrk="1" hangingPunct="1"/>
            <a:r>
              <a:rPr lang="en-US" sz="3200" dirty="0">
                <a:solidFill>
                  <a:srgbClr val="000000"/>
                </a:solidFill>
                <a:latin typeface="Times New Roman" pitchFamily="18" charset="0"/>
                <a:ea typeface="Arial Unicode MS" pitchFamily="34" charset="-128"/>
                <a:cs typeface="Arial Unicode MS" pitchFamily="34" charset="-128"/>
              </a:rPr>
              <a:t>Implicit D</a:t>
            </a:r>
            <a:r>
              <a:rPr lang="en-US" sz="2400" dirty="0">
                <a:solidFill>
                  <a:srgbClr val="000000"/>
                </a:solidFill>
                <a:latin typeface="Times New Roman" pitchFamily="18" charset="0"/>
                <a:ea typeface="Arial Unicode MS" pitchFamily="34" charset="-128"/>
                <a:cs typeface="Arial Unicode MS" pitchFamily="34" charset="-128"/>
              </a:rPr>
              <a:t>ECREASE</a:t>
            </a:r>
            <a:r>
              <a:rPr lang="en-US" sz="3200" dirty="0">
                <a:solidFill>
                  <a:srgbClr val="000000"/>
                </a:solidFill>
                <a:latin typeface="Times New Roman" pitchFamily="18" charset="0"/>
                <a:ea typeface="Arial Unicode MS" pitchFamily="34" charset="-128"/>
                <a:cs typeface="Arial Unicode MS" pitchFamily="34" charset="-128"/>
              </a:rPr>
              <a:t>-K</a:t>
            </a:r>
            <a:r>
              <a:rPr lang="en-US" sz="2400" dirty="0">
                <a:solidFill>
                  <a:srgbClr val="000000"/>
                </a:solidFill>
                <a:latin typeface="Times New Roman" pitchFamily="18" charset="0"/>
                <a:ea typeface="Arial Unicode MS" pitchFamily="34" charset="-128"/>
                <a:cs typeface="Arial Unicode MS" pitchFamily="34" charset="-128"/>
              </a:rPr>
              <a:t>EY</a:t>
            </a:r>
          </a:p>
        </p:txBody>
      </p:sp>
      <p:sp>
        <p:nvSpPr>
          <p:cNvPr id="677896" name="Line 8"/>
          <p:cNvSpPr>
            <a:spLocks noChangeShapeType="1"/>
          </p:cNvSpPr>
          <p:nvPr/>
        </p:nvSpPr>
        <p:spPr bwMode="auto">
          <a:xfrm flipH="1" flipV="1">
            <a:off x="5943600" y="5676900"/>
            <a:ext cx="152400" cy="381000"/>
          </a:xfrm>
          <a:prstGeom prst="line">
            <a:avLst/>
          </a:prstGeom>
          <a:noFill/>
          <a:ln w="38100">
            <a:solidFill>
              <a:schemeClr val="accent2"/>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Example of Dijkstra’s algorithm</a:t>
            </a:r>
          </a:p>
        </p:txBody>
      </p:sp>
      <p:sp>
        <p:nvSpPr>
          <p:cNvPr id="678915" name="Oval 3"/>
          <p:cNvSpPr>
            <a:spLocks noChangeArrowheads="1"/>
          </p:cNvSpPr>
          <p:nvPr/>
        </p:nvSpPr>
        <p:spPr bwMode="auto">
          <a:xfrm>
            <a:off x="5407025" y="272891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8916"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8917"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8918" name="Oval 6"/>
          <p:cNvSpPr>
            <a:spLocks noChangeArrowheads="1"/>
          </p:cNvSpPr>
          <p:nvPr/>
        </p:nvSpPr>
        <p:spPr bwMode="auto">
          <a:xfrm>
            <a:off x="7159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8919"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78920" name="AutoShape 8"/>
          <p:cNvCxnSpPr>
            <a:cxnSpLocks noChangeShapeType="1"/>
            <a:stCxn id="678915" idx="7"/>
            <a:endCxn id="678916"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78921" name="AutoShape 9"/>
          <p:cNvCxnSpPr>
            <a:cxnSpLocks noChangeShapeType="1"/>
            <a:stCxn id="678915" idx="5"/>
            <a:endCxn id="678918"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78922" name="AutoShape 10"/>
          <p:cNvCxnSpPr>
            <a:cxnSpLocks noChangeShapeType="1"/>
            <a:stCxn id="678916" idx="6"/>
            <a:endCxn id="678917"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78923"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4"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5"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6"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7"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8"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9"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30"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78931" name="AutoShape 19"/>
          <p:cNvCxnSpPr>
            <a:cxnSpLocks noChangeShapeType="1"/>
            <a:stCxn id="678918" idx="6"/>
            <a:endCxn id="678919"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78932"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78933"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78934"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78935"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78936"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78937"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78938"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78939"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78940"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8941"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8942" name="Text Box 30"/>
          <p:cNvSpPr txBox="1">
            <a:spLocks noChangeArrowheads="1"/>
          </p:cNvSpPr>
          <p:nvPr/>
        </p:nvSpPr>
        <p:spPr bwMode="auto">
          <a:xfrm>
            <a:off x="1905000" y="1717675"/>
            <a:ext cx="2743200" cy="1421928"/>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Graph with nonnegative edge weights: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t>Example of Dijkstra’s algorithm</a:t>
            </a:r>
          </a:p>
        </p:txBody>
      </p:sp>
      <p:sp>
        <p:nvSpPr>
          <p:cNvPr id="679939" name="Oval 3"/>
          <p:cNvSpPr>
            <a:spLocks noChangeArrowheads="1"/>
          </p:cNvSpPr>
          <p:nvPr/>
        </p:nvSpPr>
        <p:spPr bwMode="auto">
          <a:xfrm>
            <a:off x="5407025" y="272891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9940"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9941"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9942" name="Oval 6"/>
          <p:cNvSpPr>
            <a:spLocks noChangeArrowheads="1"/>
          </p:cNvSpPr>
          <p:nvPr/>
        </p:nvSpPr>
        <p:spPr bwMode="auto">
          <a:xfrm>
            <a:off x="7159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9943"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79944" name="AutoShape 8"/>
          <p:cNvCxnSpPr>
            <a:cxnSpLocks noChangeShapeType="1"/>
            <a:stCxn id="679939" idx="7"/>
            <a:endCxn id="679940"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79945" name="AutoShape 9"/>
          <p:cNvCxnSpPr>
            <a:cxnSpLocks noChangeShapeType="1"/>
            <a:stCxn id="679939" idx="5"/>
            <a:endCxn id="679942"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79946" name="AutoShape 10"/>
          <p:cNvCxnSpPr>
            <a:cxnSpLocks noChangeShapeType="1"/>
            <a:stCxn id="679940" idx="6"/>
            <a:endCxn id="679941"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79947"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48"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49"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0"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1"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2"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3"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4"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79955" name="AutoShape 19"/>
          <p:cNvCxnSpPr>
            <a:cxnSpLocks noChangeShapeType="1"/>
            <a:stCxn id="679942" idx="6"/>
            <a:endCxn id="679943"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79956"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79957"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79958"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79959"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79960"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79961"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79962"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79963"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79964"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9965"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9966" name="Text Box 30"/>
          <p:cNvSpPr txBox="1">
            <a:spLocks noChangeArrowheads="1"/>
          </p:cNvSpPr>
          <p:nvPr/>
        </p:nvSpPr>
        <p:spPr bwMode="auto">
          <a:xfrm>
            <a:off x="1905000" y="1447801"/>
            <a:ext cx="2743200" cy="535531"/>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Initialize:</a:t>
            </a:r>
          </a:p>
        </p:txBody>
      </p:sp>
      <p:sp>
        <p:nvSpPr>
          <p:cNvPr id="679967" name="Text Box 31"/>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9968" name="Text Box 32"/>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9969" name="Text Box 33"/>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9970" name="Text Box 34"/>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9971" name="Text Box 35"/>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79972" name="Text Box 36"/>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79973" name="Text Box 37"/>
          <p:cNvSpPr txBox="1">
            <a:spLocks noChangeArrowheads="1"/>
          </p:cNvSpPr>
          <p:nvPr/>
        </p:nvSpPr>
        <p:spPr bwMode="auto">
          <a:xfrm>
            <a:off x="2886075" y="4419600"/>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79974" name="Text Box 38"/>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5" name="Text Box 39"/>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6" name="Text Box 40"/>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7" name="Text Box 41"/>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8" name="Line 42"/>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79979" name="Text Box 43"/>
          <p:cNvSpPr txBox="1">
            <a:spLocks noChangeArrowheads="1"/>
          </p:cNvSpPr>
          <p:nvPr/>
        </p:nvSpPr>
        <p:spPr bwMode="auto">
          <a:xfrm>
            <a:off x="6324601" y="5334000"/>
            <a:ext cx="101441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a:t>
            </a:r>
          </a:p>
        </p:txBody>
      </p:sp>
      <p:sp>
        <p:nvSpPr>
          <p:cNvPr id="679980" name="Text Box 44"/>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79981" name="Text Box 45"/>
          <p:cNvSpPr txBox="1">
            <a:spLocks noChangeArrowheads="1"/>
          </p:cNvSpPr>
          <p:nvPr/>
        </p:nvSpPr>
        <p:spPr bwMode="auto">
          <a:xfrm>
            <a:off x="7262813" y="1190625"/>
            <a:ext cx="474662"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2" name="Text Box 46"/>
          <p:cNvSpPr txBox="1">
            <a:spLocks noChangeArrowheads="1"/>
          </p:cNvSpPr>
          <p:nvPr/>
        </p:nvSpPr>
        <p:spPr bwMode="auto">
          <a:xfrm>
            <a:off x="7262813" y="4449764"/>
            <a:ext cx="474662"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3" name="Text Box 47"/>
          <p:cNvSpPr txBox="1">
            <a:spLocks noChangeArrowheads="1"/>
          </p:cNvSpPr>
          <p:nvPr/>
        </p:nvSpPr>
        <p:spPr bwMode="auto">
          <a:xfrm>
            <a:off x="9013826" y="4449764"/>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4" name="Text Box 48"/>
          <p:cNvSpPr txBox="1">
            <a:spLocks noChangeArrowheads="1"/>
          </p:cNvSpPr>
          <p:nvPr/>
        </p:nvSpPr>
        <p:spPr bwMode="auto">
          <a:xfrm>
            <a:off x="9013826"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5AF3E46-2ACB-4E4A-825A-1E93C07BA7F3}"/>
              </a:ext>
            </a:extLst>
          </p:cNvPr>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b="1">
                <a:solidFill>
                  <a:srgbClr val="3B62AF"/>
                </a:solidFill>
                <a:latin typeface="Arial" charset="0"/>
              </a:rPr>
              <a:t>Dijkstra's algorithm </a:t>
            </a:r>
          </a:p>
        </p:txBody>
      </p:sp>
      <p:sp>
        <p:nvSpPr>
          <p:cNvPr id="12291" name="Rectangle 2">
            <a:extLst>
              <a:ext uri="{FF2B5EF4-FFF2-40B4-BE49-F238E27FC236}">
                <a16:creationId xmlns:a16="http://schemas.microsoft.com/office/drawing/2014/main" id="{DEA0C400-B5A4-4B38-8288-B0388D003C0A}"/>
              </a:ext>
            </a:extLst>
          </p:cNvPr>
          <p:cNvSpPr>
            <a:spLocks noGrp="1" noChangeArrowheads="1"/>
          </p:cNvSpPr>
          <p:nvPr>
            <p:ph sz="quarter" idx="1"/>
          </p:nvPr>
        </p:nvSpPr>
        <p:spPr>
          <a:xfrm>
            <a:off x="1744028" y="1171575"/>
            <a:ext cx="8398193" cy="4939189"/>
          </a:xfrm>
        </p:spPr>
        <p:txBody>
          <a:bodyPr vert="horz" lIns="0" tIns="0" rIns="0" bIns="0" rtlCol="0">
            <a:normAutofit fontScale="92500" lnSpcReduction="10000"/>
          </a:bodyPr>
          <a:lstStyle/>
          <a:p>
            <a:pPr marL="0" indent="0">
              <a:lnSpc>
                <a:spcPct val="95000"/>
              </a:lnSpc>
              <a:spcBef>
                <a:spcPct val="0"/>
              </a:spcBef>
              <a:buNone/>
            </a:pPr>
            <a:r>
              <a:rPr lang="en-US" altLang="en-US" b="1" u="sng">
                <a:solidFill>
                  <a:srgbClr val="444444"/>
                </a:solidFill>
                <a:latin typeface="Arial" panose="020B0604020202020204" pitchFamily="34" charset="0"/>
              </a:rPr>
              <a:t>Dijkstra's algorithm</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is a solution to the single-source shortest path problem in graph theory.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Works on both directed and undirected graphs. However, all edges must have nonnegative weights.</a:t>
            </a:r>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a:solidFill>
                  <a:srgbClr val="990000"/>
                </a:solidFill>
                <a:latin typeface="Arial" panose="020B0604020202020204" pitchFamily="34" charset="0"/>
              </a:rPr>
              <a:t>Approach:</a:t>
            </a:r>
            <a:r>
              <a:rPr lang="en-US" altLang="en-US">
                <a:solidFill>
                  <a:srgbClr val="444444"/>
                </a:solidFill>
                <a:latin typeface="Arial" panose="020B0604020202020204" pitchFamily="34" charset="0"/>
              </a:rPr>
              <a:t> Greedy</a:t>
            </a:r>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a:solidFill>
                  <a:srgbClr val="990000"/>
                </a:solidFill>
                <a:latin typeface="Arial" panose="020B0604020202020204" pitchFamily="34" charset="0"/>
              </a:rPr>
              <a:t>Input:</a:t>
            </a:r>
            <a:r>
              <a:rPr lang="en-US" altLang="en-US">
                <a:solidFill>
                  <a:srgbClr val="444444"/>
                </a:solidFill>
                <a:latin typeface="Arial" panose="020B0604020202020204" pitchFamily="34" charset="0"/>
              </a:rPr>
              <a:t> Weighted graph G={E,V} and source vertex </a:t>
            </a:r>
            <a:r>
              <a:rPr lang="en-US" altLang="en-US" i="1">
                <a:solidFill>
                  <a:srgbClr val="444444"/>
                </a:solidFill>
                <a:latin typeface="Arial" panose="020B0604020202020204" pitchFamily="34" charset="0"/>
              </a:rPr>
              <a:t>v</a:t>
            </a:r>
            <a:r>
              <a:rPr lang="en-US" altLang="en-US">
                <a:latin typeface="Constantia" panose="02030602050306030303" pitchFamily="18" charset="0"/>
              </a:rPr>
              <a:t>∈</a:t>
            </a:r>
            <a:r>
              <a:rPr lang="en-US" altLang="en-US">
                <a:solidFill>
                  <a:srgbClr val="444444"/>
                </a:solidFill>
                <a:latin typeface="Arial" panose="020B0604020202020204" pitchFamily="34" charset="0"/>
              </a:rPr>
              <a:t>V, such that all edge weights are nonnegative</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a:t>
            </a:r>
            <a:endParaRPr lang="en-US" altLang="en-US"/>
          </a:p>
          <a:p>
            <a:pPr marL="0" indent="0">
              <a:lnSpc>
                <a:spcPct val="95000"/>
              </a:lnSpc>
              <a:spcBef>
                <a:spcPct val="0"/>
              </a:spcBef>
              <a:buNone/>
            </a:pPr>
            <a:r>
              <a:rPr lang="en-US" altLang="en-US">
                <a:solidFill>
                  <a:srgbClr val="990000"/>
                </a:solidFill>
                <a:latin typeface="Arial" panose="020B0604020202020204" pitchFamily="34" charset="0"/>
              </a:rPr>
              <a:t>Output:</a:t>
            </a:r>
            <a:r>
              <a:rPr lang="en-US" altLang="en-US">
                <a:solidFill>
                  <a:srgbClr val="444444"/>
                </a:solidFill>
                <a:latin typeface="Arial" panose="020B0604020202020204" pitchFamily="34" charset="0"/>
              </a:rPr>
              <a:t> Lengths of shortest paths (or the shortest paths themselves) from a given source vertex</a:t>
            </a:r>
            <a:r>
              <a:rPr lang="en-US" altLang="en-US" i="1">
                <a:solidFill>
                  <a:srgbClr val="444444"/>
                </a:solidFill>
                <a:latin typeface="Arial" panose="020B0604020202020204" pitchFamily="34" charset="0"/>
              </a:rPr>
              <a:t> v</a:t>
            </a:r>
            <a:r>
              <a:rPr lang="en-US" altLang="en-US">
                <a:latin typeface="Constantia" panose="02030602050306030303" pitchFamily="18" charset="0"/>
              </a:rPr>
              <a:t>∈</a:t>
            </a:r>
            <a:r>
              <a:rPr lang="en-US" altLang="en-US">
                <a:solidFill>
                  <a:srgbClr val="444444"/>
                </a:solidFill>
                <a:latin typeface="Arial" panose="020B0604020202020204" pitchFamily="34" charset="0"/>
              </a:rPr>
              <a:t>V  to all other vertices</a:t>
            </a:r>
            <a:endParaRPr lang="en-US" altLang="en-US"/>
          </a:p>
          <a:p>
            <a:pPr marL="0" indent="0">
              <a:lnSpc>
                <a:spcPct val="95000"/>
              </a:lnSpc>
              <a:spcBef>
                <a:spcPct val="0"/>
              </a:spcBef>
              <a:buNone/>
            </a:pPr>
            <a:endParaRPr lang="en-US" altLang="en-US" b="1">
              <a:solidFill>
                <a:srgbClr val="444444"/>
              </a:solidFill>
              <a:latin typeface="Arial" panose="020B0604020202020204" pitchFamily="34" charset="0"/>
            </a:endParaRPr>
          </a:p>
          <a:p>
            <a:pPr marL="0" indent="0">
              <a:lnSpc>
                <a:spcPct val="95000"/>
              </a:lnSpc>
              <a:spcBef>
                <a:spcPct val="0"/>
              </a:spcBef>
              <a:buNone/>
            </a:pPr>
            <a:endParaRPr lang="en-US" altLang="en-US" b="1" u="sng">
              <a:solidFill>
                <a:srgbClr val="444444"/>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Example of Dijkstra’s algorithm</a:t>
            </a:r>
          </a:p>
        </p:txBody>
      </p:sp>
      <p:sp>
        <p:nvSpPr>
          <p:cNvPr id="680963"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0964"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0965"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0966" name="Oval 6"/>
          <p:cNvSpPr>
            <a:spLocks noChangeArrowheads="1"/>
          </p:cNvSpPr>
          <p:nvPr/>
        </p:nvSpPr>
        <p:spPr bwMode="auto">
          <a:xfrm>
            <a:off x="7159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0967"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0968" name="AutoShape 8"/>
          <p:cNvCxnSpPr>
            <a:cxnSpLocks noChangeShapeType="1"/>
            <a:stCxn id="680963" idx="7"/>
            <a:endCxn id="680964"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0969" name="AutoShape 9"/>
          <p:cNvCxnSpPr>
            <a:cxnSpLocks noChangeShapeType="1"/>
            <a:stCxn id="680963" idx="5"/>
            <a:endCxn id="680966"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0970" name="AutoShape 10"/>
          <p:cNvCxnSpPr>
            <a:cxnSpLocks noChangeShapeType="1"/>
            <a:stCxn id="680964" idx="6"/>
            <a:endCxn id="680965"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0971"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2"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3"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4"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5"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6"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7"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8"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0979" name="AutoShape 19"/>
          <p:cNvCxnSpPr>
            <a:cxnSpLocks noChangeShapeType="1"/>
            <a:stCxn id="680966" idx="6"/>
            <a:endCxn id="680967"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0980"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0981"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0982"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0983"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0984"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0985"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0986"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0987"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0988"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0989"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0990"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0991"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0992"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0993"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0994"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0995"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0996"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0997"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0998"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0999"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1000"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1001"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1002" name="Text Box 42"/>
          <p:cNvSpPr txBox="1">
            <a:spLocks noChangeArrowheads="1"/>
          </p:cNvSpPr>
          <p:nvPr/>
        </p:nvSpPr>
        <p:spPr bwMode="auto">
          <a:xfrm>
            <a:off x="6324601" y="5334000"/>
            <a:ext cx="146526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1003"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1004" name="Text Box 44"/>
          <p:cNvSpPr txBox="1">
            <a:spLocks noChangeArrowheads="1"/>
          </p:cNvSpPr>
          <p:nvPr/>
        </p:nvSpPr>
        <p:spPr bwMode="auto">
          <a:xfrm>
            <a:off x="7262813" y="1190625"/>
            <a:ext cx="474662"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5" name="Text Box 45"/>
          <p:cNvSpPr txBox="1">
            <a:spLocks noChangeArrowheads="1"/>
          </p:cNvSpPr>
          <p:nvPr/>
        </p:nvSpPr>
        <p:spPr bwMode="auto">
          <a:xfrm>
            <a:off x="7262813" y="4449764"/>
            <a:ext cx="474662"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6" name="Text Box 46"/>
          <p:cNvSpPr txBox="1">
            <a:spLocks noChangeArrowheads="1"/>
          </p:cNvSpPr>
          <p:nvPr/>
        </p:nvSpPr>
        <p:spPr bwMode="auto">
          <a:xfrm>
            <a:off x="9013826" y="4449764"/>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7" name="Text Box 47"/>
          <p:cNvSpPr txBox="1">
            <a:spLocks noChangeArrowheads="1"/>
          </p:cNvSpPr>
          <p:nvPr/>
        </p:nvSpPr>
        <p:spPr bwMode="auto">
          <a:xfrm>
            <a:off x="9013826"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8" name="Text Box 48"/>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“A”</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t>Example of Dijkstra’s algorithm</a:t>
            </a:r>
          </a:p>
        </p:txBody>
      </p:sp>
      <p:sp>
        <p:nvSpPr>
          <p:cNvPr id="681987"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1988"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1989"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1990" name="Oval 6"/>
          <p:cNvSpPr>
            <a:spLocks noChangeArrowheads="1"/>
          </p:cNvSpPr>
          <p:nvPr/>
        </p:nvSpPr>
        <p:spPr bwMode="auto">
          <a:xfrm>
            <a:off x="7159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1991"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1992" name="AutoShape 8"/>
          <p:cNvCxnSpPr>
            <a:cxnSpLocks noChangeShapeType="1"/>
            <a:stCxn id="681987" idx="7"/>
            <a:endCxn id="681988" idx="2"/>
          </p:cNvCxnSpPr>
          <p:nvPr/>
        </p:nvCxnSpPr>
        <p:spPr bwMode="auto">
          <a:xfrm flipV="1">
            <a:off x="5986463" y="2058989"/>
            <a:ext cx="1173162" cy="769937"/>
          </a:xfrm>
          <a:prstGeom prst="straightConnector1">
            <a:avLst/>
          </a:prstGeom>
          <a:noFill/>
          <a:ln w="57150">
            <a:solidFill>
              <a:schemeClr val="accent2"/>
            </a:solidFill>
            <a:round/>
            <a:headEnd/>
            <a:tailEnd type="stealth" w="med" len="med"/>
          </a:ln>
          <a:effectLst/>
        </p:spPr>
      </p:cxnSp>
      <p:cxnSp>
        <p:nvCxnSpPr>
          <p:cNvPr id="681993" name="AutoShape 9"/>
          <p:cNvCxnSpPr>
            <a:cxnSpLocks noChangeShapeType="1"/>
            <a:stCxn id="681987" idx="5"/>
            <a:endCxn id="681990" idx="2"/>
          </p:cNvCxnSpPr>
          <p:nvPr/>
        </p:nvCxnSpPr>
        <p:spPr bwMode="auto">
          <a:xfrm>
            <a:off x="5986463" y="3308350"/>
            <a:ext cx="1173162" cy="769938"/>
          </a:xfrm>
          <a:prstGeom prst="straightConnector1">
            <a:avLst/>
          </a:prstGeom>
          <a:noFill/>
          <a:ln w="57150">
            <a:solidFill>
              <a:schemeClr val="accent2"/>
            </a:solidFill>
            <a:round/>
            <a:headEnd/>
            <a:tailEnd type="stealth" w="med" len="med"/>
          </a:ln>
          <a:effectLst/>
        </p:spPr>
      </p:cxnSp>
      <p:cxnSp>
        <p:nvCxnSpPr>
          <p:cNvPr id="681994" name="AutoShape 10"/>
          <p:cNvCxnSpPr>
            <a:cxnSpLocks noChangeShapeType="1"/>
            <a:stCxn id="681988" idx="6"/>
            <a:endCxn id="681989"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1995"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6"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7"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8"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9"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0"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1"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2"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2003" name="AutoShape 19"/>
          <p:cNvCxnSpPr>
            <a:cxnSpLocks noChangeShapeType="1"/>
            <a:stCxn id="681990" idx="6"/>
            <a:endCxn id="681991"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2004"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2005"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2006"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2007"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2008"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2009"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2010"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2011"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2012"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2013"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2014"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2015"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2016"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2017"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2018"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2019"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2020"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2021"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2"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3"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4"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5"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2026" name="Text Box 42"/>
          <p:cNvSpPr txBox="1">
            <a:spLocks noChangeArrowheads="1"/>
          </p:cNvSpPr>
          <p:nvPr/>
        </p:nvSpPr>
        <p:spPr bwMode="auto">
          <a:xfrm>
            <a:off x="6324601" y="5334000"/>
            <a:ext cx="146526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2027"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2028" name="Text Box 44"/>
          <p:cNvSpPr txBox="1">
            <a:spLocks noChangeArrowheads="1"/>
          </p:cNvSpPr>
          <p:nvPr/>
        </p:nvSpPr>
        <p:spPr bwMode="auto">
          <a:xfrm>
            <a:off x="7204075"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10</a:t>
            </a:r>
          </a:p>
        </p:txBody>
      </p:sp>
      <p:sp>
        <p:nvSpPr>
          <p:cNvPr id="682029"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2030" name="Text Box 46"/>
          <p:cNvSpPr txBox="1">
            <a:spLocks noChangeArrowheads="1"/>
          </p:cNvSpPr>
          <p:nvPr/>
        </p:nvSpPr>
        <p:spPr bwMode="auto">
          <a:xfrm>
            <a:off x="9013826" y="4449764"/>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2031" name="Text Box 47"/>
          <p:cNvSpPr txBox="1">
            <a:spLocks noChangeArrowheads="1"/>
          </p:cNvSpPr>
          <p:nvPr/>
        </p:nvSpPr>
        <p:spPr bwMode="auto">
          <a:xfrm>
            <a:off x="9013826"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2032"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2033" name="Text Box 49"/>
          <p:cNvSpPr txBox="1">
            <a:spLocks noChangeArrowheads="1"/>
          </p:cNvSpPr>
          <p:nvPr/>
        </p:nvSpPr>
        <p:spPr bwMode="auto">
          <a:xfrm>
            <a:off x="4106863" y="4776788"/>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34" name="Text Box 50"/>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A</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2035" name="Text Box 51"/>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2036" name="Text Box 52"/>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t>Example of Dijkstra’s algorithm</a:t>
            </a:r>
          </a:p>
        </p:txBody>
      </p:sp>
      <p:sp>
        <p:nvSpPr>
          <p:cNvPr id="683011"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3012"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3013"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3014"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3015"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3016" name="AutoShape 8"/>
          <p:cNvCxnSpPr>
            <a:cxnSpLocks noChangeShapeType="1"/>
            <a:stCxn id="683011" idx="7"/>
            <a:endCxn id="683012"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3017" name="AutoShape 9"/>
          <p:cNvCxnSpPr>
            <a:cxnSpLocks noChangeShapeType="1"/>
            <a:stCxn id="683011" idx="5"/>
            <a:endCxn id="683014"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3018" name="AutoShape 10"/>
          <p:cNvCxnSpPr>
            <a:cxnSpLocks noChangeShapeType="1"/>
            <a:stCxn id="683012" idx="6"/>
            <a:endCxn id="683013"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3019"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0"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1"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2"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3"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4"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5"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6"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3027" name="AutoShape 19"/>
          <p:cNvCxnSpPr>
            <a:cxnSpLocks noChangeShapeType="1"/>
            <a:stCxn id="683014" idx="6"/>
            <a:endCxn id="683015"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3028"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3029"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3030"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3031"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3032"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3033"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3034"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3035"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3036"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3037"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3038"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3039"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3040"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3041"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3042"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3043"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3044"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3045"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6"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7"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8"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9"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3050" name="Text Box 42"/>
          <p:cNvSpPr txBox="1">
            <a:spLocks noChangeArrowheads="1"/>
          </p:cNvSpPr>
          <p:nvPr/>
        </p:nvSpPr>
        <p:spPr bwMode="auto">
          <a:xfrm>
            <a:off x="6324601" y="5334000"/>
            <a:ext cx="19399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3051"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3052" name="Text Box 44"/>
          <p:cNvSpPr txBox="1">
            <a:spLocks noChangeArrowheads="1"/>
          </p:cNvSpPr>
          <p:nvPr/>
        </p:nvSpPr>
        <p:spPr bwMode="auto">
          <a:xfrm>
            <a:off x="7204075"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10</a:t>
            </a:r>
          </a:p>
        </p:txBody>
      </p:sp>
      <p:sp>
        <p:nvSpPr>
          <p:cNvPr id="683053"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3054" name="Text Box 46"/>
          <p:cNvSpPr txBox="1">
            <a:spLocks noChangeArrowheads="1"/>
          </p:cNvSpPr>
          <p:nvPr/>
        </p:nvSpPr>
        <p:spPr bwMode="auto">
          <a:xfrm>
            <a:off x="9013826" y="4449764"/>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3055" name="Text Box 47"/>
          <p:cNvSpPr txBox="1">
            <a:spLocks noChangeArrowheads="1"/>
          </p:cNvSpPr>
          <p:nvPr/>
        </p:nvSpPr>
        <p:spPr bwMode="auto">
          <a:xfrm>
            <a:off x="9013826"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3056"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3057"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58" name="Text Box 50"/>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“C”</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3059" name="Text Box 51"/>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3060" name="Text Box 52"/>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Example of Dijkstra’s algorithm</a:t>
            </a:r>
          </a:p>
        </p:txBody>
      </p:sp>
      <p:sp>
        <p:nvSpPr>
          <p:cNvPr id="684035"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4036"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4037"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4038"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4039" name="Oval 7"/>
          <p:cNvSpPr>
            <a:spLocks noChangeArrowheads="1"/>
          </p:cNvSpPr>
          <p:nvPr/>
        </p:nvSpPr>
        <p:spPr bwMode="auto">
          <a:xfrm>
            <a:off x="8912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4040" name="AutoShape 8"/>
          <p:cNvCxnSpPr>
            <a:cxnSpLocks noChangeShapeType="1"/>
            <a:stCxn id="684035" idx="7"/>
            <a:endCxn id="684036"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4041" name="AutoShape 9"/>
          <p:cNvCxnSpPr>
            <a:cxnSpLocks noChangeShapeType="1"/>
            <a:stCxn id="684035" idx="5"/>
            <a:endCxn id="684038"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4042" name="AutoShape 10"/>
          <p:cNvCxnSpPr>
            <a:cxnSpLocks noChangeShapeType="1"/>
            <a:stCxn id="684036" idx="6"/>
            <a:endCxn id="684037"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4043"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4"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5"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6"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7"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8"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9"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50"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4051" name="AutoShape 19"/>
          <p:cNvCxnSpPr>
            <a:cxnSpLocks noChangeShapeType="1"/>
            <a:stCxn id="684038" idx="6"/>
            <a:endCxn id="684039" idx="2"/>
          </p:cNvCxnSpPr>
          <p:nvPr/>
        </p:nvCxnSpPr>
        <p:spPr bwMode="auto">
          <a:xfrm>
            <a:off x="7839075" y="4078288"/>
            <a:ext cx="1073150" cy="0"/>
          </a:xfrm>
          <a:prstGeom prst="straightConnector1">
            <a:avLst/>
          </a:prstGeom>
          <a:noFill/>
          <a:ln w="57150">
            <a:solidFill>
              <a:schemeClr val="accent2"/>
            </a:solidFill>
            <a:round/>
            <a:headEnd/>
            <a:tailEnd type="stealth" w="med" len="med"/>
          </a:ln>
          <a:effectLst/>
        </p:spPr>
      </p:cxnSp>
      <p:sp>
        <p:nvSpPr>
          <p:cNvPr id="684052" name="Line 20"/>
          <p:cNvSpPr>
            <a:spLocks noChangeShapeType="1"/>
          </p:cNvSpPr>
          <p:nvPr/>
        </p:nvSpPr>
        <p:spPr bwMode="auto">
          <a:xfrm flipV="1">
            <a:off x="7845425" y="2163763"/>
            <a:ext cx="1066800" cy="1828800"/>
          </a:xfrm>
          <a:prstGeom prst="line">
            <a:avLst/>
          </a:prstGeom>
          <a:noFill/>
          <a:ln w="57150">
            <a:solidFill>
              <a:schemeClr val="accent2"/>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4053"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4054"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4055"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4056"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4057"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4058"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4059"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4060"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4061"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4062"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4063"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4064"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4065"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4066"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4067"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4068"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4069"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0"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1"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2"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3"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4074" name="Text Box 42"/>
          <p:cNvSpPr txBox="1">
            <a:spLocks noChangeArrowheads="1"/>
          </p:cNvSpPr>
          <p:nvPr/>
        </p:nvSpPr>
        <p:spPr bwMode="auto">
          <a:xfrm>
            <a:off x="6324601" y="5334000"/>
            <a:ext cx="19399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4075"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4076"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4077"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4078"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4079" name="Text Box 47"/>
          <p:cNvSpPr txBox="1">
            <a:spLocks noChangeArrowheads="1"/>
          </p:cNvSpPr>
          <p:nvPr/>
        </p:nvSpPr>
        <p:spPr bwMode="auto">
          <a:xfrm>
            <a:off x="8955088"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4080"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4081"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82" name="Text Box 50"/>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4083" name="Text Box 51"/>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4084" name="Text Box 52"/>
          <p:cNvSpPr txBox="1">
            <a:spLocks noChangeArrowheads="1"/>
          </p:cNvSpPr>
          <p:nvPr/>
        </p:nvSpPr>
        <p:spPr bwMode="auto">
          <a:xfrm>
            <a:off x="53308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4085" name="Text Box 53"/>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C</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4086" name="Text Box 54"/>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4087" name="Text Box 55"/>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Example of Dijkstra’s algorithm</a:t>
            </a:r>
          </a:p>
        </p:txBody>
      </p:sp>
      <p:sp>
        <p:nvSpPr>
          <p:cNvPr id="685059"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5060"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5061"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5062"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5063" name="Oval 7"/>
          <p:cNvSpPr>
            <a:spLocks noChangeArrowheads="1"/>
          </p:cNvSpPr>
          <p:nvPr/>
        </p:nvSpPr>
        <p:spPr bwMode="auto">
          <a:xfrm>
            <a:off x="8912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5064" name="AutoShape 8"/>
          <p:cNvCxnSpPr>
            <a:cxnSpLocks noChangeShapeType="1"/>
            <a:stCxn id="685059" idx="7"/>
            <a:endCxn id="685060"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5065" name="AutoShape 9"/>
          <p:cNvCxnSpPr>
            <a:cxnSpLocks noChangeShapeType="1"/>
            <a:stCxn id="685059" idx="5"/>
            <a:endCxn id="685062"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5066" name="AutoShape 10"/>
          <p:cNvCxnSpPr>
            <a:cxnSpLocks noChangeShapeType="1"/>
            <a:stCxn id="685060" idx="6"/>
            <a:endCxn id="685061"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5067"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68"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69"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0"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1"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2"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3"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4"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5075" name="AutoShape 19"/>
          <p:cNvCxnSpPr>
            <a:cxnSpLocks noChangeShapeType="1"/>
            <a:stCxn id="685062" idx="6"/>
            <a:endCxn id="685063"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5076"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5077"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5078"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5079"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5080"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5081"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5082"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5083"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5084"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5085"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5086"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5087"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5088"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5089"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5090"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5091"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5092"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5093"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4"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5"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6"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7"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5098" name="Text Box 42"/>
          <p:cNvSpPr txBox="1">
            <a:spLocks noChangeArrowheads="1"/>
          </p:cNvSpPr>
          <p:nvPr/>
        </p:nvSpPr>
        <p:spPr bwMode="auto">
          <a:xfrm>
            <a:off x="6324601" y="5334000"/>
            <a:ext cx="239077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5099"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5100"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5101"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5102"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5103" name="Text Box 47"/>
          <p:cNvSpPr txBox="1">
            <a:spLocks noChangeArrowheads="1"/>
          </p:cNvSpPr>
          <p:nvPr/>
        </p:nvSpPr>
        <p:spPr bwMode="auto">
          <a:xfrm>
            <a:off x="8955088"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5104"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5105"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106" name="Text Box 50"/>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5107" name="Text Box 51"/>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5108" name="Text Box 52"/>
          <p:cNvSpPr txBox="1">
            <a:spLocks noChangeArrowheads="1"/>
          </p:cNvSpPr>
          <p:nvPr/>
        </p:nvSpPr>
        <p:spPr bwMode="auto">
          <a:xfrm>
            <a:off x="5330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5109" name="Text Box 53"/>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“E”</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5110" name="Text Box 54"/>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5111" name="Text Box 55"/>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Example of Dijkstra’s algorithm</a:t>
            </a:r>
          </a:p>
        </p:txBody>
      </p:sp>
      <p:sp>
        <p:nvSpPr>
          <p:cNvPr id="686083"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6084" name="Oval 4"/>
          <p:cNvSpPr>
            <a:spLocks noChangeArrowheads="1"/>
          </p:cNvSpPr>
          <p:nvPr/>
        </p:nvSpPr>
        <p:spPr bwMode="auto">
          <a:xfrm>
            <a:off x="7159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6085"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6086"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6087" name="Oval 7"/>
          <p:cNvSpPr>
            <a:spLocks noChangeArrowheads="1"/>
          </p:cNvSpPr>
          <p:nvPr/>
        </p:nvSpPr>
        <p:spPr bwMode="auto">
          <a:xfrm>
            <a:off x="8912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6088" name="AutoShape 8"/>
          <p:cNvCxnSpPr>
            <a:cxnSpLocks noChangeShapeType="1"/>
            <a:stCxn id="686083" idx="7"/>
            <a:endCxn id="686084"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6089" name="AutoShape 9"/>
          <p:cNvCxnSpPr>
            <a:cxnSpLocks noChangeShapeType="1"/>
            <a:stCxn id="686083" idx="5"/>
            <a:endCxn id="686086"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6090" name="AutoShape 10"/>
          <p:cNvCxnSpPr>
            <a:cxnSpLocks noChangeShapeType="1"/>
            <a:stCxn id="686084" idx="6"/>
            <a:endCxn id="686085"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6091"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2"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3"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4"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5"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6"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7"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8"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6099" name="AutoShape 19"/>
          <p:cNvCxnSpPr>
            <a:cxnSpLocks noChangeShapeType="1"/>
            <a:stCxn id="686086" idx="6"/>
            <a:endCxn id="686087"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6100"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6101"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6102"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6103"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6104"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6105"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6106"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6107"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6108"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6109"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6110"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6111"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6112"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6113"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6114"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6115"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6116"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6117"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18"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19"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20"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21"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6122" name="Text Box 42"/>
          <p:cNvSpPr txBox="1">
            <a:spLocks noChangeArrowheads="1"/>
          </p:cNvSpPr>
          <p:nvPr/>
        </p:nvSpPr>
        <p:spPr bwMode="auto">
          <a:xfrm>
            <a:off x="6324601" y="5334000"/>
            <a:ext cx="239077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6123"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6124"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6125"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6126"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6127" name="Text Box 47"/>
          <p:cNvSpPr txBox="1">
            <a:spLocks noChangeArrowheads="1"/>
          </p:cNvSpPr>
          <p:nvPr/>
        </p:nvSpPr>
        <p:spPr bwMode="auto">
          <a:xfrm>
            <a:off x="8955088"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6128"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6129"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30" name="Text Box 50"/>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6131" name="Text Box 51"/>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6132" name="Text Box 52"/>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6133" name="Text Box 53"/>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6134" name="Text Box 54"/>
          <p:cNvSpPr txBox="1">
            <a:spLocks noChangeArrowheads="1"/>
          </p:cNvSpPr>
          <p:nvPr/>
        </p:nvSpPr>
        <p:spPr bwMode="auto">
          <a:xfrm>
            <a:off x="5330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6135" name="Text Box 55"/>
          <p:cNvSpPr txBox="1">
            <a:spLocks noChangeArrowheads="1"/>
          </p:cNvSpPr>
          <p:nvPr/>
        </p:nvSpPr>
        <p:spPr bwMode="auto">
          <a:xfrm>
            <a:off x="3502025" y="5510213"/>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6136" name="Text Box 56"/>
          <p:cNvSpPr txBox="1">
            <a:spLocks noChangeArrowheads="1"/>
          </p:cNvSpPr>
          <p:nvPr/>
        </p:nvSpPr>
        <p:spPr bwMode="auto">
          <a:xfrm>
            <a:off x="4638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6137" name="Text Box 57"/>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E</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Example of Dijkstra’s algorithm</a:t>
            </a:r>
          </a:p>
        </p:txBody>
      </p:sp>
      <p:sp>
        <p:nvSpPr>
          <p:cNvPr id="687107"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7108" name="Oval 4"/>
          <p:cNvSpPr>
            <a:spLocks noChangeArrowheads="1"/>
          </p:cNvSpPr>
          <p:nvPr/>
        </p:nvSpPr>
        <p:spPr bwMode="auto">
          <a:xfrm>
            <a:off x="7159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7109"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7110"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7111" name="Oval 7"/>
          <p:cNvSpPr>
            <a:spLocks noChangeArrowheads="1"/>
          </p:cNvSpPr>
          <p:nvPr/>
        </p:nvSpPr>
        <p:spPr bwMode="auto">
          <a:xfrm>
            <a:off x="8912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7112" name="AutoShape 8"/>
          <p:cNvCxnSpPr>
            <a:cxnSpLocks noChangeShapeType="1"/>
            <a:stCxn id="687107" idx="7"/>
            <a:endCxn id="687108"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7113" name="AutoShape 9"/>
          <p:cNvCxnSpPr>
            <a:cxnSpLocks noChangeShapeType="1"/>
            <a:stCxn id="687107" idx="5"/>
            <a:endCxn id="687110"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7114" name="AutoShape 10"/>
          <p:cNvCxnSpPr>
            <a:cxnSpLocks noChangeShapeType="1"/>
            <a:stCxn id="687108" idx="6"/>
            <a:endCxn id="687109" idx="2"/>
          </p:cNvCxnSpPr>
          <p:nvPr/>
        </p:nvCxnSpPr>
        <p:spPr bwMode="auto">
          <a:xfrm>
            <a:off x="7839075" y="2058988"/>
            <a:ext cx="1073150" cy="0"/>
          </a:xfrm>
          <a:prstGeom prst="straightConnector1">
            <a:avLst/>
          </a:prstGeom>
          <a:noFill/>
          <a:ln w="28575">
            <a:solidFill>
              <a:schemeClr val="tx1"/>
            </a:solidFill>
            <a:round/>
            <a:headEnd/>
            <a:tailEnd type="stealth" w="med" len="med"/>
          </a:ln>
          <a:effectLst/>
        </p:spPr>
      </p:cxnSp>
      <p:sp>
        <p:nvSpPr>
          <p:cNvPr id="687115"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6"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7"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8"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9"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0"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1"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2"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7123" name="AutoShape 19"/>
          <p:cNvCxnSpPr>
            <a:cxnSpLocks noChangeShapeType="1"/>
            <a:stCxn id="687110" idx="6"/>
            <a:endCxn id="687111"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7124"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7125"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7126"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7127"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7128"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7129"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7130"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7131"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7132"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7133"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7134"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7135"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7136"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7137"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7138"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7139"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7140"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7141"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2"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3"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4"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5"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7146" name="Text Box 42"/>
          <p:cNvSpPr txBox="1">
            <a:spLocks noChangeArrowheads="1"/>
          </p:cNvSpPr>
          <p:nvPr/>
        </p:nvSpPr>
        <p:spPr bwMode="auto">
          <a:xfrm>
            <a:off x="6324601" y="5334000"/>
            <a:ext cx="28416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7147"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7148"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7149"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7150"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7151" name="Text Box 47"/>
          <p:cNvSpPr txBox="1">
            <a:spLocks noChangeArrowheads="1"/>
          </p:cNvSpPr>
          <p:nvPr/>
        </p:nvSpPr>
        <p:spPr bwMode="auto">
          <a:xfrm>
            <a:off x="8955088" y="1198564"/>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7152"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7153"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54" name="Text Box 50"/>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7155" name="Text Box 51"/>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7156" name="Text Box 52"/>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7157" name="Text Box 53"/>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7158" name="Text Box 54"/>
          <p:cNvSpPr txBox="1">
            <a:spLocks noChangeArrowheads="1"/>
          </p:cNvSpPr>
          <p:nvPr/>
        </p:nvSpPr>
        <p:spPr bwMode="auto">
          <a:xfrm>
            <a:off x="5330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7159" name="Text Box 55"/>
          <p:cNvSpPr txBox="1">
            <a:spLocks noChangeArrowheads="1"/>
          </p:cNvSpPr>
          <p:nvPr/>
        </p:nvSpPr>
        <p:spPr bwMode="auto">
          <a:xfrm>
            <a:off x="3502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7160" name="Text Box 56"/>
          <p:cNvSpPr txBox="1">
            <a:spLocks noChangeArrowheads="1"/>
          </p:cNvSpPr>
          <p:nvPr/>
        </p:nvSpPr>
        <p:spPr bwMode="auto">
          <a:xfrm>
            <a:off x="4638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7161" name="Text Box 57"/>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“B”</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t>Example of Dijkstra’s algorithm</a:t>
            </a:r>
          </a:p>
        </p:txBody>
      </p:sp>
      <p:sp>
        <p:nvSpPr>
          <p:cNvPr id="688131"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8132" name="Oval 4"/>
          <p:cNvSpPr>
            <a:spLocks noChangeArrowheads="1"/>
          </p:cNvSpPr>
          <p:nvPr/>
        </p:nvSpPr>
        <p:spPr bwMode="auto">
          <a:xfrm>
            <a:off x="7159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8133" name="Oval 5"/>
          <p:cNvSpPr>
            <a:spLocks noChangeArrowheads="1"/>
          </p:cNvSpPr>
          <p:nvPr/>
        </p:nvSpPr>
        <p:spPr bwMode="auto">
          <a:xfrm>
            <a:off x="8912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8134"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8135" name="Oval 7"/>
          <p:cNvSpPr>
            <a:spLocks noChangeArrowheads="1"/>
          </p:cNvSpPr>
          <p:nvPr/>
        </p:nvSpPr>
        <p:spPr bwMode="auto">
          <a:xfrm>
            <a:off x="8912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8136" name="AutoShape 8"/>
          <p:cNvCxnSpPr>
            <a:cxnSpLocks noChangeShapeType="1"/>
            <a:stCxn id="688131" idx="7"/>
            <a:endCxn id="688132"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8137" name="AutoShape 9"/>
          <p:cNvCxnSpPr>
            <a:cxnSpLocks noChangeShapeType="1"/>
            <a:stCxn id="688131" idx="5"/>
            <a:endCxn id="688134"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8138" name="AutoShape 10"/>
          <p:cNvCxnSpPr>
            <a:cxnSpLocks noChangeShapeType="1"/>
            <a:stCxn id="688132" idx="6"/>
            <a:endCxn id="688133" idx="2"/>
          </p:cNvCxnSpPr>
          <p:nvPr/>
        </p:nvCxnSpPr>
        <p:spPr bwMode="auto">
          <a:xfrm>
            <a:off x="7839075" y="2058988"/>
            <a:ext cx="1073150" cy="0"/>
          </a:xfrm>
          <a:prstGeom prst="straightConnector1">
            <a:avLst/>
          </a:prstGeom>
          <a:noFill/>
          <a:ln w="57150">
            <a:solidFill>
              <a:schemeClr val="accent2"/>
            </a:solidFill>
            <a:round/>
            <a:headEnd/>
            <a:tailEnd type="stealth" w="med" len="med"/>
          </a:ln>
          <a:effectLst/>
        </p:spPr>
      </p:cxnSp>
      <p:sp>
        <p:nvSpPr>
          <p:cNvPr id="688139"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0"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1"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2"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3"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4"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5"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6"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8147" name="AutoShape 19"/>
          <p:cNvCxnSpPr>
            <a:cxnSpLocks noChangeShapeType="1"/>
            <a:stCxn id="688134" idx="6"/>
            <a:endCxn id="688135"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8148"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8149"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8150"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8151"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8152"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8153"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8154"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8155"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8156"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8157"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8158"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8159"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8160"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8161"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8162"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8163"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8164"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8165"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6"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7"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8"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9"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8170" name="Text Box 42"/>
          <p:cNvSpPr txBox="1">
            <a:spLocks noChangeArrowheads="1"/>
          </p:cNvSpPr>
          <p:nvPr/>
        </p:nvSpPr>
        <p:spPr bwMode="auto">
          <a:xfrm>
            <a:off x="6324601" y="5334000"/>
            <a:ext cx="28416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8171"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8172"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8173"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8174"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8175" name="Text Box 47"/>
          <p:cNvSpPr txBox="1">
            <a:spLocks noChangeArrowheads="1"/>
          </p:cNvSpPr>
          <p:nvPr/>
        </p:nvSpPr>
        <p:spPr bwMode="auto">
          <a:xfrm>
            <a:off x="9056688"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9</a:t>
            </a:r>
          </a:p>
        </p:txBody>
      </p:sp>
      <p:sp>
        <p:nvSpPr>
          <p:cNvPr id="688176"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8177"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78" name="Text Box 50"/>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8179" name="Text Box 51"/>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8180" name="Text Box 52"/>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8181" name="Text Box 53"/>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8182" name="Text Box 54"/>
          <p:cNvSpPr txBox="1">
            <a:spLocks noChangeArrowheads="1"/>
          </p:cNvSpPr>
          <p:nvPr/>
        </p:nvSpPr>
        <p:spPr bwMode="auto">
          <a:xfrm>
            <a:off x="5330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8183" name="Text Box 55"/>
          <p:cNvSpPr txBox="1">
            <a:spLocks noChangeArrowheads="1"/>
          </p:cNvSpPr>
          <p:nvPr/>
        </p:nvSpPr>
        <p:spPr bwMode="auto">
          <a:xfrm>
            <a:off x="3502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8184" name="Text Box 56"/>
          <p:cNvSpPr txBox="1">
            <a:spLocks noChangeArrowheads="1"/>
          </p:cNvSpPr>
          <p:nvPr/>
        </p:nvSpPr>
        <p:spPr bwMode="auto">
          <a:xfrm>
            <a:off x="4638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8185" name="Text Box 57"/>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B</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8186" name="Text Box 58"/>
          <p:cNvSpPr txBox="1">
            <a:spLocks noChangeArrowheads="1"/>
          </p:cNvSpPr>
          <p:nvPr/>
        </p:nvSpPr>
        <p:spPr bwMode="auto">
          <a:xfrm>
            <a:off x="4714875" y="5873750"/>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9</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Example of Dijkstra’s algorithm</a:t>
            </a:r>
          </a:p>
        </p:txBody>
      </p:sp>
      <p:sp>
        <p:nvSpPr>
          <p:cNvPr id="689155" name="Oval 3"/>
          <p:cNvSpPr>
            <a:spLocks noChangeArrowheads="1"/>
          </p:cNvSpPr>
          <p:nvPr/>
        </p:nvSpPr>
        <p:spPr bwMode="auto">
          <a:xfrm>
            <a:off x="5407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9156" name="Oval 4"/>
          <p:cNvSpPr>
            <a:spLocks noChangeArrowheads="1"/>
          </p:cNvSpPr>
          <p:nvPr/>
        </p:nvSpPr>
        <p:spPr bwMode="auto">
          <a:xfrm>
            <a:off x="7159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9157" name="Oval 5"/>
          <p:cNvSpPr>
            <a:spLocks noChangeArrowheads="1"/>
          </p:cNvSpPr>
          <p:nvPr/>
        </p:nvSpPr>
        <p:spPr bwMode="auto">
          <a:xfrm>
            <a:off x="89122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9158" name="Oval 6"/>
          <p:cNvSpPr>
            <a:spLocks noChangeArrowheads="1"/>
          </p:cNvSpPr>
          <p:nvPr/>
        </p:nvSpPr>
        <p:spPr bwMode="auto">
          <a:xfrm>
            <a:off x="7159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9159" name="Oval 7"/>
          <p:cNvSpPr>
            <a:spLocks noChangeArrowheads="1"/>
          </p:cNvSpPr>
          <p:nvPr/>
        </p:nvSpPr>
        <p:spPr bwMode="auto">
          <a:xfrm>
            <a:off x="8912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9160" name="AutoShape 8"/>
          <p:cNvCxnSpPr>
            <a:cxnSpLocks noChangeShapeType="1"/>
            <a:stCxn id="689155" idx="7"/>
            <a:endCxn id="689156" idx="2"/>
          </p:cNvCxnSpPr>
          <p:nvPr/>
        </p:nvCxnSpPr>
        <p:spPr bwMode="auto">
          <a:xfrm flipV="1">
            <a:off x="5986463" y="2058989"/>
            <a:ext cx="1173162" cy="769937"/>
          </a:xfrm>
          <a:prstGeom prst="straightConnector1">
            <a:avLst/>
          </a:prstGeom>
          <a:noFill/>
          <a:ln w="28575">
            <a:solidFill>
              <a:schemeClr val="tx1"/>
            </a:solidFill>
            <a:round/>
            <a:headEnd/>
            <a:tailEnd type="stealth" w="med" len="med"/>
          </a:ln>
          <a:effectLst/>
        </p:spPr>
      </p:cxnSp>
      <p:cxnSp>
        <p:nvCxnSpPr>
          <p:cNvPr id="689161" name="AutoShape 9"/>
          <p:cNvCxnSpPr>
            <a:cxnSpLocks noChangeShapeType="1"/>
            <a:stCxn id="689155" idx="5"/>
            <a:endCxn id="689158" idx="2"/>
          </p:cNvCxnSpPr>
          <p:nvPr/>
        </p:nvCxnSpPr>
        <p:spPr bwMode="auto">
          <a:xfrm>
            <a:off x="5986463" y="3308350"/>
            <a:ext cx="1173162" cy="769938"/>
          </a:xfrm>
          <a:prstGeom prst="straightConnector1">
            <a:avLst/>
          </a:prstGeom>
          <a:noFill/>
          <a:ln w="28575">
            <a:solidFill>
              <a:schemeClr val="tx1"/>
            </a:solidFill>
            <a:round/>
            <a:headEnd/>
            <a:tailEnd type="stealth" w="med" len="med"/>
          </a:ln>
          <a:effectLst/>
        </p:spPr>
      </p:cxnSp>
      <p:cxnSp>
        <p:nvCxnSpPr>
          <p:cNvPr id="689162" name="AutoShape 10"/>
          <p:cNvCxnSpPr>
            <a:cxnSpLocks noChangeShapeType="1"/>
            <a:stCxn id="689156" idx="6"/>
            <a:endCxn id="689157" idx="2"/>
          </p:cNvCxnSpPr>
          <p:nvPr/>
        </p:nvCxnSpPr>
        <p:spPr bwMode="auto">
          <a:xfrm>
            <a:off x="7839075" y="2058988"/>
            <a:ext cx="1073150" cy="0"/>
          </a:xfrm>
          <a:prstGeom prst="straightConnector1">
            <a:avLst/>
          </a:prstGeom>
          <a:noFill/>
          <a:ln w="57150">
            <a:solidFill>
              <a:schemeClr val="accent2"/>
            </a:solidFill>
            <a:round/>
            <a:headEnd/>
            <a:tailEnd type="stealth" w="med" len="med"/>
          </a:ln>
          <a:effectLst/>
        </p:spPr>
      </p:cxnSp>
      <p:sp>
        <p:nvSpPr>
          <p:cNvPr id="689163" name="Arc 11"/>
          <p:cNvSpPr>
            <a:spLocks/>
          </p:cNvSpPr>
          <p:nvPr/>
        </p:nvSpPr>
        <p:spPr bwMode="auto">
          <a:xfrm>
            <a:off x="77708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4" name="Arc 12"/>
          <p:cNvSpPr>
            <a:spLocks/>
          </p:cNvSpPr>
          <p:nvPr/>
        </p:nvSpPr>
        <p:spPr bwMode="auto">
          <a:xfrm flipV="1">
            <a:off x="77692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5" name="Arc 13"/>
          <p:cNvSpPr>
            <a:spLocks/>
          </p:cNvSpPr>
          <p:nvPr/>
        </p:nvSpPr>
        <p:spPr bwMode="auto">
          <a:xfrm flipH="1">
            <a:off x="70834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6" name="Arc 14"/>
          <p:cNvSpPr>
            <a:spLocks/>
          </p:cNvSpPr>
          <p:nvPr/>
        </p:nvSpPr>
        <p:spPr bwMode="auto">
          <a:xfrm flipH="1" flipV="1">
            <a:off x="7083425" y="32410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7" name="Arc 15"/>
          <p:cNvSpPr>
            <a:spLocks/>
          </p:cNvSpPr>
          <p:nvPr/>
        </p:nvSpPr>
        <p:spPr bwMode="auto">
          <a:xfrm>
            <a:off x="9523413" y="2450456"/>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8" name="Arc 16"/>
          <p:cNvSpPr>
            <a:spLocks/>
          </p:cNvSpPr>
          <p:nvPr/>
        </p:nvSpPr>
        <p:spPr bwMode="auto">
          <a:xfrm flipV="1">
            <a:off x="95218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9" name="Arc 17"/>
          <p:cNvSpPr>
            <a:spLocks/>
          </p:cNvSpPr>
          <p:nvPr/>
        </p:nvSpPr>
        <p:spPr bwMode="auto">
          <a:xfrm flipH="1">
            <a:off x="8836025" y="2453631"/>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70" name="Arc 18"/>
          <p:cNvSpPr>
            <a:spLocks/>
          </p:cNvSpPr>
          <p:nvPr/>
        </p:nvSpPr>
        <p:spPr bwMode="auto">
          <a:xfrm flipH="1" flipV="1">
            <a:off x="8836025" y="3236268"/>
            <a:ext cx="152400"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9171" name="AutoShape 19"/>
          <p:cNvCxnSpPr>
            <a:cxnSpLocks noChangeShapeType="1"/>
            <a:stCxn id="689158" idx="6"/>
            <a:endCxn id="689159" idx="2"/>
          </p:cNvCxnSpPr>
          <p:nvPr/>
        </p:nvCxnSpPr>
        <p:spPr bwMode="auto">
          <a:xfrm>
            <a:off x="7839075" y="4078288"/>
            <a:ext cx="1073150" cy="0"/>
          </a:xfrm>
          <a:prstGeom prst="straightConnector1">
            <a:avLst/>
          </a:prstGeom>
          <a:noFill/>
          <a:ln w="28575">
            <a:solidFill>
              <a:schemeClr val="tx1"/>
            </a:solidFill>
            <a:round/>
            <a:headEnd/>
            <a:tailEnd type="stealth" w="med" len="med"/>
          </a:ln>
          <a:effectLst/>
        </p:spPr>
      </p:cxnSp>
      <p:sp>
        <p:nvSpPr>
          <p:cNvPr id="689172" name="Line 20"/>
          <p:cNvSpPr>
            <a:spLocks noChangeShapeType="1"/>
          </p:cNvSpPr>
          <p:nvPr/>
        </p:nvSpPr>
        <p:spPr bwMode="auto">
          <a:xfrm flipV="1">
            <a:off x="7845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9173" name="Text Box 21"/>
          <p:cNvSpPr txBox="1">
            <a:spLocks noChangeArrowheads="1"/>
          </p:cNvSpPr>
          <p:nvPr/>
        </p:nvSpPr>
        <p:spPr bwMode="auto">
          <a:xfrm>
            <a:off x="6016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9174" name="Text Box 22"/>
          <p:cNvSpPr txBox="1">
            <a:spLocks noChangeArrowheads="1"/>
          </p:cNvSpPr>
          <p:nvPr/>
        </p:nvSpPr>
        <p:spPr bwMode="auto">
          <a:xfrm>
            <a:off x="6169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9175" name="Text Box 23"/>
          <p:cNvSpPr txBox="1">
            <a:spLocks noChangeArrowheads="1"/>
          </p:cNvSpPr>
          <p:nvPr/>
        </p:nvSpPr>
        <p:spPr bwMode="auto">
          <a:xfrm>
            <a:off x="7083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9176" name="Text Box 24"/>
          <p:cNvSpPr txBox="1">
            <a:spLocks noChangeArrowheads="1"/>
          </p:cNvSpPr>
          <p:nvPr/>
        </p:nvSpPr>
        <p:spPr bwMode="auto">
          <a:xfrm>
            <a:off x="7540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9177" name="Text Box 25"/>
          <p:cNvSpPr txBox="1">
            <a:spLocks noChangeArrowheads="1"/>
          </p:cNvSpPr>
          <p:nvPr/>
        </p:nvSpPr>
        <p:spPr bwMode="auto">
          <a:xfrm>
            <a:off x="8855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9178" name="Text Box 26"/>
          <p:cNvSpPr txBox="1">
            <a:spLocks noChangeArrowheads="1"/>
          </p:cNvSpPr>
          <p:nvPr/>
        </p:nvSpPr>
        <p:spPr bwMode="auto">
          <a:xfrm>
            <a:off x="9331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9179" name="Text Box 27"/>
          <p:cNvSpPr txBox="1">
            <a:spLocks noChangeArrowheads="1"/>
          </p:cNvSpPr>
          <p:nvPr/>
        </p:nvSpPr>
        <p:spPr bwMode="auto">
          <a:xfrm>
            <a:off x="8093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9180" name="Text Box 28"/>
          <p:cNvSpPr txBox="1">
            <a:spLocks noChangeArrowheads="1"/>
          </p:cNvSpPr>
          <p:nvPr/>
        </p:nvSpPr>
        <p:spPr bwMode="auto">
          <a:xfrm>
            <a:off x="8226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9181" name="Text Box 29"/>
          <p:cNvSpPr txBox="1">
            <a:spLocks noChangeArrowheads="1"/>
          </p:cNvSpPr>
          <p:nvPr/>
        </p:nvSpPr>
        <p:spPr bwMode="auto">
          <a:xfrm>
            <a:off x="8226425" y="4006851"/>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9182" name="Text Box 30"/>
          <p:cNvSpPr txBox="1">
            <a:spLocks noChangeArrowheads="1"/>
          </p:cNvSpPr>
          <p:nvPr/>
        </p:nvSpPr>
        <p:spPr bwMode="auto">
          <a:xfrm>
            <a:off x="2838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9183" name="Text Box 31"/>
          <p:cNvSpPr txBox="1">
            <a:spLocks noChangeArrowheads="1"/>
          </p:cNvSpPr>
          <p:nvPr/>
        </p:nvSpPr>
        <p:spPr bwMode="auto">
          <a:xfrm>
            <a:off x="3454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9184" name="Text Box 32"/>
          <p:cNvSpPr txBox="1">
            <a:spLocks noChangeArrowheads="1"/>
          </p:cNvSpPr>
          <p:nvPr/>
        </p:nvSpPr>
        <p:spPr bwMode="auto">
          <a:xfrm>
            <a:off x="4046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9185" name="Text Box 33"/>
          <p:cNvSpPr txBox="1">
            <a:spLocks noChangeArrowheads="1"/>
          </p:cNvSpPr>
          <p:nvPr/>
        </p:nvSpPr>
        <p:spPr bwMode="auto">
          <a:xfrm>
            <a:off x="4645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D</a:t>
            </a:r>
          </a:p>
        </p:txBody>
      </p:sp>
      <p:sp>
        <p:nvSpPr>
          <p:cNvPr id="689186" name="Text Box 34"/>
          <p:cNvSpPr txBox="1">
            <a:spLocks noChangeArrowheads="1"/>
          </p:cNvSpPr>
          <p:nvPr/>
        </p:nvSpPr>
        <p:spPr bwMode="auto">
          <a:xfrm>
            <a:off x="5283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9187" name="Text Box 35"/>
          <p:cNvSpPr txBox="1">
            <a:spLocks noChangeArrowheads="1"/>
          </p:cNvSpPr>
          <p:nvPr/>
        </p:nvSpPr>
        <p:spPr bwMode="auto">
          <a:xfrm>
            <a:off x="2139951"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9188" name="Text Box 36"/>
          <p:cNvSpPr txBox="1">
            <a:spLocks noChangeArrowheads="1"/>
          </p:cNvSpPr>
          <p:nvPr/>
        </p:nvSpPr>
        <p:spPr bwMode="auto">
          <a:xfrm>
            <a:off x="2886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9189" name="Text Box 37"/>
          <p:cNvSpPr txBox="1">
            <a:spLocks noChangeArrowheads="1"/>
          </p:cNvSpPr>
          <p:nvPr/>
        </p:nvSpPr>
        <p:spPr bwMode="auto">
          <a:xfrm>
            <a:off x="3470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0" name="Text Box 38"/>
          <p:cNvSpPr txBox="1">
            <a:spLocks noChangeArrowheads="1"/>
          </p:cNvSpPr>
          <p:nvPr/>
        </p:nvSpPr>
        <p:spPr bwMode="auto">
          <a:xfrm>
            <a:off x="4075114"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1" name="Text Box 39"/>
          <p:cNvSpPr txBox="1">
            <a:spLocks noChangeArrowheads="1"/>
          </p:cNvSpPr>
          <p:nvPr/>
        </p:nvSpPr>
        <p:spPr bwMode="auto">
          <a:xfrm>
            <a:off x="4683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2" name="Text Box 40"/>
          <p:cNvSpPr txBox="1">
            <a:spLocks noChangeArrowheads="1"/>
          </p:cNvSpPr>
          <p:nvPr/>
        </p:nvSpPr>
        <p:spPr bwMode="auto">
          <a:xfrm>
            <a:off x="5299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3" name="Line 41"/>
          <p:cNvSpPr>
            <a:spLocks noChangeShapeType="1"/>
          </p:cNvSpPr>
          <p:nvPr/>
        </p:nvSpPr>
        <p:spPr bwMode="auto">
          <a:xfrm>
            <a:off x="2816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9194" name="Text Box 42"/>
          <p:cNvSpPr txBox="1">
            <a:spLocks noChangeArrowheads="1"/>
          </p:cNvSpPr>
          <p:nvPr/>
        </p:nvSpPr>
        <p:spPr bwMode="auto">
          <a:xfrm>
            <a:off x="6324601" y="5334000"/>
            <a:ext cx="333851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 D</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9195" name="Text Box 43"/>
          <p:cNvSpPr txBox="1">
            <a:spLocks noChangeArrowheads="1"/>
          </p:cNvSpPr>
          <p:nvPr/>
        </p:nvSpPr>
        <p:spPr bwMode="auto">
          <a:xfrm>
            <a:off x="4953000" y="2792414"/>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9196" name="Text Box 44"/>
          <p:cNvSpPr txBox="1">
            <a:spLocks noChangeArrowheads="1"/>
          </p:cNvSpPr>
          <p:nvPr/>
        </p:nvSpPr>
        <p:spPr bwMode="auto">
          <a:xfrm>
            <a:off x="7305675"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9197" name="Text Box 45"/>
          <p:cNvSpPr txBox="1">
            <a:spLocks noChangeArrowheads="1"/>
          </p:cNvSpPr>
          <p:nvPr/>
        </p:nvSpPr>
        <p:spPr bwMode="auto">
          <a:xfrm>
            <a:off x="7305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9198" name="Text Box 46"/>
          <p:cNvSpPr txBox="1">
            <a:spLocks noChangeArrowheads="1"/>
          </p:cNvSpPr>
          <p:nvPr/>
        </p:nvSpPr>
        <p:spPr bwMode="auto">
          <a:xfrm>
            <a:off x="9056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9199" name="Text Box 47"/>
          <p:cNvSpPr txBox="1">
            <a:spLocks noChangeArrowheads="1"/>
          </p:cNvSpPr>
          <p:nvPr/>
        </p:nvSpPr>
        <p:spPr bwMode="auto">
          <a:xfrm>
            <a:off x="9056688" y="1198564"/>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9</a:t>
            </a:r>
          </a:p>
        </p:txBody>
      </p:sp>
      <p:sp>
        <p:nvSpPr>
          <p:cNvPr id="689200" name="Text Box 48"/>
          <p:cNvSpPr txBox="1">
            <a:spLocks noChangeArrowheads="1"/>
          </p:cNvSpPr>
          <p:nvPr/>
        </p:nvSpPr>
        <p:spPr bwMode="auto">
          <a:xfrm>
            <a:off x="3425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9201" name="Text Box 49"/>
          <p:cNvSpPr txBox="1">
            <a:spLocks noChangeArrowheads="1"/>
          </p:cNvSpPr>
          <p:nvPr/>
        </p:nvSpPr>
        <p:spPr bwMode="auto">
          <a:xfrm>
            <a:off x="4106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202" name="Text Box 50"/>
          <p:cNvSpPr txBox="1">
            <a:spLocks noChangeArrowheads="1"/>
          </p:cNvSpPr>
          <p:nvPr/>
        </p:nvSpPr>
        <p:spPr bwMode="auto">
          <a:xfrm>
            <a:off x="4683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9203" name="Text Box 51"/>
          <p:cNvSpPr txBox="1">
            <a:spLocks noChangeArrowheads="1"/>
          </p:cNvSpPr>
          <p:nvPr/>
        </p:nvSpPr>
        <p:spPr bwMode="auto">
          <a:xfrm>
            <a:off x="5299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9204" name="Text Box 52"/>
          <p:cNvSpPr txBox="1">
            <a:spLocks noChangeArrowheads="1"/>
          </p:cNvSpPr>
          <p:nvPr/>
        </p:nvSpPr>
        <p:spPr bwMode="auto">
          <a:xfrm>
            <a:off x="3502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9205" name="Text Box 53"/>
          <p:cNvSpPr txBox="1">
            <a:spLocks noChangeArrowheads="1"/>
          </p:cNvSpPr>
          <p:nvPr/>
        </p:nvSpPr>
        <p:spPr bwMode="auto">
          <a:xfrm>
            <a:off x="4638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9206" name="Text Box 54"/>
          <p:cNvSpPr txBox="1">
            <a:spLocks noChangeArrowheads="1"/>
          </p:cNvSpPr>
          <p:nvPr/>
        </p:nvSpPr>
        <p:spPr bwMode="auto">
          <a:xfrm>
            <a:off x="5330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9207" name="Text Box 55"/>
          <p:cNvSpPr txBox="1">
            <a:spLocks noChangeArrowheads="1"/>
          </p:cNvSpPr>
          <p:nvPr/>
        </p:nvSpPr>
        <p:spPr bwMode="auto">
          <a:xfrm>
            <a:off x="3502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9208" name="Text Box 56"/>
          <p:cNvSpPr txBox="1">
            <a:spLocks noChangeArrowheads="1"/>
          </p:cNvSpPr>
          <p:nvPr/>
        </p:nvSpPr>
        <p:spPr bwMode="auto">
          <a:xfrm>
            <a:off x="4638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9209" name="Text Box 57"/>
          <p:cNvSpPr txBox="1">
            <a:spLocks noChangeArrowheads="1"/>
          </p:cNvSpPr>
          <p:nvPr/>
        </p:nvSpPr>
        <p:spPr bwMode="auto">
          <a:xfrm>
            <a:off x="4714875" y="587375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9</a:t>
            </a:r>
          </a:p>
        </p:txBody>
      </p:sp>
      <p:sp>
        <p:nvSpPr>
          <p:cNvPr id="689210" name="Text Box 58"/>
          <p:cNvSpPr txBox="1">
            <a:spLocks noChangeArrowheads="1"/>
          </p:cNvSpPr>
          <p:nvPr/>
        </p:nvSpPr>
        <p:spPr bwMode="auto">
          <a:xfrm>
            <a:off x="1905000" y="1447801"/>
            <a:ext cx="4876800" cy="535531"/>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“D”</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Summary</a:t>
            </a:r>
          </a:p>
        </p:txBody>
      </p:sp>
      <p:sp>
        <p:nvSpPr>
          <p:cNvPr id="274435" name="Rectangle 3"/>
          <p:cNvSpPr>
            <a:spLocks noGrp="1" noChangeArrowheads="1"/>
          </p:cNvSpPr>
          <p:nvPr>
            <p:ph type="body" idx="1"/>
          </p:nvPr>
        </p:nvSpPr>
        <p:spPr/>
        <p:txBody>
          <a:bodyPr/>
          <a:lstStyle/>
          <a:p>
            <a:r>
              <a:rPr lang="en-US"/>
              <a:t>Given a weighted directed graph, we can find the shortest distance between two vertices by:</a:t>
            </a:r>
          </a:p>
          <a:p>
            <a:pPr lvl="1"/>
            <a:r>
              <a:rPr lang="en-US"/>
              <a:t>starting with a trivial path containing the initial vertex</a:t>
            </a:r>
          </a:p>
          <a:p>
            <a:pPr lvl="1"/>
            <a:r>
              <a:rPr lang="en-US"/>
              <a:t>growing this path by always going to the next vertex which has the shortest current 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Shortest Path</a:t>
            </a:r>
          </a:p>
        </p:txBody>
      </p:sp>
      <p:sp>
        <p:nvSpPr>
          <p:cNvPr id="236547" name="Rectangle 3"/>
          <p:cNvSpPr>
            <a:spLocks noGrp="1" noChangeArrowheads="1"/>
          </p:cNvSpPr>
          <p:nvPr>
            <p:ph type="body" idx="1"/>
          </p:nvPr>
        </p:nvSpPr>
        <p:spPr/>
        <p:txBody>
          <a:bodyPr/>
          <a:lstStyle/>
          <a:p>
            <a:r>
              <a:rPr lang="en-US" dirty="0"/>
              <a:t>Consider the following graph with positive weights and cycles.</a:t>
            </a:r>
          </a:p>
        </p:txBody>
      </p:sp>
      <p:pic>
        <p:nvPicPr>
          <p:cNvPr id="236549" name="Picture 5" descr="sp00"/>
          <p:cNvPicPr>
            <a:picLocks noChangeAspect="1" noChangeArrowheads="1"/>
          </p:cNvPicPr>
          <p:nvPr/>
        </p:nvPicPr>
        <p:blipFill>
          <a:blip r:embed="rId2" cstate="print"/>
          <a:srcRect/>
          <a:stretch>
            <a:fillRect/>
          </a:stretch>
        </p:blipFill>
        <p:spPr bwMode="auto">
          <a:xfrm>
            <a:off x="4267201" y="2819401"/>
            <a:ext cx="3095625" cy="3095625"/>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C5C0-04B6-4117-BBCD-9CDF85E905D0}"/>
              </a:ext>
            </a:extLst>
          </p:cNvPr>
          <p:cNvSpPr>
            <a:spLocks noGrp="1"/>
          </p:cNvSpPr>
          <p:nvPr>
            <p:ph type="title"/>
          </p:nvPr>
        </p:nvSpPr>
        <p:spPr/>
        <p:txBody>
          <a:bodyPr/>
          <a:lstStyle/>
          <a:p>
            <a:r>
              <a:rPr lang="en-US" dirty="0"/>
              <a:t>Example 2</a:t>
            </a:r>
          </a:p>
        </p:txBody>
      </p:sp>
      <p:pic>
        <p:nvPicPr>
          <p:cNvPr id="5" name="Picture 4">
            <a:extLst>
              <a:ext uri="{FF2B5EF4-FFF2-40B4-BE49-F238E27FC236}">
                <a16:creationId xmlns:a16="http://schemas.microsoft.com/office/drawing/2014/main" id="{8359AB31-5803-4C0D-84BB-F5D7E44DCBE2}"/>
              </a:ext>
            </a:extLst>
          </p:cNvPr>
          <p:cNvPicPr>
            <a:picLocks noChangeAspect="1"/>
          </p:cNvPicPr>
          <p:nvPr/>
        </p:nvPicPr>
        <p:blipFill>
          <a:blip r:embed="rId2"/>
          <a:stretch>
            <a:fillRect/>
          </a:stretch>
        </p:blipFill>
        <p:spPr>
          <a:xfrm>
            <a:off x="838200" y="2360695"/>
            <a:ext cx="4562227" cy="2602507"/>
          </a:xfrm>
          <a:prstGeom prst="rect">
            <a:avLst/>
          </a:prstGeom>
        </p:spPr>
      </p:pic>
      <p:pic>
        <p:nvPicPr>
          <p:cNvPr id="7" name="Picture 6">
            <a:extLst>
              <a:ext uri="{FF2B5EF4-FFF2-40B4-BE49-F238E27FC236}">
                <a16:creationId xmlns:a16="http://schemas.microsoft.com/office/drawing/2014/main" id="{B8C79E8C-1D37-40DA-8958-741FEA7749A3}"/>
              </a:ext>
            </a:extLst>
          </p:cNvPr>
          <p:cNvPicPr>
            <a:picLocks noChangeAspect="1"/>
          </p:cNvPicPr>
          <p:nvPr/>
        </p:nvPicPr>
        <p:blipFill>
          <a:blip r:embed="rId3"/>
          <a:stretch>
            <a:fillRect/>
          </a:stretch>
        </p:blipFill>
        <p:spPr>
          <a:xfrm>
            <a:off x="6485148" y="2614231"/>
            <a:ext cx="4159464" cy="2482978"/>
          </a:xfrm>
          <a:prstGeom prst="rect">
            <a:avLst/>
          </a:prstGeom>
        </p:spPr>
      </p:pic>
    </p:spTree>
    <p:extLst>
      <p:ext uri="{BB962C8B-B14F-4D97-AF65-F5344CB8AC3E}">
        <p14:creationId xmlns:p14="http://schemas.microsoft.com/office/powerpoint/2010/main" val="3055809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5E20EC5C-6F46-431E-A794-9676691BB163}"/>
              </a:ext>
            </a:extLst>
          </p:cNvPr>
          <p:cNvSpPr>
            <a:spLocks noGrp="1"/>
          </p:cNvSpPr>
          <p:nvPr>
            <p:ph sz="quarter" idx="1"/>
          </p:nvPr>
        </p:nvSpPr>
        <p:spPr>
          <a:xfrm>
            <a:off x="1981200" y="1600200"/>
            <a:ext cx="7468077" cy="4873467"/>
          </a:xfrm>
        </p:spPr>
        <p:txBody>
          <a:bodyPr/>
          <a:lstStyle/>
          <a:p>
            <a:r>
              <a:rPr lang="en-US" altLang="en-US" dirty="0"/>
              <a:t>As mentioned, Dijkstra’s algorithm calculates the shortest path to every vertex. </a:t>
            </a:r>
          </a:p>
          <a:p>
            <a:r>
              <a:rPr lang="en-US" altLang="en-US" dirty="0"/>
              <a:t>However, it is about as computationally expensive to calculate the shortest path from vertex </a:t>
            </a:r>
            <a:r>
              <a:rPr lang="en-US" altLang="en-US" i="1" dirty="0"/>
              <a:t>u </a:t>
            </a:r>
            <a:r>
              <a:rPr lang="en-US" altLang="en-US" dirty="0"/>
              <a:t>to every vertex using Dijkstra’s as it is to calculate the shortest path to some particular vertex </a:t>
            </a:r>
            <a:r>
              <a:rPr lang="en-US" altLang="en-US" i="1" dirty="0"/>
              <a:t>v</a:t>
            </a:r>
            <a:r>
              <a:rPr lang="en-US" altLang="en-US" dirty="0"/>
              <a:t>.</a:t>
            </a:r>
          </a:p>
          <a:p>
            <a:r>
              <a:rPr lang="en-US" altLang="en-US" dirty="0"/>
              <a:t>Therefore, anytime we want to know the optimal path to some other vertex from a determined origin, we can use Dijkstra’s algorithm.</a:t>
            </a:r>
          </a:p>
        </p:txBody>
      </p:sp>
      <p:sp>
        <p:nvSpPr>
          <p:cNvPr id="4" name="Rectangle 1">
            <a:extLst>
              <a:ext uri="{FF2B5EF4-FFF2-40B4-BE49-F238E27FC236}">
                <a16:creationId xmlns:a16="http://schemas.microsoft.com/office/drawing/2014/main" id="{962C0DAA-2165-4845-84E7-6346ADCEDC11}"/>
              </a:ext>
            </a:extLst>
          </p:cNvPr>
          <p:cNvSpPr txBox="1">
            <a:spLocks noChangeArrowheads="1"/>
          </p:cNvSpPr>
          <p:nvPr/>
        </p:nvSpPr>
        <p:spPr>
          <a:xfrm>
            <a:off x="1746885" y="274320"/>
            <a:ext cx="8698230" cy="822960"/>
          </a:xfrm>
          <a:prstGeom prst="rect">
            <a:avLst/>
          </a:prstGeom>
        </p:spPr>
        <p:txBody>
          <a:bodyPr lIns="0" tIns="0" rIns="0" bIns="0">
            <a:normAutofit/>
          </a:bodyPr>
          <a:lstStyle/>
          <a:p>
            <a:pPr>
              <a:lnSpc>
                <a:spcPct val="95000"/>
              </a:lnSpc>
              <a:defRPr/>
            </a:pPr>
            <a:r>
              <a:rPr lang="en-US" sz="3870" cap="small" dirty="0" err="1">
                <a:solidFill>
                  <a:srgbClr val="3B62AF"/>
                </a:solidFill>
                <a:latin typeface="Arial" charset="0"/>
                <a:ea typeface="+mj-ea"/>
                <a:cs typeface="+mj-cs"/>
              </a:rPr>
              <a:t>Dijkstra's</a:t>
            </a:r>
            <a:r>
              <a:rPr lang="en-US" sz="3870" cap="small" dirty="0">
                <a:solidFill>
                  <a:srgbClr val="3B62AF"/>
                </a:solidFill>
                <a:latin typeface="Arial" charset="0"/>
                <a:ea typeface="+mj-ea"/>
                <a:cs typeface="+mj-cs"/>
              </a:rPr>
              <a:t> Algorithm - Why use it?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BB0E9D74-5CB7-4BEC-9D10-E492ED825F5B}"/>
              </a:ext>
            </a:extLst>
          </p:cNvPr>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a:solidFill>
                  <a:srgbClr val="3B62AF"/>
                </a:solidFill>
                <a:latin typeface="Arial" charset="0"/>
              </a:rPr>
              <a:t>Applications of Dijkstra's Algorithm</a:t>
            </a:r>
          </a:p>
        </p:txBody>
      </p:sp>
      <p:sp>
        <p:nvSpPr>
          <p:cNvPr id="28675" name="Rectangle 2">
            <a:extLst>
              <a:ext uri="{FF2B5EF4-FFF2-40B4-BE49-F238E27FC236}">
                <a16:creationId xmlns:a16="http://schemas.microsoft.com/office/drawing/2014/main" id="{C6B05020-60F1-43CC-971E-02233973AEDE}"/>
              </a:ext>
            </a:extLst>
          </p:cNvPr>
          <p:cNvSpPr>
            <a:spLocks noGrp="1" noChangeArrowheads="1"/>
          </p:cNvSpPr>
          <p:nvPr>
            <p:ph sz="quarter" idx="1"/>
          </p:nvPr>
        </p:nvSpPr>
        <p:spPr>
          <a:xfrm>
            <a:off x="1744028" y="1080135"/>
            <a:ext cx="8703945" cy="4940618"/>
          </a:xfrm>
        </p:spPr>
        <p:txBody>
          <a:bodyPr vert="horz" lIns="0" tIns="0" rIns="0" bIns="0" rtlCol="0">
            <a:normAutofit/>
          </a:bodyPr>
          <a:lstStyle/>
          <a:p>
            <a:pPr marL="0" indent="0">
              <a:lnSpc>
                <a:spcPct val="95000"/>
              </a:lnSpc>
              <a:spcBef>
                <a:spcPct val="0"/>
              </a:spcBef>
              <a:buNone/>
            </a:pPr>
            <a:r>
              <a:rPr lang="en-US" altLang="en-US">
                <a:solidFill>
                  <a:srgbClr val="444444"/>
                </a:solidFill>
                <a:latin typeface="Arial" panose="020B0604020202020204" pitchFamily="34" charset="0"/>
              </a:rPr>
              <a:t>- Traffic Information Systems are most prominent use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Mapping (Map Quest, Google Maps)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Routing Systems</a:t>
            </a:r>
          </a:p>
        </p:txBody>
      </p:sp>
      <p:pic>
        <p:nvPicPr>
          <p:cNvPr id="28676" name="Picture 4">
            <a:extLst>
              <a:ext uri="{FF2B5EF4-FFF2-40B4-BE49-F238E27FC236}">
                <a16:creationId xmlns:a16="http://schemas.microsoft.com/office/drawing/2014/main" id="{4B1D3E5F-D0DA-4AA0-A45F-D996EFDF2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802" y="2403158"/>
            <a:ext cx="341328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E0AE45D5-F54D-47C7-B4AE-40CFDDD2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452" y="2070260"/>
            <a:ext cx="3760470" cy="409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Dijkstra’s Algorithm</a:t>
            </a:r>
          </a:p>
        </p:txBody>
      </p:sp>
      <p:sp>
        <p:nvSpPr>
          <p:cNvPr id="240643" name="Rectangle 3"/>
          <p:cNvSpPr>
            <a:spLocks noGrp="1" noChangeArrowheads="1"/>
          </p:cNvSpPr>
          <p:nvPr>
            <p:ph type="body" idx="1"/>
          </p:nvPr>
        </p:nvSpPr>
        <p:spPr/>
        <p:txBody>
          <a:bodyPr/>
          <a:lstStyle/>
          <a:p>
            <a:r>
              <a:rPr lang="en-US" sz="2400" dirty="0"/>
              <a:t>A first attempt at solving this problem might require an array of Boolean values, all initially false, that indicate whether we have found a path from the source.</a:t>
            </a:r>
          </a:p>
          <a:p>
            <a:pPr>
              <a:buFontTx/>
              <a:buNone/>
            </a:pPr>
            <a:endParaRPr lang="en-US" sz="2400" dirty="0"/>
          </a:p>
        </p:txBody>
      </p:sp>
      <p:graphicFrame>
        <p:nvGraphicFramePr>
          <p:cNvPr id="240683" name="Group 43"/>
          <p:cNvGraphicFramePr>
            <a:graphicFrameLocks noGrp="1"/>
          </p:cNvGraphicFramePr>
          <p:nvPr/>
        </p:nvGraphicFramePr>
        <p:xfrm>
          <a:off x="8688389" y="2781300"/>
          <a:ext cx="1584325" cy="364744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240684" name="Picture 44" descr="sp00"/>
          <p:cNvPicPr>
            <a:picLocks noChangeAspect="1" noChangeArrowheads="1"/>
          </p:cNvPicPr>
          <p:nvPr/>
        </p:nvPicPr>
        <p:blipFill>
          <a:blip r:embed="rId2" cstate="print"/>
          <a:srcRect/>
          <a:stretch>
            <a:fillRect/>
          </a:stretch>
        </p:blipFill>
        <p:spPr bwMode="auto">
          <a:xfrm>
            <a:off x="3886201" y="2819401"/>
            <a:ext cx="3095625" cy="30956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7" name="Picture 37" descr="blah"/>
          <p:cNvPicPr>
            <a:picLocks noChangeAspect="1" noChangeArrowheads="1"/>
          </p:cNvPicPr>
          <p:nvPr/>
        </p:nvPicPr>
        <p:blipFill>
          <a:blip r:embed="rId2" cstate="print"/>
          <a:srcRect/>
          <a:stretch>
            <a:fillRect/>
          </a:stretch>
        </p:blipFill>
        <p:spPr bwMode="auto">
          <a:xfrm>
            <a:off x="4151314" y="3284539"/>
            <a:ext cx="3455987" cy="3240087"/>
          </a:xfrm>
          <a:prstGeom prst="rect">
            <a:avLst/>
          </a:prstGeom>
          <a:noFill/>
        </p:spPr>
      </p:pic>
      <p:sp>
        <p:nvSpPr>
          <p:cNvPr id="256002" name="Rectangle 2"/>
          <p:cNvSpPr>
            <a:spLocks noGrp="1" noChangeArrowheads="1"/>
          </p:cNvSpPr>
          <p:nvPr>
            <p:ph type="title"/>
          </p:nvPr>
        </p:nvSpPr>
        <p:spPr/>
        <p:txBody>
          <a:bodyPr/>
          <a:lstStyle/>
          <a:p>
            <a:r>
              <a:rPr lang="en-US"/>
              <a:t>Dijkstra’s Algorithm</a:t>
            </a:r>
          </a:p>
        </p:txBody>
      </p:sp>
      <p:sp>
        <p:nvSpPr>
          <p:cNvPr id="256003" name="Rectangle 3"/>
          <p:cNvSpPr>
            <a:spLocks noGrp="1" noChangeArrowheads="1"/>
          </p:cNvSpPr>
          <p:nvPr>
            <p:ph type="body" idx="1"/>
          </p:nvPr>
        </p:nvSpPr>
        <p:spPr/>
        <p:txBody>
          <a:bodyPr/>
          <a:lstStyle/>
          <a:p>
            <a:r>
              <a:rPr lang="en-US"/>
              <a:t>Graphically, we will denote this with check boxes next to each of the vertices (initially unchecked)</a:t>
            </a:r>
          </a:p>
          <a:p>
            <a:pPr>
              <a:buFontTx/>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Dijkstra’s Algorithm</a:t>
            </a:r>
          </a:p>
        </p:txBody>
      </p:sp>
      <p:sp>
        <p:nvSpPr>
          <p:cNvPr id="241667" name="Rectangle 3"/>
          <p:cNvSpPr>
            <a:spLocks noGrp="1" noChangeArrowheads="1"/>
          </p:cNvSpPr>
          <p:nvPr>
            <p:ph type="body" idx="1"/>
          </p:nvPr>
        </p:nvSpPr>
        <p:spPr/>
        <p:txBody>
          <a:bodyPr>
            <a:normAutofit/>
          </a:bodyPr>
          <a:lstStyle/>
          <a:p>
            <a:r>
              <a:rPr lang="en-US" dirty="0"/>
              <a:t>We will work bottom up.</a:t>
            </a:r>
          </a:p>
          <a:p>
            <a:pPr lvl="1"/>
            <a:r>
              <a:rPr lang="en-US" dirty="0"/>
              <a:t>Note that if the starting vertex has any adjacent edges, then there will be one vertex that is the shortest distance from the starting vertex. This is the shortest reachable vertex of the graph.</a:t>
            </a:r>
          </a:p>
          <a:p>
            <a:r>
              <a:rPr lang="en-US" dirty="0"/>
              <a:t>We will then try to extend any </a:t>
            </a:r>
            <a:r>
              <a:rPr lang="en-US" b="1" i="1" dirty="0"/>
              <a:t>existing</a:t>
            </a:r>
            <a:r>
              <a:rPr lang="en-US" dirty="0"/>
              <a:t> paths to new vertices.</a:t>
            </a:r>
          </a:p>
          <a:p>
            <a:r>
              <a:rPr lang="en-US" dirty="0"/>
              <a:t>Initially, we will start with the path of length 0</a:t>
            </a:r>
          </a:p>
          <a:p>
            <a:pPr lvl="1"/>
            <a:r>
              <a:rPr lang="en-US" dirty="0"/>
              <a:t>this is the trivial path from vertex 1 to itself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Dijkstra’s Algorithm</a:t>
            </a:r>
          </a:p>
        </p:txBody>
      </p:sp>
      <p:sp>
        <p:nvSpPr>
          <p:cNvPr id="242691" name="Rectangle 3"/>
          <p:cNvSpPr>
            <a:spLocks noGrp="1" noChangeArrowheads="1"/>
          </p:cNvSpPr>
          <p:nvPr>
            <p:ph type="body" idx="1"/>
          </p:nvPr>
        </p:nvSpPr>
        <p:spPr/>
        <p:txBody>
          <a:bodyPr/>
          <a:lstStyle/>
          <a:p>
            <a:r>
              <a:rPr lang="en-US" dirty="0"/>
              <a:t>If we now extend this path, we should consider the paths</a:t>
            </a:r>
          </a:p>
          <a:p>
            <a:pPr lvl="1"/>
            <a:r>
              <a:rPr lang="en-US" dirty="0"/>
              <a:t>(1, 2)		length 4</a:t>
            </a:r>
          </a:p>
          <a:p>
            <a:pPr lvl="1"/>
            <a:r>
              <a:rPr lang="en-US" dirty="0"/>
              <a:t>(1, 4)		length 1</a:t>
            </a:r>
          </a:p>
          <a:p>
            <a:pPr lvl="1"/>
            <a:r>
              <a:rPr lang="en-US" dirty="0"/>
              <a:t>(1, 5)		length 8</a:t>
            </a:r>
          </a:p>
          <a:p>
            <a:pPr lvl="1"/>
            <a:endParaRPr lang="en-US" dirty="0"/>
          </a:p>
          <a:p>
            <a:pPr>
              <a:buNone/>
            </a:pPr>
            <a:r>
              <a:rPr lang="en-US" dirty="0"/>
              <a:t>The </a:t>
            </a:r>
            <a:r>
              <a:rPr lang="en-US" i="1" dirty="0"/>
              <a:t>shortest</a:t>
            </a:r>
            <a:r>
              <a:rPr lang="en-US" dirty="0"/>
              <a:t> path so far is (1, 4) which is of length 1.</a:t>
            </a:r>
          </a:p>
        </p:txBody>
      </p:sp>
      <p:pic>
        <p:nvPicPr>
          <p:cNvPr id="242692" name="Picture 4" descr="sp04"/>
          <p:cNvPicPr>
            <a:picLocks noChangeAspect="1" noChangeArrowheads="1"/>
          </p:cNvPicPr>
          <p:nvPr/>
        </p:nvPicPr>
        <p:blipFill>
          <a:blip r:embed="rId2" cstate="print"/>
          <a:srcRect/>
          <a:stretch>
            <a:fillRect/>
          </a:stretch>
        </p:blipFill>
        <p:spPr bwMode="auto">
          <a:xfrm>
            <a:off x="6858001" y="2667001"/>
            <a:ext cx="2016125" cy="20161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2451</Words>
  <Application>Microsoft Office PowerPoint</Application>
  <PresentationFormat>Widescreen</PresentationFormat>
  <Paragraphs>661</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Constantia</vt:lpstr>
      <vt:lpstr>Symbol</vt:lpstr>
      <vt:lpstr>Times New Roman</vt:lpstr>
      <vt:lpstr>Office Theme</vt:lpstr>
      <vt:lpstr>Dijkstra's algorithm</vt:lpstr>
      <vt:lpstr>Single-Source Shortest Path Problem </vt:lpstr>
      <vt:lpstr>Shortest Path</vt:lpstr>
      <vt:lpstr>Dijkstra's algorithm </vt:lpstr>
      <vt:lpstr>Shortest Path</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Example</vt:lpstr>
      <vt:lpstr>Example</vt:lpstr>
      <vt:lpstr>Example</vt:lpstr>
      <vt:lpstr>Example</vt:lpstr>
      <vt:lpstr>Example</vt:lpstr>
      <vt:lpstr>Example</vt:lpstr>
      <vt:lpstr>Example</vt:lpstr>
      <vt:lpstr>Example</vt:lpstr>
      <vt:lpstr>Example</vt:lpstr>
      <vt:lpstr>Example</vt:lpstr>
      <vt:lpstr>Example</vt:lpstr>
      <vt:lpstr>Dijkstra’s algorithm</vt:lpstr>
      <vt:lpstr>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Summary</vt:lpstr>
      <vt:lpstr>Example 2</vt:lpstr>
      <vt:lpstr>PowerPoint Presentation</vt:lpstr>
      <vt:lpstr>Applications of Dijkstra's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Shrinivas Dudhani</dc:creator>
  <cp:lastModifiedBy>Shrinivas Dudhani</cp:lastModifiedBy>
  <cp:revision>4</cp:revision>
  <dcterms:created xsi:type="dcterms:W3CDTF">2022-02-27T02:55:23Z</dcterms:created>
  <dcterms:modified xsi:type="dcterms:W3CDTF">2022-04-28T13:52:26Z</dcterms:modified>
</cp:coreProperties>
</file>