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269165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F41D0-A0DA-44A3-AD80-B12EFE23410D}"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1850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1367978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1916737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2210235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2086998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2937145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2172544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191293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18780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F41D0-A0DA-44A3-AD80-B12EFE23410D}"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4444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F41D0-A0DA-44A3-AD80-B12EFE23410D}"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81513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F41D0-A0DA-44A3-AD80-B12EFE23410D}" type="datetimeFigureOut">
              <a:rPr lang="en-IN" smtClean="0"/>
              <a:t>26-04-2021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255657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F41D0-A0DA-44A3-AD80-B12EFE23410D}" type="datetimeFigureOut">
              <a:rPr lang="en-IN" smtClean="0"/>
              <a:t>26-04-2021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213651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F41D0-A0DA-44A3-AD80-B12EFE23410D}" type="datetimeFigureOut">
              <a:rPr lang="en-IN" smtClean="0"/>
              <a:t>26-04-2021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398728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F41D0-A0DA-44A3-AD80-B12EFE23410D}"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76321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F41D0-A0DA-44A3-AD80-B12EFE23410D}"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7A7ED-61DD-446D-B16A-3385DB0BE6B4}" type="slidenum">
              <a:rPr lang="en-IN" smtClean="0"/>
              <a:t>‹#›</a:t>
            </a:fld>
            <a:endParaRPr lang="en-IN"/>
          </a:p>
        </p:txBody>
      </p:sp>
    </p:spTree>
    <p:extLst>
      <p:ext uri="{BB962C8B-B14F-4D97-AF65-F5344CB8AC3E}">
        <p14:creationId xmlns:p14="http://schemas.microsoft.com/office/powerpoint/2010/main" val="54301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8F41D0-A0DA-44A3-AD80-B12EFE23410D}" type="datetimeFigureOut">
              <a:rPr lang="en-IN" smtClean="0"/>
              <a:t>26-04-2021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17A7ED-61DD-446D-B16A-3385DB0BE6B4}" type="slidenum">
              <a:rPr lang="en-IN" smtClean="0"/>
              <a:t>‹#›</a:t>
            </a:fld>
            <a:endParaRPr lang="en-IN"/>
          </a:p>
        </p:txBody>
      </p:sp>
    </p:spTree>
    <p:extLst>
      <p:ext uri="{BB962C8B-B14F-4D97-AF65-F5344CB8AC3E}">
        <p14:creationId xmlns:p14="http://schemas.microsoft.com/office/powerpoint/2010/main" val="3204762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B63C-C456-4248-92FE-97AA6B9AED3D}"/>
              </a:ext>
            </a:extLst>
          </p:cNvPr>
          <p:cNvSpPr>
            <a:spLocks noGrp="1"/>
          </p:cNvSpPr>
          <p:nvPr>
            <p:ph type="ctrTitle"/>
          </p:nvPr>
        </p:nvSpPr>
        <p:spPr/>
        <p:txBody>
          <a:bodyPr/>
          <a:lstStyle/>
          <a:p>
            <a:r>
              <a:rPr lang="en-IN" dirty="0"/>
              <a:t>Voice Assistant</a:t>
            </a:r>
          </a:p>
        </p:txBody>
      </p:sp>
      <p:sp>
        <p:nvSpPr>
          <p:cNvPr id="3" name="Subtitle 2">
            <a:extLst>
              <a:ext uri="{FF2B5EF4-FFF2-40B4-BE49-F238E27FC236}">
                <a16:creationId xmlns:a16="http://schemas.microsoft.com/office/drawing/2014/main" id="{FEAEC9AD-783D-4FE2-9BB2-A2A3D2E007BA}"/>
              </a:ext>
            </a:extLst>
          </p:cNvPr>
          <p:cNvSpPr>
            <a:spLocks noGrp="1"/>
          </p:cNvSpPr>
          <p:nvPr>
            <p:ph type="subTitle" idx="1"/>
          </p:nvPr>
        </p:nvSpPr>
        <p:spPr/>
        <p:txBody>
          <a:bodyPr/>
          <a:lstStyle/>
          <a:p>
            <a:r>
              <a:rPr lang="en-IN" dirty="0"/>
              <a:t>Tejas Sakunde(331)</a:t>
            </a:r>
          </a:p>
        </p:txBody>
      </p:sp>
    </p:spTree>
    <p:extLst>
      <p:ext uri="{BB962C8B-B14F-4D97-AF65-F5344CB8AC3E}">
        <p14:creationId xmlns:p14="http://schemas.microsoft.com/office/powerpoint/2010/main" val="21114182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C887-2C1E-4BDD-A90A-11636CF593ED}"/>
              </a:ext>
            </a:extLst>
          </p:cNvPr>
          <p:cNvSpPr>
            <a:spLocks noGrp="1"/>
          </p:cNvSpPr>
          <p:nvPr>
            <p:ph type="title"/>
          </p:nvPr>
        </p:nvSpPr>
        <p:spPr/>
        <p:txBody>
          <a:bodyPr/>
          <a:lstStyle/>
          <a:p>
            <a:r>
              <a:rPr lang="en-IN" dirty="0"/>
              <a:t>Functionality of Code</a:t>
            </a:r>
          </a:p>
        </p:txBody>
      </p:sp>
      <p:sp>
        <p:nvSpPr>
          <p:cNvPr id="3" name="Content Placeholder 2">
            <a:extLst>
              <a:ext uri="{FF2B5EF4-FFF2-40B4-BE49-F238E27FC236}">
                <a16:creationId xmlns:a16="http://schemas.microsoft.com/office/drawing/2014/main" id="{DEEA26AA-DFA6-4389-BB88-F994568A8D9E}"/>
              </a:ext>
            </a:extLst>
          </p:cNvPr>
          <p:cNvSpPr>
            <a:spLocks noGrp="1"/>
          </p:cNvSpPr>
          <p:nvPr>
            <p:ph idx="1"/>
          </p:nvPr>
        </p:nvSpPr>
        <p:spPr/>
        <p:txBody>
          <a:bodyPr>
            <a:normAutofit fontScale="92500" lnSpcReduction="10000"/>
          </a:bodyPr>
          <a:lstStyle/>
          <a:p>
            <a:r>
              <a:rPr lang="en-US" dirty="0"/>
              <a:t>The user use start button to give input for performing operations. </a:t>
            </a:r>
          </a:p>
          <a:p>
            <a:r>
              <a:rPr lang="en-US" dirty="0"/>
              <a:t>The operation perform are :- </a:t>
            </a:r>
          </a:p>
          <a:p>
            <a:pPr>
              <a:buFont typeface="Wingdings" panose="05000000000000000000" pitchFamily="2" charset="2"/>
              <a:buChar char="v"/>
            </a:pPr>
            <a:r>
              <a:rPr lang="en-US" dirty="0"/>
              <a:t> Open Google </a:t>
            </a:r>
          </a:p>
          <a:p>
            <a:pPr>
              <a:buFont typeface="Wingdings" panose="05000000000000000000" pitchFamily="2" charset="2"/>
              <a:buChar char="v"/>
            </a:pPr>
            <a:r>
              <a:rPr lang="en-US" dirty="0"/>
              <a:t> Open YouTube </a:t>
            </a:r>
          </a:p>
          <a:p>
            <a:pPr>
              <a:buFont typeface="Wingdings" panose="05000000000000000000" pitchFamily="2" charset="2"/>
              <a:buChar char="v"/>
            </a:pPr>
            <a:r>
              <a:rPr lang="en-US" dirty="0"/>
              <a:t> Open Google Chrome </a:t>
            </a:r>
          </a:p>
          <a:p>
            <a:pPr>
              <a:buFont typeface="Wingdings" panose="05000000000000000000" pitchFamily="2" charset="2"/>
              <a:buChar char="v"/>
            </a:pPr>
            <a:r>
              <a:rPr lang="en-US" dirty="0"/>
              <a:t> Play Music </a:t>
            </a:r>
          </a:p>
          <a:p>
            <a:pPr>
              <a:buFont typeface="Wingdings" panose="05000000000000000000" pitchFamily="2" charset="2"/>
              <a:buChar char="v"/>
            </a:pPr>
            <a:r>
              <a:rPr lang="en-US" dirty="0"/>
              <a:t> Search Google </a:t>
            </a:r>
            <a:endParaRPr lang="en-IN" dirty="0"/>
          </a:p>
        </p:txBody>
      </p:sp>
    </p:spTree>
    <p:extLst>
      <p:ext uri="{BB962C8B-B14F-4D97-AF65-F5344CB8AC3E}">
        <p14:creationId xmlns:p14="http://schemas.microsoft.com/office/powerpoint/2010/main" val="24990405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88E0-977D-4AFA-8E6B-6A07E6A7CC13}"/>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8BACA21-28F3-4FCB-94F1-65C4B02CBFEF}"/>
              </a:ext>
            </a:extLst>
          </p:cNvPr>
          <p:cNvSpPr>
            <a:spLocks noGrp="1"/>
          </p:cNvSpPr>
          <p:nvPr>
            <p:ph idx="1"/>
          </p:nvPr>
        </p:nvSpPr>
        <p:spPr/>
        <p:txBody>
          <a:bodyPr/>
          <a:lstStyle/>
          <a:p>
            <a:r>
              <a:rPr lang="en-IN" dirty="0"/>
              <a:t>Opening Google in Web Browser</a:t>
            </a:r>
          </a:p>
          <a:p>
            <a:endParaRPr lang="en-IN" dirty="0"/>
          </a:p>
        </p:txBody>
      </p:sp>
      <p:pic>
        <p:nvPicPr>
          <p:cNvPr id="5" name="Picture 4">
            <a:extLst>
              <a:ext uri="{FF2B5EF4-FFF2-40B4-BE49-F238E27FC236}">
                <a16:creationId xmlns:a16="http://schemas.microsoft.com/office/drawing/2014/main" id="{AEFF06B0-BC59-41CF-87CC-853E0CE0F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965" y="2260302"/>
            <a:ext cx="7958070" cy="4474229"/>
          </a:xfrm>
          <a:prstGeom prst="rect">
            <a:avLst/>
          </a:prstGeom>
        </p:spPr>
      </p:pic>
    </p:spTree>
    <p:extLst>
      <p:ext uri="{BB962C8B-B14F-4D97-AF65-F5344CB8AC3E}">
        <p14:creationId xmlns:p14="http://schemas.microsoft.com/office/powerpoint/2010/main" val="350145208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8D32-FF35-4039-B4BE-8BB8A11C9C21}"/>
              </a:ext>
            </a:extLst>
          </p:cNvPr>
          <p:cNvSpPr>
            <a:spLocks noGrp="1"/>
          </p:cNvSpPr>
          <p:nvPr>
            <p:ph type="title"/>
          </p:nvPr>
        </p:nvSpPr>
        <p:spPr/>
        <p:txBody>
          <a:bodyPr/>
          <a:lstStyle/>
          <a:p>
            <a:r>
              <a:rPr lang="en-US" dirty="0"/>
              <a:t>Searching on Web for given Query </a:t>
            </a:r>
            <a:endParaRPr lang="en-IN" dirty="0"/>
          </a:p>
        </p:txBody>
      </p:sp>
      <p:pic>
        <p:nvPicPr>
          <p:cNvPr id="5" name="Content Placeholder 4">
            <a:extLst>
              <a:ext uri="{FF2B5EF4-FFF2-40B4-BE49-F238E27FC236}">
                <a16:creationId xmlns:a16="http://schemas.microsoft.com/office/drawing/2014/main" id="{981CF779-3455-40FA-81CF-61AE697319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715246" y="2667000"/>
            <a:ext cx="5556845" cy="3124200"/>
          </a:xfrm>
        </p:spPr>
      </p:pic>
    </p:spTree>
    <p:extLst>
      <p:ext uri="{BB962C8B-B14F-4D97-AF65-F5344CB8AC3E}">
        <p14:creationId xmlns:p14="http://schemas.microsoft.com/office/powerpoint/2010/main" val="8168311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B73F-6B36-4C1E-BC85-FDA6CE18B633}"/>
              </a:ext>
            </a:extLst>
          </p:cNvPr>
          <p:cNvSpPr>
            <a:spLocks noGrp="1"/>
          </p:cNvSpPr>
          <p:nvPr>
            <p:ph type="title"/>
          </p:nvPr>
        </p:nvSpPr>
        <p:spPr/>
        <p:txBody>
          <a:bodyPr/>
          <a:lstStyle/>
          <a:p>
            <a:r>
              <a:rPr lang="en-IN" dirty="0"/>
              <a:t>USER DOCUMENTATION </a:t>
            </a:r>
          </a:p>
        </p:txBody>
      </p:sp>
      <p:sp>
        <p:nvSpPr>
          <p:cNvPr id="3" name="Content Placeholder 2">
            <a:extLst>
              <a:ext uri="{FF2B5EF4-FFF2-40B4-BE49-F238E27FC236}">
                <a16:creationId xmlns:a16="http://schemas.microsoft.com/office/drawing/2014/main" id="{3B14F575-9D2D-48A7-A74F-77003FADA471}"/>
              </a:ext>
            </a:extLst>
          </p:cNvPr>
          <p:cNvSpPr>
            <a:spLocks noGrp="1"/>
          </p:cNvSpPr>
          <p:nvPr>
            <p:ph idx="1"/>
          </p:nvPr>
        </p:nvSpPr>
        <p:spPr/>
        <p:txBody>
          <a:bodyPr>
            <a:normAutofit fontScale="92500" lnSpcReduction="10000"/>
          </a:bodyPr>
          <a:lstStyle/>
          <a:p>
            <a:r>
              <a:rPr lang="en-US" dirty="0"/>
              <a:t>User Documentation part consist of the description about all the forms that the application contains, they are as follows: - </a:t>
            </a:r>
          </a:p>
          <a:p>
            <a:pPr>
              <a:buFont typeface="Wingdings" panose="05000000000000000000" pitchFamily="2" charset="2"/>
              <a:buChar char="v"/>
            </a:pPr>
            <a:r>
              <a:rPr lang="en-US" dirty="0"/>
              <a:t>Use start button to give command. </a:t>
            </a:r>
          </a:p>
          <a:p>
            <a:pPr>
              <a:buFont typeface="Wingdings" panose="05000000000000000000" pitchFamily="2" charset="2"/>
              <a:buChar char="v"/>
            </a:pPr>
            <a:r>
              <a:rPr lang="en-US" dirty="0"/>
              <a:t>If you don’t give command in 5 seconds it will stop listening to the command and will say try again. </a:t>
            </a:r>
          </a:p>
          <a:p>
            <a:pPr>
              <a:buFont typeface="Wingdings" panose="05000000000000000000" pitchFamily="2" charset="2"/>
              <a:buChar char="v"/>
            </a:pPr>
            <a:r>
              <a:rPr lang="en-US" dirty="0"/>
              <a:t>You can use “</a:t>
            </a:r>
            <a:r>
              <a:rPr lang="en-US" dirty="0" err="1"/>
              <a:t>stop’,”abort”,”quit</a:t>
            </a:r>
            <a:r>
              <a:rPr lang="en-US" dirty="0"/>
              <a:t>” to stop the application and you can also use close button given below start button. </a:t>
            </a:r>
          </a:p>
          <a:p>
            <a:pPr>
              <a:buFont typeface="Wingdings" panose="05000000000000000000" pitchFamily="2" charset="2"/>
              <a:buChar char="v"/>
            </a:pPr>
            <a:r>
              <a:rPr lang="en-US" dirty="0"/>
              <a:t>Your log data is saved in </a:t>
            </a:r>
            <a:r>
              <a:rPr lang="en-US" dirty="0" err="1"/>
              <a:t>log.db</a:t>
            </a:r>
            <a:r>
              <a:rPr lang="en-US" dirty="0"/>
              <a:t> file </a:t>
            </a:r>
            <a:endParaRPr lang="en-IN" dirty="0"/>
          </a:p>
        </p:txBody>
      </p:sp>
    </p:spTree>
    <p:extLst>
      <p:ext uri="{BB962C8B-B14F-4D97-AF65-F5344CB8AC3E}">
        <p14:creationId xmlns:p14="http://schemas.microsoft.com/office/powerpoint/2010/main" val="309649042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F404-C962-49BB-8AB1-5926C1942EB1}"/>
              </a:ext>
            </a:extLst>
          </p:cNvPr>
          <p:cNvSpPr>
            <a:spLocks noGrp="1"/>
          </p:cNvSpPr>
          <p:nvPr>
            <p:ph type="title"/>
          </p:nvPr>
        </p:nvSpPr>
        <p:spPr/>
        <p:txBody>
          <a:bodyPr/>
          <a:lstStyle/>
          <a:p>
            <a:r>
              <a:rPr lang="en-IN" dirty="0"/>
              <a:t>FUTURE WORK </a:t>
            </a:r>
          </a:p>
        </p:txBody>
      </p:sp>
      <p:sp>
        <p:nvSpPr>
          <p:cNvPr id="3" name="Content Placeholder 2">
            <a:extLst>
              <a:ext uri="{FF2B5EF4-FFF2-40B4-BE49-F238E27FC236}">
                <a16:creationId xmlns:a16="http://schemas.microsoft.com/office/drawing/2014/main" id="{568D2769-2A06-4574-A1C5-DD8783FEBC51}"/>
              </a:ext>
            </a:extLst>
          </p:cNvPr>
          <p:cNvSpPr>
            <a:spLocks noGrp="1"/>
          </p:cNvSpPr>
          <p:nvPr>
            <p:ph idx="1"/>
          </p:nvPr>
        </p:nvSpPr>
        <p:spPr/>
        <p:txBody>
          <a:bodyPr>
            <a:normAutofit fontScale="92500" lnSpcReduction="20000"/>
          </a:bodyPr>
          <a:lstStyle/>
          <a:p>
            <a:r>
              <a:rPr lang="en-US" dirty="0"/>
              <a:t>Machine learning and artificial intelligence are making huge impacts on almost every industry. The e-commerce trend, in particular, has been dramatically transformed by AI-powered voice assistants. Voice interfacing is also advancing at a fast rate in the banking and healthcare industries to keep up with the demands of modern consumers. </a:t>
            </a:r>
          </a:p>
          <a:p>
            <a:r>
              <a:rPr lang="en-US" dirty="0"/>
              <a:t>Millennial consumers are fueling the shift towards voice assistants powered by artificial intelligence. Significant AI adoption is driving the move to voice applications. Additionally, IoT devices such as thermostats, speakers, and smart appliances are making voice assistants ever more useful in the lives of everyday users. </a:t>
            </a:r>
            <a:endParaRPr lang="en-IN" dirty="0"/>
          </a:p>
        </p:txBody>
      </p:sp>
    </p:spTree>
    <p:extLst>
      <p:ext uri="{BB962C8B-B14F-4D97-AF65-F5344CB8AC3E}">
        <p14:creationId xmlns:p14="http://schemas.microsoft.com/office/powerpoint/2010/main" val="10273070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F753-8E22-4DA6-BF91-474A36485177}"/>
              </a:ext>
            </a:extLst>
          </p:cNvPr>
          <p:cNvSpPr>
            <a:spLocks noGrp="1"/>
          </p:cNvSpPr>
          <p:nvPr>
            <p:ph type="title"/>
          </p:nvPr>
        </p:nvSpPr>
        <p:spPr/>
        <p:txBody>
          <a:bodyPr/>
          <a:lstStyle/>
          <a:p>
            <a:r>
              <a:rPr lang="en-IN" dirty="0"/>
              <a:t> REFERENCES </a:t>
            </a:r>
          </a:p>
        </p:txBody>
      </p:sp>
      <p:sp>
        <p:nvSpPr>
          <p:cNvPr id="3" name="Content Placeholder 2">
            <a:extLst>
              <a:ext uri="{FF2B5EF4-FFF2-40B4-BE49-F238E27FC236}">
                <a16:creationId xmlns:a16="http://schemas.microsoft.com/office/drawing/2014/main" id="{50815877-8B52-46EF-A2C2-EC52B0766B69}"/>
              </a:ext>
            </a:extLst>
          </p:cNvPr>
          <p:cNvSpPr>
            <a:spLocks noGrp="1"/>
          </p:cNvSpPr>
          <p:nvPr>
            <p:ph idx="1"/>
          </p:nvPr>
        </p:nvSpPr>
        <p:spPr/>
        <p:txBody>
          <a:bodyPr>
            <a:normAutofit fontScale="62500" lnSpcReduction="20000"/>
          </a:bodyPr>
          <a:lstStyle/>
          <a:p>
            <a:pPr marL="0" indent="0">
              <a:buNone/>
            </a:pPr>
            <a:r>
              <a:rPr lang="en-IN" dirty="0"/>
              <a:t>1) For Python installation: </a:t>
            </a:r>
          </a:p>
          <a:p>
            <a:pPr marL="0" indent="0">
              <a:buNone/>
            </a:pPr>
            <a:r>
              <a:rPr lang="en-IN" dirty="0"/>
              <a:t>https://www.python.org/ </a:t>
            </a:r>
          </a:p>
          <a:p>
            <a:pPr marL="0" indent="0">
              <a:buNone/>
            </a:pPr>
            <a:r>
              <a:rPr lang="en-IN" dirty="0"/>
              <a:t>2) For Visual studio code installation: </a:t>
            </a:r>
          </a:p>
          <a:p>
            <a:pPr marL="0" indent="0">
              <a:buNone/>
            </a:pPr>
            <a:r>
              <a:rPr lang="en-IN" dirty="0"/>
              <a:t>https://code.visualstudio.com/download </a:t>
            </a:r>
          </a:p>
          <a:p>
            <a:pPr marL="0" indent="0">
              <a:buNone/>
            </a:pPr>
            <a:r>
              <a:rPr lang="en-IN" dirty="0"/>
              <a:t>3) For Python pip installation: </a:t>
            </a:r>
          </a:p>
          <a:p>
            <a:pPr marL="0" indent="0">
              <a:buNone/>
            </a:pPr>
            <a:r>
              <a:rPr lang="en-IN" dirty="0"/>
              <a:t>https://pypi.org/project/pip/ </a:t>
            </a:r>
          </a:p>
          <a:p>
            <a:pPr marL="0" indent="0">
              <a:buNone/>
            </a:pPr>
            <a:r>
              <a:rPr lang="en-IN" dirty="0"/>
              <a:t>4) For </a:t>
            </a:r>
            <a:r>
              <a:rPr lang="en-IN" dirty="0" err="1"/>
              <a:t>Mysql</a:t>
            </a:r>
            <a:r>
              <a:rPr lang="en-IN" dirty="0"/>
              <a:t> Installation</a:t>
            </a:r>
          </a:p>
          <a:p>
            <a:pPr marL="0" indent="0">
              <a:buNone/>
            </a:pPr>
            <a:r>
              <a:rPr lang="en-IN" dirty="0"/>
              <a:t>https://dev.mysql.com/downloads/ </a:t>
            </a:r>
          </a:p>
          <a:p>
            <a:pPr marL="0" indent="0">
              <a:buNone/>
            </a:pPr>
            <a:r>
              <a:rPr lang="en-IN" dirty="0"/>
              <a:t>5) https://www.google.com/ </a:t>
            </a:r>
          </a:p>
          <a:p>
            <a:pPr marL="0" indent="0">
              <a:buNone/>
            </a:pPr>
            <a:r>
              <a:rPr lang="en-IN" dirty="0"/>
              <a:t>6) https://www.youtube.com/ </a:t>
            </a:r>
          </a:p>
        </p:txBody>
      </p:sp>
    </p:spTree>
    <p:extLst>
      <p:ext uri="{BB962C8B-B14F-4D97-AF65-F5344CB8AC3E}">
        <p14:creationId xmlns:p14="http://schemas.microsoft.com/office/powerpoint/2010/main" val="1189346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257C-2402-4535-A957-85F785C5C3D3}"/>
              </a:ext>
            </a:extLst>
          </p:cNvPr>
          <p:cNvSpPr>
            <a:spLocks noGrp="1"/>
          </p:cNvSpPr>
          <p:nvPr>
            <p:ph type="title"/>
          </p:nvPr>
        </p:nvSpPr>
        <p:spPr/>
        <p:txBody>
          <a:bodyPr/>
          <a:lstStyle/>
          <a:p>
            <a:pPr algn="ctr"/>
            <a:r>
              <a:rPr lang="en-IN" dirty="0"/>
              <a:t>THANK YOU</a:t>
            </a:r>
          </a:p>
        </p:txBody>
      </p:sp>
      <p:sp>
        <p:nvSpPr>
          <p:cNvPr id="3" name="Content Placeholder 2">
            <a:extLst>
              <a:ext uri="{FF2B5EF4-FFF2-40B4-BE49-F238E27FC236}">
                <a16:creationId xmlns:a16="http://schemas.microsoft.com/office/drawing/2014/main" id="{C44BA2F1-6A93-4CDC-A150-459B5E19854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0768399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1FCC-4B1E-4447-ADA0-149F5F07E0F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7B8A92D-3944-47CB-BCB5-58EFFB05EB8F}"/>
              </a:ext>
            </a:extLst>
          </p:cNvPr>
          <p:cNvSpPr>
            <a:spLocks noGrp="1"/>
          </p:cNvSpPr>
          <p:nvPr>
            <p:ph idx="1"/>
          </p:nvPr>
        </p:nvSpPr>
        <p:spPr/>
        <p:txBody>
          <a:bodyPr>
            <a:normAutofit fontScale="92500" lnSpcReduction="10000"/>
          </a:bodyPr>
          <a:lstStyle/>
          <a:p>
            <a:r>
              <a:rPr lang="en-US" dirty="0"/>
              <a:t>An intelligent virtual assistant (IVA) or intelligent personal assistant (IPA) is a software agent that can perform tasks or services for an individual based on commands or questions. Sometimes the term "chatbot" is used to refer to virtual assistants generally or specifically accessed by online chat. In some cases, online chat programs are exclusively for entertainment purposes. Some virtual assistants are able to interpret human speech and respond via synthesized voices.</a:t>
            </a:r>
          </a:p>
          <a:p>
            <a:r>
              <a:rPr lang="en-US" dirty="0"/>
              <a:t>Voice assistants come in somewhat small packages and can perform a variety of actions after hearing a wake word or command. They can turn on lights, answer questions, play music, place online orders, etc. </a:t>
            </a:r>
            <a:endParaRPr lang="en-IN" dirty="0"/>
          </a:p>
        </p:txBody>
      </p:sp>
    </p:spTree>
    <p:extLst>
      <p:ext uri="{BB962C8B-B14F-4D97-AF65-F5344CB8AC3E}">
        <p14:creationId xmlns:p14="http://schemas.microsoft.com/office/powerpoint/2010/main" val="12995545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6691-84F6-4EC0-9EA5-A320CB1CE4D8}"/>
              </a:ext>
            </a:extLst>
          </p:cNvPr>
          <p:cNvSpPr>
            <a:spLocks noGrp="1"/>
          </p:cNvSpPr>
          <p:nvPr>
            <p:ph type="title"/>
          </p:nvPr>
        </p:nvSpPr>
        <p:spPr/>
        <p:txBody>
          <a:bodyPr/>
          <a:lstStyle/>
          <a:p>
            <a:r>
              <a:rPr lang="en-IN" dirty="0"/>
              <a:t>Purpose and Applicability </a:t>
            </a:r>
          </a:p>
        </p:txBody>
      </p:sp>
      <p:sp>
        <p:nvSpPr>
          <p:cNvPr id="3" name="Content Placeholder 2">
            <a:extLst>
              <a:ext uri="{FF2B5EF4-FFF2-40B4-BE49-F238E27FC236}">
                <a16:creationId xmlns:a16="http://schemas.microsoft.com/office/drawing/2014/main" id="{6D0965B9-B6D4-468F-9F54-FC0C437E52E4}"/>
              </a:ext>
            </a:extLst>
          </p:cNvPr>
          <p:cNvSpPr>
            <a:spLocks noGrp="1"/>
          </p:cNvSpPr>
          <p:nvPr>
            <p:ph idx="1"/>
          </p:nvPr>
        </p:nvSpPr>
        <p:spPr/>
        <p:txBody>
          <a:bodyPr>
            <a:normAutofit fontScale="77500" lnSpcReduction="20000"/>
          </a:bodyPr>
          <a:lstStyle/>
          <a:p>
            <a:r>
              <a:rPr lang="en-IN" dirty="0"/>
              <a:t>Purpose</a:t>
            </a:r>
          </a:p>
          <a:p>
            <a:r>
              <a:rPr lang="en-US" dirty="0"/>
              <a:t>With the addition of separate apps on the phone, our voice can be a type of remote control for our lives. We can unlock cars and homes, turn on lights, adjust the thermostat, change the television channel, and much more. </a:t>
            </a:r>
          </a:p>
          <a:p>
            <a:r>
              <a:rPr lang="en-US" dirty="0"/>
              <a:t>Applicability</a:t>
            </a:r>
          </a:p>
          <a:p>
            <a:pPr>
              <a:buFont typeface="Wingdings" panose="05000000000000000000" pitchFamily="2" charset="2"/>
              <a:buChar char="§"/>
            </a:pPr>
            <a:r>
              <a:rPr lang="en-US" dirty="0"/>
              <a:t>Virtual assistants may be integrated into many types of platforms or, like Amazon Alexa, across several of them: </a:t>
            </a:r>
          </a:p>
          <a:p>
            <a:pPr>
              <a:buFont typeface="Wingdings" panose="05000000000000000000" pitchFamily="2" charset="2"/>
              <a:buChar char="§"/>
            </a:pPr>
            <a:r>
              <a:rPr lang="en-US" dirty="0"/>
              <a:t> Into devices like smart speakers such as Amazon Echo, Google Home and Apple </a:t>
            </a:r>
            <a:r>
              <a:rPr lang="en-US" dirty="0" err="1"/>
              <a:t>HomePod</a:t>
            </a:r>
            <a:endParaRPr lang="en-US" dirty="0"/>
          </a:p>
          <a:p>
            <a:pPr>
              <a:buFont typeface="Wingdings" panose="05000000000000000000" pitchFamily="2" charset="2"/>
              <a:buChar char="§"/>
            </a:pPr>
            <a:r>
              <a:rPr lang="en-US" dirty="0"/>
              <a:t>In instant messaging apps on both smartphones and via the Web, e.g. Facebook's M (virtual assistant) on both Facebook and Facebook Messenger apps or via the Web </a:t>
            </a:r>
            <a:endParaRPr lang="en-IN" dirty="0"/>
          </a:p>
        </p:txBody>
      </p:sp>
    </p:spTree>
    <p:extLst>
      <p:ext uri="{BB962C8B-B14F-4D97-AF65-F5344CB8AC3E}">
        <p14:creationId xmlns:p14="http://schemas.microsoft.com/office/powerpoint/2010/main" val="400613838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261E-8110-4776-87FF-70E4B68F1FC4}"/>
              </a:ext>
            </a:extLst>
          </p:cNvPr>
          <p:cNvSpPr>
            <a:spLocks noGrp="1"/>
          </p:cNvSpPr>
          <p:nvPr>
            <p:ph type="title"/>
          </p:nvPr>
        </p:nvSpPr>
        <p:spPr/>
        <p:txBody>
          <a:bodyPr/>
          <a:lstStyle/>
          <a:p>
            <a:r>
              <a:rPr lang="en-IN" dirty="0"/>
              <a:t>SURVEY OF TECHNOLOGY</a:t>
            </a:r>
          </a:p>
        </p:txBody>
      </p:sp>
      <p:sp>
        <p:nvSpPr>
          <p:cNvPr id="3" name="Content Placeholder 2">
            <a:extLst>
              <a:ext uri="{FF2B5EF4-FFF2-40B4-BE49-F238E27FC236}">
                <a16:creationId xmlns:a16="http://schemas.microsoft.com/office/drawing/2014/main" id="{934EFDA3-918B-4FFC-B906-B974101512E9}"/>
              </a:ext>
            </a:extLst>
          </p:cNvPr>
          <p:cNvSpPr>
            <a:spLocks noGrp="1"/>
          </p:cNvSpPr>
          <p:nvPr>
            <p:ph idx="1"/>
          </p:nvPr>
        </p:nvSpPr>
        <p:spPr/>
        <p:txBody>
          <a:bodyPr>
            <a:normAutofit fontScale="92500" lnSpcReduction="10000"/>
          </a:bodyPr>
          <a:lstStyle/>
          <a:p>
            <a:r>
              <a:rPr lang="en-IN" dirty="0"/>
              <a:t>Python </a:t>
            </a:r>
          </a:p>
          <a:p>
            <a:r>
              <a:rPr lang="en-IN" dirty="0"/>
              <a:t>MYSQL </a:t>
            </a:r>
          </a:p>
          <a:p>
            <a:r>
              <a:rPr lang="en-IN" dirty="0" err="1"/>
              <a:t>StarUML</a:t>
            </a:r>
            <a:r>
              <a:rPr lang="en-IN" dirty="0"/>
              <a:t> </a:t>
            </a:r>
          </a:p>
          <a:p>
            <a:r>
              <a:rPr lang="en-IN" dirty="0"/>
              <a:t>Pip</a:t>
            </a:r>
          </a:p>
          <a:p>
            <a:pPr>
              <a:buFont typeface="Wingdings" panose="05000000000000000000" pitchFamily="2" charset="2"/>
              <a:buChar char="Ø"/>
            </a:pPr>
            <a:r>
              <a:rPr lang="en-IN" dirty="0"/>
              <a:t>Speech recognition engine</a:t>
            </a:r>
          </a:p>
          <a:p>
            <a:pPr>
              <a:buFont typeface="Wingdings" panose="05000000000000000000" pitchFamily="2" charset="2"/>
              <a:buChar char="Ø"/>
            </a:pPr>
            <a:r>
              <a:rPr lang="en-IN" dirty="0"/>
              <a:t>Pyttsx3 </a:t>
            </a:r>
          </a:p>
          <a:p>
            <a:pPr>
              <a:buFont typeface="Wingdings" panose="05000000000000000000" pitchFamily="2" charset="2"/>
              <a:buChar char="Ø"/>
            </a:pPr>
            <a:r>
              <a:rPr lang="en-IN" dirty="0" err="1"/>
              <a:t>Pygame</a:t>
            </a:r>
            <a:endParaRPr lang="en-IN" dirty="0"/>
          </a:p>
        </p:txBody>
      </p:sp>
    </p:spTree>
    <p:extLst>
      <p:ext uri="{BB962C8B-B14F-4D97-AF65-F5344CB8AC3E}">
        <p14:creationId xmlns:p14="http://schemas.microsoft.com/office/powerpoint/2010/main" val="178539416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4DFB-FAD4-49C4-93BD-BD5BFA772BEB}"/>
              </a:ext>
            </a:extLst>
          </p:cNvPr>
          <p:cNvSpPr>
            <a:spLocks noGrp="1"/>
          </p:cNvSpPr>
          <p:nvPr>
            <p:ph type="title"/>
          </p:nvPr>
        </p:nvSpPr>
        <p:spPr/>
        <p:txBody>
          <a:bodyPr/>
          <a:lstStyle/>
          <a:p>
            <a:r>
              <a:rPr lang="en-IN" dirty="0"/>
              <a:t>REQUIREMENTS AND ANALYSIS </a:t>
            </a:r>
          </a:p>
        </p:txBody>
      </p:sp>
      <p:pic>
        <p:nvPicPr>
          <p:cNvPr id="5" name="Content Placeholder 4">
            <a:extLst>
              <a:ext uri="{FF2B5EF4-FFF2-40B4-BE49-F238E27FC236}">
                <a16:creationId xmlns:a16="http://schemas.microsoft.com/office/drawing/2014/main" id="{66E56222-8EA5-41CD-897E-A359F3A165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609" t="22774" r="26426" b="12402"/>
          <a:stretch/>
        </p:blipFill>
        <p:spPr>
          <a:xfrm>
            <a:off x="3065172" y="1860194"/>
            <a:ext cx="6877319" cy="5118815"/>
          </a:xfrm>
        </p:spPr>
      </p:pic>
    </p:spTree>
    <p:extLst>
      <p:ext uri="{BB962C8B-B14F-4D97-AF65-F5344CB8AC3E}">
        <p14:creationId xmlns:p14="http://schemas.microsoft.com/office/powerpoint/2010/main" val="30247310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5E14-2F3E-4406-BF68-9A8B79C0C557}"/>
              </a:ext>
            </a:extLst>
          </p:cNvPr>
          <p:cNvSpPr>
            <a:spLocks noGrp="1"/>
          </p:cNvSpPr>
          <p:nvPr>
            <p:ph type="title"/>
          </p:nvPr>
        </p:nvSpPr>
        <p:spPr/>
        <p:txBody>
          <a:bodyPr/>
          <a:lstStyle/>
          <a:p>
            <a:r>
              <a:rPr lang="en-IN" dirty="0"/>
              <a:t>CONCEPTUAL MODELS </a:t>
            </a:r>
          </a:p>
        </p:txBody>
      </p:sp>
      <p:sp>
        <p:nvSpPr>
          <p:cNvPr id="3" name="Content Placeholder 2">
            <a:extLst>
              <a:ext uri="{FF2B5EF4-FFF2-40B4-BE49-F238E27FC236}">
                <a16:creationId xmlns:a16="http://schemas.microsoft.com/office/drawing/2014/main" id="{38D0A0E6-67DC-48F4-B471-F956EFCBF7AC}"/>
              </a:ext>
            </a:extLst>
          </p:cNvPr>
          <p:cNvSpPr>
            <a:spLocks noGrp="1"/>
          </p:cNvSpPr>
          <p:nvPr>
            <p:ph idx="1"/>
          </p:nvPr>
        </p:nvSpPr>
        <p:spPr/>
        <p:txBody>
          <a:bodyPr/>
          <a:lstStyle/>
          <a:p>
            <a:r>
              <a:rPr lang="en-IN" dirty="0"/>
              <a:t>WATERFALL MODEL </a:t>
            </a:r>
          </a:p>
          <a:p>
            <a:r>
              <a:rPr lang="en-US" dirty="0"/>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 </a:t>
            </a:r>
            <a:endParaRPr lang="en-IN" dirty="0"/>
          </a:p>
        </p:txBody>
      </p:sp>
    </p:spTree>
    <p:extLst>
      <p:ext uri="{BB962C8B-B14F-4D97-AF65-F5344CB8AC3E}">
        <p14:creationId xmlns:p14="http://schemas.microsoft.com/office/powerpoint/2010/main" val="9532934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536F-AC6B-4959-A0E4-A62A36D2FFAD}"/>
              </a:ext>
            </a:extLst>
          </p:cNvPr>
          <p:cNvSpPr>
            <a:spLocks noGrp="1"/>
          </p:cNvSpPr>
          <p:nvPr>
            <p:ph type="title"/>
          </p:nvPr>
        </p:nvSpPr>
        <p:spPr/>
        <p:txBody>
          <a:bodyPr/>
          <a:lstStyle/>
          <a:p>
            <a:r>
              <a:rPr lang="en-IN" dirty="0"/>
              <a:t>SYSTEM DESIGN </a:t>
            </a:r>
          </a:p>
        </p:txBody>
      </p:sp>
      <p:pic>
        <p:nvPicPr>
          <p:cNvPr id="5" name="Content Placeholder 4">
            <a:extLst>
              <a:ext uri="{FF2B5EF4-FFF2-40B4-BE49-F238E27FC236}">
                <a16:creationId xmlns:a16="http://schemas.microsoft.com/office/drawing/2014/main" id="{9781C3EF-780D-49AC-92A8-2C499DDD28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920" t="28410" r="24554"/>
          <a:stretch/>
        </p:blipFill>
        <p:spPr>
          <a:xfrm>
            <a:off x="3696237" y="2024545"/>
            <a:ext cx="5746693" cy="4578023"/>
          </a:xfrm>
        </p:spPr>
      </p:pic>
    </p:spTree>
    <p:extLst>
      <p:ext uri="{BB962C8B-B14F-4D97-AF65-F5344CB8AC3E}">
        <p14:creationId xmlns:p14="http://schemas.microsoft.com/office/powerpoint/2010/main" val="24512798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3237-8BD4-4CDF-9062-34D6FD8D0BDF}"/>
              </a:ext>
            </a:extLst>
          </p:cNvPr>
          <p:cNvSpPr>
            <a:spLocks noGrp="1"/>
          </p:cNvSpPr>
          <p:nvPr>
            <p:ph type="title"/>
          </p:nvPr>
        </p:nvSpPr>
        <p:spPr/>
        <p:txBody>
          <a:bodyPr/>
          <a:lstStyle/>
          <a:p>
            <a:r>
              <a:rPr lang="en-IN" dirty="0"/>
              <a:t>Implementation and Testing</a:t>
            </a:r>
          </a:p>
        </p:txBody>
      </p:sp>
      <p:sp>
        <p:nvSpPr>
          <p:cNvPr id="3" name="Content Placeholder 2">
            <a:extLst>
              <a:ext uri="{FF2B5EF4-FFF2-40B4-BE49-F238E27FC236}">
                <a16:creationId xmlns:a16="http://schemas.microsoft.com/office/drawing/2014/main" id="{35D7AF80-29A8-4884-AC6D-60D40FD198E7}"/>
              </a:ext>
            </a:extLst>
          </p:cNvPr>
          <p:cNvSpPr>
            <a:spLocks noGrp="1"/>
          </p:cNvSpPr>
          <p:nvPr>
            <p:ph idx="1"/>
          </p:nvPr>
        </p:nvSpPr>
        <p:spPr/>
        <p:txBody>
          <a:bodyPr/>
          <a:lstStyle/>
          <a:p>
            <a:r>
              <a:rPr lang="en-IN" dirty="0"/>
              <a:t>Vs Code (Software Used)</a:t>
            </a:r>
          </a:p>
          <a:p>
            <a:r>
              <a:rPr lang="en-US" dirty="0"/>
              <a:t>Visual Studio Code is a lightweight but powerful source code editor which runs on your desktop and is available for Windows, macOS and Linux. It comes with built-in support for JavaScript, TypeScript and Node.js and has a rich ecosystem of extensions for other languages (such as C++, C#, Java, Python, PHP, Go) and runtimes (such as .NET and Unity). </a:t>
            </a:r>
            <a:endParaRPr lang="en-IN" dirty="0"/>
          </a:p>
        </p:txBody>
      </p:sp>
    </p:spTree>
    <p:extLst>
      <p:ext uri="{BB962C8B-B14F-4D97-AF65-F5344CB8AC3E}">
        <p14:creationId xmlns:p14="http://schemas.microsoft.com/office/powerpoint/2010/main" val="98776691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BE86-F267-441F-A474-5E74DECD7642}"/>
              </a:ext>
            </a:extLst>
          </p:cNvPr>
          <p:cNvSpPr>
            <a:spLocks noGrp="1"/>
          </p:cNvSpPr>
          <p:nvPr>
            <p:ph type="title"/>
          </p:nvPr>
        </p:nvSpPr>
        <p:spPr/>
        <p:txBody>
          <a:bodyPr/>
          <a:lstStyle/>
          <a:p>
            <a:r>
              <a:rPr lang="en-IN" dirty="0"/>
              <a:t>Coding used in project</a:t>
            </a:r>
          </a:p>
        </p:txBody>
      </p:sp>
      <p:sp>
        <p:nvSpPr>
          <p:cNvPr id="3" name="Content Placeholder 2">
            <a:extLst>
              <a:ext uri="{FF2B5EF4-FFF2-40B4-BE49-F238E27FC236}">
                <a16:creationId xmlns:a16="http://schemas.microsoft.com/office/drawing/2014/main" id="{FC8F3D46-76B0-4BCB-8F0C-680B7A421B71}"/>
              </a:ext>
            </a:extLst>
          </p:cNvPr>
          <p:cNvSpPr>
            <a:spLocks noGrp="1"/>
          </p:cNvSpPr>
          <p:nvPr>
            <p:ph idx="1"/>
          </p:nvPr>
        </p:nvSpPr>
        <p:spPr/>
        <p:txBody>
          <a:bodyPr>
            <a:normAutofit fontScale="85000" lnSpcReduction="20000"/>
          </a:bodyPr>
          <a:lstStyle/>
          <a:p>
            <a:r>
              <a:rPr lang="en-IN" dirty="0"/>
              <a:t>Audio (to send output in audio format)</a:t>
            </a:r>
          </a:p>
          <a:p>
            <a:pPr marL="0" indent="0">
              <a:buNone/>
            </a:pPr>
            <a:r>
              <a:rPr lang="en-IN" sz="2000" dirty="0"/>
              <a:t>import </a:t>
            </a:r>
            <a:r>
              <a:rPr lang="en-IN" sz="2000" dirty="0" err="1"/>
              <a:t>speech_recognition</a:t>
            </a:r>
            <a:r>
              <a:rPr lang="en-IN" sz="2000" dirty="0"/>
              <a:t> as </a:t>
            </a:r>
            <a:r>
              <a:rPr lang="en-IN" sz="2000" dirty="0" err="1"/>
              <a:t>sr</a:t>
            </a:r>
            <a:r>
              <a:rPr lang="en-IN" sz="2000" dirty="0"/>
              <a:t> </a:t>
            </a:r>
          </a:p>
          <a:p>
            <a:pPr marL="0" indent="0">
              <a:buNone/>
            </a:pPr>
            <a:r>
              <a:rPr lang="en-IN" sz="2000" dirty="0"/>
              <a:t>import pyttsx3, datetime, sys, </a:t>
            </a:r>
            <a:r>
              <a:rPr lang="en-IN" sz="2000" dirty="0" err="1"/>
              <a:t>wikipedia</a:t>
            </a:r>
            <a:r>
              <a:rPr lang="en-IN" sz="2000" dirty="0"/>
              <a:t>, </a:t>
            </a:r>
            <a:r>
              <a:rPr lang="en-IN" sz="2000" dirty="0" err="1"/>
              <a:t>wolframalpha</a:t>
            </a:r>
            <a:r>
              <a:rPr lang="en-IN" sz="2000" dirty="0"/>
              <a:t>, </a:t>
            </a:r>
            <a:r>
              <a:rPr lang="en-IN" sz="2000" dirty="0" err="1"/>
              <a:t>os</a:t>
            </a:r>
            <a:r>
              <a:rPr lang="en-IN" sz="2000" dirty="0"/>
              <a:t>, </a:t>
            </a:r>
            <a:r>
              <a:rPr lang="en-IN" sz="2000" dirty="0" err="1"/>
              <a:t>smtplib</a:t>
            </a:r>
            <a:r>
              <a:rPr lang="en-IN" sz="2000" dirty="0"/>
              <a:t>, random, </a:t>
            </a:r>
            <a:r>
              <a:rPr lang="en-IN" sz="2000" dirty="0" err="1"/>
              <a:t>webbrowser</a:t>
            </a:r>
            <a:r>
              <a:rPr lang="en-IN" sz="2000" dirty="0"/>
              <a:t>, </a:t>
            </a:r>
            <a:r>
              <a:rPr lang="en-IN" sz="2000" dirty="0" err="1"/>
              <a:t>pygame</a:t>
            </a:r>
            <a:r>
              <a:rPr lang="en-IN" sz="2000" dirty="0"/>
              <a:t>, subprocess </a:t>
            </a:r>
          </a:p>
          <a:p>
            <a:pPr marL="0" indent="0">
              <a:buNone/>
            </a:pPr>
            <a:r>
              <a:rPr lang="en-IN" sz="2000" dirty="0"/>
              <a:t>def speak(audio): </a:t>
            </a:r>
          </a:p>
          <a:p>
            <a:pPr marL="0" indent="0">
              <a:buNone/>
            </a:pPr>
            <a:r>
              <a:rPr lang="en-IN" sz="2000" dirty="0"/>
              <a:t>    print('Karen:', audio) </a:t>
            </a:r>
          </a:p>
          <a:p>
            <a:pPr marL="0" indent="0">
              <a:buNone/>
            </a:pPr>
            <a:r>
              <a:rPr lang="en-IN" sz="2000" dirty="0"/>
              <a:t>    </a:t>
            </a:r>
            <a:r>
              <a:rPr lang="en-IN" sz="2000" dirty="0" err="1"/>
              <a:t>engine.setProperty</a:t>
            </a:r>
            <a:r>
              <a:rPr lang="en-IN" sz="2000" dirty="0"/>
              <a:t>('voice', voices[</a:t>
            </a:r>
            <a:r>
              <a:rPr lang="en-IN" sz="2000" dirty="0" err="1"/>
              <a:t>len</a:t>
            </a:r>
            <a:r>
              <a:rPr lang="en-IN" sz="2000" dirty="0"/>
              <a:t>(voices) - 1].id) </a:t>
            </a:r>
          </a:p>
          <a:p>
            <a:pPr marL="0" indent="0">
              <a:buNone/>
            </a:pPr>
            <a:r>
              <a:rPr lang="en-IN" sz="2000" dirty="0"/>
              <a:t>    </a:t>
            </a:r>
            <a:r>
              <a:rPr lang="en-IN" sz="2000" dirty="0" err="1"/>
              <a:t>engine.say</a:t>
            </a:r>
            <a:r>
              <a:rPr lang="en-IN" sz="2000" dirty="0"/>
              <a:t>(audio) </a:t>
            </a:r>
          </a:p>
          <a:p>
            <a:pPr marL="0" indent="0">
              <a:buNone/>
            </a:pPr>
            <a:r>
              <a:rPr lang="en-IN" sz="2000" dirty="0"/>
              <a:t>    </a:t>
            </a:r>
            <a:r>
              <a:rPr lang="en-IN" sz="2000" dirty="0" err="1"/>
              <a:t>engine.runAndWait</a:t>
            </a:r>
            <a:r>
              <a:rPr lang="en-IN" sz="2000" dirty="0"/>
              <a:t>() </a:t>
            </a:r>
          </a:p>
        </p:txBody>
      </p:sp>
    </p:spTree>
    <p:extLst>
      <p:ext uri="{BB962C8B-B14F-4D97-AF65-F5344CB8AC3E}">
        <p14:creationId xmlns:p14="http://schemas.microsoft.com/office/powerpoint/2010/main" val="42361740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56</TotalTime>
  <Words>831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Wingdings</vt:lpstr>
      <vt:lpstr>Parallax</vt:lpstr>
      <vt:lpstr>Voice Assistant</vt:lpstr>
      <vt:lpstr>Introduction</vt:lpstr>
      <vt:lpstr>Purpose and Applicability </vt:lpstr>
      <vt:lpstr>SURVEY OF TECHNOLOGY</vt:lpstr>
      <vt:lpstr>REQUIREMENTS AND ANALYSIS </vt:lpstr>
      <vt:lpstr>CONCEPTUAL MODELS </vt:lpstr>
      <vt:lpstr>SYSTEM DESIGN </vt:lpstr>
      <vt:lpstr>Implementation and Testing</vt:lpstr>
      <vt:lpstr>Coding used in project</vt:lpstr>
      <vt:lpstr>Functionality of Code</vt:lpstr>
      <vt:lpstr>Results</vt:lpstr>
      <vt:lpstr>Searching on Web for given Query </vt:lpstr>
      <vt:lpstr>USER DOCUMENTATION </vt:lpstr>
      <vt:lpstr>FUTURE WORK </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dc:title>
  <dc:creator>Tejas Sakunde</dc:creator>
  <cp:lastModifiedBy>Tejas Sakunde</cp:lastModifiedBy>
  <cp:revision>5</cp:revision>
  <dcterms:created xsi:type="dcterms:W3CDTF">2021-04-24T07:41:04Z</dcterms:created>
  <dcterms:modified xsi:type="dcterms:W3CDTF">2021-04-26T05:53:09Z</dcterms:modified>
</cp:coreProperties>
</file>