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12192000"/>
  <p:notesSz cx="6858000" cy="9144000"/>
  <p:embeddedFontLst>
    <p:embeddedFont>
      <p:font typeface="Roboto"/>
      <p:regular r:id="rId48"/>
      <p:bold r:id="rId49"/>
      <p:italic r:id="rId50"/>
      <p:boldItalic r:id="rId51"/>
    </p:embeddedFont>
    <p:embeddedFont>
      <p:font typeface="Nunito"/>
      <p:regular r:id="rId52"/>
      <p:bold r:id="rId53"/>
      <p:italic r:id="rId54"/>
      <p:boldItalic r:id="rId55"/>
    </p:embeddedFont>
    <p:embeddedFont>
      <p:font typeface="Average"/>
      <p:regular r:id="rId56"/>
    </p:embeddedFont>
    <p:embeddedFont>
      <p:font typeface="Comfortaa"/>
      <p:regular r:id="rId57"/>
      <p:bold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59" roundtripDataSignature="AMtx7mjrNzaENwZfI8ORlJitExXVbrIe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9A6283-AF7B-4D74-A9EF-02285741766A}">
  <a:tblStyle styleId="{C39A6283-AF7B-4D74-A9EF-02285741766A}"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Nunito-bold.fntdata"/><Relationship Id="rId52" Type="http://schemas.openxmlformats.org/officeDocument/2006/relationships/font" Target="fonts/Nunito-regular.fntdata"/><Relationship Id="rId11" Type="http://schemas.openxmlformats.org/officeDocument/2006/relationships/slide" Target="slides/slide5.xml"/><Relationship Id="rId55" Type="http://schemas.openxmlformats.org/officeDocument/2006/relationships/font" Target="fonts/Nunito-boldItalic.fntdata"/><Relationship Id="rId10" Type="http://schemas.openxmlformats.org/officeDocument/2006/relationships/slide" Target="slides/slide4.xml"/><Relationship Id="rId54" Type="http://schemas.openxmlformats.org/officeDocument/2006/relationships/font" Target="fonts/Nunito-italic.fntdata"/><Relationship Id="rId13" Type="http://schemas.openxmlformats.org/officeDocument/2006/relationships/slide" Target="slides/slide7.xml"/><Relationship Id="rId57" Type="http://schemas.openxmlformats.org/officeDocument/2006/relationships/font" Target="fonts/Comfortaa-regular.fntdata"/><Relationship Id="rId12" Type="http://schemas.openxmlformats.org/officeDocument/2006/relationships/slide" Target="slides/slide6.xml"/><Relationship Id="rId56" Type="http://schemas.openxmlformats.org/officeDocument/2006/relationships/font" Target="fonts/Average-regular.fntdata"/><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font" Target="fonts/Comforta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5" name="Google Shape;15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2" name="Google Shape;16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0" name="Google Shape;1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8" name="Google Shape;17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5" name="Google Shape;18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3" name="Google Shape;19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9" name="Google Shape;19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6" name="Google Shape;20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13" name="Google Shape;21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0" name="Google Shape;22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9" name="Google Shape;22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37" name="Google Shape;23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8ef7f1dcc6_0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18ef7f1dcc6_0_1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49" name="Google Shape;249;g18ef7f1dcc6_0_1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69" name="Google Shape;269;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9" name="Google Shape;27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8ef7f1dcc6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18ef7f1dcc6_0_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87" name="Google Shape;287;g18ef7f1dcc6_0_8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08" name="Google Shape;308;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9" name="Google Shape;319;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27" name="Google Shape;327;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36" name="Google Shape;33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44" name="Google Shape;344;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51" name="Google Shape;351;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59" name="Google Shape;359;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69" name="Google Shape;369;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79" name="Google Shape;379;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8ef7f1dcc6_0_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8ef7f1dcc6_0_2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8ef7f1dcc6_0_27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8ef7f1dcc6_0_2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8ef7f1dcc6_0_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18ef7f1dcc6_0_2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35" name="Google Shape;435;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8ef7f1dcc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g18ef7f1dcc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43" name="Google Shape;443;g18ef7f1dcc6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450" name="Google Shape;450;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3" name="Google Shape;12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1" name="Google Shape;1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9" name="Google Shape;13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8" name="Google Shape;14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0"/>
          <p:cNvSpPr txBox="1"/>
          <p:nvPr>
            <p:ph type="ctrTitle"/>
          </p:nvPr>
        </p:nvSpPr>
        <p:spPr>
          <a:xfrm>
            <a:off x="914400" y="2130428"/>
            <a:ext cx="103632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0"/>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4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9"/>
          <p:cNvSpPr txBox="1"/>
          <p:nvPr>
            <p:ph idx="1" type="body"/>
          </p:nvPr>
        </p:nvSpPr>
        <p:spPr>
          <a:xfrm rot="5400000">
            <a:off x="3833019" y="-1623215"/>
            <a:ext cx="4525963" cy="10972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4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0"/>
          <p:cNvSpPr txBox="1"/>
          <p:nvPr>
            <p:ph type="title"/>
          </p:nvPr>
        </p:nvSpPr>
        <p:spPr>
          <a:xfrm rot="5400000">
            <a:off x="10688638" y="1371604"/>
            <a:ext cx="5851525" cy="36576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0"/>
          <p:cNvSpPr txBox="1"/>
          <p:nvPr>
            <p:ph idx="1" type="body"/>
          </p:nvPr>
        </p:nvSpPr>
        <p:spPr>
          <a:xfrm rot="5400000">
            <a:off x="3271838" y="-2184396"/>
            <a:ext cx="5851525" cy="1076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50"/>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0"/>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1"/>
          <p:cNvSpPr txBox="1"/>
          <p:nvPr>
            <p:ph idx="1" type="body"/>
          </p:nvPr>
        </p:nvSpPr>
        <p:spPr>
          <a:xfrm>
            <a:off x="609600" y="1600203"/>
            <a:ext cx="109728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1"/>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1"/>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 name="Shape 27"/>
        <p:cNvGrpSpPr/>
        <p:nvPr/>
      </p:nvGrpSpPr>
      <p:grpSpPr>
        <a:xfrm>
          <a:off x="0" y="0"/>
          <a:ext cx="0" cy="0"/>
          <a:chOff x="0" y="0"/>
          <a:chExt cx="0" cy="0"/>
        </a:xfrm>
      </p:grpSpPr>
      <p:sp>
        <p:nvSpPr>
          <p:cNvPr id="28" name="Google Shape;28;p42"/>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2"/>
          <p:cNvSpPr/>
          <p:nvPr>
            <p:ph idx="2" type="pic"/>
          </p:nvPr>
        </p:nvSpPr>
        <p:spPr>
          <a:xfrm>
            <a:off x="2389717" y="612775"/>
            <a:ext cx="7315200" cy="4114800"/>
          </a:xfrm>
          <a:prstGeom prst="rect">
            <a:avLst/>
          </a:prstGeom>
          <a:noFill/>
          <a:ln>
            <a:noFill/>
          </a:ln>
        </p:spPr>
      </p:sp>
      <p:sp>
        <p:nvSpPr>
          <p:cNvPr id="30" name="Google Shape;30;p42"/>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1" name="Google Shape;31;p42"/>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2"/>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43"/>
          <p:cNvSpPr txBox="1"/>
          <p:nvPr>
            <p:ph type="title"/>
          </p:nvPr>
        </p:nvSpPr>
        <p:spPr>
          <a:xfrm>
            <a:off x="963084" y="4406903"/>
            <a:ext cx="103632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7" name="Google Shape;37;p43"/>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3"/>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4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4"/>
          <p:cNvSpPr txBox="1"/>
          <p:nvPr>
            <p:ph idx="1" type="body"/>
          </p:nvPr>
        </p:nvSpPr>
        <p:spPr>
          <a:xfrm>
            <a:off x="812800" y="1600203"/>
            <a:ext cx="7213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3" name="Google Shape;43;p44"/>
          <p:cNvSpPr txBox="1"/>
          <p:nvPr>
            <p:ph idx="2" type="body"/>
          </p:nvPr>
        </p:nvSpPr>
        <p:spPr>
          <a:xfrm>
            <a:off x="8229600" y="1600203"/>
            <a:ext cx="7213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4" name="Google Shape;44;p44"/>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4"/>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4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0" name="Google Shape;50;p4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1" name="Google Shape;51;p45"/>
          <p:cNvSpPr txBox="1"/>
          <p:nvPr>
            <p:ph idx="3" type="body"/>
          </p:nvPr>
        </p:nvSpPr>
        <p:spPr>
          <a:xfrm>
            <a:off x="6193369"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2" name="Google Shape;52;p45"/>
          <p:cNvSpPr txBox="1"/>
          <p:nvPr>
            <p:ph idx="4" type="body"/>
          </p:nvPr>
        </p:nvSpPr>
        <p:spPr>
          <a:xfrm>
            <a:off x="6193369"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3" name="Google Shape;53;p45"/>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5"/>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4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6"/>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6"/>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47"/>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7"/>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48"/>
          <p:cNvSpPr txBox="1"/>
          <p:nvPr>
            <p:ph type="title"/>
          </p:nvPr>
        </p:nvSpPr>
        <p:spPr>
          <a:xfrm>
            <a:off x="609602" y="273050"/>
            <a:ext cx="4011084"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 type="body"/>
          </p:nvPr>
        </p:nvSpPr>
        <p:spPr>
          <a:xfrm>
            <a:off x="4766733" y="273053"/>
            <a:ext cx="6815667"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8" name="Google Shape;68;p48"/>
          <p:cNvSpPr txBox="1"/>
          <p:nvPr>
            <p:ph idx="2" type="body"/>
          </p:nvPr>
        </p:nvSpPr>
        <p:spPr>
          <a:xfrm>
            <a:off x="609602" y="1435103"/>
            <a:ext cx="4011084"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48"/>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8"/>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9"/>
          <p:cNvSpPr txBox="1"/>
          <p:nvPr>
            <p:ph idx="1" type="body"/>
          </p:nvPr>
        </p:nvSpPr>
        <p:spPr>
          <a:xfrm>
            <a:off x="609600" y="1600203"/>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9"/>
          <p:cNvSpPr txBox="1"/>
          <p:nvPr>
            <p:ph idx="10" type="dt"/>
          </p:nvPr>
        </p:nvSpPr>
        <p:spPr>
          <a:xfrm>
            <a:off x="609600" y="6356353"/>
            <a:ext cx="284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9"/>
          <p:cNvSpPr txBox="1"/>
          <p:nvPr>
            <p:ph idx="11" type="ftr"/>
          </p:nvPr>
        </p:nvSpPr>
        <p:spPr>
          <a:xfrm>
            <a:off x="4165600" y="6356353"/>
            <a:ext cx="3860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it.rvrjcce.ac.in/faculty/ask.ph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jpg"/><Relationship Id="rId4" Type="http://schemas.openxmlformats.org/officeDocument/2006/relationships/image" Target="../media/image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1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jpg"/><Relationship Id="rId4" Type="http://schemas.openxmlformats.org/officeDocument/2006/relationships/image" Target="../media/image2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4.jpg"/><Relationship Id="rId4" Type="http://schemas.openxmlformats.org/officeDocument/2006/relationships/image" Target="../media/image2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image" Target="../media/image11.jpg"/><Relationship Id="rId6" Type="http://schemas.openxmlformats.org/officeDocument/2006/relationships/image" Target="../media/image24.jpg"/><Relationship Id="rId7"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 Id="rId4" Type="http://schemas.openxmlformats.org/officeDocument/2006/relationships/image" Target="../media/image25.jpg"/><Relationship Id="rId5" Type="http://schemas.openxmlformats.org/officeDocument/2006/relationships/image" Target="../media/image2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967230" y="1485900"/>
            <a:ext cx="7940675" cy="17043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974806"/>
              </a:buClr>
              <a:buSzPts val="3400"/>
              <a:buFont typeface="Times New Roman"/>
              <a:buNone/>
            </a:pPr>
            <a:r>
              <a:rPr lang="en-US" sz="3400">
                <a:solidFill>
                  <a:srgbClr val="974806"/>
                </a:solidFill>
                <a:highlight>
                  <a:schemeClr val="lt1"/>
                </a:highlight>
                <a:latin typeface="Times New Roman"/>
                <a:ea typeface="Times New Roman"/>
                <a:cs typeface="Times New Roman"/>
                <a:sym typeface="Times New Roman"/>
              </a:rPr>
              <a:t>A Robust Edge detector in presence of impulse noise</a:t>
            </a:r>
            <a:endParaRPr sz="3400">
              <a:solidFill>
                <a:srgbClr val="974806"/>
              </a:solidFill>
              <a:highlight>
                <a:schemeClr val="lt1"/>
              </a:highlight>
              <a:latin typeface="Times New Roman"/>
              <a:ea typeface="Times New Roman"/>
              <a:cs typeface="Times New Roman"/>
              <a:sym typeface="Times New Roman"/>
            </a:endParaRPr>
          </a:p>
        </p:txBody>
      </p:sp>
      <p:sp>
        <p:nvSpPr>
          <p:cNvPr id="89" name="Google Shape;89;p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0" name="Google Shape;90;p1"/>
          <p:cNvSpPr txBox="1"/>
          <p:nvPr/>
        </p:nvSpPr>
        <p:spPr>
          <a:xfrm>
            <a:off x="4600706" y="376462"/>
            <a:ext cx="27087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chemeClr val="dk1"/>
                </a:solidFill>
                <a:latin typeface="Times New Roman"/>
                <a:ea typeface="Times New Roman"/>
                <a:cs typeface="Times New Roman"/>
                <a:sym typeface="Times New Roman"/>
              </a:rPr>
              <a:t>BATCH :: </a:t>
            </a:r>
            <a:r>
              <a:rPr b="1" i="0" lang="en-US" sz="3000" u="none" cap="none" strike="noStrike">
                <a:solidFill>
                  <a:schemeClr val="dk1"/>
                </a:solidFill>
                <a:latin typeface="Times New Roman"/>
                <a:ea typeface="Times New Roman"/>
                <a:cs typeface="Times New Roman"/>
                <a:sym typeface="Times New Roman"/>
              </a:rPr>
              <a:t>13</a:t>
            </a:r>
            <a:endParaRPr b="1" i="0" sz="3000" u="none" cap="none" strike="noStrike">
              <a:solidFill>
                <a:schemeClr val="dk1"/>
              </a:solidFill>
              <a:latin typeface="Times New Roman"/>
              <a:ea typeface="Times New Roman"/>
              <a:cs typeface="Times New Roman"/>
              <a:sym typeface="Times New Roman"/>
            </a:endParaRPr>
          </a:p>
        </p:txBody>
      </p:sp>
      <p:sp>
        <p:nvSpPr>
          <p:cNvPr id="91" name="Google Shape;91;p1"/>
          <p:cNvSpPr txBox="1"/>
          <p:nvPr/>
        </p:nvSpPr>
        <p:spPr>
          <a:xfrm>
            <a:off x="3254225" y="3807488"/>
            <a:ext cx="6653400" cy="4743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GUIDE :: </a:t>
            </a:r>
            <a:r>
              <a:rPr b="1" i="0" lang="en-US" sz="2500" u="none" cap="none" strike="noStrike">
                <a:solidFill>
                  <a:schemeClr val="dk1"/>
                </a:solidFill>
                <a:highlight>
                  <a:schemeClr val="lt1"/>
                </a:highlight>
                <a:uFill>
                  <a:noFill/>
                </a:uFill>
                <a:latin typeface="Calibri"/>
                <a:ea typeface="Calibri"/>
                <a:cs typeface="Calibri"/>
                <a:sym typeface="Calibri"/>
                <a:hlinkClick r:id="rId3">
                  <a:extLst>
                    <a:ext uri="{A12FA001-AC4F-418D-AE19-62706E023703}">
                      <ahyp:hlinkClr val="tx"/>
                    </a:ext>
                  </a:extLst>
                </a:hlinkClick>
              </a:rPr>
              <a:t>Dr.A.Srikrishna</a:t>
            </a:r>
            <a:r>
              <a:rPr b="1" i="0" lang="en-US" sz="2500" u="none" cap="none" strike="noStrike">
                <a:solidFill>
                  <a:schemeClr val="dk1"/>
                </a:solidFill>
                <a:highlight>
                  <a:schemeClr val="lt1"/>
                </a:highlight>
                <a:latin typeface="Calibri"/>
                <a:ea typeface="Calibri"/>
                <a:cs typeface="Calibri"/>
                <a:sym typeface="Calibri"/>
              </a:rPr>
              <a:t> </a:t>
            </a:r>
            <a:r>
              <a:rPr b="0" i="0" lang="en-US" sz="2500" u="none" cap="none" strike="noStrike">
                <a:solidFill>
                  <a:schemeClr val="dk1"/>
                </a:solidFill>
                <a:highlight>
                  <a:schemeClr val="lt1"/>
                </a:highlight>
                <a:latin typeface="Calibri"/>
                <a:ea typeface="Calibri"/>
                <a:cs typeface="Calibri"/>
                <a:sym typeface="Calibri"/>
              </a:rPr>
              <a:t>, M.Tech,Ph.d</a:t>
            </a:r>
            <a:endParaRPr b="0" i="0" sz="2500" u="none" cap="none" strike="noStrike">
              <a:solidFill>
                <a:schemeClr val="dk1"/>
              </a:solidFill>
              <a:highlight>
                <a:schemeClr val="lt1"/>
              </a:highlight>
              <a:latin typeface="Calibri"/>
              <a:ea typeface="Calibri"/>
              <a:cs typeface="Calibri"/>
              <a:sym typeface="Calibri"/>
            </a:endParaRPr>
          </a:p>
        </p:txBody>
      </p:sp>
      <p:sp>
        <p:nvSpPr>
          <p:cNvPr id="92" name="Google Shape;92;p1"/>
          <p:cNvSpPr txBox="1"/>
          <p:nvPr/>
        </p:nvSpPr>
        <p:spPr>
          <a:xfrm>
            <a:off x="3254375" y="4692015"/>
            <a:ext cx="6336030" cy="1104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N.TAHGORE BALA CHANNAKYA(Y19IT081)</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T.TEJA SAI NADH REDDY(Y19IT111)</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SK.NAGOOR SHARIEF(Y19IT102)</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nvSpPr>
        <p:spPr>
          <a:xfrm>
            <a:off x="235131" y="465826"/>
            <a:ext cx="11652069" cy="523220"/>
          </a:xfrm>
          <a:prstGeom prst="rect">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imes New Roman"/>
                <a:ea typeface="Times New Roman"/>
                <a:cs typeface="Times New Roman"/>
                <a:sym typeface="Times New Roman"/>
              </a:rPr>
              <a:t>                                               </a:t>
            </a:r>
            <a:r>
              <a:rPr b="1" i="0" lang="en-US" sz="2800" u="none" cap="none" strike="noStrike">
                <a:solidFill>
                  <a:schemeClr val="lt1"/>
                </a:solidFill>
                <a:latin typeface="Times New Roman"/>
                <a:ea typeface="Times New Roman"/>
                <a:cs typeface="Times New Roman"/>
                <a:sym typeface="Times New Roman"/>
              </a:rPr>
              <a:t>INTRODUCTION</a:t>
            </a:r>
            <a:endParaRPr b="1" i="0" sz="2800" u="none" cap="none" strike="noStrike">
              <a:solidFill>
                <a:schemeClr val="lt1"/>
              </a:solidFill>
              <a:latin typeface="Times New Roman"/>
              <a:ea typeface="Times New Roman"/>
              <a:cs typeface="Times New Roman"/>
              <a:sym typeface="Times New Roman"/>
            </a:endParaRPr>
          </a:p>
        </p:txBody>
      </p:sp>
      <p:sp>
        <p:nvSpPr>
          <p:cNvPr id="158" name="Google Shape;158;p1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9" name="Google Shape;159;p10"/>
          <p:cNvSpPr/>
          <p:nvPr/>
        </p:nvSpPr>
        <p:spPr>
          <a:xfrm>
            <a:off x="809897" y="1528354"/>
            <a:ext cx="10842172" cy="486287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Denoising the image still encounter some challenges when faced with high impulse noise that include loss of image details , blurring of the image and unsmoothed edges , which makes the edge detection process more difficult to attain.</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800"/>
              <a:buFont typeface="Arial"/>
              <a:buNone/>
            </a:pPr>
            <a:r>
              <a:rPr b="0" i="0" lang="en-US" sz="2800" u="sng" cap="none" strike="noStrike">
                <a:solidFill>
                  <a:schemeClr val="accent4"/>
                </a:solidFill>
                <a:latin typeface="Calibri"/>
                <a:ea typeface="Calibri"/>
                <a:cs typeface="Calibri"/>
                <a:sym typeface="Calibri"/>
              </a:rPr>
              <a:t>The motivation in this is driven by following two rules:</a:t>
            </a:r>
            <a:endParaRPr b="0" i="0" sz="2800" u="sng" cap="none" strike="noStrike">
              <a:solidFill>
                <a:schemeClr val="accent4"/>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1.</a:t>
            </a:r>
            <a:r>
              <a:rPr lang="en-US" sz="2800">
                <a:solidFill>
                  <a:schemeClr val="dk1"/>
                </a:solidFill>
                <a:latin typeface="Calibri"/>
                <a:ea typeface="Calibri"/>
                <a:cs typeface="Calibri"/>
                <a:sym typeface="Calibri"/>
              </a:rPr>
              <a:t>R</a:t>
            </a:r>
            <a:r>
              <a:rPr b="0" i="0" lang="en-US" sz="2800" u="none" cap="none" strike="noStrike">
                <a:solidFill>
                  <a:schemeClr val="dk1"/>
                </a:solidFill>
                <a:latin typeface="Calibri"/>
                <a:ea typeface="Calibri"/>
                <a:cs typeface="Calibri"/>
                <a:sym typeface="Calibri"/>
              </a:rPr>
              <a:t>esolve the challenges faced with the denoising methods by keeping as much details as possible , avoid blurring of the image , and preserve the sharper edges associated with boundaries.</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2.contend with these challenges even in the presence of high-intensity impulsive noise.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nvSpPr>
        <p:spPr>
          <a:xfrm>
            <a:off x="659694" y="357316"/>
            <a:ext cx="10581000" cy="585000"/>
          </a:xfrm>
          <a:prstGeom prst="rect">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                                                                      </a:t>
            </a:r>
            <a:r>
              <a:rPr b="0" i="0" lang="en-US" sz="3200" u="none" cap="none" strike="noStrike">
                <a:solidFill>
                  <a:schemeClr val="lt1"/>
                </a:solidFill>
                <a:latin typeface="Times New Roman"/>
                <a:ea typeface="Times New Roman"/>
                <a:cs typeface="Times New Roman"/>
                <a:sym typeface="Times New Roman"/>
              </a:rPr>
              <a:t>LITERATURE SURVEY</a:t>
            </a:r>
            <a:endParaRPr b="0" i="0" sz="3200" u="none" cap="none" strike="noStrike">
              <a:solidFill>
                <a:schemeClr val="lt1"/>
              </a:solidFill>
              <a:latin typeface="Times New Roman"/>
              <a:ea typeface="Times New Roman"/>
              <a:cs typeface="Times New Roman"/>
              <a:sym typeface="Times New Roman"/>
            </a:endParaRPr>
          </a:p>
        </p:txBody>
      </p:sp>
      <p:sp>
        <p:nvSpPr>
          <p:cNvPr id="165" name="Google Shape;165;p1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66" name="Google Shape;166;p11"/>
          <p:cNvGraphicFramePr/>
          <p:nvPr/>
        </p:nvGraphicFramePr>
        <p:xfrm>
          <a:off x="705442" y="1956326"/>
          <a:ext cx="3000000" cy="3000000"/>
        </p:xfrm>
        <a:graphic>
          <a:graphicData uri="http://schemas.openxmlformats.org/drawingml/2006/table">
            <a:tbl>
              <a:tblPr bandRow="1" firstRow="1">
                <a:noFill/>
                <a:tableStyleId>{C39A6283-AF7B-4D74-A9EF-02285741766A}</a:tableStyleId>
              </a:tblPr>
              <a:tblGrid>
                <a:gridCol w="2622375"/>
                <a:gridCol w="2622375"/>
                <a:gridCol w="2622375"/>
                <a:gridCol w="2622375"/>
              </a:tblGrid>
              <a:tr h="1730825">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[1].A Computational Approach to Edge Detection</a:t>
                      </a:r>
                      <a:endParaRPr b="0"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 J. Canny</a:t>
                      </a:r>
                      <a:endParaRPr b="0"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To detect edges corrupted by white noise.</a:t>
                      </a:r>
                      <a:endParaRPr b="0"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Uses Gaussian filtering for smoothing the image, intensity gradient, non-maximum suppression for edge thinning, thresholding and tracking of the edges to ensure edge connectivity and continuity.</a:t>
                      </a:r>
                      <a:endParaRPr b="0" sz="1800" u="none" cap="none" strike="noStrike">
                        <a:solidFill>
                          <a:schemeClr val="dk1"/>
                        </a:solidFill>
                      </a:endParaRPr>
                    </a:p>
                  </a:txBody>
                  <a:tcPr marT="91425" marB="91425" marR="91425" marL="91425"/>
                </a:tc>
              </a:tr>
              <a:tr h="1730825">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[2].Holistically nested edge detection (HED) method </a:t>
                      </a:r>
                      <a:endParaRPr b="0"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S. Xie, Z. Tu</a:t>
                      </a:r>
                      <a:endParaRPr b="0"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Nunito"/>
                        <a:buNone/>
                      </a:pPr>
                      <a:r>
                        <a:rPr b="0" lang="en-US" sz="1800" u="none" cap="none" strike="noStrike">
                          <a:solidFill>
                            <a:schemeClr val="dk1"/>
                          </a:solidFill>
                          <a:latin typeface="Calibri"/>
                          <a:ea typeface="Calibri"/>
                          <a:cs typeface="Calibri"/>
                          <a:sym typeface="Calibri"/>
                        </a:rPr>
                        <a:t>To detect edges using holistic image training and prediction.</a:t>
                      </a:r>
                      <a:endParaRPr b="0" sz="18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Uses convolutional neural network and is based on image training and prediction</a:t>
                      </a:r>
                      <a:endParaRPr b="0" sz="1800" u="none" cap="none" strike="noStrike">
                        <a:solidFill>
                          <a:schemeClr val="dk1"/>
                        </a:solidFill>
                      </a:endParaRPr>
                    </a:p>
                    <a:p>
                      <a:pPr indent="0" lvl="0" marL="0" marR="0" rtl="0" algn="l">
                        <a:lnSpc>
                          <a:spcPct val="100000"/>
                        </a:lnSpc>
                        <a:spcBef>
                          <a:spcPts val="0"/>
                        </a:spcBef>
                        <a:spcAft>
                          <a:spcPts val="0"/>
                        </a:spcAft>
                        <a:buClr>
                          <a:schemeClr val="dk1"/>
                        </a:buClr>
                        <a:buSzPts val="1800"/>
                        <a:buFont typeface="Calibri"/>
                        <a:buNone/>
                      </a:pPr>
                      <a:r>
                        <a:rPr b="0" lang="en-US" sz="1800" u="none" cap="none" strike="noStrike">
                          <a:solidFill>
                            <a:schemeClr val="dk1"/>
                          </a:solidFill>
                        </a:rPr>
                        <a:t>Of edges</a:t>
                      </a:r>
                      <a:endParaRPr b="0" sz="1800" u="none" cap="none" strike="noStrike">
                        <a:solidFill>
                          <a:schemeClr val="dk1"/>
                        </a:solidFill>
                      </a:endParaRPr>
                    </a:p>
                  </a:txBody>
                  <a:tcPr marT="91425" marB="91425" marR="91425" marL="91425"/>
                </a:tc>
              </a:tr>
            </a:tbl>
          </a:graphicData>
        </a:graphic>
      </p:graphicFrame>
      <p:graphicFrame>
        <p:nvGraphicFramePr>
          <p:cNvPr id="167" name="Google Shape;167;p11"/>
          <p:cNvGraphicFramePr/>
          <p:nvPr/>
        </p:nvGraphicFramePr>
        <p:xfrm>
          <a:off x="692404" y="1133342"/>
          <a:ext cx="3000000" cy="3000000"/>
        </p:xfrm>
        <a:graphic>
          <a:graphicData uri="http://schemas.openxmlformats.org/drawingml/2006/table">
            <a:tbl>
              <a:tblPr bandRow="1" firstRow="1">
                <a:noFill/>
                <a:tableStyleId>{C39A6283-AF7B-4D74-A9EF-02285741766A}</a:tableStyleId>
              </a:tblPr>
              <a:tblGrid>
                <a:gridCol w="2628900"/>
                <a:gridCol w="2635450"/>
                <a:gridCol w="2622350"/>
                <a:gridCol w="2628900"/>
              </a:tblGrid>
              <a:tr h="705400">
                <a:tc>
                  <a:txBody>
                    <a:bodyPr/>
                    <a:lstStyle/>
                    <a:p>
                      <a:pPr indent="0" lvl="0" marL="0" marR="0" rtl="0" algn="l">
                        <a:lnSpc>
                          <a:spcPct val="100000"/>
                        </a:lnSpc>
                        <a:spcBef>
                          <a:spcPts val="0"/>
                        </a:spcBef>
                        <a:spcAft>
                          <a:spcPts val="0"/>
                        </a:spcAft>
                        <a:buClr>
                          <a:schemeClr val="dk1"/>
                        </a:buClr>
                        <a:buSzPts val="1800"/>
                        <a:buFont typeface="Comfortaa"/>
                        <a:buNone/>
                      </a:pPr>
                      <a:r>
                        <a:rPr b="1" lang="en-US" sz="1800" u="none" cap="none" strike="noStrike">
                          <a:solidFill>
                            <a:schemeClr val="dk1"/>
                          </a:solidFill>
                          <a:latin typeface="Comfortaa"/>
                          <a:ea typeface="Comfortaa"/>
                          <a:cs typeface="Comfortaa"/>
                          <a:sym typeface="Comfortaa"/>
                        </a:rPr>
                        <a:t>          </a:t>
                      </a:r>
                      <a:r>
                        <a:rPr b="1" lang="en-US" sz="2400" u="none" cap="none" strike="noStrike">
                          <a:solidFill>
                            <a:schemeClr val="dk1"/>
                          </a:solidFill>
                          <a:latin typeface="Comfortaa"/>
                          <a:ea typeface="Comfortaa"/>
                          <a:cs typeface="Comfortaa"/>
                          <a:sym typeface="Comfortaa"/>
                        </a:rPr>
                        <a:t>TITLE</a:t>
                      </a:r>
                      <a:endParaRPr b="1" sz="2400" u="none" cap="none" strike="noStrike">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2400"/>
                        <a:buFont typeface="Calibri"/>
                        <a:buNone/>
                      </a:pPr>
                      <a:r>
                        <a:rPr b="1" lang="en-US" sz="2400" u="none" cap="none" strike="noStrike">
                          <a:solidFill>
                            <a:schemeClr val="dk1"/>
                          </a:solidFill>
                        </a:rPr>
                        <a:t>AUTHORS</a:t>
                      </a:r>
                      <a:endParaRPr b="1" sz="2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2400"/>
                        <a:buFont typeface="Calibri"/>
                        <a:buNone/>
                      </a:pPr>
                      <a:r>
                        <a:rPr b="1" lang="en-US" sz="2400" u="none" cap="none" strike="noStrike">
                          <a:solidFill>
                            <a:schemeClr val="dk1"/>
                          </a:solidFill>
                        </a:rPr>
                        <a:t>      PROBLEM</a:t>
                      </a:r>
                      <a:endParaRPr b="1" sz="2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u="none" cap="none" strike="noStrike">
                          <a:solidFill>
                            <a:schemeClr val="dk1"/>
                          </a:solidFill>
                        </a:rPr>
                        <a:t>       </a:t>
                      </a:r>
                      <a:r>
                        <a:rPr b="1" lang="en-US" sz="2400" u="none" cap="none" strike="noStrike">
                          <a:solidFill>
                            <a:schemeClr val="dk1"/>
                          </a:solidFill>
                        </a:rPr>
                        <a:t>SOLUTION</a:t>
                      </a:r>
                      <a:endParaRPr b="1" sz="2400" u="none"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solidFill>
                          <a:schemeClr val="dk1"/>
                        </a:solidFill>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nvSpPr>
        <p:spPr>
          <a:xfrm>
            <a:off x="679269" y="574766"/>
            <a:ext cx="10580914" cy="584775"/>
          </a:xfrm>
          <a:prstGeom prst="rect">
            <a:avLst/>
          </a:prstGeom>
          <a:gradFill>
            <a:gsLst>
              <a:gs pos="0">
                <a:srgbClr val="5D427D"/>
              </a:gs>
              <a:gs pos="80000">
                <a:srgbClr val="7A57A5"/>
              </a:gs>
              <a:gs pos="100000">
                <a:srgbClr val="7A56A7"/>
              </a:gs>
            </a:gsLst>
            <a:lin ang="16200000" scaled="0"/>
          </a:gradFill>
          <a:ln cap="flat" cmpd="sng" w="9525">
            <a:solidFill>
              <a:srgbClr val="7C5F9F"/>
            </a:solidFill>
            <a:prstDash val="solid"/>
            <a:round/>
            <a:headEnd len="sm" w="sm" type="none"/>
            <a:tailEnd len="sm" w="sm" type="none"/>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                                                                      </a:t>
            </a:r>
            <a:r>
              <a:rPr b="0" i="0" lang="en-US" sz="3200" u="none" cap="none" strike="noStrike">
                <a:solidFill>
                  <a:schemeClr val="lt1"/>
                </a:solidFill>
                <a:latin typeface="Times New Roman"/>
                <a:ea typeface="Times New Roman"/>
                <a:cs typeface="Times New Roman"/>
                <a:sym typeface="Times New Roman"/>
              </a:rPr>
              <a:t>LITERATURE SURVEY</a:t>
            </a:r>
            <a:endParaRPr b="0" i="0" sz="3200" u="none" cap="none" strike="noStrike">
              <a:solidFill>
                <a:schemeClr val="lt1"/>
              </a:solidFill>
              <a:latin typeface="Times New Roman"/>
              <a:ea typeface="Times New Roman"/>
              <a:cs typeface="Times New Roman"/>
              <a:sym typeface="Times New Roman"/>
            </a:endParaRPr>
          </a:p>
        </p:txBody>
      </p:sp>
      <p:sp>
        <p:nvSpPr>
          <p:cNvPr id="173" name="Google Shape;173;p1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174" name="Google Shape;174;p12"/>
          <p:cNvGraphicFramePr/>
          <p:nvPr/>
        </p:nvGraphicFramePr>
        <p:xfrm>
          <a:off x="705392" y="2147326"/>
          <a:ext cx="3000000" cy="3000000"/>
        </p:xfrm>
        <a:graphic>
          <a:graphicData uri="http://schemas.openxmlformats.org/drawingml/2006/table">
            <a:tbl>
              <a:tblPr bandRow="1" firstRow="1">
                <a:noFill/>
                <a:tableStyleId>{C39A6283-AF7B-4D74-A9EF-02285741766A}</a:tableStyleId>
              </a:tblPr>
              <a:tblGrid>
                <a:gridCol w="2622375"/>
                <a:gridCol w="2622375"/>
                <a:gridCol w="2622375"/>
                <a:gridCol w="2622375"/>
              </a:tblGrid>
              <a:tr h="1730825">
                <a:tc>
                  <a:txBody>
                    <a:bodyPr/>
                    <a:lstStyle/>
                    <a:p>
                      <a:pPr indent="0" lvl="0" marL="0" marR="0" rtl="0" algn="l">
                        <a:lnSpc>
                          <a:spcPct val="100000"/>
                        </a:lnSpc>
                        <a:spcBef>
                          <a:spcPts val="0"/>
                        </a:spcBef>
                        <a:spcAft>
                          <a:spcPts val="0"/>
                        </a:spcAft>
                        <a:buClr>
                          <a:schemeClr val="dk1"/>
                        </a:buClr>
                        <a:buSzPts val="1800"/>
                        <a:buFont typeface="Nunito"/>
                        <a:buNone/>
                      </a:pPr>
                      <a:r>
                        <a:rPr b="0" lang="en-US" sz="1800" u="none" cap="none" strike="noStrike">
                          <a:solidFill>
                            <a:schemeClr val="dk1"/>
                          </a:solidFill>
                          <a:latin typeface="Calibri"/>
                          <a:ea typeface="Calibri"/>
                          <a:cs typeface="Calibri"/>
                          <a:sym typeface="Calibri"/>
                        </a:rPr>
                        <a:t>[5]. A survey of edge-preserving image denoising methods.</a:t>
                      </a:r>
                      <a:endParaRPr b="0" sz="18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Nunito"/>
                        <a:buNone/>
                      </a:pPr>
                      <a:r>
                        <a:rPr b="0" lang="en-US" sz="1800" u="none" cap="none" strike="noStrike">
                          <a:solidFill>
                            <a:schemeClr val="dk1"/>
                          </a:solidFill>
                          <a:latin typeface="Calibri"/>
                          <a:ea typeface="Calibri"/>
                          <a:cs typeface="Calibri"/>
                          <a:sym typeface="Calibri"/>
                        </a:rPr>
                        <a:t>P. Jain, V. Tyagi</a:t>
                      </a:r>
                      <a:endParaRPr b="0" sz="18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Nunito"/>
                        <a:buNone/>
                      </a:pPr>
                      <a:r>
                        <a:rPr b="0" lang="en-US" sz="1800" u="none" cap="none" strike="noStrike">
                          <a:solidFill>
                            <a:schemeClr val="dk1"/>
                          </a:solidFill>
                          <a:latin typeface="Calibri"/>
                          <a:ea typeface="Calibri"/>
                          <a:cs typeface="Calibri"/>
                          <a:sym typeface="Calibri"/>
                        </a:rPr>
                        <a:t>To reduce noise while preserving</a:t>
                      </a:r>
                      <a:endParaRPr b="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Nunito"/>
                        <a:buNone/>
                      </a:pPr>
                      <a:r>
                        <a:rPr b="0" lang="en-US" sz="1800" u="none" cap="none" strike="noStrike">
                          <a:solidFill>
                            <a:schemeClr val="dk1"/>
                          </a:solidFill>
                          <a:latin typeface="Calibri"/>
                          <a:ea typeface="Calibri"/>
                          <a:cs typeface="Calibri"/>
                          <a:sym typeface="Calibri"/>
                        </a:rPr>
                        <a:t>edges.</a:t>
                      </a:r>
                      <a:endParaRPr b="0" sz="18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Nunito"/>
                        <a:buNone/>
                      </a:pPr>
                      <a:r>
                        <a:rPr b="0" lang="en-US" sz="1800" u="none" cap="none" strike="noStrike">
                          <a:solidFill>
                            <a:schemeClr val="dk1"/>
                          </a:solidFill>
                          <a:highlight>
                            <a:schemeClr val="lt1"/>
                          </a:highlight>
                          <a:latin typeface="Calibri"/>
                          <a:ea typeface="Calibri"/>
                          <a:cs typeface="Calibri"/>
                          <a:sym typeface="Calibri"/>
                        </a:rPr>
                        <a:t>Uses Median Filtering to</a:t>
                      </a:r>
                      <a:endParaRPr b="0" sz="1800" u="none" cap="none" strike="noStrike">
                        <a:solidFill>
                          <a:schemeClr val="dk1"/>
                        </a:solidFill>
                        <a:highlight>
                          <a:schemeClr val="lt1"/>
                        </a:highlight>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Nunito"/>
                        <a:buNone/>
                      </a:pPr>
                      <a:r>
                        <a:rPr b="0" lang="en-US" sz="1800" u="none" cap="none" strike="noStrike">
                          <a:solidFill>
                            <a:schemeClr val="dk1"/>
                          </a:solidFill>
                          <a:highlight>
                            <a:schemeClr val="lt1"/>
                          </a:highlight>
                          <a:latin typeface="Calibri"/>
                          <a:ea typeface="Calibri"/>
                          <a:cs typeface="Calibri"/>
                          <a:sym typeface="Calibri"/>
                        </a:rPr>
                        <a:t>Denoise an image while preserving edges</a:t>
                      </a:r>
                      <a:endParaRPr b="0" sz="1800" u="none" cap="none" strike="noStrike">
                        <a:solidFill>
                          <a:schemeClr val="dk1"/>
                        </a:solidFill>
                        <a:highlight>
                          <a:schemeClr val="lt1"/>
                        </a:highlight>
                        <a:latin typeface="Calibri"/>
                        <a:ea typeface="Calibri"/>
                        <a:cs typeface="Calibri"/>
                        <a:sym typeface="Calibri"/>
                      </a:endParaRPr>
                    </a:p>
                  </a:txBody>
                  <a:tcPr marT="91425" marB="91425" marR="91425" marL="91425"/>
                </a:tc>
              </a:tr>
              <a:tr h="1730825">
                <a:tc>
                  <a:txBody>
                    <a:bodyPr/>
                    <a:lstStyle/>
                    <a:p>
                      <a:pPr indent="0" lvl="0" marL="0" marR="0" rtl="0" algn="l">
                        <a:lnSpc>
                          <a:spcPct val="100000"/>
                        </a:lnSpc>
                        <a:spcBef>
                          <a:spcPts val="0"/>
                        </a:spcBef>
                        <a:spcAft>
                          <a:spcPts val="0"/>
                        </a:spcAft>
                        <a:buClr>
                          <a:schemeClr val="dk1"/>
                        </a:buClr>
                        <a:buSzPts val="1800"/>
                        <a:buFont typeface="Nunito"/>
                        <a:buNone/>
                      </a:pPr>
                      <a:r>
                        <a:rPr b="0" lang="en-US" sz="1800" u="none" cap="none" strike="noStrike">
                          <a:solidFill>
                            <a:schemeClr val="dk1"/>
                          </a:solidFill>
                          <a:latin typeface="Calibri"/>
                          <a:ea typeface="Calibri"/>
                          <a:cs typeface="Calibri"/>
                          <a:sym typeface="Calibri"/>
                        </a:rPr>
                        <a:t>[20]. Impulse Denoising Using  Switching Median Filter                                                                                                                                                                                                                                                                                                                                                     </a:t>
                      </a:r>
                      <a:endParaRPr b="0" sz="18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Nunito"/>
                        <a:buNone/>
                      </a:pPr>
                      <a:r>
                        <a:rPr b="0" lang="en-US" sz="1800" u="none" cap="none" strike="noStrike">
                          <a:solidFill>
                            <a:schemeClr val="dk1"/>
                          </a:solidFill>
                          <a:latin typeface="Calibri"/>
                          <a:ea typeface="Calibri"/>
                          <a:cs typeface="Calibri"/>
                          <a:sym typeface="Calibri"/>
                        </a:rPr>
                        <a:t>V. V. Khryaschev, A. L. Priorov, I. V. Apalkov, P. S. Zvonarev.</a:t>
                      </a:r>
                      <a:endParaRPr b="0" sz="18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Nunito"/>
                        <a:buNone/>
                      </a:pPr>
                      <a:r>
                        <a:rPr b="0" lang="en-US" sz="1800" u="none" cap="none" strike="noStrike">
                          <a:solidFill>
                            <a:schemeClr val="dk1"/>
                          </a:solidFill>
                          <a:latin typeface="Calibri"/>
                          <a:ea typeface="Calibri"/>
                          <a:cs typeface="Calibri"/>
                          <a:sym typeface="Calibri"/>
                        </a:rPr>
                        <a:t>To remove impulsive noise using switching median filter.</a:t>
                      </a:r>
                      <a:endParaRPr b="0" sz="1800" u="none" cap="none" strike="noStrike">
                        <a:solidFill>
                          <a:schemeClr val="dk1"/>
                        </a:solidFill>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800"/>
                        <a:buFont typeface="Nunito"/>
                        <a:buNone/>
                      </a:pPr>
                      <a:r>
                        <a:rPr b="0" lang="en-US" sz="1800" u="none" cap="none" strike="noStrike">
                          <a:solidFill>
                            <a:schemeClr val="dk1"/>
                          </a:solidFill>
                          <a:highlight>
                            <a:schemeClr val="lt1"/>
                          </a:highlight>
                          <a:latin typeface="Calibri"/>
                          <a:ea typeface="Calibri"/>
                          <a:cs typeface="Calibri"/>
                          <a:sym typeface="Calibri"/>
                        </a:rPr>
                        <a:t>This method involves detection of noisy pixels prior to processing, and filtering is applied only to corrupted pixels while leaving uncorrupted pixels intact</a:t>
                      </a:r>
                      <a:endParaRPr b="0" sz="1800" u="none" cap="none" strike="noStrike">
                        <a:solidFill>
                          <a:schemeClr val="dk1"/>
                        </a:solidFill>
                        <a:highlight>
                          <a:schemeClr val="lt1"/>
                        </a:highlight>
                        <a:latin typeface="Calibri"/>
                        <a:ea typeface="Calibri"/>
                        <a:cs typeface="Calibri"/>
                        <a:sym typeface="Calibri"/>
                      </a:endParaRPr>
                    </a:p>
                  </a:txBody>
                  <a:tcPr marT="91425" marB="91425" marR="91425" marL="91425"/>
                </a:tc>
              </a:tr>
            </a:tbl>
          </a:graphicData>
        </a:graphic>
      </p:graphicFrame>
      <p:graphicFrame>
        <p:nvGraphicFramePr>
          <p:cNvPr id="175" name="Google Shape;175;p12"/>
          <p:cNvGraphicFramePr/>
          <p:nvPr/>
        </p:nvGraphicFramePr>
        <p:xfrm>
          <a:off x="692354" y="1324355"/>
          <a:ext cx="3000000" cy="3000000"/>
        </p:xfrm>
        <a:graphic>
          <a:graphicData uri="http://schemas.openxmlformats.org/drawingml/2006/table">
            <a:tbl>
              <a:tblPr bandRow="1" firstRow="1">
                <a:noFill/>
                <a:tableStyleId>{C39A6283-AF7B-4D74-A9EF-02285741766A}</a:tableStyleId>
              </a:tblPr>
              <a:tblGrid>
                <a:gridCol w="2628900"/>
                <a:gridCol w="2635450"/>
                <a:gridCol w="2622350"/>
                <a:gridCol w="2628900"/>
              </a:tblGrid>
              <a:tr h="705400">
                <a:tc>
                  <a:txBody>
                    <a:bodyPr/>
                    <a:lstStyle/>
                    <a:p>
                      <a:pPr indent="0" lvl="0" marL="0" marR="0" rtl="0" algn="l">
                        <a:lnSpc>
                          <a:spcPct val="100000"/>
                        </a:lnSpc>
                        <a:spcBef>
                          <a:spcPts val="0"/>
                        </a:spcBef>
                        <a:spcAft>
                          <a:spcPts val="0"/>
                        </a:spcAft>
                        <a:buClr>
                          <a:schemeClr val="dk1"/>
                        </a:buClr>
                        <a:buSzPts val="1800"/>
                        <a:buFont typeface="Comfortaa"/>
                        <a:buNone/>
                      </a:pPr>
                      <a:r>
                        <a:rPr b="1" lang="en-US" sz="1800" u="none" cap="none" strike="noStrike">
                          <a:solidFill>
                            <a:schemeClr val="dk1"/>
                          </a:solidFill>
                          <a:latin typeface="Comfortaa"/>
                          <a:ea typeface="Comfortaa"/>
                          <a:cs typeface="Comfortaa"/>
                          <a:sym typeface="Comfortaa"/>
                        </a:rPr>
                        <a:t>          </a:t>
                      </a:r>
                      <a:r>
                        <a:rPr b="1" lang="en-US" sz="2400" u="none" cap="none" strike="noStrike">
                          <a:solidFill>
                            <a:schemeClr val="dk1"/>
                          </a:solidFill>
                          <a:latin typeface="Comfortaa"/>
                          <a:ea typeface="Comfortaa"/>
                          <a:cs typeface="Comfortaa"/>
                          <a:sym typeface="Comfortaa"/>
                        </a:rPr>
                        <a:t>TITLE</a:t>
                      </a:r>
                      <a:endParaRPr b="1" sz="2400" u="none" cap="none" strike="noStrike">
                        <a:solidFill>
                          <a:schemeClr val="dk1"/>
                        </a:solidFill>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2400"/>
                        <a:buFont typeface="Calibri"/>
                        <a:buNone/>
                      </a:pPr>
                      <a:r>
                        <a:rPr b="1" lang="en-US" sz="2400" u="none" cap="none" strike="noStrike">
                          <a:solidFill>
                            <a:schemeClr val="dk1"/>
                          </a:solidFill>
                        </a:rPr>
                        <a:t>AUTHORS</a:t>
                      </a:r>
                      <a:endParaRPr b="1" sz="2400" u="none" cap="none" strike="noStrike">
                        <a:solidFill>
                          <a:schemeClr val="dk1"/>
                        </a:solidFill>
                      </a:endParaRPr>
                    </a:p>
                  </a:txBody>
                  <a:tcPr marT="91425" marB="91425" marR="91425" marL="91425"/>
                </a:tc>
                <a:tc>
                  <a:txBody>
                    <a:bodyPr/>
                    <a:lstStyle/>
                    <a:p>
                      <a:pPr indent="0" lvl="0" marL="0" marR="0" rtl="0" algn="ctr">
                        <a:lnSpc>
                          <a:spcPct val="100000"/>
                        </a:lnSpc>
                        <a:spcBef>
                          <a:spcPts val="0"/>
                        </a:spcBef>
                        <a:spcAft>
                          <a:spcPts val="0"/>
                        </a:spcAft>
                        <a:buClr>
                          <a:schemeClr val="dk1"/>
                        </a:buClr>
                        <a:buSzPts val="2400"/>
                        <a:buFont typeface="Calibri"/>
                        <a:buNone/>
                      </a:pPr>
                      <a:r>
                        <a:rPr b="1" lang="en-US" sz="2400" u="none" cap="none" strike="noStrike">
                          <a:solidFill>
                            <a:schemeClr val="dk1"/>
                          </a:solidFill>
                        </a:rPr>
                        <a:t>PROBLEM</a:t>
                      </a:r>
                      <a:endParaRPr b="1" sz="24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2400"/>
                        <a:buFont typeface="Calibri"/>
                        <a:buNone/>
                      </a:pPr>
                      <a:r>
                        <a:rPr lang="en-US" sz="2400" u="none" cap="none" strike="noStrike">
                          <a:solidFill>
                            <a:schemeClr val="dk1"/>
                          </a:solidFill>
                        </a:rPr>
                        <a:t>       </a:t>
                      </a:r>
                      <a:r>
                        <a:rPr b="1" lang="en-US" sz="2400" u="none" cap="none" strike="noStrike">
                          <a:solidFill>
                            <a:schemeClr val="dk1"/>
                          </a:solidFill>
                        </a:rPr>
                        <a:t>SOLUTION</a:t>
                      </a:r>
                      <a:endParaRPr b="1" sz="2400" u="none"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solidFill>
                          <a:schemeClr val="dk1"/>
                        </a:solidFill>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846826" y="552091"/>
            <a:ext cx="10515600" cy="526211"/>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509"/>
              </a:srgbClr>
            </a:outerShdw>
          </a:effectLst>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Times New Roman"/>
              <a:buNone/>
            </a:pPr>
            <a:r>
              <a:rPr lang="en-US" sz="3200">
                <a:solidFill>
                  <a:schemeClr val="lt1"/>
                </a:solidFill>
                <a:latin typeface="Times New Roman"/>
                <a:ea typeface="Times New Roman"/>
                <a:cs typeface="Times New Roman"/>
                <a:sym typeface="Times New Roman"/>
              </a:rPr>
              <a:t>Existing Methods</a:t>
            </a:r>
            <a:endParaRPr sz="3200">
              <a:latin typeface="Times New Roman"/>
              <a:ea typeface="Times New Roman"/>
              <a:cs typeface="Times New Roman"/>
              <a:sym typeface="Times New Roman"/>
            </a:endParaRPr>
          </a:p>
        </p:txBody>
      </p:sp>
      <p:sp>
        <p:nvSpPr>
          <p:cNvPr id="181" name="Google Shape;181;p1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2" name="Google Shape;182;p13"/>
          <p:cNvSpPr txBox="1"/>
          <p:nvPr/>
        </p:nvSpPr>
        <p:spPr>
          <a:xfrm>
            <a:off x="846825" y="1655950"/>
            <a:ext cx="9634800" cy="1108200"/>
          </a:xfrm>
          <a:prstGeom prst="rect">
            <a:avLst/>
          </a:prstGeom>
          <a:noFill/>
          <a:ln>
            <a:noFill/>
          </a:ln>
        </p:spPr>
        <p:txBody>
          <a:bodyPr anchorCtr="0" anchor="t" bIns="91425" lIns="91425" spcFirstLastPara="1" rIns="91425" wrap="square" tIns="91425">
            <a:spAutoFit/>
          </a:bodyPr>
          <a:lstStyle/>
          <a:p>
            <a:pPr indent="-419100" lvl="0" marL="457200" marR="0" rtl="0" algn="l">
              <a:lnSpc>
                <a:spcPct val="100000"/>
              </a:lnSpc>
              <a:spcBef>
                <a:spcPts val="0"/>
              </a:spcBef>
              <a:spcAft>
                <a:spcPts val="0"/>
              </a:spcAft>
              <a:buClr>
                <a:srgbClr val="000000"/>
              </a:buClr>
              <a:buSzPts val="3000"/>
              <a:buFont typeface="Calibri"/>
              <a:buChar char="●"/>
            </a:pPr>
            <a:r>
              <a:rPr b="0" i="0" lang="en-US" sz="3000" u="none" cap="none" strike="noStrike">
                <a:solidFill>
                  <a:srgbClr val="000000"/>
                </a:solidFill>
                <a:latin typeface="Calibri"/>
                <a:ea typeface="Calibri"/>
                <a:cs typeface="Calibri"/>
                <a:sym typeface="Calibri"/>
              </a:rPr>
              <a:t>Median Filter</a:t>
            </a:r>
            <a:endParaRPr b="0" i="0" sz="3000" u="none" cap="none" strike="noStrike">
              <a:solidFill>
                <a:srgbClr val="000000"/>
              </a:solidFill>
              <a:latin typeface="Calibri"/>
              <a:ea typeface="Calibri"/>
              <a:cs typeface="Calibri"/>
              <a:sym typeface="Calibri"/>
            </a:endParaRPr>
          </a:p>
          <a:p>
            <a:pPr indent="-419100" lvl="0" marL="457200" marR="0" rtl="0" algn="l">
              <a:lnSpc>
                <a:spcPct val="100000"/>
              </a:lnSpc>
              <a:spcBef>
                <a:spcPts val="0"/>
              </a:spcBef>
              <a:spcAft>
                <a:spcPts val="0"/>
              </a:spcAft>
              <a:buClr>
                <a:srgbClr val="000000"/>
              </a:buClr>
              <a:buSzPts val="3000"/>
              <a:buFont typeface="Calibri"/>
              <a:buChar char="●"/>
            </a:pPr>
            <a:r>
              <a:rPr b="0" i="0" lang="en-US" sz="3000" u="none" cap="none" strike="noStrike">
                <a:solidFill>
                  <a:srgbClr val="000000"/>
                </a:solidFill>
                <a:latin typeface="Calibri"/>
                <a:ea typeface="Calibri"/>
                <a:cs typeface="Calibri"/>
                <a:sym typeface="Calibri"/>
              </a:rPr>
              <a:t>Canny Edge Detection</a:t>
            </a:r>
            <a:endParaRPr b="0" i="0" sz="30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820200" y="558175"/>
            <a:ext cx="10551600" cy="613800"/>
          </a:xfrm>
          <a:prstGeom prst="rect">
            <a:avLst/>
          </a:prstGeom>
          <a:solidFill>
            <a:srgbClr val="E5B8B7"/>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Median Filter</a:t>
            </a:r>
            <a:endParaRPr sz="3200">
              <a:latin typeface="Times New Roman"/>
              <a:ea typeface="Times New Roman"/>
              <a:cs typeface="Times New Roman"/>
              <a:sym typeface="Times New Roman"/>
            </a:endParaRPr>
          </a:p>
        </p:txBody>
      </p:sp>
      <p:sp>
        <p:nvSpPr>
          <p:cNvPr id="188" name="Google Shape;188;p1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9" name="Google Shape;189;p14"/>
          <p:cNvSpPr txBox="1"/>
          <p:nvPr/>
        </p:nvSpPr>
        <p:spPr>
          <a:xfrm>
            <a:off x="997585" y="1681480"/>
            <a:ext cx="4956810" cy="4540885"/>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1"/>
              </a:buClr>
              <a:buSzPts val="2500"/>
              <a:buFont typeface="Nunito"/>
              <a:buChar char="●"/>
            </a:pPr>
            <a:r>
              <a:rPr b="0" i="0" lang="en-US" sz="2500" u="none" cap="none" strike="noStrike">
                <a:solidFill>
                  <a:schemeClr val="dk1"/>
                </a:solidFill>
                <a:highlight>
                  <a:srgbClr val="FFFFFF"/>
                </a:highlight>
                <a:latin typeface="Calibri"/>
                <a:ea typeface="Calibri"/>
                <a:cs typeface="Calibri"/>
                <a:sym typeface="Calibri"/>
              </a:rPr>
              <a:t>Median filtering is a method used to remove noise from images. </a:t>
            </a:r>
            <a:endParaRPr b="0" i="0" sz="2500" u="none" cap="none" strike="noStrike">
              <a:solidFill>
                <a:schemeClr val="dk1"/>
              </a:solidFill>
              <a:highlight>
                <a:srgbClr val="FFFFFF"/>
              </a:highlight>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500"/>
              <a:buFont typeface="Nunito"/>
              <a:buChar char="●"/>
            </a:pPr>
            <a:r>
              <a:rPr b="0" i="0" lang="en-US" sz="2500" u="none" cap="none" strike="noStrike">
                <a:solidFill>
                  <a:schemeClr val="dk1"/>
                </a:solidFill>
                <a:highlight>
                  <a:srgbClr val="FFFFFF"/>
                </a:highlight>
                <a:latin typeface="Calibri"/>
                <a:ea typeface="Calibri"/>
                <a:cs typeface="Calibri"/>
                <a:sym typeface="Calibri"/>
              </a:rPr>
              <a:t>The median filter works by moving through the image pixel by pixel, replacing each value with the median value of neighbouring pixels</a:t>
            </a:r>
            <a:endParaRPr b="0" i="0" sz="2500" u="none" cap="none" strike="noStrike">
              <a:solidFill>
                <a:schemeClr val="dk1"/>
              </a:solidFill>
              <a:highlight>
                <a:srgbClr val="FFFFFF"/>
              </a:highlight>
              <a:latin typeface="Calibri"/>
              <a:ea typeface="Calibri"/>
              <a:cs typeface="Calibri"/>
              <a:sym typeface="Calibri"/>
            </a:endParaRPr>
          </a:p>
          <a:p>
            <a:pPr indent="-381000" lvl="0" marL="457200" marR="0" rtl="0" algn="l">
              <a:lnSpc>
                <a:spcPct val="115000"/>
              </a:lnSpc>
              <a:spcBef>
                <a:spcPts val="0"/>
              </a:spcBef>
              <a:spcAft>
                <a:spcPts val="0"/>
              </a:spcAft>
              <a:buClr>
                <a:schemeClr val="dk1"/>
              </a:buClr>
              <a:buSzPts val="2500"/>
              <a:buFont typeface="Nunito"/>
              <a:buChar char="●"/>
            </a:pPr>
            <a:r>
              <a:rPr b="0" i="0" lang="en-US" sz="2500" u="none" cap="none" strike="noStrike">
                <a:solidFill>
                  <a:schemeClr val="dk1"/>
                </a:solidFill>
                <a:highlight>
                  <a:srgbClr val="FFFFFF"/>
                </a:highlight>
                <a:latin typeface="Calibri"/>
                <a:ea typeface="Calibri"/>
                <a:cs typeface="Calibri"/>
                <a:sym typeface="Calibri"/>
              </a:rPr>
              <a:t>It is well suited for removing salt and pepper noise</a:t>
            </a:r>
            <a:endParaRPr b="0" i="0" sz="2500" u="none" cap="none" strike="noStrike">
              <a:solidFill>
                <a:schemeClr val="dk1"/>
              </a:solidFill>
              <a:highlight>
                <a:srgbClr val="FFFFFF"/>
              </a:highlight>
              <a:latin typeface="Calibri"/>
              <a:ea typeface="Calibri"/>
              <a:cs typeface="Calibri"/>
              <a:sym typeface="Calibri"/>
            </a:endParaRPr>
          </a:p>
        </p:txBody>
      </p:sp>
      <p:pic>
        <p:nvPicPr>
          <p:cNvPr id="190" name="Google Shape;190;p14"/>
          <p:cNvPicPr preferRelativeResize="0"/>
          <p:nvPr/>
        </p:nvPicPr>
        <p:blipFill rotWithShape="1">
          <a:blip r:embed="rId3">
            <a:alphaModFix/>
          </a:blip>
          <a:srcRect b="0" l="0" r="0" t="0"/>
          <a:stretch/>
        </p:blipFill>
        <p:spPr>
          <a:xfrm>
            <a:off x="6166675" y="2238860"/>
            <a:ext cx="4927100" cy="305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96" name="Google Shape;196;p15"/>
          <p:cNvPicPr preferRelativeResize="0"/>
          <p:nvPr/>
        </p:nvPicPr>
        <p:blipFill rotWithShape="1">
          <a:blip r:embed="rId3">
            <a:alphaModFix/>
          </a:blip>
          <a:srcRect b="0" l="0" r="0" t="0"/>
          <a:stretch/>
        </p:blipFill>
        <p:spPr>
          <a:xfrm>
            <a:off x="796812" y="671625"/>
            <a:ext cx="10598375" cy="5514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type="title"/>
          </p:nvPr>
        </p:nvSpPr>
        <p:spPr>
          <a:xfrm>
            <a:off x="838200" y="468950"/>
            <a:ext cx="10515600" cy="671400"/>
          </a:xfrm>
          <a:prstGeom prst="rect">
            <a:avLst/>
          </a:prstGeom>
          <a:solidFill>
            <a:srgbClr val="E5B8B7"/>
          </a:solid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lang="en-US" sz="3200">
                <a:latin typeface="Times New Roman"/>
                <a:ea typeface="Times New Roman"/>
                <a:cs typeface="Times New Roman"/>
                <a:sym typeface="Times New Roman"/>
              </a:rPr>
              <a:t>Canny Edge Detection</a:t>
            </a:r>
            <a:endParaRPr sz="3200">
              <a:latin typeface="Times New Roman"/>
              <a:ea typeface="Times New Roman"/>
              <a:cs typeface="Times New Roman"/>
              <a:sym typeface="Times New Roman"/>
            </a:endParaRPr>
          </a:p>
        </p:txBody>
      </p:sp>
      <p:sp>
        <p:nvSpPr>
          <p:cNvPr id="202" name="Google Shape;202;p1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3" name="Google Shape;203;p16"/>
          <p:cNvSpPr txBox="1"/>
          <p:nvPr/>
        </p:nvSpPr>
        <p:spPr>
          <a:xfrm>
            <a:off x="829575" y="1694700"/>
            <a:ext cx="9782100" cy="3152775"/>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2000"/>
              <a:buFont typeface="Arial"/>
              <a:buNone/>
            </a:pPr>
            <a:r>
              <a:rPr b="0" i="0" lang="en-US" sz="2400" u="none" cap="none" strike="noStrike">
                <a:solidFill>
                  <a:schemeClr val="dk1"/>
                </a:solidFill>
                <a:latin typeface="Calibri"/>
                <a:ea typeface="Calibri"/>
                <a:cs typeface="Calibri"/>
                <a:sym typeface="Calibri"/>
              </a:rPr>
              <a:t>Canny proposed an approach to edge detection that is optimal for step edges corrupted by white noise. Canny edge detection can be explained in four steps :</a:t>
            </a:r>
            <a:endParaRPr b="0" i="0" sz="2400" u="none" cap="none" strike="noStrike">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Nunito"/>
              <a:buChar char="●"/>
            </a:pPr>
            <a:r>
              <a:rPr b="0" i="0" lang="en-US" sz="2400" u="none" cap="none" strike="noStrike">
                <a:solidFill>
                  <a:schemeClr val="dk1"/>
                </a:solidFill>
                <a:latin typeface="Calibri"/>
                <a:ea typeface="Calibri"/>
                <a:cs typeface="Calibri"/>
                <a:sym typeface="Calibri"/>
              </a:rPr>
              <a:t>Noise Reduction</a:t>
            </a:r>
            <a:endParaRPr b="0" i="0" sz="2400" u="none" cap="none" strike="noStrike">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Nunito"/>
              <a:buChar char="●"/>
            </a:pPr>
            <a:r>
              <a:rPr b="0" i="0" lang="en-US" sz="2400" u="none" cap="none" strike="noStrike">
                <a:solidFill>
                  <a:schemeClr val="dk1"/>
                </a:solidFill>
                <a:latin typeface="Calibri"/>
                <a:ea typeface="Calibri"/>
                <a:cs typeface="Calibri"/>
                <a:sym typeface="Calibri"/>
              </a:rPr>
              <a:t>Gradient Calculation</a:t>
            </a:r>
            <a:endParaRPr b="0" i="0" sz="2400" u="none" cap="none" strike="noStrike">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Nunito"/>
              <a:buChar char="●"/>
            </a:pPr>
            <a:r>
              <a:rPr b="0" i="0" lang="en-US" sz="2400" u="none" cap="none" strike="noStrike">
                <a:solidFill>
                  <a:schemeClr val="dk1"/>
                </a:solidFill>
                <a:latin typeface="Calibri"/>
                <a:ea typeface="Calibri"/>
                <a:cs typeface="Calibri"/>
                <a:sym typeface="Calibri"/>
              </a:rPr>
              <a:t>Non-Maximum Suppression</a:t>
            </a:r>
            <a:endParaRPr b="0" i="0" sz="2400" u="none" cap="none" strike="noStrike">
              <a:solidFill>
                <a:schemeClr val="dk1"/>
              </a:solidFill>
              <a:latin typeface="Calibri"/>
              <a:ea typeface="Calibri"/>
              <a:cs typeface="Calibri"/>
              <a:sym typeface="Calibri"/>
            </a:endParaRPr>
          </a:p>
          <a:p>
            <a:pPr indent="-381000" lvl="0" marL="457200" marR="0" rtl="0" algn="just">
              <a:lnSpc>
                <a:spcPct val="115000"/>
              </a:lnSpc>
              <a:spcBef>
                <a:spcPts val="0"/>
              </a:spcBef>
              <a:spcAft>
                <a:spcPts val="0"/>
              </a:spcAft>
              <a:buClr>
                <a:schemeClr val="dk1"/>
              </a:buClr>
              <a:buSzPts val="2400"/>
              <a:buFont typeface="Nunito"/>
              <a:buChar char="●"/>
            </a:pPr>
            <a:r>
              <a:rPr b="0" i="0" lang="en-US" sz="2400" u="none" cap="none" strike="noStrike">
                <a:solidFill>
                  <a:schemeClr val="dk1"/>
                </a:solidFill>
                <a:latin typeface="Calibri"/>
                <a:ea typeface="Calibri"/>
                <a:cs typeface="Calibri"/>
                <a:sym typeface="Calibri"/>
              </a:rPr>
              <a:t>Edge Thresholding and Hysteresis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09" name="Google Shape;209;p17"/>
          <p:cNvPicPr preferRelativeResize="0"/>
          <p:nvPr/>
        </p:nvPicPr>
        <p:blipFill rotWithShape="1">
          <a:blip r:embed="rId3">
            <a:alphaModFix/>
          </a:blip>
          <a:srcRect b="0" l="0" r="0" t="0"/>
          <a:stretch/>
        </p:blipFill>
        <p:spPr>
          <a:xfrm>
            <a:off x="1497575" y="1188065"/>
            <a:ext cx="9196850" cy="448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16" name="Google Shape;216;p18"/>
          <p:cNvSpPr txBox="1"/>
          <p:nvPr/>
        </p:nvSpPr>
        <p:spPr>
          <a:xfrm>
            <a:off x="1186050" y="1183300"/>
            <a:ext cx="9819900" cy="37557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00000"/>
              </a:lnSpc>
              <a:spcBef>
                <a:spcPts val="0"/>
              </a:spcBef>
              <a:spcAft>
                <a:spcPts val="0"/>
              </a:spcAft>
              <a:buClr>
                <a:srgbClr val="202124"/>
              </a:buClr>
              <a:buSzPts val="2600"/>
              <a:buFont typeface="Calibri"/>
              <a:buChar char="●"/>
            </a:pPr>
            <a:r>
              <a:rPr b="0" i="0" lang="en-US" sz="2600" u="none" cap="none" strike="noStrike">
                <a:solidFill>
                  <a:schemeClr val="accent2"/>
                </a:solidFill>
                <a:highlight>
                  <a:srgbClr val="FFFFFF"/>
                </a:highlight>
                <a:latin typeface="Calibri"/>
                <a:ea typeface="Calibri"/>
                <a:cs typeface="Calibri"/>
                <a:sym typeface="Calibri"/>
              </a:rPr>
              <a:t>Non-maximum suppression</a:t>
            </a:r>
            <a:r>
              <a:rPr b="0" i="0" lang="en-US" sz="2600" u="none" cap="none" strike="noStrike">
                <a:solidFill>
                  <a:srgbClr val="202124"/>
                </a:solidFill>
                <a:highlight>
                  <a:srgbClr val="FFFFFF"/>
                </a:highlight>
                <a:latin typeface="Calibri"/>
                <a:ea typeface="Calibri"/>
                <a:cs typeface="Calibri"/>
                <a:sym typeface="Calibri"/>
              </a:rPr>
              <a:t> is often used along with edge detection algorithms. </a:t>
            </a:r>
            <a:r>
              <a:rPr b="1" i="0" lang="en-US" sz="2600" u="none" cap="none" strike="noStrike">
                <a:solidFill>
                  <a:srgbClr val="202124"/>
                </a:solidFill>
                <a:highlight>
                  <a:srgbClr val="FFFFFF"/>
                </a:highlight>
                <a:latin typeface="Calibri"/>
                <a:ea typeface="Calibri"/>
                <a:cs typeface="Calibri"/>
                <a:sym typeface="Calibri"/>
              </a:rPr>
              <a:t>The image is scanned along the image gradient direction, and if pixels are not part of the local maxima they are set to zero</a:t>
            </a:r>
            <a:r>
              <a:rPr b="0" i="0" lang="en-US" sz="2600" u="none" cap="none" strike="noStrike">
                <a:solidFill>
                  <a:srgbClr val="202124"/>
                </a:solidFill>
                <a:highlight>
                  <a:srgbClr val="FFFFFF"/>
                </a:highlight>
                <a:latin typeface="Calibri"/>
                <a:ea typeface="Calibri"/>
                <a:cs typeface="Calibri"/>
                <a:sym typeface="Calibri"/>
              </a:rPr>
              <a:t>. This has the effect of suppressing all image information that is not part of local maxima</a:t>
            </a:r>
            <a:endParaRPr b="0" i="0" sz="2600" u="none" cap="none" strike="noStrike">
              <a:solidFill>
                <a:srgbClr val="202124"/>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202124"/>
              </a:solidFill>
              <a:highlight>
                <a:srgbClr val="FFFFFF"/>
              </a:highlight>
              <a:latin typeface="Calibri"/>
              <a:ea typeface="Calibri"/>
              <a:cs typeface="Calibri"/>
              <a:sym typeface="Calibri"/>
            </a:endParaRPr>
          </a:p>
          <a:p>
            <a:pPr indent="-393700" lvl="0" marL="457200" marR="0" rtl="0" algn="l">
              <a:lnSpc>
                <a:spcPct val="100000"/>
              </a:lnSpc>
              <a:spcBef>
                <a:spcPts val="0"/>
              </a:spcBef>
              <a:spcAft>
                <a:spcPts val="0"/>
              </a:spcAft>
              <a:buClr>
                <a:srgbClr val="202124"/>
              </a:buClr>
              <a:buSzPts val="2600"/>
              <a:buFont typeface="Arial"/>
              <a:buChar char="●"/>
            </a:pPr>
            <a:r>
              <a:rPr b="0" i="0" lang="en-US" sz="2600" u="none" cap="none" strike="noStrike">
                <a:solidFill>
                  <a:schemeClr val="accent2"/>
                </a:solidFill>
                <a:highlight>
                  <a:srgbClr val="FFFFFF"/>
                </a:highlight>
                <a:latin typeface="Calibri"/>
                <a:ea typeface="Calibri"/>
                <a:cs typeface="Calibri"/>
                <a:sym typeface="Calibri"/>
              </a:rPr>
              <a:t>Edge hysteresis thresholding</a:t>
            </a:r>
            <a:r>
              <a:rPr b="0" i="0" lang="en-US" sz="2600" u="none" cap="none" strike="noStrike">
                <a:solidFill>
                  <a:srgbClr val="202124"/>
                </a:solidFill>
                <a:highlight>
                  <a:srgbClr val="FFFFFF"/>
                </a:highlight>
                <a:latin typeface="Calibri"/>
                <a:ea typeface="Calibri"/>
                <a:cs typeface="Calibri"/>
                <a:sym typeface="Calibri"/>
              </a:rPr>
              <a:t> </a:t>
            </a:r>
            <a:r>
              <a:rPr b="1" i="0" lang="en-US" sz="2600" u="none" cap="none" strike="noStrike">
                <a:solidFill>
                  <a:srgbClr val="202124"/>
                </a:solidFill>
                <a:highlight>
                  <a:srgbClr val="FFFFFF"/>
                </a:highlight>
                <a:latin typeface="Calibri"/>
                <a:ea typeface="Calibri"/>
                <a:cs typeface="Calibri"/>
                <a:sym typeface="Calibri"/>
              </a:rPr>
              <a:t>eliminates edge pixels that are below a certain magnitude that are not adjacent to other edge pixels above a certain magnitude in the edge magnitude image</a:t>
            </a:r>
            <a:r>
              <a:rPr b="0" i="0" lang="en-US" sz="2600" u="none" cap="none" strike="noStrike">
                <a:solidFill>
                  <a:srgbClr val="202124"/>
                </a:solidFill>
                <a:highlight>
                  <a:srgbClr val="FFFFFF"/>
                </a:highlight>
                <a:latin typeface="Calibri"/>
                <a:ea typeface="Calibri"/>
                <a:cs typeface="Calibri"/>
                <a:sym typeface="Calibri"/>
              </a:rPr>
              <a:t>.</a:t>
            </a:r>
            <a:endParaRPr b="0" i="0" sz="3800" u="none" cap="none" strike="noStrike">
              <a:solidFill>
                <a:srgbClr val="202124"/>
              </a:solidFill>
              <a:highlight>
                <a:srgbClr val="FFFFFF"/>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23" name="Google Shape;223;p19"/>
          <p:cNvSpPr txBox="1"/>
          <p:nvPr>
            <p:ph type="title"/>
          </p:nvPr>
        </p:nvSpPr>
        <p:spPr>
          <a:xfrm>
            <a:off x="591175" y="446075"/>
            <a:ext cx="4653900" cy="731400"/>
          </a:xfrm>
          <a:prstGeom prst="rect">
            <a:avLst/>
          </a:prstGeom>
          <a:solidFill>
            <a:srgbClr val="93B3D7"/>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Proposed</a:t>
            </a: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Approach</a:t>
            </a:r>
            <a:endParaRPr b="1" sz="3200">
              <a:latin typeface="Times New Roman"/>
              <a:ea typeface="Times New Roman"/>
              <a:cs typeface="Times New Roman"/>
              <a:sym typeface="Times New Roman"/>
            </a:endParaRPr>
          </a:p>
        </p:txBody>
      </p:sp>
      <p:cxnSp>
        <p:nvCxnSpPr>
          <p:cNvPr id="224" name="Google Shape;224;p19"/>
          <p:cNvCxnSpPr/>
          <p:nvPr/>
        </p:nvCxnSpPr>
        <p:spPr>
          <a:xfrm>
            <a:off x="5670075" y="65400"/>
            <a:ext cx="29100" cy="6727200"/>
          </a:xfrm>
          <a:prstGeom prst="straightConnector1">
            <a:avLst/>
          </a:prstGeom>
          <a:noFill/>
          <a:ln cap="flat" cmpd="sng" w="38100">
            <a:solidFill>
              <a:schemeClr val="accent2"/>
            </a:solidFill>
            <a:prstDash val="solid"/>
            <a:round/>
            <a:headEnd len="sm" w="sm" type="none"/>
            <a:tailEnd len="sm" w="sm" type="none"/>
          </a:ln>
        </p:spPr>
      </p:cxnSp>
      <p:sp>
        <p:nvSpPr>
          <p:cNvPr id="225" name="Google Shape;225;p19"/>
          <p:cNvSpPr txBox="1"/>
          <p:nvPr/>
        </p:nvSpPr>
        <p:spPr>
          <a:xfrm>
            <a:off x="511675" y="1723313"/>
            <a:ext cx="4812900" cy="4319400"/>
          </a:xfrm>
          <a:prstGeom prst="rect">
            <a:avLst/>
          </a:prstGeom>
          <a:noFill/>
          <a:ln>
            <a:noFill/>
          </a:ln>
        </p:spPr>
        <p:txBody>
          <a:bodyPr anchorCtr="0" anchor="t" bIns="91425" lIns="91425" spcFirstLastPara="1" rIns="91425" wrap="square" tIns="91425">
            <a:spAutoFit/>
          </a:bodyPr>
          <a:lstStyle/>
          <a:p>
            <a:pPr indent="0" lvl="0" marL="12700" marR="5080" rtl="0" algn="l">
              <a:lnSpc>
                <a:spcPct val="100000"/>
              </a:lnSpc>
              <a:spcBef>
                <a:spcPts val="0"/>
              </a:spcBef>
              <a:spcAft>
                <a:spcPts val="0"/>
              </a:spcAft>
              <a:buClr>
                <a:schemeClr val="dk1"/>
              </a:buClr>
              <a:buSzPts val="2200"/>
              <a:buFont typeface="Arial"/>
              <a:buNone/>
            </a:pPr>
            <a:r>
              <a:rPr b="0" i="0" lang="en-US" sz="2200" u="none" cap="none" strike="noStrike">
                <a:solidFill>
                  <a:srgbClr val="1A1B17"/>
                </a:solidFill>
                <a:latin typeface="Calibri"/>
                <a:ea typeface="Calibri"/>
                <a:cs typeface="Calibri"/>
                <a:sym typeface="Calibri"/>
              </a:rPr>
              <a:t>The proposed method detects the edges from an impulse noisy image while  preserving the edges.</a:t>
            </a:r>
            <a:r>
              <a:rPr b="0" i="0" lang="en-US" sz="2200" u="none" cap="none" strike="noStrike">
                <a:solidFill>
                  <a:schemeClr val="dk1"/>
                </a:solidFill>
                <a:latin typeface="Calibri"/>
                <a:ea typeface="Calibri"/>
                <a:cs typeface="Calibri"/>
                <a:sym typeface="Calibri"/>
              </a:rPr>
              <a:t> </a:t>
            </a:r>
            <a:r>
              <a:rPr b="0" i="0" lang="en-US" sz="2200" u="none" cap="none" strike="noStrike">
                <a:solidFill>
                  <a:srgbClr val="1A1B17"/>
                </a:solidFill>
                <a:latin typeface="Calibri"/>
                <a:ea typeface="Calibri"/>
                <a:cs typeface="Calibri"/>
                <a:sym typeface="Calibri"/>
              </a:rPr>
              <a:t>This is done in the following steps :</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1515"/>
              </a:spcBef>
              <a:spcAft>
                <a:spcPts val="0"/>
              </a:spcAft>
              <a:buClr>
                <a:srgbClr val="1A1B17"/>
              </a:buClr>
              <a:buSzPts val="2200"/>
              <a:buFont typeface="Calibri"/>
              <a:buChar char="●"/>
            </a:pPr>
            <a:r>
              <a:rPr b="0" i="0" lang="en-US" sz="2200" u="none" cap="none" strike="noStrike">
                <a:solidFill>
                  <a:srgbClr val="1A1B17"/>
                </a:solidFill>
                <a:latin typeface="Calibri"/>
                <a:ea typeface="Calibri"/>
                <a:cs typeface="Calibri"/>
                <a:sym typeface="Calibri"/>
              </a:rPr>
              <a:t>input noisy image</a:t>
            </a:r>
            <a:endParaRPr b="0" i="0" sz="2200" u="none" cap="none" strike="noStrike">
              <a:solidFill>
                <a:schemeClr val="dk1"/>
              </a:solidFill>
              <a:latin typeface="Calibri"/>
              <a:ea typeface="Calibri"/>
              <a:cs typeface="Calibri"/>
              <a:sym typeface="Calibri"/>
            </a:endParaRPr>
          </a:p>
          <a:p>
            <a:pPr indent="-368300" lvl="0" marL="457200" marR="1118235" rtl="0" algn="l">
              <a:lnSpc>
                <a:spcPct val="100000"/>
              </a:lnSpc>
              <a:spcBef>
                <a:spcPts val="0"/>
              </a:spcBef>
              <a:spcAft>
                <a:spcPts val="0"/>
              </a:spcAft>
              <a:buClr>
                <a:srgbClr val="1A1B17"/>
              </a:buClr>
              <a:buSzPts val="2200"/>
              <a:buFont typeface="Calibri"/>
              <a:buChar char="●"/>
            </a:pPr>
            <a:r>
              <a:rPr b="0" i="0" lang="en-US" sz="2200" u="none" cap="none" strike="noStrike">
                <a:solidFill>
                  <a:srgbClr val="1A1B17"/>
                </a:solidFill>
                <a:latin typeface="Calibri"/>
                <a:ea typeface="Calibri"/>
                <a:cs typeface="Calibri"/>
                <a:sym typeface="Calibri"/>
              </a:rPr>
              <a:t>SAMFWM(Switching Adaptive Median Fixed Weighted Mean) Filter </a:t>
            </a:r>
            <a:endParaRPr b="0" i="0" sz="2200" u="none" cap="none" strike="noStrike">
              <a:solidFill>
                <a:srgbClr val="1A1B17"/>
              </a:solidFill>
              <a:latin typeface="Calibri"/>
              <a:ea typeface="Calibri"/>
              <a:cs typeface="Calibri"/>
              <a:sym typeface="Calibri"/>
            </a:endParaRPr>
          </a:p>
          <a:p>
            <a:pPr indent="-368300" lvl="0" marL="457200" marR="1118235" rtl="0" algn="l">
              <a:lnSpc>
                <a:spcPct val="100000"/>
              </a:lnSpc>
              <a:spcBef>
                <a:spcPts val="0"/>
              </a:spcBef>
              <a:spcAft>
                <a:spcPts val="0"/>
              </a:spcAft>
              <a:buClr>
                <a:srgbClr val="1A1B17"/>
              </a:buClr>
              <a:buSzPts val="2200"/>
              <a:buFont typeface="Calibri"/>
              <a:buChar char="●"/>
            </a:pPr>
            <a:r>
              <a:rPr b="0" i="0" lang="en-US" sz="2200" u="none" cap="none" strike="noStrike">
                <a:solidFill>
                  <a:srgbClr val="1A1B17"/>
                </a:solidFill>
                <a:latin typeface="Calibri"/>
                <a:ea typeface="Calibri"/>
                <a:cs typeface="Calibri"/>
                <a:sym typeface="Calibri"/>
              </a:rPr>
              <a:t>Edge Detection using Sobel operator</a:t>
            </a:r>
            <a:endParaRPr b="0" i="0" sz="2200" u="none" cap="none" strike="noStrike">
              <a:solidFill>
                <a:srgbClr val="1A1B17"/>
              </a:solidFill>
              <a:latin typeface="Calibri"/>
              <a:ea typeface="Calibri"/>
              <a:cs typeface="Calibri"/>
              <a:sym typeface="Calibri"/>
            </a:endParaRPr>
          </a:p>
          <a:p>
            <a:pPr indent="-368300" lvl="0" marL="457200" marR="0" rtl="0" algn="l">
              <a:lnSpc>
                <a:spcPct val="100000"/>
              </a:lnSpc>
              <a:spcBef>
                <a:spcPts val="0"/>
              </a:spcBef>
              <a:spcAft>
                <a:spcPts val="0"/>
              </a:spcAft>
              <a:buClr>
                <a:srgbClr val="1A1B17"/>
              </a:buClr>
              <a:buSzPts val="2200"/>
              <a:buFont typeface="Calibri"/>
              <a:buChar char="●"/>
            </a:pPr>
            <a:r>
              <a:rPr b="0" i="0" lang="en-US" sz="2200" u="none" cap="none" strike="noStrike">
                <a:solidFill>
                  <a:srgbClr val="1A1B17"/>
                </a:solidFill>
                <a:latin typeface="Calibri"/>
                <a:ea typeface="Calibri"/>
                <a:cs typeface="Calibri"/>
                <a:sym typeface="Calibri"/>
              </a:rPr>
              <a:t>Non Maximum Suppression</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26" name="Google Shape;226;p19"/>
          <p:cNvPicPr preferRelativeResize="0"/>
          <p:nvPr/>
        </p:nvPicPr>
        <p:blipFill rotWithShape="1">
          <a:blip r:embed="rId3">
            <a:alphaModFix/>
          </a:blip>
          <a:srcRect b="0" l="0" r="0" t="0"/>
          <a:stretch/>
        </p:blipFill>
        <p:spPr>
          <a:xfrm>
            <a:off x="5890550" y="260363"/>
            <a:ext cx="5993629" cy="63372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313509" y="365126"/>
            <a:ext cx="11508377" cy="549274"/>
          </a:xfrm>
          <a:prstGeom prst="rect">
            <a:avLst/>
          </a:prstGeom>
          <a:gradFill>
            <a:gsLst>
              <a:gs pos="0">
                <a:srgbClr val="FFF6DB"/>
              </a:gs>
              <a:gs pos="100000">
                <a:srgbClr val="FAD25C"/>
              </a:gs>
            </a:gsLst>
            <a:path path="circle">
              <a:fillToRect b="50%" l="50%" r="50%" t="50%"/>
            </a:path>
            <a:tileRect/>
          </a:gradFill>
          <a:ln cap="flat" cmpd="sng" w="9525">
            <a:solidFill>
              <a:srgbClr val="4A7DB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     ABSTRACT</a:t>
            </a:r>
            <a:endParaRPr sz="2800">
              <a:solidFill>
                <a:schemeClr val="dk1"/>
              </a:solidFill>
              <a:latin typeface="Times New Roman"/>
              <a:ea typeface="Times New Roman"/>
              <a:cs typeface="Times New Roman"/>
              <a:sym typeface="Times New Roman"/>
            </a:endParaRPr>
          </a:p>
        </p:txBody>
      </p:sp>
      <p:sp>
        <p:nvSpPr>
          <p:cNvPr id="98" name="Google Shape;98;p2"/>
          <p:cNvSpPr txBox="1"/>
          <p:nvPr>
            <p:ph idx="1" type="body"/>
          </p:nvPr>
        </p:nvSpPr>
        <p:spPr>
          <a:xfrm>
            <a:off x="720725" y="1830070"/>
            <a:ext cx="10694035" cy="4526280"/>
          </a:xfrm>
          <a:prstGeom prst="rect">
            <a:avLst/>
          </a:prstGeom>
          <a:noFill/>
          <a:ln>
            <a:noFill/>
          </a:ln>
        </p:spPr>
        <p:txBody>
          <a:bodyPr anchorCtr="0" anchor="t" bIns="45700" lIns="91425" spcFirstLastPara="1" rIns="91425" wrap="square" tIns="45700">
            <a:normAutofit/>
          </a:bodyPr>
          <a:lstStyle/>
          <a:p>
            <a:pPr indent="0" lvl="0" marL="63500" rtl="0" algn="just">
              <a:lnSpc>
                <a:spcPct val="100000"/>
              </a:lnSpc>
              <a:spcBef>
                <a:spcPts val="0"/>
              </a:spcBef>
              <a:spcAft>
                <a:spcPts val="0"/>
              </a:spcAft>
              <a:buClr>
                <a:schemeClr val="dk1"/>
              </a:buClr>
              <a:buSzPts val="3000"/>
              <a:buFont typeface="Calibri"/>
              <a:buNone/>
            </a:pPr>
            <a:r>
              <a:rPr lang="en-US" sz="2800"/>
              <a:t>Edge detection is a challenging problem and has number of applications in image processing. There are several methods and well-known operators that are commonly used to detect edges in images, and their success is often weighted as a function of the amount of image detail that was preserved and the application at hand. The challenge is that edge detection elevates the noise, affecting significantly their structural metrics. One such type of noise that degrades image quality is impulse (or salt and pepper) noise which appears as white and black pixels in the degraded image.</a:t>
            </a:r>
            <a:endParaRPr sz="2800"/>
          </a:p>
        </p:txBody>
      </p:sp>
      <p:sp>
        <p:nvSpPr>
          <p:cNvPr id="99" name="Google Shape;99;p2"/>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2" name="Google Shape;232;p20"/>
          <p:cNvSpPr/>
          <p:nvPr/>
        </p:nvSpPr>
        <p:spPr>
          <a:xfrm>
            <a:off x="3794613" y="570175"/>
            <a:ext cx="4602780" cy="6652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2"/>
                </a:solidFill>
                <a:latin typeface="Calibri"/>
              </a:rPr>
              <a:t>SAMFWM Filter</a:t>
            </a:r>
          </a:p>
        </p:txBody>
      </p:sp>
      <p:sp>
        <p:nvSpPr>
          <p:cNvPr id="233" name="Google Shape;233;p20"/>
          <p:cNvSpPr txBox="1"/>
          <p:nvPr/>
        </p:nvSpPr>
        <p:spPr>
          <a:xfrm>
            <a:off x="1328713" y="1742225"/>
            <a:ext cx="9534600" cy="2231100"/>
          </a:xfrm>
          <a:prstGeom prst="rect">
            <a:avLst/>
          </a:prstGeom>
          <a:noFill/>
          <a:ln>
            <a:noFill/>
          </a:ln>
        </p:spPr>
        <p:txBody>
          <a:bodyPr anchorCtr="0" anchor="t" bIns="91425" lIns="91425" spcFirstLastPara="1" rIns="91425" wrap="square" tIns="91425">
            <a:spAutoFit/>
          </a:bodyPr>
          <a:lstStyle/>
          <a:p>
            <a:pPr indent="-390525" lvl="0" marL="457200" marR="212725" rtl="0" algn="l">
              <a:lnSpc>
                <a:spcPct val="116000"/>
              </a:lnSpc>
              <a:spcBef>
                <a:spcPts val="0"/>
              </a:spcBef>
              <a:spcAft>
                <a:spcPts val="0"/>
              </a:spcAft>
              <a:buClr>
                <a:schemeClr val="dk1"/>
              </a:buClr>
              <a:buSzPts val="2555"/>
              <a:buFont typeface="Calibri"/>
              <a:buChar char="●"/>
            </a:pPr>
            <a:r>
              <a:rPr b="0" i="0" lang="en-US" sz="2555" u="none" cap="none" strike="noStrike">
                <a:solidFill>
                  <a:schemeClr val="dk1"/>
                </a:solidFill>
                <a:latin typeface="Calibri"/>
                <a:ea typeface="Calibri"/>
                <a:cs typeface="Calibri"/>
                <a:sym typeface="Calibri"/>
              </a:rPr>
              <a:t>Switching Adaptive Median(SAM) is a technique for denoising  and it switches between two states of adaptive median filter in  which adaptive median filter is flexible and adapts itself to the  predefined conditions</a:t>
            </a:r>
            <a:endParaRPr b="0" i="0" sz="2555"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4" name="Google Shape;234;p20"/>
          <p:cNvSpPr txBox="1"/>
          <p:nvPr/>
        </p:nvSpPr>
        <p:spPr>
          <a:xfrm>
            <a:off x="1328725" y="3973325"/>
            <a:ext cx="9787800" cy="1493400"/>
          </a:xfrm>
          <a:prstGeom prst="rect">
            <a:avLst/>
          </a:prstGeom>
          <a:noFill/>
          <a:ln>
            <a:noFill/>
          </a:ln>
        </p:spPr>
        <p:txBody>
          <a:bodyPr anchorCtr="0" anchor="t" bIns="91425" lIns="91425" spcFirstLastPara="1" rIns="91425" wrap="square" tIns="91425">
            <a:spAutoFit/>
          </a:bodyPr>
          <a:lstStyle/>
          <a:p>
            <a:pPr indent="-390525" lvl="0" marL="457200" marR="5080" rtl="0" algn="l">
              <a:lnSpc>
                <a:spcPct val="116000"/>
              </a:lnSpc>
              <a:spcBef>
                <a:spcPts val="3490"/>
              </a:spcBef>
              <a:spcAft>
                <a:spcPts val="0"/>
              </a:spcAft>
              <a:buClr>
                <a:schemeClr val="dk1"/>
              </a:buClr>
              <a:buSzPts val="2555"/>
              <a:buFont typeface="Calibri"/>
              <a:buChar char="●"/>
            </a:pPr>
            <a:r>
              <a:rPr b="0" i="0" lang="en-US" sz="2555" u="none" cap="none" strike="noStrike">
                <a:solidFill>
                  <a:schemeClr val="dk1"/>
                </a:solidFill>
                <a:latin typeface="Calibri"/>
                <a:ea typeface="Calibri"/>
                <a:cs typeface="Calibri"/>
                <a:sym typeface="Calibri"/>
              </a:rPr>
              <a:t>Fixed Weighted Mean(FWM) technique for denoising, calculates  the averaging weighted mean of neighboring pixels in which the  size of the selected window is fixed</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0" name="Google Shape;240;p21"/>
          <p:cNvSpPr txBox="1"/>
          <p:nvPr/>
        </p:nvSpPr>
        <p:spPr>
          <a:xfrm>
            <a:off x="1065700" y="712725"/>
            <a:ext cx="9516300" cy="1754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n-US" sz="2700" u="sng" cap="none" strike="noStrike">
                <a:solidFill>
                  <a:schemeClr val="accent2"/>
                </a:solidFill>
                <a:latin typeface="Calibri"/>
                <a:ea typeface="Calibri"/>
                <a:cs typeface="Calibri"/>
                <a:sym typeface="Calibri"/>
              </a:rPr>
              <a:t>Switching Adaptive Median</a:t>
            </a:r>
            <a:r>
              <a:rPr b="0" i="0" lang="en-US" sz="2500" u="none" cap="none" strike="noStrike">
                <a:solidFill>
                  <a:srgbClr val="000000"/>
                </a:solidFill>
                <a:latin typeface="Calibri"/>
                <a:ea typeface="Calibri"/>
                <a:cs typeface="Calibri"/>
                <a:sym typeface="Calibri"/>
              </a:rPr>
              <a:t> filter is a denoising filter that switches between the window sizes according to the condition </a:t>
            </a:r>
            <a:endParaRPr b="0" i="0" sz="25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			</a:t>
            </a:r>
            <a:endParaRPr b="0" i="0" sz="1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		</a:t>
            </a:r>
            <a:endParaRPr b="0" i="0" sz="2500" u="none" cap="none" strike="noStrike">
              <a:solidFill>
                <a:srgbClr val="000000"/>
              </a:solidFill>
              <a:latin typeface="Calibri"/>
              <a:ea typeface="Calibri"/>
              <a:cs typeface="Calibri"/>
              <a:sym typeface="Calibri"/>
            </a:endParaRPr>
          </a:p>
        </p:txBody>
      </p:sp>
      <p:pic>
        <p:nvPicPr>
          <p:cNvPr id="241" name="Google Shape;241;p21"/>
          <p:cNvPicPr preferRelativeResize="0"/>
          <p:nvPr/>
        </p:nvPicPr>
        <p:blipFill rotWithShape="1">
          <a:blip r:embed="rId3">
            <a:alphaModFix/>
          </a:blip>
          <a:srcRect b="0" l="0" r="0" t="0"/>
          <a:stretch/>
        </p:blipFill>
        <p:spPr>
          <a:xfrm>
            <a:off x="4254500" y="2004700"/>
            <a:ext cx="2540125" cy="431825"/>
          </a:xfrm>
          <a:prstGeom prst="rect">
            <a:avLst/>
          </a:prstGeom>
          <a:noFill/>
          <a:ln>
            <a:noFill/>
          </a:ln>
        </p:spPr>
      </p:pic>
      <p:sp>
        <p:nvSpPr>
          <p:cNvPr id="242" name="Google Shape;242;p21"/>
          <p:cNvSpPr txBox="1"/>
          <p:nvPr/>
        </p:nvSpPr>
        <p:spPr>
          <a:xfrm>
            <a:off x="1141200" y="2771700"/>
            <a:ext cx="9909600" cy="232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500" u="none" cap="none" strike="noStrike">
                <a:solidFill>
                  <a:schemeClr val="dk1"/>
                </a:solidFill>
                <a:latin typeface="Calibri"/>
                <a:ea typeface="Calibri"/>
                <a:cs typeface="Calibri"/>
                <a:sym typeface="Calibri"/>
              </a:rPr>
              <a:t>The difference between pixel values is high when the variance is much higher than the median value  (                               ), which could be an indication that an edge is present in that area. It thus checks the variance in bigger window sizes to validate whether such an edge does indeed exist or not. </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43" name="Google Shape;243;p21"/>
          <p:cNvPicPr preferRelativeResize="0"/>
          <p:nvPr/>
        </p:nvPicPr>
        <p:blipFill rotWithShape="1">
          <a:blip r:embed="rId3">
            <a:alphaModFix/>
          </a:blip>
          <a:srcRect b="0" l="0" r="0" t="0"/>
          <a:stretch/>
        </p:blipFill>
        <p:spPr>
          <a:xfrm>
            <a:off x="5357225" y="3246438"/>
            <a:ext cx="2147775" cy="365125"/>
          </a:xfrm>
          <a:prstGeom prst="rect">
            <a:avLst/>
          </a:prstGeom>
          <a:noFill/>
          <a:ln>
            <a:noFill/>
          </a:ln>
        </p:spPr>
      </p:pic>
      <p:pic>
        <p:nvPicPr>
          <p:cNvPr id="244" name="Google Shape;244;p21"/>
          <p:cNvPicPr preferRelativeResize="0"/>
          <p:nvPr/>
        </p:nvPicPr>
        <p:blipFill rotWithShape="1">
          <a:blip r:embed="rId4">
            <a:alphaModFix/>
          </a:blip>
          <a:srcRect b="0" l="0" r="0" t="0"/>
          <a:stretch/>
        </p:blipFill>
        <p:spPr>
          <a:xfrm>
            <a:off x="1984650" y="5095800"/>
            <a:ext cx="3648075" cy="1104900"/>
          </a:xfrm>
          <a:prstGeom prst="rect">
            <a:avLst/>
          </a:prstGeom>
          <a:noFill/>
          <a:ln>
            <a:noFill/>
          </a:ln>
        </p:spPr>
      </p:pic>
      <p:sp>
        <p:nvSpPr>
          <p:cNvPr id="245" name="Google Shape;245;p21"/>
          <p:cNvSpPr txBox="1"/>
          <p:nvPr/>
        </p:nvSpPr>
        <p:spPr>
          <a:xfrm>
            <a:off x="5904300" y="5525975"/>
            <a:ext cx="6287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where s = variance of that window</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8ef7f1dcc6_0_17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52" name="Google Shape;252;g18ef7f1dcc6_0_177"/>
          <p:cNvSpPr txBox="1"/>
          <p:nvPr/>
        </p:nvSpPr>
        <p:spPr>
          <a:xfrm>
            <a:off x="660600" y="188725"/>
            <a:ext cx="5850600" cy="6501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400"/>
              <a:buFont typeface="Arial"/>
              <a:buNone/>
            </a:pPr>
            <a:r>
              <a:rPr b="0" i="0" lang="en-US" sz="2400" u="none" cap="none" strike="noStrike">
                <a:solidFill>
                  <a:schemeClr val="dk1"/>
                </a:solidFill>
                <a:latin typeface="Average"/>
                <a:ea typeface="Average"/>
                <a:cs typeface="Average"/>
                <a:sym typeface="Average"/>
              </a:rPr>
              <a:t>for I</a:t>
            </a:r>
            <a:r>
              <a:rPr b="0" baseline="-25000" i="0" lang="en-US" sz="2400" u="none" cap="none" strike="noStrike">
                <a:solidFill>
                  <a:schemeClr val="dk1"/>
                </a:solidFill>
                <a:latin typeface="Average"/>
                <a:ea typeface="Average"/>
                <a:cs typeface="Average"/>
                <a:sym typeface="Average"/>
              </a:rPr>
              <a:t>i,j</a:t>
            </a:r>
            <a:r>
              <a:rPr b="0" i="0" lang="en-US" sz="2400" u="none" cap="none" strike="noStrike">
                <a:solidFill>
                  <a:schemeClr val="dk1"/>
                </a:solidFill>
                <a:latin typeface="Average"/>
                <a:ea typeface="Average"/>
                <a:cs typeface="Average"/>
                <a:sym typeface="Average"/>
              </a:rPr>
              <a:t> </a:t>
            </a:r>
            <a:r>
              <a:rPr b="0" i="0" lang="en-US" sz="2000" u="none" cap="none" strike="noStrike">
                <a:solidFill>
                  <a:srgbClr val="202124"/>
                </a:solidFill>
                <a:highlight>
                  <a:srgbClr val="FFFFFF"/>
                </a:highlight>
                <a:latin typeface="Average"/>
                <a:ea typeface="Average"/>
                <a:cs typeface="Average"/>
                <a:sym typeface="Average"/>
              </a:rPr>
              <a:t>∈</a:t>
            </a:r>
            <a:r>
              <a:rPr b="0" i="0" lang="en-US" sz="2400" u="none" cap="none" strike="noStrike">
                <a:solidFill>
                  <a:schemeClr val="dk1"/>
                </a:solidFill>
                <a:latin typeface="Average"/>
                <a:ea typeface="Average"/>
                <a:cs typeface="Average"/>
                <a:sym typeface="Average"/>
              </a:rPr>
              <a:t> image do</a:t>
            </a:r>
            <a:endParaRPr b="0" i="0" sz="24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Average"/>
                <a:ea typeface="Average"/>
                <a:cs typeface="Average"/>
                <a:sym typeface="Average"/>
              </a:rPr>
              <a:t>W</a:t>
            </a:r>
            <a:r>
              <a:rPr b="0" baseline="-25000" i="0" lang="en-US" sz="2400" u="none" cap="none" strike="noStrike">
                <a:solidFill>
                  <a:schemeClr val="dk1"/>
                </a:solidFill>
                <a:latin typeface="Average"/>
                <a:ea typeface="Average"/>
                <a:cs typeface="Average"/>
                <a:sym typeface="Average"/>
              </a:rPr>
              <a:t>min</a:t>
            </a:r>
            <a:r>
              <a:rPr b="0" i="0" lang="en-US" sz="2400" u="none" cap="none" strike="noStrike">
                <a:solidFill>
                  <a:schemeClr val="dk1"/>
                </a:solidFill>
                <a:latin typeface="Average"/>
                <a:ea typeface="Average"/>
                <a:cs typeface="Average"/>
                <a:sym typeface="Average"/>
              </a:rPr>
              <a:t> 			Minimum window size (3*3)</a:t>
            </a:r>
            <a:endParaRPr b="0" i="0" sz="24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Average"/>
                <a:ea typeface="Average"/>
                <a:cs typeface="Average"/>
                <a:sym typeface="Average"/>
              </a:rPr>
              <a:t>W</a:t>
            </a:r>
            <a:r>
              <a:rPr b="0" baseline="-25000" i="0" lang="en-US" sz="2400" u="none" cap="none" strike="noStrike">
                <a:solidFill>
                  <a:schemeClr val="dk1"/>
                </a:solidFill>
                <a:latin typeface="Average"/>
                <a:ea typeface="Average"/>
                <a:cs typeface="Average"/>
                <a:sym typeface="Average"/>
              </a:rPr>
              <a:t>max</a:t>
            </a:r>
            <a:r>
              <a:rPr b="0" i="0" lang="en-US" sz="2400" u="none" cap="none" strike="noStrike">
                <a:solidFill>
                  <a:schemeClr val="dk1"/>
                </a:solidFill>
                <a:latin typeface="Average"/>
                <a:ea typeface="Average"/>
                <a:cs typeface="Average"/>
                <a:sym typeface="Average"/>
              </a:rPr>
              <a:t>  			Maximum window size (5*5)</a:t>
            </a:r>
            <a:endParaRPr b="0" i="0" sz="24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Average"/>
                <a:ea typeface="Average"/>
                <a:cs typeface="Average"/>
                <a:sym typeface="Average"/>
              </a:rPr>
              <a:t>n  			zeros(size(I))</a:t>
            </a:r>
            <a:endParaRPr b="0" i="0" sz="24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Average"/>
                <a:ea typeface="Average"/>
                <a:cs typeface="Average"/>
                <a:sym typeface="Average"/>
              </a:rPr>
              <a:t>for I</a:t>
            </a:r>
            <a:r>
              <a:rPr b="0" baseline="-25000" i="0" lang="en-US" sz="2400" u="none" cap="none" strike="noStrike">
                <a:solidFill>
                  <a:schemeClr val="dk1"/>
                </a:solidFill>
                <a:latin typeface="Average"/>
                <a:ea typeface="Average"/>
                <a:cs typeface="Average"/>
                <a:sym typeface="Average"/>
              </a:rPr>
              <a:t>x,y</a:t>
            </a:r>
            <a:r>
              <a:rPr b="0" i="0" lang="en-US" sz="2000" u="none" cap="none" strike="noStrike">
                <a:solidFill>
                  <a:srgbClr val="202124"/>
                </a:solidFill>
                <a:highlight>
                  <a:srgbClr val="FFFFFF"/>
                </a:highlight>
                <a:latin typeface="Average"/>
                <a:ea typeface="Average"/>
                <a:cs typeface="Average"/>
                <a:sym typeface="Average"/>
              </a:rPr>
              <a:t>∈ </a:t>
            </a:r>
            <a:r>
              <a:rPr b="0" i="0" lang="en-US" sz="2400" u="none" cap="none" strike="noStrike">
                <a:solidFill>
                  <a:srgbClr val="202124"/>
                </a:solidFill>
                <a:highlight>
                  <a:srgbClr val="FFFFFF"/>
                </a:highlight>
                <a:latin typeface="Average"/>
                <a:ea typeface="Average"/>
                <a:cs typeface="Average"/>
                <a:sym typeface="Average"/>
              </a:rPr>
              <a:t>W</a:t>
            </a:r>
            <a:r>
              <a:rPr b="0" i="0" lang="en-US" sz="2000" u="none" cap="none" strike="noStrike">
                <a:solidFill>
                  <a:srgbClr val="202124"/>
                </a:solidFill>
                <a:highlight>
                  <a:srgbClr val="FFFFFF"/>
                </a:highlight>
                <a:latin typeface="Average"/>
                <a:ea typeface="Average"/>
                <a:cs typeface="Average"/>
                <a:sym typeface="Average"/>
              </a:rPr>
              <a:t>,  </a:t>
            </a:r>
            <a:r>
              <a:rPr b="0" i="0" lang="en-US" sz="2400" u="none" cap="none" strike="noStrike">
                <a:solidFill>
                  <a:schemeClr val="dk1"/>
                </a:solidFill>
                <a:latin typeface="Average"/>
                <a:ea typeface="Average"/>
                <a:cs typeface="Average"/>
                <a:sym typeface="Average"/>
              </a:rPr>
              <a:t>W</a:t>
            </a:r>
            <a:r>
              <a:rPr b="0" baseline="-25000" i="0" lang="en-US" sz="2400" u="none" cap="none" strike="noStrike">
                <a:solidFill>
                  <a:schemeClr val="dk1"/>
                </a:solidFill>
                <a:latin typeface="Average"/>
                <a:ea typeface="Average"/>
                <a:cs typeface="Average"/>
                <a:sym typeface="Average"/>
              </a:rPr>
              <a:t>min</a:t>
            </a:r>
            <a:r>
              <a:rPr b="0" i="0" lang="en-US" sz="2400" u="none" cap="none" strike="noStrike">
                <a:solidFill>
                  <a:schemeClr val="dk1"/>
                </a:solidFill>
                <a:latin typeface="Average"/>
                <a:ea typeface="Average"/>
                <a:cs typeface="Average"/>
                <a:sym typeface="Average"/>
              </a:rPr>
              <a:t> </a:t>
            </a:r>
            <a:r>
              <a:rPr b="0" i="0" lang="en-US" sz="2400" u="none" cap="none" strike="noStrike">
                <a:solidFill>
                  <a:srgbClr val="202124"/>
                </a:solidFill>
                <a:highlight>
                  <a:srgbClr val="FFFFFF"/>
                </a:highlight>
                <a:latin typeface="Arial"/>
                <a:ea typeface="Arial"/>
                <a:cs typeface="Arial"/>
                <a:sym typeface="Arial"/>
              </a:rPr>
              <a:t>≤  W  ≤  </a:t>
            </a:r>
            <a:r>
              <a:rPr b="0" i="0" lang="en-US" sz="2400" u="none" cap="none" strike="noStrike">
                <a:solidFill>
                  <a:schemeClr val="dk1"/>
                </a:solidFill>
                <a:latin typeface="Average"/>
                <a:ea typeface="Average"/>
                <a:cs typeface="Average"/>
                <a:sym typeface="Average"/>
              </a:rPr>
              <a:t>W</a:t>
            </a:r>
            <a:r>
              <a:rPr b="0" baseline="-25000" i="0" lang="en-US" sz="2400" u="none" cap="none" strike="noStrike">
                <a:solidFill>
                  <a:schemeClr val="dk1"/>
                </a:solidFill>
                <a:latin typeface="Average"/>
                <a:ea typeface="Average"/>
                <a:cs typeface="Average"/>
                <a:sym typeface="Average"/>
              </a:rPr>
              <a:t>max</a:t>
            </a:r>
            <a:r>
              <a:rPr b="0" i="0" lang="en-US" sz="2400" u="none" cap="none" strike="noStrike">
                <a:solidFill>
                  <a:schemeClr val="dk1"/>
                </a:solidFill>
                <a:latin typeface="Average"/>
                <a:ea typeface="Average"/>
                <a:cs typeface="Average"/>
                <a:sym typeface="Average"/>
              </a:rPr>
              <a:t>  do</a:t>
            </a:r>
            <a:endParaRPr b="0" i="0" sz="24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Average"/>
                <a:ea typeface="Average"/>
                <a:cs typeface="Average"/>
                <a:sym typeface="Average"/>
              </a:rPr>
              <a:t>	S</a:t>
            </a:r>
            <a:r>
              <a:rPr b="0" baseline="-25000" i="0" lang="en-US" sz="2400" u="none" cap="none" strike="noStrike">
                <a:solidFill>
                  <a:schemeClr val="dk1"/>
                </a:solidFill>
                <a:latin typeface="Average"/>
                <a:ea typeface="Average"/>
                <a:cs typeface="Average"/>
                <a:sym typeface="Average"/>
              </a:rPr>
              <a:t>min</a:t>
            </a:r>
            <a:r>
              <a:rPr b="0" i="0" lang="en-US" sz="2400" u="none" cap="none" strike="noStrike">
                <a:solidFill>
                  <a:schemeClr val="dk1"/>
                </a:solidFill>
                <a:latin typeface="Average"/>
                <a:ea typeface="Average"/>
                <a:cs typeface="Average"/>
                <a:sym typeface="Average"/>
              </a:rPr>
              <a:t> 			Sort(W)</a:t>
            </a:r>
            <a:endParaRPr b="0" i="0" sz="24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Average"/>
                <a:ea typeface="Average"/>
                <a:cs typeface="Average"/>
                <a:sym typeface="Average"/>
              </a:rPr>
              <a:t>	M  			Median(S</a:t>
            </a:r>
            <a:r>
              <a:rPr b="0" baseline="-25000" i="0" lang="en-US" sz="2400" u="none" cap="none" strike="noStrike">
                <a:solidFill>
                  <a:schemeClr val="dk1"/>
                </a:solidFill>
                <a:latin typeface="Average"/>
                <a:ea typeface="Average"/>
                <a:cs typeface="Average"/>
                <a:sym typeface="Average"/>
              </a:rPr>
              <a:t>min</a:t>
            </a:r>
            <a:r>
              <a:rPr b="0" i="0" lang="en-US" sz="2400" u="none" cap="none" strike="noStrike">
                <a:solidFill>
                  <a:schemeClr val="dk1"/>
                </a:solidFill>
                <a:latin typeface="Average"/>
                <a:ea typeface="Average"/>
                <a:cs typeface="Average"/>
                <a:sym typeface="Average"/>
              </a:rPr>
              <a:t>)</a:t>
            </a:r>
            <a:endParaRPr b="0" i="0" sz="24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Average"/>
                <a:ea typeface="Average"/>
                <a:cs typeface="Average"/>
                <a:sym typeface="Average"/>
              </a:rPr>
              <a:t>	L    		Length(S</a:t>
            </a:r>
            <a:r>
              <a:rPr b="0" baseline="-25000" i="0" lang="en-US" sz="2400" u="none" cap="none" strike="noStrike">
                <a:solidFill>
                  <a:schemeClr val="dk1"/>
                </a:solidFill>
                <a:latin typeface="Average"/>
                <a:ea typeface="Average"/>
                <a:cs typeface="Average"/>
                <a:sym typeface="Average"/>
              </a:rPr>
              <a:t>min</a:t>
            </a:r>
            <a:r>
              <a:rPr b="0" i="0" lang="en-US" sz="2400" u="none" cap="none" strike="noStrike">
                <a:solidFill>
                  <a:schemeClr val="dk1"/>
                </a:solidFill>
                <a:latin typeface="Average"/>
                <a:ea typeface="Average"/>
                <a:cs typeface="Average"/>
                <a:sym typeface="Average"/>
              </a:rPr>
              <a:t>)</a:t>
            </a:r>
            <a:endParaRPr b="0" i="0" sz="24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Average"/>
                <a:ea typeface="Average"/>
                <a:cs typeface="Average"/>
                <a:sym typeface="Average"/>
              </a:rPr>
              <a:t>	V    		Variance(S</a:t>
            </a:r>
            <a:r>
              <a:rPr b="0" baseline="-25000" i="0" lang="en-US" sz="2400" u="none" cap="none" strike="noStrike">
                <a:solidFill>
                  <a:schemeClr val="dk1"/>
                </a:solidFill>
                <a:latin typeface="Average"/>
                <a:ea typeface="Average"/>
                <a:cs typeface="Average"/>
                <a:sym typeface="Average"/>
              </a:rPr>
              <a:t>min</a:t>
            </a:r>
            <a:r>
              <a:rPr b="0" i="0" lang="en-US" sz="2400" u="none" cap="none" strike="noStrike">
                <a:solidFill>
                  <a:schemeClr val="dk1"/>
                </a:solidFill>
                <a:latin typeface="Average"/>
                <a:ea typeface="Average"/>
                <a:cs typeface="Average"/>
                <a:sym typeface="Average"/>
              </a:rPr>
              <a:t>)</a:t>
            </a:r>
            <a:endParaRPr b="0" i="0" sz="24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chemeClr val="dk1"/>
                </a:solidFill>
                <a:latin typeface="Average"/>
                <a:ea typeface="Average"/>
                <a:cs typeface="Average"/>
                <a:sym typeface="Average"/>
              </a:rPr>
              <a:t>		if  L </a:t>
            </a:r>
            <a:r>
              <a:rPr b="0" i="0" lang="en-US" sz="2400" u="none" cap="none" strike="noStrike">
                <a:solidFill>
                  <a:srgbClr val="202124"/>
                </a:solidFill>
                <a:highlight>
                  <a:srgbClr val="FFFFFF"/>
                </a:highlight>
                <a:latin typeface="Average"/>
                <a:ea typeface="Average"/>
                <a:cs typeface="Average"/>
                <a:sym typeface="Average"/>
              </a:rPr>
              <a:t>≠ 0 and V </a:t>
            </a:r>
            <a:r>
              <a:rPr b="0" i="0" lang="en-US" sz="2250" u="none" cap="none" strike="noStrike">
                <a:solidFill>
                  <a:srgbClr val="202124"/>
                </a:solidFill>
                <a:highlight>
                  <a:srgbClr val="FFFFFF"/>
                </a:highlight>
                <a:latin typeface="Average"/>
                <a:ea typeface="Average"/>
                <a:cs typeface="Average"/>
                <a:sym typeface="Average"/>
              </a:rPr>
              <a:t>&gt;</a:t>
            </a:r>
            <a:r>
              <a:rPr b="0" i="0" lang="en-US" sz="2400" u="none" cap="none" strike="noStrike">
                <a:solidFill>
                  <a:srgbClr val="202124"/>
                </a:solidFill>
                <a:highlight>
                  <a:srgbClr val="FFFFFF"/>
                </a:highlight>
                <a:latin typeface="Average"/>
                <a:ea typeface="Average"/>
                <a:cs typeface="Average"/>
                <a:sym typeface="Average"/>
              </a:rPr>
              <a:t>  2*M then</a:t>
            </a:r>
            <a:endParaRPr b="0" i="0" sz="2400" u="none" cap="none" strike="noStrike">
              <a:solidFill>
                <a:srgbClr val="202124"/>
              </a:solidFill>
              <a:highlight>
                <a:srgbClr val="FFFFFF"/>
              </a:highlight>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202124"/>
                </a:solidFill>
                <a:highlight>
                  <a:srgbClr val="FFFFFF"/>
                </a:highlight>
                <a:latin typeface="Average"/>
                <a:ea typeface="Average"/>
                <a:cs typeface="Average"/>
                <a:sym typeface="Average"/>
              </a:rPr>
              <a:t>			W               W</a:t>
            </a:r>
            <a:r>
              <a:rPr b="0" baseline="-25000" i="0" lang="en-US" sz="2400" u="none" cap="none" strike="noStrike">
                <a:solidFill>
                  <a:srgbClr val="202124"/>
                </a:solidFill>
                <a:highlight>
                  <a:srgbClr val="FFFFFF"/>
                </a:highlight>
                <a:latin typeface="Average"/>
                <a:ea typeface="Average"/>
                <a:cs typeface="Average"/>
                <a:sym typeface="Average"/>
              </a:rPr>
              <a:t>max</a:t>
            </a:r>
            <a:endParaRPr b="0" i="0" sz="2400" u="none" cap="none" strike="noStrike">
              <a:solidFill>
                <a:srgbClr val="202124"/>
              </a:solidFill>
              <a:highlight>
                <a:srgbClr val="FFFFFF"/>
              </a:highlight>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202124"/>
                </a:solidFill>
                <a:highlight>
                  <a:srgbClr val="FFFFFF"/>
                </a:highlight>
                <a:latin typeface="Average"/>
                <a:ea typeface="Average"/>
                <a:cs typeface="Average"/>
                <a:sym typeface="Average"/>
              </a:rPr>
              <a:t>			S</a:t>
            </a:r>
            <a:r>
              <a:rPr b="0" baseline="-25000" i="0" lang="en-US" sz="2400" u="none" cap="none" strike="noStrike">
                <a:solidFill>
                  <a:srgbClr val="202124"/>
                </a:solidFill>
                <a:highlight>
                  <a:srgbClr val="FFFFFF"/>
                </a:highlight>
                <a:latin typeface="Average"/>
                <a:ea typeface="Average"/>
                <a:cs typeface="Average"/>
                <a:sym typeface="Average"/>
              </a:rPr>
              <a:t>max</a:t>
            </a:r>
            <a:r>
              <a:rPr b="0" i="0" lang="en-US" sz="2400" u="none" cap="none" strike="noStrike">
                <a:solidFill>
                  <a:srgbClr val="202124"/>
                </a:solidFill>
                <a:highlight>
                  <a:srgbClr val="FFFFFF"/>
                </a:highlight>
                <a:latin typeface="Average"/>
                <a:ea typeface="Average"/>
                <a:cs typeface="Average"/>
                <a:sym typeface="Average"/>
              </a:rPr>
              <a:t>             Sort(W)</a:t>
            </a:r>
            <a:endParaRPr b="0" i="0" sz="2400" u="none" cap="none" strike="noStrike">
              <a:solidFill>
                <a:srgbClr val="202124"/>
              </a:solidFill>
              <a:highlight>
                <a:srgbClr val="FFFFFF"/>
              </a:highlight>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202124"/>
                </a:solidFill>
                <a:highlight>
                  <a:srgbClr val="FFFFFF"/>
                </a:highlight>
                <a:latin typeface="Average"/>
                <a:ea typeface="Average"/>
                <a:cs typeface="Average"/>
                <a:sym typeface="Average"/>
              </a:rPr>
              <a:t>			M   		 Median(S</a:t>
            </a:r>
            <a:r>
              <a:rPr b="0" baseline="-25000" i="0" lang="en-US" sz="2400" u="none" cap="none" strike="noStrike">
                <a:solidFill>
                  <a:srgbClr val="202124"/>
                </a:solidFill>
                <a:highlight>
                  <a:srgbClr val="FFFFFF"/>
                </a:highlight>
                <a:latin typeface="Average"/>
                <a:ea typeface="Average"/>
                <a:cs typeface="Average"/>
                <a:sym typeface="Average"/>
              </a:rPr>
              <a:t>max</a:t>
            </a:r>
            <a:r>
              <a:rPr b="0" i="0" lang="en-US" sz="2400" u="none" cap="none" strike="noStrike">
                <a:solidFill>
                  <a:srgbClr val="202124"/>
                </a:solidFill>
                <a:highlight>
                  <a:srgbClr val="FFFFFF"/>
                </a:highlight>
                <a:latin typeface="Average"/>
                <a:ea typeface="Average"/>
                <a:cs typeface="Average"/>
                <a:sym typeface="Average"/>
              </a:rPr>
              <a:t>)</a:t>
            </a:r>
            <a:endParaRPr b="0" i="0" sz="2400" u="none" cap="none" strike="noStrike">
              <a:solidFill>
                <a:srgbClr val="202124"/>
              </a:solidFill>
              <a:highlight>
                <a:srgbClr val="FFFFFF"/>
              </a:highlight>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202124"/>
                </a:solidFill>
                <a:highlight>
                  <a:srgbClr val="FFFFFF"/>
                </a:highlight>
                <a:latin typeface="Average"/>
                <a:ea typeface="Average"/>
                <a:cs typeface="Average"/>
                <a:sym typeface="Average"/>
              </a:rPr>
              <a:t>	n(i,j)  			M</a:t>
            </a:r>
            <a:endParaRPr b="0" i="0" sz="2400" u="none" cap="none" strike="noStrike">
              <a:solidFill>
                <a:srgbClr val="202124"/>
              </a:solidFill>
              <a:highlight>
                <a:srgbClr val="FFFFFF"/>
              </a:highlight>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2400" u="none" cap="none" strike="noStrike">
                <a:solidFill>
                  <a:srgbClr val="202124"/>
                </a:solidFill>
                <a:highlight>
                  <a:srgbClr val="FFFFFF"/>
                </a:highlight>
                <a:latin typeface="Average"/>
                <a:ea typeface="Average"/>
                <a:cs typeface="Average"/>
                <a:sym typeface="Average"/>
              </a:rPr>
              <a:t>I = n</a:t>
            </a:r>
            <a:endParaRPr b="0" i="0" sz="2400" u="none" cap="none" strike="noStrike">
              <a:solidFill>
                <a:srgbClr val="202124"/>
              </a:solidFill>
              <a:highlight>
                <a:srgbClr val="FFFFFF"/>
              </a:highlight>
              <a:latin typeface="Average"/>
              <a:ea typeface="Average"/>
              <a:cs typeface="Average"/>
              <a:sym typeface="Average"/>
            </a:endParaRPr>
          </a:p>
        </p:txBody>
      </p:sp>
      <p:cxnSp>
        <p:nvCxnSpPr>
          <p:cNvPr id="253" name="Google Shape;253;g18ef7f1dcc6_0_177"/>
          <p:cNvCxnSpPr/>
          <p:nvPr/>
        </p:nvCxnSpPr>
        <p:spPr>
          <a:xfrm rot="10800000">
            <a:off x="1528850" y="1000275"/>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54" name="Google Shape;254;g18ef7f1dcc6_0_177"/>
          <p:cNvCxnSpPr/>
          <p:nvPr/>
        </p:nvCxnSpPr>
        <p:spPr>
          <a:xfrm rot="10800000">
            <a:off x="1528850" y="1360275"/>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55" name="Google Shape;255;g18ef7f1dcc6_0_177"/>
          <p:cNvCxnSpPr/>
          <p:nvPr/>
        </p:nvCxnSpPr>
        <p:spPr>
          <a:xfrm rot="10800000">
            <a:off x="1154225" y="1776900"/>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56" name="Google Shape;256;g18ef7f1dcc6_0_177"/>
          <p:cNvCxnSpPr/>
          <p:nvPr/>
        </p:nvCxnSpPr>
        <p:spPr>
          <a:xfrm rot="10800000">
            <a:off x="1909025" y="2646475"/>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57" name="Google Shape;257;g18ef7f1dcc6_0_177"/>
          <p:cNvCxnSpPr/>
          <p:nvPr/>
        </p:nvCxnSpPr>
        <p:spPr>
          <a:xfrm rot="10800000">
            <a:off x="1628875" y="2987625"/>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58" name="Google Shape;258;g18ef7f1dcc6_0_177"/>
          <p:cNvCxnSpPr/>
          <p:nvPr/>
        </p:nvCxnSpPr>
        <p:spPr>
          <a:xfrm rot="10800000">
            <a:off x="1628875" y="3439525"/>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59" name="Google Shape;259;g18ef7f1dcc6_0_177"/>
          <p:cNvCxnSpPr/>
          <p:nvPr/>
        </p:nvCxnSpPr>
        <p:spPr>
          <a:xfrm rot="10800000">
            <a:off x="1628875" y="3858600"/>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60" name="Google Shape;260;g18ef7f1dcc6_0_177"/>
          <p:cNvCxnSpPr/>
          <p:nvPr/>
        </p:nvCxnSpPr>
        <p:spPr>
          <a:xfrm rot="10800000">
            <a:off x="2663825" y="4671575"/>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61" name="Google Shape;261;g18ef7f1dcc6_0_177"/>
          <p:cNvCxnSpPr/>
          <p:nvPr/>
        </p:nvCxnSpPr>
        <p:spPr>
          <a:xfrm rot="10800000">
            <a:off x="2663825" y="5125925"/>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62" name="Google Shape;262;g18ef7f1dcc6_0_177"/>
          <p:cNvCxnSpPr/>
          <p:nvPr/>
        </p:nvCxnSpPr>
        <p:spPr>
          <a:xfrm rot="10800000">
            <a:off x="2663825" y="5542550"/>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63" name="Google Shape;263;g18ef7f1dcc6_0_177"/>
          <p:cNvCxnSpPr/>
          <p:nvPr/>
        </p:nvCxnSpPr>
        <p:spPr>
          <a:xfrm rot="10800000">
            <a:off x="2052575" y="5959175"/>
            <a:ext cx="754800" cy="0"/>
          </a:xfrm>
          <a:prstGeom prst="straightConnector1">
            <a:avLst/>
          </a:prstGeom>
          <a:noFill/>
          <a:ln cap="flat" cmpd="sng" w="9525">
            <a:solidFill>
              <a:schemeClr val="dk2"/>
            </a:solidFill>
            <a:prstDash val="solid"/>
            <a:round/>
            <a:headEnd len="sm" w="sm" type="none"/>
            <a:tailEnd len="med" w="med" type="triangle"/>
          </a:ln>
        </p:spPr>
      </p:cxnSp>
      <p:sp>
        <p:nvSpPr>
          <p:cNvPr id="264" name="Google Shape;264;g18ef7f1dcc6_0_177"/>
          <p:cNvSpPr txBox="1"/>
          <p:nvPr/>
        </p:nvSpPr>
        <p:spPr>
          <a:xfrm>
            <a:off x="6945300" y="938275"/>
            <a:ext cx="4869300" cy="500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0" i="0" lang="en-US" sz="2900" u="sng" cap="none" strike="noStrike">
                <a:solidFill>
                  <a:schemeClr val="accent2"/>
                </a:solidFill>
                <a:latin typeface="Calibri"/>
                <a:ea typeface="Calibri"/>
                <a:cs typeface="Calibri"/>
                <a:sym typeface="Calibri"/>
              </a:rPr>
              <a:t>Algorithm of SAM Filter</a:t>
            </a:r>
            <a:endParaRPr b="0" i="0" sz="2900" u="sng" cap="none" strike="noStrike">
              <a:solidFill>
                <a:schemeClr val="accent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chemeClr val="accent2"/>
              </a:solidFill>
              <a:latin typeface="Calibri"/>
              <a:ea typeface="Calibri"/>
              <a:cs typeface="Calibri"/>
              <a:sym typeface="Calibri"/>
            </a:endParaRPr>
          </a:p>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The minimum window size </a:t>
            </a:r>
            <a:endParaRPr b="0" i="0" sz="26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is 3 by 3</a:t>
            </a:r>
            <a:endParaRPr b="0" i="0" sz="2600" u="none" cap="none" strike="noStrike">
              <a:solidFill>
                <a:schemeClr val="dk1"/>
              </a:solidFill>
              <a:latin typeface="Calibri"/>
              <a:ea typeface="Calibri"/>
              <a:cs typeface="Calibri"/>
              <a:sym typeface="Calibri"/>
            </a:endParaRPr>
          </a:p>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The maximum window size </a:t>
            </a:r>
            <a:endParaRPr b="0" i="0" sz="26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is 5 by 5</a:t>
            </a:r>
            <a:endParaRPr b="0" i="0" sz="2600" u="none" cap="none" strike="noStrike">
              <a:solidFill>
                <a:schemeClr val="dk1"/>
              </a:solidFill>
              <a:latin typeface="Calibri"/>
              <a:ea typeface="Calibri"/>
              <a:cs typeface="Calibri"/>
              <a:sym typeface="Calibri"/>
            </a:endParaRPr>
          </a:p>
          <a:p>
            <a:pPr indent="-393700" lvl="0" marL="457200" marR="0" rtl="0" algn="l">
              <a:lnSpc>
                <a:spcPct val="100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If the variance of the window</a:t>
            </a:r>
            <a:endParaRPr b="0" i="0" sz="26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600"/>
              <a:buFont typeface="Arial"/>
              <a:buNone/>
            </a:pPr>
            <a:r>
              <a:rPr b="0" i="0" lang="en-US" sz="2600" u="none" cap="none" strike="noStrike">
                <a:solidFill>
                  <a:schemeClr val="dk1"/>
                </a:solidFill>
                <a:latin typeface="Calibri"/>
                <a:ea typeface="Calibri"/>
                <a:cs typeface="Calibri"/>
                <a:sym typeface="Calibri"/>
              </a:rPr>
              <a:t>is greater than 2*median then the window size increases to 5 by 5 and the median is calculated </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2500" u="none" cap="none" strike="noStrike">
              <a:solidFill>
                <a:schemeClr val="accent2"/>
              </a:solidFill>
              <a:latin typeface="Calibri"/>
              <a:ea typeface="Calibri"/>
              <a:cs typeface="Calibri"/>
              <a:sym typeface="Calibri"/>
            </a:endParaRPr>
          </a:p>
        </p:txBody>
      </p:sp>
      <p:cxnSp>
        <p:nvCxnSpPr>
          <p:cNvPr id="265" name="Google Shape;265;g18ef7f1dcc6_0_177"/>
          <p:cNvCxnSpPr/>
          <p:nvPr/>
        </p:nvCxnSpPr>
        <p:spPr>
          <a:xfrm>
            <a:off x="6632600" y="65400"/>
            <a:ext cx="29100" cy="6727200"/>
          </a:xfrm>
          <a:prstGeom prst="straightConnector1">
            <a:avLst/>
          </a:prstGeom>
          <a:noFill/>
          <a:ln cap="flat" cmpd="sng" w="38100">
            <a:solidFill>
              <a:schemeClr val="accent2"/>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descr="impulse.jpg" id="272" name="Google Shape;272;p23"/>
          <p:cNvPicPr preferRelativeResize="0"/>
          <p:nvPr/>
        </p:nvPicPr>
        <p:blipFill rotWithShape="1">
          <a:blip r:embed="rId3">
            <a:alphaModFix/>
          </a:blip>
          <a:srcRect b="0" l="0" r="0" t="0"/>
          <a:stretch/>
        </p:blipFill>
        <p:spPr>
          <a:xfrm>
            <a:off x="1147275" y="1719075"/>
            <a:ext cx="3919851" cy="3346700"/>
          </a:xfrm>
          <a:prstGeom prst="rect">
            <a:avLst/>
          </a:prstGeom>
          <a:noFill/>
          <a:ln>
            <a:noFill/>
          </a:ln>
        </p:spPr>
      </p:pic>
      <p:sp>
        <p:nvSpPr>
          <p:cNvPr id="273" name="Google Shape;273;p23"/>
          <p:cNvSpPr/>
          <p:nvPr/>
        </p:nvSpPr>
        <p:spPr>
          <a:xfrm>
            <a:off x="5730250" y="2824713"/>
            <a:ext cx="1755600" cy="87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enoise.jpg" id="274" name="Google Shape;274;p23"/>
          <p:cNvPicPr preferRelativeResize="0"/>
          <p:nvPr/>
        </p:nvPicPr>
        <p:blipFill rotWithShape="1">
          <a:blip r:embed="rId4">
            <a:alphaModFix/>
          </a:blip>
          <a:srcRect b="0" l="0" r="0" t="0"/>
          <a:stretch/>
        </p:blipFill>
        <p:spPr>
          <a:xfrm>
            <a:off x="7956625" y="1670675"/>
            <a:ext cx="3325824" cy="3248800"/>
          </a:xfrm>
          <a:prstGeom prst="rect">
            <a:avLst/>
          </a:prstGeom>
          <a:noFill/>
          <a:ln>
            <a:noFill/>
          </a:ln>
        </p:spPr>
      </p:pic>
      <p:sp>
        <p:nvSpPr>
          <p:cNvPr id="275" name="Google Shape;275;p23"/>
          <p:cNvSpPr txBox="1"/>
          <p:nvPr/>
        </p:nvSpPr>
        <p:spPr>
          <a:xfrm>
            <a:off x="1444300" y="1060700"/>
            <a:ext cx="3325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Image with impulse noise</a:t>
            </a:r>
            <a:endParaRPr b="0" i="0" sz="2200" u="none" cap="none" strike="noStrike">
              <a:solidFill>
                <a:srgbClr val="000000"/>
              </a:solidFill>
              <a:latin typeface="Calibri"/>
              <a:ea typeface="Calibri"/>
              <a:cs typeface="Calibri"/>
              <a:sym typeface="Calibri"/>
            </a:endParaRPr>
          </a:p>
        </p:txBody>
      </p:sp>
      <p:sp>
        <p:nvSpPr>
          <p:cNvPr id="276" name="Google Shape;276;p23"/>
          <p:cNvSpPr txBox="1"/>
          <p:nvPr/>
        </p:nvSpPr>
        <p:spPr>
          <a:xfrm>
            <a:off x="7871750" y="722000"/>
            <a:ext cx="34107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Image after denoising using SAM Filter</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2" name="Google Shape;282;p24"/>
          <p:cNvSpPr txBox="1"/>
          <p:nvPr/>
        </p:nvSpPr>
        <p:spPr>
          <a:xfrm>
            <a:off x="1172050" y="760225"/>
            <a:ext cx="9677100" cy="4021500"/>
          </a:xfrm>
          <a:prstGeom prst="rect">
            <a:avLst/>
          </a:prstGeom>
          <a:noFill/>
          <a:ln>
            <a:noFill/>
          </a:ln>
        </p:spPr>
        <p:txBody>
          <a:bodyPr anchorCtr="0" anchor="t" bIns="91425" lIns="91425" spcFirstLastPara="1" rIns="91425" wrap="square" tIns="91425">
            <a:spAutoFit/>
          </a:bodyPr>
          <a:lstStyle/>
          <a:p>
            <a:pPr indent="0" lvl="0" marL="12700" marR="68580" rtl="0" algn="l">
              <a:lnSpc>
                <a:spcPct val="116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For the </a:t>
            </a:r>
            <a:r>
              <a:rPr b="0" i="0" lang="en-US" sz="2800" u="sng" cap="none" strike="noStrike">
                <a:solidFill>
                  <a:schemeClr val="accent2"/>
                </a:solidFill>
                <a:latin typeface="Calibri"/>
                <a:ea typeface="Calibri"/>
                <a:cs typeface="Calibri"/>
                <a:sym typeface="Calibri"/>
              </a:rPr>
              <a:t>Fixed Weighted Mean</a:t>
            </a:r>
            <a:r>
              <a:rPr b="0" i="0" lang="en-US" sz="2500" u="none" cap="none" strike="noStrike">
                <a:solidFill>
                  <a:schemeClr val="dk1"/>
                </a:solidFill>
                <a:latin typeface="Calibri"/>
                <a:ea typeface="Calibri"/>
                <a:cs typeface="Calibri"/>
                <a:sym typeface="Calibri"/>
              </a:rPr>
              <a:t> filtered image, use a 2×2 window in a  convolution manner, and check if the pixel being processed is  found corrupted </a:t>
            </a:r>
            <a:endParaRPr b="0" i="0" sz="2500" u="none" cap="none" strike="noStrike">
              <a:solidFill>
                <a:schemeClr val="dk1"/>
              </a:solidFill>
              <a:latin typeface="Calibri"/>
              <a:ea typeface="Calibri"/>
              <a:cs typeface="Calibri"/>
              <a:sym typeface="Calibri"/>
            </a:endParaRPr>
          </a:p>
          <a:p>
            <a:pPr indent="0" lvl="0" marL="12700" marR="68580" rtl="0" algn="l">
              <a:lnSpc>
                <a:spcPct val="116000"/>
              </a:lnSpc>
              <a:spcBef>
                <a:spcPts val="0"/>
              </a:spcBef>
              <a:spcAft>
                <a:spcPts val="0"/>
              </a:spcAft>
              <a:buClr>
                <a:srgbClr val="000000"/>
              </a:buClr>
              <a:buSzPts val="2500"/>
              <a:buFont typeface="Arial"/>
              <a:buNone/>
            </a:pPr>
            <a:r>
              <a:rPr b="0" i="0" lang="en-US" sz="2500" u="none" cap="none" strike="noStrike">
                <a:solidFill>
                  <a:schemeClr val="dk1"/>
                </a:solidFill>
                <a:latin typeface="Calibri"/>
                <a:ea typeface="Calibri"/>
                <a:cs typeface="Calibri"/>
                <a:sym typeface="Calibri"/>
              </a:rPr>
              <a:t>(i.e., I(i,j) =0 or 1 (normalized value))</a:t>
            </a:r>
            <a:endParaRPr b="0" i="0" sz="2500" u="none" cap="none" strike="noStrike">
              <a:solidFill>
                <a:schemeClr val="dk1"/>
              </a:solidFill>
              <a:latin typeface="Calibri"/>
              <a:ea typeface="Calibri"/>
              <a:cs typeface="Calibri"/>
              <a:sym typeface="Calibri"/>
            </a:endParaRPr>
          </a:p>
          <a:p>
            <a:pPr indent="0" lvl="0" marL="12700" marR="68580" rtl="0" algn="l">
              <a:lnSpc>
                <a:spcPct val="116000"/>
              </a:lnSpc>
              <a:spcBef>
                <a:spcPts val="0"/>
              </a:spcBef>
              <a:spcAft>
                <a:spcPts val="0"/>
              </a:spcAft>
              <a:buClr>
                <a:srgbClr val="000000"/>
              </a:buClr>
              <a:buSzPts val="2500"/>
              <a:buFont typeface="Arial"/>
              <a:buNone/>
            </a:pPr>
            <a:r>
              <a:t/>
            </a:r>
            <a:endParaRPr b="0" i="0" sz="2500" u="none" cap="none" strike="noStrike">
              <a:solidFill>
                <a:schemeClr val="dk1"/>
              </a:solidFill>
              <a:latin typeface="Calibri"/>
              <a:ea typeface="Calibri"/>
              <a:cs typeface="Calibri"/>
              <a:sym typeface="Calibri"/>
            </a:endParaRPr>
          </a:p>
          <a:p>
            <a:pPr indent="0" lvl="0" marL="12700" marR="68580" rtl="0" algn="l">
              <a:lnSpc>
                <a:spcPct val="116000"/>
              </a:lnSpc>
              <a:spcBef>
                <a:spcPts val="0"/>
              </a:spcBef>
              <a:spcAft>
                <a:spcPts val="0"/>
              </a:spcAft>
              <a:buClr>
                <a:schemeClr val="dk1"/>
              </a:buClr>
              <a:buSzPts val="2500"/>
              <a:buFont typeface="Arial"/>
              <a:buNone/>
            </a:pPr>
            <a:r>
              <a:rPr b="0" i="0" lang="en-US" sz="2500" u="none" cap="none" strike="noStrike">
                <a:solidFill>
                  <a:schemeClr val="dk1"/>
                </a:solidFill>
                <a:latin typeface="Calibri"/>
                <a:ea typeface="Calibri"/>
                <a:cs typeface="Calibri"/>
                <a:sym typeface="Calibri"/>
              </a:rPr>
              <a:t>Using the weights , if salt or pepper is detected, the new  processed pixel would be assigned the new value according to  below equation. Otherwise, it leaves the pixels unchanged.</a:t>
            </a:r>
            <a:endParaRPr b="0" i="0" sz="2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283" name="Google Shape;283;p24"/>
          <p:cNvPicPr preferRelativeResize="0"/>
          <p:nvPr/>
        </p:nvPicPr>
        <p:blipFill rotWithShape="1">
          <a:blip r:embed="rId3">
            <a:alphaModFix/>
          </a:blip>
          <a:srcRect b="0" l="0" r="0" t="0"/>
          <a:stretch/>
        </p:blipFill>
        <p:spPr>
          <a:xfrm>
            <a:off x="2699567" y="4497780"/>
            <a:ext cx="6622074" cy="1026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8ef7f1dcc6_0_8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90" name="Google Shape;290;g18ef7f1dcc6_0_82"/>
          <p:cNvSpPr txBox="1"/>
          <p:nvPr/>
        </p:nvSpPr>
        <p:spPr>
          <a:xfrm>
            <a:off x="660600" y="0"/>
            <a:ext cx="4680600" cy="6834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for I</a:t>
            </a:r>
            <a:r>
              <a:rPr b="0" baseline="-25000" i="0" lang="en-US" sz="1800" u="none" cap="none" strike="noStrike">
                <a:solidFill>
                  <a:schemeClr val="dk1"/>
                </a:solidFill>
                <a:latin typeface="Average"/>
                <a:ea typeface="Average"/>
                <a:cs typeface="Average"/>
                <a:sym typeface="Average"/>
              </a:rPr>
              <a:t>i,j</a:t>
            </a:r>
            <a:r>
              <a:rPr b="0" i="0" lang="en-US" sz="1800" u="none" cap="none" strike="noStrike">
                <a:solidFill>
                  <a:schemeClr val="dk1"/>
                </a:solidFill>
                <a:latin typeface="Average"/>
                <a:ea typeface="Average"/>
                <a:cs typeface="Average"/>
                <a:sym typeface="Average"/>
              </a:rPr>
              <a:t> </a:t>
            </a:r>
            <a:r>
              <a:rPr b="0" i="0" lang="en-US" sz="1800" u="none" cap="none" strike="noStrike">
                <a:solidFill>
                  <a:srgbClr val="202124"/>
                </a:solidFill>
                <a:highlight>
                  <a:srgbClr val="FFFFFF"/>
                </a:highlight>
                <a:latin typeface="Average"/>
                <a:ea typeface="Average"/>
                <a:cs typeface="Average"/>
                <a:sym typeface="Average"/>
              </a:rPr>
              <a:t>∈</a:t>
            </a:r>
            <a:r>
              <a:rPr b="0" i="0" lang="en-US" sz="1800" u="none" cap="none" strike="noStrike">
                <a:solidFill>
                  <a:schemeClr val="dk1"/>
                </a:solidFill>
                <a:latin typeface="Average"/>
                <a:ea typeface="Average"/>
                <a:cs typeface="Average"/>
                <a:sym typeface="Average"/>
              </a:rPr>
              <a:t> image do</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W</a:t>
            </a:r>
            <a:r>
              <a:rPr b="0" baseline="-25000" i="0" lang="en-US" sz="1800" u="none" cap="none" strike="noStrike">
                <a:solidFill>
                  <a:schemeClr val="dk1"/>
                </a:solidFill>
                <a:latin typeface="Average"/>
                <a:ea typeface="Average"/>
                <a:cs typeface="Average"/>
                <a:sym typeface="Average"/>
              </a:rPr>
              <a:t>2*2</a:t>
            </a:r>
            <a:r>
              <a:rPr b="0" i="0" lang="en-US" sz="1800" u="none" cap="none" strike="noStrike">
                <a:solidFill>
                  <a:schemeClr val="dk1"/>
                </a:solidFill>
                <a:latin typeface="Average"/>
                <a:ea typeface="Average"/>
                <a:cs typeface="Average"/>
                <a:sym typeface="Average"/>
              </a:rPr>
              <a:t>  			2*2 Window Size</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S 			Current Window</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mean 			 (</a:t>
            </a:r>
            <a:r>
              <a:rPr b="0" i="0" lang="en-US" sz="1800" u="none" cap="none" strike="noStrike">
                <a:solidFill>
                  <a:srgbClr val="202124"/>
                </a:solidFill>
                <a:highlight>
                  <a:srgbClr val="FFFFFF"/>
                </a:highlight>
                <a:latin typeface="Average"/>
                <a:ea typeface="Average"/>
                <a:cs typeface="Average"/>
                <a:sym typeface="Average"/>
              </a:rPr>
              <a:t>Σ</a:t>
            </a:r>
            <a:r>
              <a:rPr b="0" baseline="-25000" i="0" lang="en-US" sz="1800" u="none" cap="none" strike="noStrike">
                <a:solidFill>
                  <a:srgbClr val="202124"/>
                </a:solidFill>
                <a:highlight>
                  <a:srgbClr val="FFFFFF"/>
                </a:highlight>
                <a:latin typeface="Average"/>
                <a:ea typeface="Average"/>
                <a:cs typeface="Average"/>
                <a:sym typeface="Average"/>
              </a:rPr>
              <a:t>(x,y) in S</a:t>
            </a:r>
            <a:r>
              <a:rPr b="0" i="0" lang="en-US" sz="1800" u="none" cap="none" strike="noStrike">
                <a:solidFill>
                  <a:srgbClr val="202124"/>
                </a:solidFill>
                <a:highlight>
                  <a:srgbClr val="FFFFFF"/>
                </a:highlight>
                <a:latin typeface="Average"/>
                <a:ea typeface="Average"/>
                <a:cs typeface="Average"/>
                <a:sym typeface="Average"/>
              </a:rPr>
              <a:t>I</a:t>
            </a:r>
            <a:r>
              <a:rPr b="0" baseline="-25000" i="0" lang="en-US" sz="1800" u="none" cap="none" strike="noStrike">
                <a:solidFill>
                  <a:srgbClr val="202124"/>
                </a:solidFill>
                <a:highlight>
                  <a:srgbClr val="FFFFFF"/>
                </a:highlight>
                <a:latin typeface="Average"/>
                <a:ea typeface="Average"/>
                <a:cs typeface="Average"/>
                <a:sym typeface="Average"/>
              </a:rPr>
              <a:t>x,y</a:t>
            </a:r>
            <a:r>
              <a:rPr b="0" i="0" lang="en-US" sz="1800" u="none" cap="none" strike="noStrike">
                <a:solidFill>
                  <a:srgbClr val="202124"/>
                </a:solidFill>
                <a:highlight>
                  <a:srgbClr val="FFFFFF"/>
                </a:highlight>
                <a:latin typeface="Average"/>
                <a:ea typeface="Average"/>
                <a:cs typeface="Average"/>
                <a:sym typeface="Average"/>
              </a:rPr>
              <a:t>)/3</a:t>
            </a:r>
            <a:endParaRPr b="0" i="0" sz="1800" u="none" cap="none" strike="noStrike">
              <a:solidFill>
                <a:srgbClr val="202124"/>
              </a:solidFill>
              <a:highlight>
                <a:srgbClr val="FFFFFF"/>
              </a:highlight>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rgbClr val="202124"/>
                </a:solidFill>
                <a:highlight>
                  <a:srgbClr val="FFFFFF"/>
                </a:highlight>
                <a:latin typeface="Average"/>
                <a:ea typeface="Average"/>
                <a:cs typeface="Average"/>
                <a:sym typeface="Average"/>
              </a:rPr>
              <a:t>Wmean  			</a:t>
            </a:r>
            <a:r>
              <a:rPr b="0" i="0" lang="en-US" sz="1800" u="none" cap="none" strike="noStrike">
                <a:solidFill>
                  <a:schemeClr val="dk1"/>
                </a:solidFill>
                <a:latin typeface="Average"/>
                <a:ea typeface="Average"/>
                <a:cs typeface="Average"/>
                <a:sym typeface="Average"/>
              </a:rPr>
              <a:t> (</a:t>
            </a:r>
            <a:r>
              <a:rPr b="0" i="0" lang="en-US" sz="1800" u="none" cap="none" strike="noStrike">
                <a:solidFill>
                  <a:srgbClr val="202124"/>
                </a:solidFill>
                <a:highlight>
                  <a:srgbClr val="FFFFFF"/>
                </a:highlight>
                <a:latin typeface="Average"/>
                <a:ea typeface="Average"/>
                <a:cs typeface="Average"/>
                <a:sym typeface="Average"/>
              </a:rPr>
              <a:t>Σ</a:t>
            </a:r>
            <a:r>
              <a:rPr b="0" baseline="-25000" i="0" lang="en-US" sz="1800" u="none" cap="none" strike="noStrike">
                <a:solidFill>
                  <a:srgbClr val="202124"/>
                </a:solidFill>
                <a:highlight>
                  <a:srgbClr val="FFFFFF"/>
                </a:highlight>
                <a:latin typeface="Average"/>
                <a:ea typeface="Average"/>
                <a:cs typeface="Average"/>
                <a:sym typeface="Average"/>
              </a:rPr>
              <a:t>(x,y) in S</a:t>
            </a:r>
            <a:r>
              <a:rPr b="0" i="0" lang="en-US" sz="1800" u="none" cap="none" strike="noStrike">
                <a:solidFill>
                  <a:srgbClr val="202124"/>
                </a:solidFill>
                <a:highlight>
                  <a:srgbClr val="FFFFFF"/>
                </a:highlight>
                <a:latin typeface="Average"/>
                <a:ea typeface="Average"/>
                <a:cs typeface="Average"/>
                <a:sym typeface="Average"/>
              </a:rPr>
              <a:t>I</a:t>
            </a:r>
            <a:r>
              <a:rPr b="0" baseline="-25000" i="0" lang="en-US" sz="1800" u="none" cap="none" strike="noStrike">
                <a:solidFill>
                  <a:srgbClr val="202124"/>
                </a:solidFill>
                <a:highlight>
                  <a:srgbClr val="FFFFFF"/>
                </a:highlight>
                <a:latin typeface="Average"/>
                <a:ea typeface="Average"/>
                <a:cs typeface="Average"/>
                <a:sym typeface="Average"/>
              </a:rPr>
              <a:t>x,y</a:t>
            </a:r>
            <a:r>
              <a:rPr b="0" i="0" lang="en-US" sz="1800" u="none" cap="none" strike="noStrike">
                <a:solidFill>
                  <a:srgbClr val="202124"/>
                </a:solidFill>
                <a:highlight>
                  <a:srgbClr val="FFFFFF"/>
                </a:highlight>
                <a:latin typeface="Average"/>
                <a:ea typeface="Average"/>
                <a:cs typeface="Average"/>
                <a:sym typeface="Average"/>
              </a:rPr>
              <a:t>w</a:t>
            </a:r>
            <a:r>
              <a:rPr b="0" baseline="-25000" i="0" lang="en-US" sz="1800" u="none" cap="none" strike="noStrike">
                <a:solidFill>
                  <a:srgbClr val="202124"/>
                </a:solidFill>
                <a:highlight>
                  <a:srgbClr val="FFFFFF"/>
                </a:highlight>
                <a:latin typeface="Average"/>
                <a:ea typeface="Average"/>
                <a:cs typeface="Average"/>
                <a:sym typeface="Average"/>
              </a:rPr>
              <a:t>x,y</a:t>
            </a:r>
            <a:r>
              <a:rPr b="0" i="0" lang="en-US" sz="1800" u="none" cap="none" strike="noStrike">
                <a:solidFill>
                  <a:srgbClr val="202124"/>
                </a:solidFill>
                <a:highlight>
                  <a:srgbClr val="FFFFFF"/>
                </a:highlight>
                <a:latin typeface="Average"/>
                <a:ea typeface="Average"/>
                <a:cs typeface="Average"/>
                <a:sym typeface="Average"/>
              </a:rPr>
              <a:t>)/3</a:t>
            </a:r>
            <a:endParaRPr b="0" i="0" sz="1800" u="none" cap="none" strike="noStrike">
              <a:solidFill>
                <a:srgbClr val="202124"/>
              </a:solidFill>
              <a:highlight>
                <a:srgbClr val="FFFFFF"/>
              </a:highlight>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rgbClr val="202124"/>
                </a:solidFill>
                <a:highlight>
                  <a:srgbClr val="FFFFFF"/>
                </a:highlight>
                <a:latin typeface="Average"/>
                <a:ea typeface="Average"/>
                <a:cs typeface="Average"/>
                <a:sym typeface="Average"/>
              </a:rPr>
              <a:t>sum 		    mean*3</a:t>
            </a:r>
            <a:endParaRPr b="0" i="0" sz="1800" u="none" cap="none" strike="noStrike">
              <a:solidFill>
                <a:srgbClr val="202124"/>
              </a:solidFill>
              <a:highlight>
                <a:srgbClr val="FFFFFF"/>
              </a:highlight>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rgbClr val="202124"/>
                </a:solidFill>
                <a:highlight>
                  <a:srgbClr val="FFFFFF"/>
                </a:highlight>
                <a:latin typeface="Average"/>
                <a:ea typeface="Average"/>
                <a:cs typeface="Average"/>
                <a:sym typeface="Average"/>
              </a:rPr>
              <a:t>	if  </a:t>
            </a:r>
            <a:r>
              <a:rPr b="0" i="0" lang="en-US" sz="1800" u="none" cap="none" strike="noStrike">
                <a:solidFill>
                  <a:schemeClr val="dk1"/>
                </a:solidFill>
                <a:latin typeface="Average"/>
                <a:ea typeface="Average"/>
                <a:cs typeface="Average"/>
                <a:sym typeface="Average"/>
              </a:rPr>
              <a:t>I</a:t>
            </a:r>
            <a:r>
              <a:rPr b="0" baseline="-25000" i="0" lang="en-US" sz="1800" u="none" cap="none" strike="noStrike">
                <a:solidFill>
                  <a:schemeClr val="dk1"/>
                </a:solidFill>
                <a:latin typeface="Average"/>
                <a:ea typeface="Average"/>
                <a:cs typeface="Average"/>
                <a:sym typeface="Average"/>
              </a:rPr>
              <a:t>i,j</a:t>
            </a:r>
            <a:r>
              <a:rPr b="0" i="0" lang="en-US" sz="1800" u="none" cap="none" strike="noStrike">
                <a:solidFill>
                  <a:schemeClr val="dk1"/>
                </a:solidFill>
                <a:latin typeface="Average"/>
                <a:ea typeface="Average"/>
                <a:cs typeface="Average"/>
                <a:sym typeface="Average"/>
              </a:rPr>
              <a:t> =  1  or  0 then</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		if  I</a:t>
            </a:r>
            <a:r>
              <a:rPr b="0" baseline="-25000" i="0" lang="en-US" sz="1800" u="none" cap="none" strike="noStrike">
                <a:solidFill>
                  <a:schemeClr val="dk1"/>
                </a:solidFill>
                <a:latin typeface="Average"/>
                <a:ea typeface="Average"/>
                <a:cs typeface="Average"/>
                <a:sym typeface="Average"/>
              </a:rPr>
              <a:t>x,y</a:t>
            </a:r>
            <a:r>
              <a:rPr b="0" i="0" lang="en-US" sz="1800" u="none" cap="none" strike="noStrike">
                <a:solidFill>
                  <a:schemeClr val="dk1"/>
                </a:solidFill>
                <a:latin typeface="Average"/>
                <a:ea typeface="Average"/>
                <a:cs typeface="Average"/>
                <a:sym typeface="Average"/>
              </a:rPr>
              <a:t> =  1 then </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			count1++</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		else</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			count0++</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		if  count1  &gt;  count0  then</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			I</a:t>
            </a:r>
            <a:r>
              <a:rPr b="0" baseline="-25000" i="0" lang="en-US" sz="1800" u="none" cap="none" strike="noStrike">
                <a:solidFill>
                  <a:schemeClr val="dk1"/>
                </a:solidFill>
                <a:latin typeface="Average"/>
                <a:ea typeface="Average"/>
                <a:cs typeface="Average"/>
                <a:sym typeface="Average"/>
              </a:rPr>
              <a:t>i,j</a:t>
            </a:r>
            <a:r>
              <a:rPr b="0" i="0" lang="en-US" sz="1800" u="none" cap="none" strike="noStrike">
                <a:solidFill>
                  <a:schemeClr val="dk1"/>
                </a:solidFill>
                <a:latin typeface="Average"/>
                <a:ea typeface="Average"/>
                <a:cs typeface="Average"/>
                <a:sym typeface="Average"/>
              </a:rPr>
              <a:t> 			mean</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		else</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			I</a:t>
            </a:r>
            <a:r>
              <a:rPr b="0" baseline="-25000" i="0" lang="en-US" sz="1800" u="none" cap="none" strike="noStrike">
                <a:solidFill>
                  <a:schemeClr val="dk1"/>
                </a:solidFill>
                <a:latin typeface="Average"/>
                <a:ea typeface="Average"/>
                <a:cs typeface="Average"/>
                <a:sym typeface="Average"/>
              </a:rPr>
              <a:t>i,j</a:t>
            </a:r>
            <a:r>
              <a:rPr b="0" i="0" lang="en-US" sz="1800" u="none" cap="none" strike="noStrike">
                <a:solidFill>
                  <a:schemeClr val="dk1"/>
                </a:solidFill>
                <a:latin typeface="Average"/>
                <a:ea typeface="Average"/>
                <a:cs typeface="Average"/>
                <a:sym typeface="Average"/>
              </a:rPr>
              <a:t>   		    Wmean</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		if  sum  </a:t>
            </a:r>
            <a:r>
              <a:rPr b="1" i="0" lang="en-US" sz="1800" u="none" cap="none" strike="noStrike">
                <a:solidFill>
                  <a:srgbClr val="202124"/>
                </a:solidFill>
                <a:highlight>
                  <a:srgbClr val="FFFFFF"/>
                </a:highlight>
                <a:latin typeface="Average"/>
                <a:ea typeface="Average"/>
                <a:cs typeface="Average"/>
                <a:sym typeface="Average"/>
              </a:rPr>
              <a:t>≥  3</a:t>
            </a:r>
            <a:endParaRPr b="1" i="0" sz="1800" u="none" cap="none" strike="noStrike">
              <a:solidFill>
                <a:srgbClr val="202124"/>
              </a:solidFill>
              <a:highlight>
                <a:srgbClr val="FFFFFF"/>
              </a:highlight>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1" i="0" lang="en-US" sz="1800" u="none" cap="none" strike="noStrike">
                <a:solidFill>
                  <a:srgbClr val="202124"/>
                </a:solidFill>
                <a:highlight>
                  <a:srgbClr val="FFFFFF"/>
                </a:highlight>
                <a:latin typeface="Average"/>
                <a:ea typeface="Average"/>
                <a:cs typeface="Average"/>
                <a:sym typeface="Average"/>
              </a:rPr>
              <a:t>			</a:t>
            </a:r>
            <a:r>
              <a:rPr b="0" i="0" lang="en-US" sz="1800" u="none" cap="none" strike="noStrike">
                <a:solidFill>
                  <a:schemeClr val="dk1"/>
                </a:solidFill>
                <a:latin typeface="Average"/>
                <a:ea typeface="Average"/>
                <a:cs typeface="Average"/>
                <a:sym typeface="Average"/>
              </a:rPr>
              <a:t>I</a:t>
            </a:r>
            <a:r>
              <a:rPr b="0" baseline="-25000" i="0" lang="en-US" sz="1800" u="none" cap="none" strike="noStrike">
                <a:solidFill>
                  <a:schemeClr val="dk1"/>
                </a:solidFill>
                <a:latin typeface="Average"/>
                <a:ea typeface="Average"/>
                <a:cs typeface="Average"/>
                <a:sym typeface="Average"/>
              </a:rPr>
              <a:t>i,j</a:t>
            </a:r>
            <a:r>
              <a:rPr b="0" i="0" lang="en-US" sz="1800" u="none" cap="none" strike="noStrike">
                <a:solidFill>
                  <a:schemeClr val="dk1"/>
                </a:solidFill>
                <a:latin typeface="Average"/>
                <a:ea typeface="Average"/>
                <a:cs typeface="Average"/>
                <a:sym typeface="Average"/>
              </a:rPr>
              <a:t> 			mean</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		else</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			I</a:t>
            </a:r>
            <a:r>
              <a:rPr b="0" baseline="-25000" i="0" lang="en-US" sz="1800" u="none" cap="none" strike="noStrike">
                <a:solidFill>
                  <a:schemeClr val="dk1"/>
                </a:solidFill>
                <a:latin typeface="Average"/>
                <a:ea typeface="Average"/>
                <a:cs typeface="Average"/>
                <a:sym typeface="Average"/>
              </a:rPr>
              <a:t>i,j</a:t>
            </a:r>
            <a:r>
              <a:rPr b="0" i="0" lang="en-US" sz="1800" u="none" cap="none" strike="noStrike">
                <a:solidFill>
                  <a:schemeClr val="dk1"/>
                </a:solidFill>
                <a:latin typeface="Average"/>
                <a:ea typeface="Average"/>
                <a:cs typeface="Average"/>
                <a:sym typeface="Average"/>
              </a:rPr>
              <a:t>   		     Wmean</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	else</a:t>
            </a:r>
            <a:endParaRPr b="0" i="0" sz="1800" u="none" cap="none" strike="noStrike">
              <a:solidFill>
                <a:schemeClr val="dk1"/>
              </a:solidFill>
              <a:latin typeface="Average"/>
              <a:ea typeface="Average"/>
              <a:cs typeface="Average"/>
              <a:sym typeface="Average"/>
            </a:endParaRPr>
          </a:p>
          <a:p>
            <a:pPr indent="0" lvl="0" marL="0" marR="0" rtl="0" algn="l">
              <a:lnSpc>
                <a:spcPct val="115000"/>
              </a:lnSpc>
              <a:spcBef>
                <a:spcPts val="0"/>
              </a:spcBef>
              <a:spcAft>
                <a:spcPts val="0"/>
              </a:spcAft>
              <a:buClr>
                <a:schemeClr val="dk1"/>
              </a:buClr>
              <a:buSzPts val="1100"/>
              <a:buFont typeface="Arial"/>
              <a:buNone/>
            </a:pPr>
            <a:r>
              <a:rPr b="0" i="0" lang="en-US" sz="1800" u="none" cap="none" strike="noStrike">
                <a:solidFill>
                  <a:schemeClr val="dk1"/>
                </a:solidFill>
                <a:latin typeface="Average"/>
                <a:ea typeface="Average"/>
                <a:cs typeface="Average"/>
                <a:sym typeface="Average"/>
              </a:rPr>
              <a:t>		I</a:t>
            </a:r>
            <a:r>
              <a:rPr b="0" baseline="-25000" i="0" lang="en-US" sz="1800" u="none" cap="none" strike="noStrike">
                <a:solidFill>
                  <a:schemeClr val="dk1"/>
                </a:solidFill>
                <a:latin typeface="Average"/>
                <a:ea typeface="Average"/>
                <a:cs typeface="Average"/>
                <a:sym typeface="Average"/>
              </a:rPr>
              <a:t>i,j</a:t>
            </a:r>
            <a:r>
              <a:rPr b="0" i="0" lang="en-US" sz="1800" u="none" cap="none" strike="noStrike">
                <a:solidFill>
                  <a:schemeClr val="dk1"/>
                </a:solidFill>
                <a:latin typeface="Average"/>
                <a:ea typeface="Average"/>
                <a:cs typeface="Average"/>
                <a:sym typeface="Average"/>
              </a:rPr>
              <a:t> 			I</a:t>
            </a:r>
            <a:r>
              <a:rPr b="0" baseline="-25000" i="0" lang="en-US" sz="1800" u="none" cap="none" strike="noStrike">
                <a:solidFill>
                  <a:schemeClr val="dk1"/>
                </a:solidFill>
                <a:latin typeface="Average"/>
                <a:ea typeface="Average"/>
                <a:cs typeface="Average"/>
                <a:sym typeface="Average"/>
              </a:rPr>
              <a:t>i,j</a:t>
            </a:r>
            <a:endParaRPr b="0" i="0" sz="1500" u="none" cap="none" strike="noStrike">
              <a:solidFill>
                <a:srgbClr val="000000"/>
              </a:solidFill>
              <a:latin typeface="Calibri"/>
              <a:ea typeface="Calibri"/>
              <a:cs typeface="Calibri"/>
              <a:sym typeface="Calibri"/>
            </a:endParaRPr>
          </a:p>
        </p:txBody>
      </p:sp>
      <p:cxnSp>
        <p:nvCxnSpPr>
          <p:cNvPr id="291" name="Google Shape;291;g18ef7f1dcc6_0_82"/>
          <p:cNvCxnSpPr/>
          <p:nvPr/>
        </p:nvCxnSpPr>
        <p:spPr>
          <a:xfrm rot="10800000">
            <a:off x="1415600" y="588625"/>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92" name="Google Shape;292;g18ef7f1dcc6_0_82"/>
          <p:cNvCxnSpPr/>
          <p:nvPr/>
        </p:nvCxnSpPr>
        <p:spPr>
          <a:xfrm rot="10800000">
            <a:off x="1133925" y="892000"/>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93" name="Google Shape;293;g18ef7f1dcc6_0_82"/>
          <p:cNvCxnSpPr/>
          <p:nvPr/>
        </p:nvCxnSpPr>
        <p:spPr>
          <a:xfrm rot="10800000">
            <a:off x="1626025" y="1195375"/>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94" name="Google Shape;294;g18ef7f1dcc6_0_82"/>
          <p:cNvCxnSpPr/>
          <p:nvPr/>
        </p:nvCxnSpPr>
        <p:spPr>
          <a:xfrm rot="10800000">
            <a:off x="1702925" y="1479900"/>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95" name="Google Shape;295;g18ef7f1dcc6_0_82"/>
          <p:cNvCxnSpPr/>
          <p:nvPr/>
        </p:nvCxnSpPr>
        <p:spPr>
          <a:xfrm rot="10800000">
            <a:off x="1415600" y="1821000"/>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96" name="Google Shape;296;g18ef7f1dcc6_0_82"/>
          <p:cNvCxnSpPr/>
          <p:nvPr/>
        </p:nvCxnSpPr>
        <p:spPr>
          <a:xfrm rot="10800000">
            <a:off x="2457725" y="4068325"/>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97" name="Google Shape;297;g18ef7f1dcc6_0_82"/>
          <p:cNvCxnSpPr/>
          <p:nvPr/>
        </p:nvCxnSpPr>
        <p:spPr>
          <a:xfrm rot="10800000">
            <a:off x="2380825" y="4673675"/>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98" name="Google Shape;298;g18ef7f1dcc6_0_82"/>
          <p:cNvCxnSpPr/>
          <p:nvPr/>
        </p:nvCxnSpPr>
        <p:spPr>
          <a:xfrm rot="10800000">
            <a:off x="2457725" y="5335650"/>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299" name="Google Shape;299;g18ef7f1dcc6_0_82"/>
          <p:cNvCxnSpPr/>
          <p:nvPr/>
        </p:nvCxnSpPr>
        <p:spPr>
          <a:xfrm rot="10800000">
            <a:off x="2457725" y="5922150"/>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300" name="Google Shape;300;g18ef7f1dcc6_0_82"/>
          <p:cNvCxnSpPr/>
          <p:nvPr/>
        </p:nvCxnSpPr>
        <p:spPr>
          <a:xfrm rot="10800000">
            <a:off x="1975650" y="6538900"/>
            <a:ext cx="754800" cy="0"/>
          </a:xfrm>
          <a:prstGeom prst="straightConnector1">
            <a:avLst/>
          </a:prstGeom>
          <a:noFill/>
          <a:ln cap="flat" cmpd="sng" w="9525">
            <a:solidFill>
              <a:schemeClr val="dk2"/>
            </a:solidFill>
            <a:prstDash val="solid"/>
            <a:round/>
            <a:headEnd len="sm" w="sm" type="none"/>
            <a:tailEnd len="med" w="med" type="triangle"/>
          </a:ln>
        </p:spPr>
      </p:cxnSp>
      <p:sp>
        <p:nvSpPr>
          <p:cNvPr id="301" name="Google Shape;301;g18ef7f1dcc6_0_82"/>
          <p:cNvSpPr txBox="1"/>
          <p:nvPr/>
        </p:nvSpPr>
        <p:spPr>
          <a:xfrm>
            <a:off x="5246825" y="1195375"/>
            <a:ext cx="6549000" cy="33771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15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assume the corrupted pixel occur (with the assumption that the window contains only 0 and 1). Then the weight is set to w(x,y) = 2 for the east and south pixels and </a:t>
            </a:r>
            <a:endParaRPr b="0" i="0" sz="26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600"/>
              <a:buFont typeface="Arial"/>
              <a:buNone/>
            </a:pPr>
            <a:r>
              <a:t/>
            </a:r>
            <a:endParaRPr b="0" i="0" sz="2600" u="none" cap="none" strike="noStrike">
              <a:solidFill>
                <a:schemeClr val="dk1"/>
              </a:solidFill>
              <a:latin typeface="Calibri"/>
              <a:ea typeface="Calibri"/>
              <a:cs typeface="Calibri"/>
              <a:sym typeface="Calibri"/>
            </a:endParaRPr>
          </a:p>
          <a:p>
            <a:pPr indent="-393700" lvl="0" marL="457200" marR="0" rtl="0" algn="l">
              <a:lnSpc>
                <a:spcPct val="115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w(x,y) = 1 for the southeast pixel</a:t>
            </a:r>
            <a:endParaRPr b="0" i="0" sz="2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2" name="Google Shape;302;g18ef7f1dcc6_0_82"/>
          <p:cNvSpPr txBox="1"/>
          <p:nvPr/>
        </p:nvSpPr>
        <p:spPr>
          <a:xfrm>
            <a:off x="5246825" y="4471238"/>
            <a:ext cx="6303600" cy="1780800"/>
          </a:xfrm>
          <a:prstGeom prst="rect">
            <a:avLst/>
          </a:prstGeom>
          <a:noFill/>
          <a:ln>
            <a:noFill/>
          </a:ln>
        </p:spPr>
        <p:txBody>
          <a:bodyPr anchorCtr="0" anchor="t" bIns="91425" lIns="91425" spcFirstLastPara="1" rIns="91425" wrap="square" tIns="91425">
            <a:spAutoFit/>
          </a:bodyPr>
          <a:lstStyle/>
          <a:p>
            <a:pPr indent="-393700" lvl="0" marL="457200" marR="0" rtl="0" algn="l">
              <a:lnSpc>
                <a:spcPct val="115000"/>
              </a:lnSpc>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If all of the neighboring pixels are equal then the weight is set to  w(x,y) = 1 for all pixels.</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3" name="Google Shape;303;g18ef7f1dcc6_0_82"/>
          <p:cNvSpPr txBox="1"/>
          <p:nvPr/>
        </p:nvSpPr>
        <p:spPr>
          <a:xfrm>
            <a:off x="5341200" y="463150"/>
            <a:ext cx="65301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900" u="sng" cap="none" strike="noStrike">
                <a:solidFill>
                  <a:schemeClr val="accent2"/>
                </a:solidFill>
                <a:latin typeface="Calibri"/>
                <a:ea typeface="Calibri"/>
                <a:cs typeface="Calibri"/>
                <a:sym typeface="Calibri"/>
              </a:rPr>
              <a:t>Algorithm of FWM Filter</a:t>
            </a:r>
            <a:endParaRPr b="0" i="0" sz="1400" u="none" cap="none" strike="noStrike">
              <a:solidFill>
                <a:srgbClr val="000000"/>
              </a:solidFill>
              <a:latin typeface="Calibri"/>
              <a:ea typeface="Calibri"/>
              <a:cs typeface="Calibri"/>
              <a:sym typeface="Calibri"/>
            </a:endParaRPr>
          </a:p>
        </p:txBody>
      </p:sp>
      <p:cxnSp>
        <p:nvCxnSpPr>
          <p:cNvPr id="304" name="Google Shape;304;g18ef7f1dcc6_0_82"/>
          <p:cNvCxnSpPr/>
          <p:nvPr/>
        </p:nvCxnSpPr>
        <p:spPr>
          <a:xfrm>
            <a:off x="5066125" y="53550"/>
            <a:ext cx="29100" cy="6727200"/>
          </a:xfrm>
          <a:prstGeom prst="straightConnector1">
            <a:avLst/>
          </a:prstGeom>
          <a:noFill/>
          <a:ln cap="flat" cmpd="sng" w="38100">
            <a:solidFill>
              <a:schemeClr val="accent2"/>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311" name="Google Shape;311;p26"/>
          <p:cNvPicPr preferRelativeResize="0"/>
          <p:nvPr/>
        </p:nvPicPr>
        <p:blipFill rotWithShape="1">
          <a:blip r:embed="rId3">
            <a:alphaModFix/>
          </a:blip>
          <a:srcRect b="0" l="0" r="0" t="0"/>
          <a:stretch/>
        </p:blipFill>
        <p:spPr>
          <a:xfrm>
            <a:off x="2214235" y="1299010"/>
            <a:ext cx="2946600" cy="2946600"/>
          </a:xfrm>
          <a:prstGeom prst="rect">
            <a:avLst/>
          </a:prstGeom>
          <a:noFill/>
          <a:ln>
            <a:noFill/>
          </a:ln>
        </p:spPr>
      </p:pic>
      <p:pic>
        <p:nvPicPr>
          <p:cNvPr id="312" name="Google Shape;312;p26"/>
          <p:cNvPicPr preferRelativeResize="0"/>
          <p:nvPr/>
        </p:nvPicPr>
        <p:blipFill rotWithShape="1">
          <a:blip r:embed="rId4">
            <a:alphaModFix/>
          </a:blip>
          <a:srcRect b="0" l="0" r="0" t="0"/>
          <a:stretch/>
        </p:blipFill>
        <p:spPr>
          <a:xfrm>
            <a:off x="7443625" y="1299010"/>
            <a:ext cx="2946600" cy="2946600"/>
          </a:xfrm>
          <a:prstGeom prst="rect">
            <a:avLst/>
          </a:prstGeom>
          <a:noFill/>
          <a:ln>
            <a:noFill/>
          </a:ln>
        </p:spPr>
      </p:pic>
      <p:sp>
        <p:nvSpPr>
          <p:cNvPr id="313" name="Google Shape;313;p26"/>
          <p:cNvSpPr txBox="1"/>
          <p:nvPr/>
        </p:nvSpPr>
        <p:spPr>
          <a:xfrm>
            <a:off x="1927025" y="4571525"/>
            <a:ext cx="8264100" cy="98171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Calibri"/>
                <a:ea typeface="Calibri"/>
                <a:cs typeface="Calibri"/>
                <a:sym typeface="Calibri"/>
              </a:rPr>
              <a:t>Image after Applying fixed weighted mean filter(FWM) on SAM filtered Image</a:t>
            </a:r>
            <a:endParaRPr b="0" i="0" sz="2600" u="none" cap="none" strike="noStrike">
              <a:solidFill>
                <a:srgbClr val="000000"/>
              </a:solidFill>
              <a:latin typeface="Calibri"/>
              <a:ea typeface="Calibri"/>
              <a:cs typeface="Calibri"/>
              <a:sym typeface="Calibri"/>
            </a:endParaRPr>
          </a:p>
        </p:txBody>
      </p:sp>
      <p:sp>
        <p:nvSpPr>
          <p:cNvPr id="314" name="Google Shape;314;p26"/>
          <p:cNvSpPr/>
          <p:nvPr/>
        </p:nvSpPr>
        <p:spPr>
          <a:xfrm>
            <a:off x="5487045" y="2333858"/>
            <a:ext cx="1755600" cy="877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6"/>
          <p:cNvSpPr txBox="1"/>
          <p:nvPr/>
        </p:nvSpPr>
        <p:spPr>
          <a:xfrm>
            <a:off x="2909570" y="862330"/>
            <a:ext cx="1432560"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alibri"/>
                <a:ea typeface="Calibri"/>
                <a:cs typeface="Calibri"/>
                <a:sym typeface="Calibri"/>
              </a:rPr>
              <a:t>SAM IMAGE</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22" name="Google Shape;322;p27"/>
          <p:cNvSpPr/>
          <p:nvPr/>
        </p:nvSpPr>
        <p:spPr>
          <a:xfrm>
            <a:off x="2597650" y="892700"/>
            <a:ext cx="6418308" cy="7460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2"/>
                </a:solidFill>
                <a:latin typeface="Arial"/>
              </a:rPr>
              <a:t>Thresholding and Edge Detection</a:t>
            </a:r>
          </a:p>
        </p:txBody>
      </p:sp>
      <p:sp>
        <p:nvSpPr>
          <p:cNvPr id="323" name="Google Shape;323;p27"/>
          <p:cNvSpPr txBox="1"/>
          <p:nvPr/>
        </p:nvSpPr>
        <p:spPr>
          <a:xfrm>
            <a:off x="1481325" y="2450600"/>
            <a:ext cx="9787800" cy="3093900"/>
          </a:xfrm>
          <a:prstGeom prst="rect">
            <a:avLst/>
          </a:prstGeom>
          <a:noFill/>
          <a:ln>
            <a:noFill/>
          </a:ln>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Calibri"/>
              <a:buChar char="●"/>
            </a:pPr>
            <a:r>
              <a:rPr b="0" i="0" lang="en-US" sz="2700" u="none" cap="none" strike="noStrike">
                <a:solidFill>
                  <a:srgbClr val="000000"/>
                </a:solidFill>
                <a:latin typeface="Calibri"/>
                <a:ea typeface="Calibri"/>
                <a:cs typeface="Calibri"/>
                <a:sym typeface="Calibri"/>
              </a:rPr>
              <a:t>After denoising the impulsive noise image  using the Switching Adaptive Median and Fixed Weighted Mean Filter, the Image will clear of salt and pepper noise .</a:t>
            </a:r>
            <a:endParaRPr b="0" i="0" sz="2700" u="none" cap="none" strike="noStrike">
              <a:solidFill>
                <a:srgbClr val="000000"/>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700"/>
              <a:buFont typeface="Arial"/>
              <a:buNone/>
            </a:pPr>
            <a:r>
              <a:t/>
            </a:r>
            <a:endParaRPr b="0" i="0" sz="2700" u="none" cap="none" strike="noStrike">
              <a:solidFill>
                <a:srgbClr val="000000"/>
              </a:solidFill>
              <a:latin typeface="Calibri"/>
              <a:ea typeface="Calibri"/>
              <a:cs typeface="Calibri"/>
              <a:sym typeface="Calibri"/>
            </a:endParaRPr>
          </a:p>
          <a:p>
            <a:pPr indent="-400050" lvl="0" marL="457200" marR="0" rtl="0" algn="l">
              <a:lnSpc>
                <a:spcPct val="100000"/>
              </a:lnSpc>
              <a:spcBef>
                <a:spcPts val="0"/>
              </a:spcBef>
              <a:spcAft>
                <a:spcPts val="0"/>
              </a:spcAft>
              <a:buClr>
                <a:srgbClr val="000000"/>
              </a:buClr>
              <a:buSzPts val="2700"/>
              <a:buFont typeface="Calibri"/>
              <a:buChar char="●"/>
            </a:pPr>
            <a:r>
              <a:rPr b="0" i="0" lang="en-US" sz="2700" u="none" cap="none" strike="noStrike">
                <a:solidFill>
                  <a:srgbClr val="000000"/>
                </a:solidFill>
                <a:latin typeface="Calibri"/>
                <a:ea typeface="Calibri"/>
                <a:cs typeface="Calibri"/>
                <a:sym typeface="Calibri"/>
              </a:rPr>
              <a:t>The edge detection is performed on the filtered image using the Sobel operator by calculating the gradient over the x direction and y direction </a:t>
            </a:r>
            <a:endParaRPr b="0" i="0" sz="2700" u="none" cap="none" strike="noStrik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30" name="Google Shape;330;p28"/>
          <p:cNvSpPr txBox="1"/>
          <p:nvPr/>
        </p:nvSpPr>
        <p:spPr>
          <a:xfrm>
            <a:off x="776075" y="498300"/>
            <a:ext cx="5084100" cy="37134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15000"/>
              </a:lnSpc>
              <a:spcBef>
                <a:spcPts val="0"/>
              </a:spcBef>
              <a:spcAft>
                <a:spcPts val="0"/>
              </a:spcAft>
              <a:buClr>
                <a:srgbClr val="212121"/>
              </a:buClr>
              <a:buSzPts val="2500"/>
              <a:buFont typeface="Roboto"/>
              <a:buChar char="●"/>
            </a:pPr>
            <a:r>
              <a:rPr b="0" i="0" lang="en-US" sz="2500" u="none" cap="none" strike="noStrike">
                <a:solidFill>
                  <a:srgbClr val="212121"/>
                </a:solidFill>
                <a:latin typeface="Roboto"/>
                <a:ea typeface="Roboto"/>
                <a:cs typeface="Roboto"/>
                <a:sym typeface="Roboto"/>
              </a:rPr>
              <a:t>Sobel gradient operator. The gradient of a pixel is a weighted sum of pixels in the 3-by-3 neighborhood. For gradients in the vertical (</a:t>
            </a:r>
            <a:r>
              <a:rPr b="0" i="1" lang="en-US" sz="2500" u="none" cap="none" strike="noStrike">
                <a:solidFill>
                  <a:srgbClr val="212121"/>
                </a:solidFill>
                <a:latin typeface="Roboto"/>
                <a:ea typeface="Roboto"/>
                <a:cs typeface="Roboto"/>
                <a:sym typeface="Roboto"/>
              </a:rPr>
              <a:t>y</a:t>
            </a:r>
            <a:r>
              <a:rPr b="0" i="0" lang="en-US" sz="2500" u="none" cap="none" strike="noStrike">
                <a:solidFill>
                  <a:srgbClr val="212121"/>
                </a:solidFill>
                <a:latin typeface="Roboto"/>
                <a:ea typeface="Roboto"/>
                <a:cs typeface="Roboto"/>
                <a:sym typeface="Roboto"/>
              </a:rPr>
              <a:t>) direction and horizontal(x) the weights are:</a:t>
            </a:r>
            <a:endParaRPr b="0" i="0" sz="2500" u="none" cap="none" strike="noStrike">
              <a:solidFill>
                <a:srgbClr val="212121"/>
              </a:solidFill>
              <a:latin typeface="Roboto"/>
              <a:ea typeface="Roboto"/>
              <a:cs typeface="Roboto"/>
              <a:sym typeface="Roboto"/>
            </a:endParaRPr>
          </a:p>
          <a:p>
            <a:pPr indent="0" lvl="0" marL="457200" marR="0" rtl="0" algn="l">
              <a:lnSpc>
                <a:spcPct val="142000"/>
              </a:lnSpc>
              <a:spcBef>
                <a:spcPts val="0"/>
              </a:spcBef>
              <a:spcAft>
                <a:spcPts val="80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331" name="Google Shape;331;p28"/>
          <p:cNvPicPr preferRelativeResize="0"/>
          <p:nvPr/>
        </p:nvPicPr>
        <p:blipFill rotWithShape="1">
          <a:blip r:embed="rId3">
            <a:alphaModFix/>
          </a:blip>
          <a:srcRect b="0" l="0" r="0" t="0"/>
          <a:stretch/>
        </p:blipFill>
        <p:spPr>
          <a:xfrm>
            <a:off x="6351479" y="676925"/>
            <a:ext cx="4708342" cy="3006750"/>
          </a:xfrm>
          <a:prstGeom prst="rect">
            <a:avLst/>
          </a:prstGeom>
          <a:noFill/>
          <a:ln>
            <a:noFill/>
          </a:ln>
        </p:spPr>
      </p:pic>
      <p:sp>
        <p:nvSpPr>
          <p:cNvPr id="332" name="Google Shape;332;p28"/>
          <p:cNvSpPr txBox="1"/>
          <p:nvPr/>
        </p:nvSpPr>
        <p:spPr>
          <a:xfrm>
            <a:off x="776075" y="4117975"/>
            <a:ext cx="11039700" cy="1154400"/>
          </a:xfrm>
          <a:prstGeom prst="rect">
            <a:avLst/>
          </a:prstGeom>
          <a:noFill/>
          <a:ln>
            <a:noFill/>
          </a:ln>
        </p:spPr>
        <p:txBody>
          <a:bodyPr anchorCtr="0" anchor="t" bIns="91425" lIns="91425" spcFirstLastPara="1" rIns="91425" wrap="square" tIns="91425">
            <a:spAutoFit/>
          </a:bodyPr>
          <a:lstStyle/>
          <a:p>
            <a:pPr indent="-361950" lvl="0" marL="457200" marR="0" rtl="0" algn="just">
              <a:lnSpc>
                <a:spcPct val="100000"/>
              </a:lnSpc>
              <a:spcBef>
                <a:spcPts val="0"/>
              </a:spcBef>
              <a:spcAft>
                <a:spcPts val="0"/>
              </a:spcAft>
              <a:buClr>
                <a:schemeClr val="dk1"/>
              </a:buClr>
              <a:buSzPts val="2100"/>
              <a:buFont typeface="Nunito"/>
              <a:buChar char="●"/>
            </a:pPr>
            <a:r>
              <a:rPr b="0" i="0" lang="en-US" sz="2100" u="none" cap="none" strike="noStrike">
                <a:solidFill>
                  <a:schemeClr val="dk1"/>
                </a:solidFill>
                <a:latin typeface="Nunito"/>
                <a:ea typeface="Nunito"/>
                <a:cs typeface="Nunito"/>
                <a:sym typeface="Nunito"/>
              </a:rPr>
              <a:t>G</a:t>
            </a:r>
            <a:r>
              <a:rPr b="0" baseline="-25000" i="0" lang="en-US" sz="2100" u="none" cap="none" strike="noStrike">
                <a:solidFill>
                  <a:schemeClr val="dk1"/>
                </a:solidFill>
                <a:latin typeface="Nunito"/>
                <a:ea typeface="Nunito"/>
                <a:cs typeface="Nunito"/>
                <a:sym typeface="Nunito"/>
              </a:rPr>
              <a:t>r</a:t>
            </a:r>
            <a:r>
              <a:rPr b="0" i="0" lang="en-US" sz="2100" u="none" cap="none" strike="noStrike">
                <a:solidFill>
                  <a:schemeClr val="dk1"/>
                </a:solidFill>
                <a:latin typeface="Nunito"/>
                <a:ea typeface="Nunito"/>
                <a:cs typeface="Nunito"/>
                <a:sym typeface="Nunito"/>
              </a:rPr>
              <a:t>( f(i,j) ) = ( f(i-1,j-1) ) + 2( f(i-1,j) ) + (f(i-1,j+1))-(f(i+1,j-1)) - 2(f(i+1,j)) - (f(i+1,j+1)</a:t>
            </a:r>
            <a:endParaRPr b="0" i="0" sz="2100" u="none" cap="none" strike="noStrike">
              <a:solidFill>
                <a:schemeClr val="dk1"/>
              </a:solidFill>
              <a:latin typeface="Nunito"/>
              <a:ea typeface="Nunito"/>
              <a:cs typeface="Nunito"/>
              <a:sym typeface="Nunito"/>
            </a:endParaRPr>
          </a:p>
          <a:p>
            <a:pPr indent="0" lvl="0" marL="0" marR="0" rtl="0" algn="just">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Nunito"/>
              <a:ea typeface="Nunito"/>
              <a:cs typeface="Nunito"/>
              <a:sym typeface="Nunito"/>
            </a:endParaRPr>
          </a:p>
          <a:p>
            <a:pPr indent="-361950" lvl="0" marL="457200" marR="0" rtl="0" algn="just">
              <a:lnSpc>
                <a:spcPct val="100000"/>
              </a:lnSpc>
              <a:spcBef>
                <a:spcPts val="0"/>
              </a:spcBef>
              <a:spcAft>
                <a:spcPts val="0"/>
              </a:spcAft>
              <a:buClr>
                <a:schemeClr val="dk1"/>
              </a:buClr>
              <a:buSzPts val="2100"/>
              <a:buFont typeface="Nunito"/>
              <a:buChar char="●"/>
            </a:pPr>
            <a:r>
              <a:rPr b="0" i="0" lang="en-US" sz="2100" u="none" cap="none" strike="noStrike">
                <a:solidFill>
                  <a:schemeClr val="dk1"/>
                </a:solidFill>
                <a:latin typeface="Nunito"/>
                <a:ea typeface="Nunito"/>
                <a:cs typeface="Nunito"/>
                <a:sym typeface="Nunito"/>
              </a:rPr>
              <a:t>G</a:t>
            </a:r>
            <a:r>
              <a:rPr b="0" baseline="-25000" i="0" lang="en-US" sz="2100" u="none" cap="none" strike="noStrike">
                <a:solidFill>
                  <a:schemeClr val="dk1"/>
                </a:solidFill>
                <a:latin typeface="Nunito"/>
                <a:ea typeface="Nunito"/>
                <a:cs typeface="Nunito"/>
                <a:sym typeface="Nunito"/>
              </a:rPr>
              <a:t>c</a:t>
            </a:r>
            <a:r>
              <a:rPr b="0" i="0" lang="en-US" sz="2100" u="none" cap="none" strike="noStrike">
                <a:solidFill>
                  <a:schemeClr val="dk1"/>
                </a:solidFill>
                <a:latin typeface="Nunito"/>
                <a:ea typeface="Nunito"/>
                <a:cs typeface="Nunito"/>
                <a:sym typeface="Nunito"/>
              </a:rPr>
              <a:t>(f(i,j))=(-f(i-1,j-1) - 2(f(i,j-1)) - f(i+1,j-1)) + (f(i-1,j+1) + 2(f(i,j+1) + (f(i+1,j+1))</a:t>
            </a:r>
            <a:endParaRPr b="0" i="0" sz="2300" u="none" cap="none" strike="noStrike">
              <a:solidFill>
                <a:schemeClr val="dk1"/>
              </a:solidFill>
              <a:latin typeface="Nunito"/>
              <a:ea typeface="Nunito"/>
              <a:cs typeface="Nunito"/>
              <a:sym typeface="Nunito"/>
            </a:endParaRPr>
          </a:p>
        </p:txBody>
      </p:sp>
      <p:pic>
        <p:nvPicPr>
          <p:cNvPr id="333" name="Google Shape;333;p28"/>
          <p:cNvPicPr preferRelativeResize="0"/>
          <p:nvPr/>
        </p:nvPicPr>
        <p:blipFill rotWithShape="1">
          <a:blip r:embed="rId4">
            <a:alphaModFix/>
          </a:blip>
          <a:srcRect b="0" l="0" r="0" t="0"/>
          <a:stretch/>
        </p:blipFill>
        <p:spPr>
          <a:xfrm>
            <a:off x="4276200" y="5388699"/>
            <a:ext cx="2686022" cy="115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9" name="Google Shape;339;p29"/>
          <p:cNvSpPr/>
          <p:nvPr/>
        </p:nvSpPr>
        <p:spPr>
          <a:xfrm>
            <a:off x="3243475" y="621750"/>
            <a:ext cx="5705062" cy="65837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2"/>
                </a:solidFill>
                <a:latin typeface="Arial"/>
              </a:rPr>
              <a:t>Non Maximum Supression</a:t>
            </a:r>
          </a:p>
        </p:txBody>
      </p:sp>
      <p:sp>
        <p:nvSpPr>
          <p:cNvPr id="340" name="Google Shape;340;p29"/>
          <p:cNvSpPr txBox="1"/>
          <p:nvPr/>
        </p:nvSpPr>
        <p:spPr>
          <a:xfrm>
            <a:off x="1481325" y="1831800"/>
            <a:ext cx="9787800" cy="3294000"/>
          </a:xfrm>
          <a:prstGeom prst="rect">
            <a:avLst/>
          </a:prstGeom>
          <a:noFill/>
          <a:ln>
            <a:noFill/>
          </a:ln>
        </p:spPr>
        <p:txBody>
          <a:bodyPr anchorCtr="0" anchor="t" bIns="91425" lIns="91425" spcFirstLastPara="1" rIns="91425" wrap="square" tIns="91425">
            <a:spAutoFit/>
          </a:bodyPr>
          <a:lstStyle/>
          <a:p>
            <a:pPr indent="0" lvl="0" marL="12700" marR="5080" rtl="0" algn="l">
              <a:lnSpc>
                <a:spcPct val="116000"/>
              </a:lnSpc>
              <a:spcBef>
                <a:spcPts val="0"/>
              </a:spcBef>
              <a:spcAft>
                <a:spcPts val="0"/>
              </a:spcAft>
              <a:buClr>
                <a:schemeClr val="dk1"/>
              </a:buClr>
              <a:buSzPts val="2600"/>
              <a:buFont typeface="Arial"/>
              <a:buNone/>
            </a:pPr>
            <a:r>
              <a:rPr b="0" i="0" lang="en-US" sz="2600" u="none" cap="none" strike="noStrike">
                <a:solidFill>
                  <a:schemeClr val="dk1"/>
                </a:solidFill>
                <a:latin typeface="Calibri"/>
                <a:ea typeface="Calibri"/>
                <a:cs typeface="Calibri"/>
                <a:sym typeface="Calibri"/>
              </a:rPr>
              <a:t>This technique is used for edge thinning in the  grayscale image. Edge strength is compared with the  neighboring pixels according to gradient direction</a:t>
            </a:r>
            <a:endParaRPr b="0" i="0" sz="2600" u="none" cap="none" strike="noStrike">
              <a:solidFill>
                <a:schemeClr val="dk1"/>
              </a:solidFill>
              <a:latin typeface="Calibri"/>
              <a:ea typeface="Calibri"/>
              <a:cs typeface="Calibri"/>
              <a:sym typeface="Calibri"/>
            </a:endParaRPr>
          </a:p>
          <a:p>
            <a:pPr indent="0" lvl="0" marL="12700" marR="0" rtl="0" algn="l">
              <a:lnSpc>
                <a:spcPct val="100000"/>
              </a:lnSpc>
              <a:spcBef>
                <a:spcPts val="2115"/>
              </a:spcBef>
              <a:spcAft>
                <a:spcPts val="0"/>
              </a:spcAft>
              <a:buClr>
                <a:schemeClr val="dk1"/>
              </a:buClr>
              <a:buSzPts val="2600"/>
              <a:buFont typeface="Arial"/>
              <a:buNone/>
            </a:pPr>
            <a:r>
              <a:rPr b="0" i="0" lang="en-US" sz="2600" u="none" cap="none" strike="noStrike">
                <a:solidFill>
                  <a:schemeClr val="dk1"/>
                </a:solidFill>
                <a:latin typeface="Calibri"/>
                <a:ea typeface="Calibri"/>
                <a:cs typeface="Calibri"/>
                <a:sym typeface="Calibri"/>
              </a:rPr>
              <a:t>The whole process can be summarized as follows:</a:t>
            </a:r>
            <a:endParaRPr b="0" i="0" sz="2600" u="none" cap="none" strike="noStrike">
              <a:solidFill>
                <a:schemeClr val="dk1"/>
              </a:solidFill>
              <a:latin typeface="Calibri"/>
              <a:ea typeface="Calibri"/>
              <a:cs typeface="Calibri"/>
              <a:sym typeface="Calibri"/>
            </a:endParaRPr>
          </a:p>
          <a:p>
            <a:pPr indent="-353060" lvl="0" marL="511175" marR="0" rtl="0" algn="l">
              <a:lnSpc>
                <a:spcPct val="100000"/>
              </a:lnSpc>
              <a:spcBef>
                <a:spcPts val="945"/>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Calculate the vertical and horizontal gradient.</a:t>
            </a:r>
            <a:endParaRPr b="0" i="0" sz="2600" u="none" cap="none" strike="noStrike">
              <a:solidFill>
                <a:schemeClr val="dk1"/>
              </a:solidFill>
              <a:latin typeface="Calibri"/>
              <a:ea typeface="Calibri"/>
              <a:cs typeface="Calibri"/>
              <a:sym typeface="Calibri"/>
            </a:endParaRPr>
          </a:p>
          <a:p>
            <a:pPr indent="-353060" lvl="0" marL="511175" marR="0" rtl="0" algn="l">
              <a:lnSpc>
                <a:spcPct val="100000"/>
              </a:lnSpc>
              <a:spcBef>
                <a:spcPts val="945"/>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Calculate the angle of the gradient, and</a:t>
            </a:r>
            <a:endParaRPr b="0" i="0" sz="26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5" name="Google Shape;105;p3"/>
          <p:cNvSpPr txBox="1"/>
          <p:nvPr/>
        </p:nvSpPr>
        <p:spPr>
          <a:xfrm>
            <a:off x="1134745" y="1257300"/>
            <a:ext cx="9960610" cy="396938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800" u="none" cap="none" strike="noStrike">
                <a:solidFill>
                  <a:srgbClr val="000000"/>
                </a:solidFill>
                <a:latin typeface="Calibri"/>
                <a:ea typeface="Calibri"/>
                <a:cs typeface="Calibri"/>
                <a:sym typeface="Calibri"/>
              </a:rPr>
              <a:t>In order to remove this type of noise, smoothing filters are often applied to the image to decrease the variance of the noise, to preserve important details in the image. The study introduces an edge detection method with the use of denoising methods by keeping as much image details as possible, avoid blurring of the image, and preserve the sharper edges associated with boundaries in the presence of high impulse noise. The results obtained are compared to other existing denoising filters and other edge detection methods.</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47" name="Google Shape;347;p30"/>
          <p:cNvSpPr txBox="1"/>
          <p:nvPr/>
        </p:nvSpPr>
        <p:spPr>
          <a:xfrm>
            <a:off x="900165" y="647055"/>
            <a:ext cx="9787800" cy="5564700"/>
          </a:xfrm>
          <a:prstGeom prst="rect">
            <a:avLst/>
          </a:prstGeom>
          <a:noFill/>
          <a:ln>
            <a:noFill/>
          </a:ln>
        </p:spPr>
        <p:txBody>
          <a:bodyPr anchorCtr="0" anchor="t" bIns="91425" lIns="91425" spcFirstLastPara="1" rIns="91425" wrap="square" tIns="91425">
            <a:spAutoFit/>
          </a:bodyPr>
          <a:lstStyle/>
          <a:p>
            <a:pPr indent="-381000" lvl="0" marL="457200" marR="38735" rtl="0" algn="just">
              <a:lnSpc>
                <a:spcPct val="117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if the angle of gradient is 0 degree, the gradient  magnitude is checked in the east and west directions,  and if it is more than the magnitude of pixels in these  directions, it is considered on the edge</a:t>
            </a:r>
            <a:endParaRPr b="0" i="0" sz="2400" u="none" cap="none" strike="noStrike">
              <a:solidFill>
                <a:schemeClr val="dk1"/>
              </a:solidFill>
              <a:latin typeface="Calibri"/>
              <a:ea typeface="Calibri"/>
              <a:cs typeface="Calibri"/>
              <a:sym typeface="Calibri"/>
            </a:endParaRPr>
          </a:p>
          <a:p>
            <a:pPr indent="-381000" lvl="0" marL="457200" marR="5080" rtl="0" algn="l">
              <a:lnSpc>
                <a:spcPct val="117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If the angle of gradient is 45 degrees, the gradient  magnitude is checked in the northeast and southwest  directions, and if it is more than magnitude of pixels in  these directions, it is considered on the edge</a:t>
            </a:r>
            <a:endParaRPr b="0" i="0" sz="2400" u="none" cap="none" strike="noStrike">
              <a:solidFill>
                <a:schemeClr val="dk1"/>
              </a:solidFill>
              <a:latin typeface="Calibri"/>
              <a:ea typeface="Calibri"/>
              <a:cs typeface="Calibri"/>
              <a:sym typeface="Calibri"/>
            </a:endParaRPr>
          </a:p>
          <a:p>
            <a:pPr indent="-381000" lvl="0" marL="457200" marR="5080" rtl="0" algn="l">
              <a:lnSpc>
                <a:spcPct val="117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if the angle of gradient is 90 degrees, the gradient  magnitude is checked in the north and south directions and  if it is more than the magnitude of pixels in these directions,  it is considered on the edge</a:t>
            </a:r>
            <a:endParaRPr b="0" i="0" sz="2400" u="none" cap="none" strike="noStrike">
              <a:solidFill>
                <a:schemeClr val="dk1"/>
              </a:solidFill>
              <a:latin typeface="Calibri"/>
              <a:ea typeface="Calibri"/>
              <a:cs typeface="Calibri"/>
              <a:sym typeface="Calibri"/>
            </a:endParaRPr>
          </a:p>
          <a:p>
            <a:pPr indent="-381000" lvl="0" marL="457200" marR="5080" rtl="0" algn="l">
              <a:lnSpc>
                <a:spcPct val="117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if the angle of gradient is 135 degrees, the gradient  magnitude is checked in the northwest and southeast  directions and if it is more than the magnitude of pixels in  these directions, it is considered on the edge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354" name="Google Shape;354;p31"/>
          <p:cNvSpPr/>
          <p:nvPr/>
        </p:nvSpPr>
        <p:spPr>
          <a:xfrm>
            <a:off x="4384475" y="700250"/>
            <a:ext cx="3156404" cy="56572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2"/>
                </a:solidFill>
                <a:latin typeface="Arial"/>
              </a:rPr>
              <a:t>RESULTS</a:t>
            </a:r>
          </a:p>
        </p:txBody>
      </p:sp>
      <p:sp>
        <p:nvSpPr>
          <p:cNvPr id="355" name="Google Shape;355;p31"/>
          <p:cNvSpPr txBox="1"/>
          <p:nvPr/>
        </p:nvSpPr>
        <p:spPr>
          <a:xfrm>
            <a:off x="1491475" y="1824000"/>
            <a:ext cx="8942400" cy="3667200"/>
          </a:xfrm>
          <a:prstGeom prst="rect">
            <a:avLst/>
          </a:prstGeom>
          <a:noFill/>
          <a:ln>
            <a:noFill/>
          </a:ln>
        </p:spPr>
        <p:txBody>
          <a:bodyPr anchorCtr="0" anchor="t" bIns="91425" lIns="91425" spcFirstLastPara="1" rIns="91425" wrap="square" tIns="91425">
            <a:normAutofit lnSpcReduction="10000"/>
          </a:bodyPr>
          <a:lstStyle/>
          <a:p>
            <a:pPr indent="0" lvl="0" marL="0" marR="0" rtl="0" algn="just">
              <a:lnSpc>
                <a:spcPct val="115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After applying the Switching Adaptive median and fixed weighted mean filter on tha highly impulsive noise image the noise is decreased a lot.</a:t>
            </a:r>
            <a:endParaRPr b="0" i="0" sz="2500" u="none" cap="none" strike="noStrike">
              <a:solidFill>
                <a:srgbClr val="00000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	The SAM filter is applied on the whole image whereas the FWM filter is applied on the pixels that are let corrupted after applying the SAM Filter.</a:t>
            </a:r>
            <a:endParaRPr b="0" i="0" sz="2500" u="none" cap="none" strike="noStrike">
              <a:solidFill>
                <a:srgbClr val="000000"/>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2500"/>
              <a:buFont typeface="Arial"/>
              <a:buNone/>
            </a:pPr>
            <a:r>
              <a:rPr b="0" i="0" lang="en-US" sz="2500" u="none" cap="none" strike="noStrike">
                <a:solidFill>
                  <a:srgbClr val="000000"/>
                </a:solidFill>
                <a:latin typeface="Calibri"/>
                <a:ea typeface="Calibri"/>
                <a:cs typeface="Calibri"/>
                <a:sym typeface="Calibri"/>
              </a:rPr>
              <a:t>	This usage of Combination of both filters gives the optimal Noise removed Image.</a:t>
            </a:r>
            <a:endParaRPr b="0" i="0" sz="2500" u="none" cap="none" strike="noStrik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descr="impulse.jpg" id="362" name="Google Shape;362;p32"/>
          <p:cNvPicPr preferRelativeResize="0"/>
          <p:nvPr/>
        </p:nvPicPr>
        <p:blipFill rotWithShape="1">
          <a:blip r:embed="rId3">
            <a:alphaModFix/>
          </a:blip>
          <a:srcRect b="0" l="0" r="0" t="0"/>
          <a:stretch/>
        </p:blipFill>
        <p:spPr>
          <a:xfrm>
            <a:off x="1701165" y="1097915"/>
            <a:ext cx="3034030" cy="2722880"/>
          </a:xfrm>
          <a:prstGeom prst="rect">
            <a:avLst/>
          </a:prstGeom>
          <a:noFill/>
          <a:ln>
            <a:noFill/>
          </a:ln>
        </p:spPr>
      </p:pic>
      <p:pic>
        <p:nvPicPr>
          <p:cNvPr descr="denoise.jpg" id="363" name="Google Shape;363;p32"/>
          <p:cNvPicPr preferRelativeResize="0"/>
          <p:nvPr/>
        </p:nvPicPr>
        <p:blipFill rotWithShape="1">
          <a:blip r:embed="rId4">
            <a:alphaModFix/>
          </a:blip>
          <a:srcRect b="0" l="0" r="0" t="0"/>
          <a:stretch/>
        </p:blipFill>
        <p:spPr>
          <a:xfrm>
            <a:off x="7268845" y="1118235"/>
            <a:ext cx="3004185" cy="2641600"/>
          </a:xfrm>
          <a:prstGeom prst="rect">
            <a:avLst/>
          </a:prstGeom>
          <a:noFill/>
          <a:ln>
            <a:noFill/>
          </a:ln>
        </p:spPr>
      </p:pic>
      <p:cxnSp>
        <p:nvCxnSpPr>
          <p:cNvPr id="364" name="Google Shape;364;p32"/>
          <p:cNvCxnSpPr>
            <a:stCxn id="362" idx="3"/>
            <a:endCxn id="363" idx="1"/>
          </p:cNvCxnSpPr>
          <p:nvPr/>
        </p:nvCxnSpPr>
        <p:spPr>
          <a:xfrm flipH="1" rot="10800000">
            <a:off x="4735195" y="2438955"/>
            <a:ext cx="2533800" cy="20400"/>
          </a:xfrm>
          <a:prstGeom prst="straightConnector1">
            <a:avLst/>
          </a:prstGeom>
          <a:noFill/>
          <a:ln cap="flat" cmpd="sng" w="9525">
            <a:solidFill>
              <a:schemeClr val="dk2"/>
            </a:solidFill>
            <a:prstDash val="solid"/>
            <a:round/>
            <a:headEnd len="sm" w="sm" type="none"/>
            <a:tailEnd len="med" w="med" type="triangle"/>
          </a:ln>
        </p:spPr>
      </p:cxnSp>
      <p:sp>
        <p:nvSpPr>
          <p:cNvPr id="365" name="Google Shape;365;p32"/>
          <p:cNvSpPr txBox="1"/>
          <p:nvPr/>
        </p:nvSpPr>
        <p:spPr>
          <a:xfrm>
            <a:off x="2387525" y="4769313"/>
            <a:ext cx="67173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Image After Applying Switching Adaptive Median Filter on Impulse noise image</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372" name="Google Shape;372;p33"/>
          <p:cNvPicPr preferRelativeResize="0"/>
          <p:nvPr/>
        </p:nvPicPr>
        <p:blipFill rotWithShape="1">
          <a:blip r:embed="rId3">
            <a:alphaModFix/>
          </a:blip>
          <a:srcRect b="0" l="0" r="0" t="0"/>
          <a:stretch/>
        </p:blipFill>
        <p:spPr>
          <a:xfrm>
            <a:off x="2204075" y="825300"/>
            <a:ext cx="2946600" cy="2946600"/>
          </a:xfrm>
          <a:prstGeom prst="rect">
            <a:avLst/>
          </a:prstGeom>
          <a:noFill/>
          <a:ln>
            <a:noFill/>
          </a:ln>
        </p:spPr>
      </p:pic>
      <p:pic>
        <p:nvPicPr>
          <p:cNvPr id="373" name="Google Shape;373;p33"/>
          <p:cNvPicPr preferRelativeResize="0"/>
          <p:nvPr/>
        </p:nvPicPr>
        <p:blipFill rotWithShape="1">
          <a:blip r:embed="rId4">
            <a:alphaModFix/>
          </a:blip>
          <a:srcRect b="0" l="0" r="0" t="0"/>
          <a:stretch/>
        </p:blipFill>
        <p:spPr>
          <a:xfrm>
            <a:off x="6967375" y="825300"/>
            <a:ext cx="2946600" cy="2946600"/>
          </a:xfrm>
          <a:prstGeom prst="rect">
            <a:avLst/>
          </a:prstGeom>
          <a:noFill/>
          <a:ln>
            <a:noFill/>
          </a:ln>
        </p:spPr>
      </p:pic>
      <p:cxnSp>
        <p:nvCxnSpPr>
          <p:cNvPr id="374" name="Google Shape;374;p33"/>
          <p:cNvCxnSpPr>
            <a:stCxn id="372" idx="3"/>
            <a:endCxn id="373" idx="1"/>
          </p:cNvCxnSpPr>
          <p:nvPr/>
        </p:nvCxnSpPr>
        <p:spPr>
          <a:xfrm>
            <a:off x="5150675" y="2298600"/>
            <a:ext cx="1816800" cy="0"/>
          </a:xfrm>
          <a:prstGeom prst="straightConnector1">
            <a:avLst/>
          </a:prstGeom>
          <a:noFill/>
          <a:ln cap="flat" cmpd="sng" w="9525">
            <a:solidFill>
              <a:schemeClr val="dk2"/>
            </a:solidFill>
            <a:prstDash val="solid"/>
            <a:round/>
            <a:headEnd len="sm" w="sm" type="none"/>
            <a:tailEnd len="med" w="med" type="triangle"/>
          </a:ln>
        </p:spPr>
      </p:cxnSp>
      <p:sp>
        <p:nvSpPr>
          <p:cNvPr id="375" name="Google Shape;375;p33"/>
          <p:cNvSpPr txBox="1"/>
          <p:nvPr/>
        </p:nvSpPr>
        <p:spPr>
          <a:xfrm>
            <a:off x="1927025" y="4571525"/>
            <a:ext cx="8264100" cy="98171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Calibri"/>
                <a:ea typeface="Calibri"/>
                <a:cs typeface="Calibri"/>
                <a:sym typeface="Calibri"/>
              </a:rPr>
              <a:t>Image after Applying fixed weighted mean filter(FWM) on SAM filtered Image</a:t>
            </a:r>
            <a:endParaRPr b="0" i="0" sz="2600" u="none" cap="none" strike="noStrike">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382" name="Google Shape;382;p34"/>
          <p:cNvPicPr preferRelativeResize="0"/>
          <p:nvPr/>
        </p:nvPicPr>
        <p:blipFill rotWithShape="1">
          <a:blip r:embed="rId3">
            <a:alphaModFix/>
          </a:blip>
          <a:srcRect b="0" l="0" r="0" t="0"/>
          <a:stretch/>
        </p:blipFill>
        <p:spPr>
          <a:xfrm>
            <a:off x="2118000" y="940075"/>
            <a:ext cx="2946600" cy="2946600"/>
          </a:xfrm>
          <a:prstGeom prst="rect">
            <a:avLst/>
          </a:prstGeom>
          <a:noFill/>
          <a:ln>
            <a:noFill/>
          </a:ln>
        </p:spPr>
      </p:pic>
      <p:pic>
        <p:nvPicPr>
          <p:cNvPr id="383" name="Google Shape;383;p34"/>
          <p:cNvPicPr preferRelativeResize="0"/>
          <p:nvPr/>
        </p:nvPicPr>
        <p:blipFill rotWithShape="1">
          <a:blip r:embed="rId4">
            <a:alphaModFix/>
          </a:blip>
          <a:srcRect b="0" l="0" r="0" t="0"/>
          <a:stretch/>
        </p:blipFill>
        <p:spPr>
          <a:xfrm>
            <a:off x="7385475" y="940075"/>
            <a:ext cx="2946600" cy="2946600"/>
          </a:xfrm>
          <a:prstGeom prst="rect">
            <a:avLst/>
          </a:prstGeom>
          <a:noFill/>
          <a:ln>
            <a:noFill/>
          </a:ln>
        </p:spPr>
      </p:pic>
      <p:cxnSp>
        <p:nvCxnSpPr>
          <p:cNvPr id="384" name="Google Shape;384;p34"/>
          <p:cNvCxnSpPr>
            <a:stCxn id="382" idx="3"/>
            <a:endCxn id="383" idx="1"/>
          </p:cNvCxnSpPr>
          <p:nvPr/>
        </p:nvCxnSpPr>
        <p:spPr>
          <a:xfrm>
            <a:off x="5064600" y="2413375"/>
            <a:ext cx="2320800" cy="0"/>
          </a:xfrm>
          <a:prstGeom prst="straightConnector1">
            <a:avLst/>
          </a:prstGeom>
          <a:noFill/>
          <a:ln cap="flat" cmpd="sng" w="9525">
            <a:solidFill>
              <a:schemeClr val="dk2"/>
            </a:solidFill>
            <a:prstDash val="solid"/>
            <a:round/>
            <a:headEnd len="sm" w="sm" type="none"/>
            <a:tailEnd len="med" w="med" type="triangle"/>
          </a:ln>
        </p:spPr>
      </p:cxnSp>
      <p:sp>
        <p:nvSpPr>
          <p:cNvPr id="385" name="Google Shape;385;p34"/>
          <p:cNvSpPr txBox="1"/>
          <p:nvPr/>
        </p:nvSpPr>
        <p:spPr>
          <a:xfrm>
            <a:off x="2051650" y="4820675"/>
            <a:ext cx="8264100" cy="98485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0" i="0" lang="en-US" sz="2600" u="none" cap="none" strike="noStrike">
                <a:solidFill>
                  <a:srgbClr val="000000"/>
                </a:solidFill>
                <a:latin typeface="Calibri"/>
                <a:ea typeface="Calibri"/>
                <a:cs typeface="Calibri"/>
                <a:sym typeface="Calibri"/>
              </a:rPr>
              <a:t>Detection of edges using Sobel operator on SAMFWM filtered image</a:t>
            </a:r>
            <a:endParaRPr b="0" i="0" sz="2600" u="none" cap="none" strike="noStrike">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391" name="Google Shape;391;p35"/>
          <p:cNvPicPr preferRelativeResize="0"/>
          <p:nvPr/>
        </p:nvPicPr>
        <p:blipFill rotWithShape="1">
          <a:blip r:embed="rId3">
            <a:alphaModFix/>
          </a:blip>
          <a:srcRect b="0" l="0" r="0" t="0"/>
          <a:stretch/>
        </p:blipFill>
        <p:spPr>
          <a:xfrm>
            <a:off x="1983481" y="1165158"/>
            <a:ext cx="2940211" cy="2970744"/>
          </a:xfrm>
          <a:prstGeom prst="rect">
            <a:avLst/>
          </a:prstGeom>
          <a:noFill/>
          <a:ln>
            <a:noFill/>
          </a:ln>
        </p:spPr>
      </p:pic>
      <p:pic>
        <p:nvPicPr>
          <p:cNvPr descr="final_resulting_image.jpg" id="392" name="Google Shape;392;p35"/>
          <p:cNvPicPr preferRelativeResize="0"/>
          <p:nvPr/>
        </p:nvPicPr>
        <p:blipFill rotWithShape="1">
          <a:blip r:embed="rId4">
            <a:alphaModFix/>
          </a:blip>
          <a:srcRect b="0" l="0" r="0" t="0"/>
          <a:stretch/>
        </p:blipFill>
        <p:spPr>
          <a:xfrm>
            <a:off x="6165896" y="808379"/>
            <a:ext cx="5195965" cy="4143448"/>
          </a:xfrm>
          <a:prstGeom prst="rect">
            <a:avLst/>
          </a:prstGeom>
          <a:noFill/>
          <a:ln>
            <a:noFill/>
          </a:ln>
        </p:spPr>
      </p:pic>
      <p:cxnSp>
        <p:nvCxnSpPr>
          <p:cNvPr id="393" name="Google Shape;393;p35"/>
          <p:cNvCxnSpPr/>
          <p:nvPr/>
        </p:nvCxnSpPr>
        <p:spPr>
          <a:xfrm>
            <a:off x="4935988" y="2772199"/>
            <a:ext cx="2320800" cy="0"/>
          </a:xfrm>
          <a:prstGeom prst="straightConnector1">
            <a:avLst/>
          </a:prstGeom>
          <a:noFill/>
          <a:ln cap="flat" cmpd="sng" w="9525">
            <a:solidFill>
              <a:schemeClr val="dk2"/>
            </a:solidFill>
            <a:prstDash val="solid"/>
            <a:round/>
            <a:headEnd len="sm" w="sm" type="none"/>
            <a:tailEnd len="med" w="med" type="triangle"/>
          </a:ln>
        </p:spPr>
      </p:cxnSp>
      <p:sp>
        <p:nvSpPr>
          <p:cNvPr id="394" name="Google Shape;394;p35"/>
          <p:cNvSpPr txBox="1"/>
          <p:nvPr/>
        </p:nvSpPr>
        <p:spPr>
          <a:xfrm>
            <a:off x="1913206" y="5064369"/>
            <a:ext cx="745587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Resulting image after applying Non Maximum Suppression on Sobel Edge  Detected  Image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00" name="Google Shape;400;p36"/>
          <p:cNvSpPr txBox="1"/>
          <p:nvPr/>
        </p:nvSpPr>
        <p:spPr>
          <a:xfrm>
            <a:off x="2219120" y="5435628"/>
            <a:ext cx="95454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Fig : (a) Impulsive noise Image  (b) SAM Image  (c) FWM Image  (d) Sobel Image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(e) Non Maximum Suppression Image</a:t>
            </a:r>
            <a:endParaRPr b="0" i="0" sz="1400" u="none" cap="none" strike="noStrike">
              <a:solidFill>
                <a:srgbClr val="000000"/>
              </a:solidFill>
              <a:latin typeface="Arial"/>
              <a:ea typeface="Arial"/>
              <a:cs typeface="Arial"/>
              <a:sym typeface="Arial"/>
            </a:endParaRPr>
          </a:p>
        </p:txBody>
      </p:sp>
      <p:pic>
        <p:nvPicPr>
          <p:cNvPr descr="impulse.jpg" id="401" name="Google Shape;401;p36"/>
          <p:cNvPicPr preferRelativeResize="0"/>
          <p:nvPr>
            <p:ph idx="2" type="pic"/>
          </p:nvPr>
        </p:nvPicPr>
        <p:blipFill rotWithShape="1">
          <a:blip r:embed="rId3">
            <a:alphaModFix/>
          </a:blip>
          <a:srcRect b="0" l="0" r="0" t="0"/>
          <a:stretch/>
        </p:blipFill>
        <p:spPr>
          <a:xfrm>
            <a:off x="1912620" y="663575"/>
            <a:ext cx="1584325" cy="1570990"/>
          </a:xfrm>
          <a:prstGeom prst="rect">
            <a:avLst/>
          </a:prstGeom>
          <a:noFill/>
          <a:ln>
            <a:noFill/>
          </a:ln>
        </p:spPr>
      </p:pic>
      <p:pic>
        <p:nvPicPr>
          <p:cNvPr descr="denoise.jpg" id="402" name="Google Shape;402;p36"/>
          <p:cNvPicPr preferRelativeResize="0"/>
          <p:nvPr/>
        </p:nvPicPr>
        <p:blipFill rotWithShape="1">
          <a:blip r:embed="rId4">
            <a:alphaModFix/>
          </a:blip>
          <a:srcRect b="0" l="0" r="0" t="0"/>
          <a:stretch/>
        </p:blipFill>
        <p:spPr>
          <a:xfrm>
            <a:off x="5362575" y="663575"/>
            <a:ext cx="1654175" cy="1570990"/>
          </a:xfrm>
          <a:prstGeom prst="rect">
            <a:avLst/>
          </a:prstGeom>
          <a:noFill/>
          <a:ln>
            <a:noFill/>
          </a:ln>
        </p:spPr>
      </p:pic>
      <p:pic>
        <p:nvPicPr>
          <p:cNvPr id="403" name="Google Shape;403;p36"/>
          <p:cNvPicPr preferRelativeResize="0"/>
          <p:nvPr/>
        </p:nvPicPr>
        <p:blipFill rotWithShape="1">
          <a:blip r:embed="rId5">
            <a:alphaModFix/>
          </a:blip>
          <a:srcRect b="0" l="0" r="0" t="0"/>
          <a:stretch/>
        </p:blipFill>
        <p:spPr>
          <a:xfrm>
            <a:off x="8882380" y="663575"/>
            <a:ext cx="1567815" cy="1570990"/>
          </a:xfrm>
          <a:prstGeom prst="rect">
            <a:avLst/>
          </a:prstGeom>
          <a:noFill/>
          <a:ln>
            <a:noFill/>
          </a:ln>
        </p:spPr>
      </p:pic>
      <p:pic>
        <p:nvPicPr>
          <p:cNvPr id="404" name="Google Shape;404;p36"/>
          <p:cNvPicPr preferRelativeResize="0"/>
          <p:nvPr/>
        </p:nvPicPr>
        <p:blipFill rotWithShape="1">
          <a:blip r:embed="rId6">
            <a:alphaModFix/>
          </a:blip>
          <a:srcRect b="0" l="0" r="0" t="0"/>
          <a:stretch/>
        </p:blipFill>
        <p:spPr>
          <a:xfrm>
            <a:off x="3663950" y="3025140"/>
            <a:ext cx="1698625" cy="1729105"/>
          </a:xfrm>
          <a:prstGeom prst="rect">
            <a:avLst/>
          </a:prstGeom>
          <a:noFill/>
          <a:ln>
            <a:noFill/>
          </a:ln>
        </p:spPr>
      </p:pic>
      <p:pic>
        <p:nvPicPr>
          <p:cNvPr id="405" name="Google Shape;405;p36"/>
          <p:cNvPicPr preferRelativeResize="0"/>
          <p:nvPr/>
        </p:nvPicPr>
        <p:blipFill rotWithShape="1">
          <a:blip r:embed="rId7">
            <a:alphaModFix/>
          </a:blip>
          <a:srcRect b="0" l="0" r="0" t="0"/>
          <a:stretch/>
        </p:blipFill>
        <p:spPr>
          <a:xfrm>
            <a:off x="6743065" y="3025140"/>
            <a:ext cx="1734185" cy="1729105"/>
          </a:xfrm>
          <a:prstGeom prst="rect">
            <a:avLst/>
          </a:prstGeom>
          <a:noFill/>
          <a:ln>
            <a:noFill/>
          </a:ln>
        </p:spPr>
      </p:pic>
      <p:sp>
        <p:nvSpPr>
          <p:cNvPr id="406" name="Google Shape;406;p36"/>
          <p:cNvSpPr txBox="1"/>
          <p:nvPr/>
        </p:nvSpPr>
        <p:spPr>
          <a:xfrm>
            <a:off x="2423803" y="2454275"/>
            <a:ext cx="601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407" name="Google Shape;407;p36"/>
          <p:cNvSpPr txBox="1"/>
          <p:nvPr/>
        </p:nvSpPr>
        <p:spPr>
          <a:xfrm>
            <a:off x="6048375" y="2383800"/>
            <a:ext cx="601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408" name="Google Shape;408;p36"/>
          <p:cNvSpPr txBox="1"/>
          <p:nvPr/>
        </p:nvSpPr>
        <p:spPr>
          <a:xfrm>
            <a:off x="9471645" y="2383800"/>
            <a:ext cx="601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409" name="Google Shape;409;p36"/>
          <p:cNvSpPr txBox="1"/>
          <p:nvPr/>
        </p:nvSpPr>
        <p:spPr>
          <a:xfrm>
            <a:off x="4312928" y="4946025"/>
            <a:ext cx="601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410" name="Google Shape;410;p36"/>
          <p:cNvSpPr txBox="1"/>
          <p:nvPr/>
        </p:nvSpPr>
        <p:spPr>
          <a:xfrm>
            <a:off x="7474570" y="4946025"/>
            <a:ext cx="601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8ef7f1dcc6_0_271"/>
          <p:cNvSpPr txBox="1"/>
          <p:nvPr>
            <p:ph idx="12" type="sldNum"/>
          </p:nvPr>
        </p:nvSpPr>
        <p:spPr>
          <a:xfrm>
            <a:off x="8737600" y="6356353"/>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17" name="Google Shape;417;g18ef7f1dcc6_0_271"/>
          <p:cNvSpPr/>
          <p:nvPr/>
        </p:nvSpPr>
        <p:spPr>
          <a:xfrm>
            <a:off x="3637400" y="681100"/>
            <a:ext cx="5232265" cy="56648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2"/>
                </a:solidFill>
                <a:latin typeface="Arial"/>
              </a:rPr>
              <a:t>DISCUSSSIONS</a:t>
            </a:r>
          </a:p>
        </p:txBody>
      </p:sp>
      <p:sp>
        <p:nvSpPr>
          <p:cNvPr id="418" name="Google Shape;418;g18ef7f1dcc6_0_271"/>
          <p:cNvSpPr txBox="1"/>
          <p:nvPr/>
        </p:nvSpPr>
        <p:spPr>
          <a:xfrm>
            <a:off x="1456988" y="1668375"/>
            <a:ext cx="9593100" cy="557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500">
                <a:latin typeface="Calibri"/>
                <a:ea typeface="Calibri"/>
                <a:cs typeface="Calibri"/>
                <a:sym typeface="Calibri"/>
              </a:rPr>
              <a:t>The proposed method for denoising the salt and pepper noise is effective even when compared with the existing methods like the Median filter and the Mean filter</a:t>
            </a:r>
            <a:endParaRPr sz="2500">
              <a:latin typeface="Calibri"/>
              <a:ea typeface="Calibri"/>
              <a:cs typeface="Calibri"/>
              <a:sym typeface="Calibri"/>
            </a:endParaRPr>
          </a:p>
          <a:p>
            <a:pPr indent="0" lvl="0" marL="0" rtl="0" algn="just">
              <a:spcBef>
                <a:spcPts val="0"/>
              </a:spcBef>
              <a:spcAft>
                <a:spcPts val="0"/>
              </a:spcAft>
              <a:buNone/>
            </a:pPr>
            <a:r>
              <a:rPr lang="en-US" sz="2500">
                <a:latin typeface="Calibri"/>
                <a:ea typeface="Calibri"/>
                <a:cs typeface="Calibri"/>
                <a:sym typeface="Calibri"/>
              </a:rPr>
              <a:t>	Experimental results also show that the proposed SAMFWM is better than the existing methods</a:t>
            </a:r>
            <a:endParaRPr sz="2500">
              <a:latin typeface="Calibri"/>
              <a:ea typeface="Calibri"/>
              <a:cs typeface="Calibri"/>
              <a:sym typeface="Calibri"/>
            </a:endParaRPr>
          </a:p>
          <a:p>
            <a:pPr indent="0" lvl="0" marL="0" rtl="0" algn="just">
              <a:spcBef>
                <a:spcPts val="0"/>
              </a:spcBef>
              <a:spcAft>
                <a:spcPts val="0"/>
              </a:spcAft>
              <a:buNone/>
            </a:pPr>
            <a:r>
              <a:t/>
            </a:r>
            <a:endParaRPr sz="2500">
              <a:latin typeface="Calibri"/>
              <a:ea typeface="Calibri"/>
              <a:cs typeface="Calibri"/>
              <a:sym typeface="Calibri"/>
            </a:endParaRPr>
          </a:p>
          <a:p>
            <a:pPr indent="0" lvl="0" marL="0" rtl="0" algn="just">
              <a:spcBef>
                <a:spcPts val="0"/>
              </a:spcBef>
              <a:spcAft>
                <a:spcPts val="0"/>
              </a:spcAft>
              <a:buNone/>
            </a:pPr>
            <a:r>
              <a:rPr b="1" lang="en-US" sz="2500">
                <a:latin typeface="Calibri"/>
                <a:ea typeface="Calibri"/>
                <a:cs typeface="Calibri"/>
                <a:sym typeface="Calibri"/>
              </a:rPr>
              <a:t>The Experimental Results are :</a:t>
            </a:r>
            <a:endParaRPr sz="2500">
              <a:latin typeface="Calibri"/>
              <a:ea typeface="Calibri"/>
              <a:cs typeface="Calibri"/>
              <a:sym typeface="Calibri"/>
            </a:endParaRPr>
          </a:p>
          <a:p>
            <a:pPr indent="-387350" lvl="0" marL="457200" rtl="0" algn="just">
              <a:spcBef>
                <a:spcPts val="0"/>
              </a:spcBef>
              <a:spcAft>
                <a:spcPts val="0"/>
              </a:spcAft>
              <a:buSzPts val="2500"/>
              <a:buFont typeface="Calibri"/>
              <a:buChar char="●"/>
            </a:pPr>
            <a:r>
              <a:rPr lang="en-US" sz="2500">
                <a:latin typeface="Calibri"/>
                <a:ea typeface="Calibri"/>
                <a:cs typeface="Calibri"/>
                <a:sym typeface="Calibri"/>
              </a:rPr>
              <a:t>The PSNR ratio of Median filter applied the image is -22.5970</a:t>
            </a:r>
            <a:endParaRPr sz="2500">
              <a:latin typeface="Calibri"/>
              <a:ea typeface="Calibri"/>
              <a:cs typeface="Calibri"/>
              <a:sym typeface="Calibri"/>
            </a:endParaRPr>
          </a:p>
          <a:p>
            <a:pPr indent="-387350" lvl="0" marL="457200" rtl="0" algn="just">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The PSNR ratio of SAMFWM filter applied the image is -22.0736</a:t>
            </a:r>
            <a:endParaRPr sz="2500">
              <a:solidFill>
                <a:schemeClr val="dk1"/>
              </a:solidFill>
              <a:latin typeface="Calibri"/>
              <a:ea typeface="Calibri"/>
              <a:cs typeface="Calibri"/>
              <a:sym typeface="Calibri"/>
            </a:endParaRPr>
          </a:p>
          <a:p>
            <a:pPr indent="-387350" lvl="0" marL="457200" rtl="0" algn="just">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The SSIM value of Median filter is 0.7746</a:t>
            </a:r>
            <a:endParaRPr sz="2500">
              <a:solidFill>
                <a:schemeClr val="dk1"/>
              </a:solidFill>
              <a:latin typeface="Calibri"/>
              <a:ea typeface="Calibri"/>
              <a:cs typeface="Calibri"/>
              <a:sym typeface="Calibri"/>
            </a:endParaRPr>
          </a:p>
          <a:p>
            <a:pPr indent="-387350" lvl="0" marL="457200" rtl="0" algn="just">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The SSIM value of SAMFWM is 0.7844</a:t>
            </a:r>
            <a:endParaRPr sz="2500">
              <a:solidFill>
                <a:schemeClr val="dk1"/>
              </a:solidFill>
              <a:latin typeface="Calibri"/>
              <a:ea typeface="Calibri"/>
              <a:cs typeface="Calibri"/>
              <a:sym typeface="Calibri"/>
            </a:endParaRPr>
          </a:p>
          <a:p>
            <a:pPr indent="0" lvl="0" marL="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2500">
              <a:solidFill>
                <a:schemeClr val="dk1"/>
              </a:solidFill>
              <a:latin typeface="Calibri"/>
              <a:ea typeface="Calibri"/>
              <a:cs typeface="Calibri"/>
              <a:sym typeface="Calibri"/>
            </a:endParaRPr>
          </a:p>
          <a:p>
            <a:pPr indent="0" lvl="0" marL="0" rtl="0" algn="just">
              <a:spcBef>
                <a:spcPts val="0"/>
              </a:spcBef>
              <a:spcAft>
                <a:spcPts val="0"/>
              </a:spcAft>
              <a:buNone/>
            </a:pPr>
            <a:r>
              <a:t/>
            </a:r>
            <a:endParaRPr sz="25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18ef7f1dcc6_0_294"/>
          <p:cNvSpPr txBox="1"/>
          <p:nvPr>
            <p:ph idx="12" type="sldNum"/>
          </p:nvPr>
        </p:nvSpPr>
        <p:spPr>
          <a:xfrm>
            <a:off x="8737600" y="6356353"/>
            <a:ext cx="2844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5" name="Google Shape;425;g18ef7f1dcc6_0_294"/>
          <p:cNvPicPr preferRelativeResize="0"/>
          <p:nvPr/>
        </p:nvPicPr>
        <p:blipFill rotWithShape="1">
          <a:blip r:embed="rId3">
            <a:alphaModFix/>
          </a:blip>
          <a:srcRect b="0" l="0" r="0" t="0"/>
          <a:stretch/>
        </p:blipFill>
        <p:spPr>
          <a:xfrm>
            <a:off x="1369700" y="1128825"/>
            <a:ext cx="2527950" cy="2520550"/>
          </a:xfrm>
          <a:prstGeom prst="rect">
            <a:avLst/>
          </a:prstGeom>
          <a:noFill/>
          <a:ln>
            <a:noFill/>
          </a:ln>
        </p:spPr>
      </p:pic>
      <p:pic>
        <p:nvPicPr>
          <p:cNvPr id="426" name="Google Shape;426;g18ef7f1dcc6_0_294"/>
          <p:cNvPicPr preferRelativeResize="0"/>
          <p:nvPr/>
        </p:nvPicPr>
        <p:blipFill>
          <a:blip r:embed="rId4">
            <a:alphaModFix/>
          </a:blip>
          <a:stretch>
            <a:fillRect/>
          </a:stretch>
        </p:blipFill>
        <p:spPr>
          <a:xfrm>
            <a:off x="4961250" y="1205575"/>
            <a:ext cx="3160800" cy="2520541"/>
          </a:xfrm>
          <a:prstGeom prst="rect">
            <a:avLst/>
          </a:prstGeom>
          <a:noFill/>
          <a:ln>
            <a:noFill/>
          </a:ln>
        </p:spPr>
      </p:pic>
      <p:sp>
        <p:nvSpPr>
          <p:cNvPr id="427" name="Google Shape;427;g18ef7f1dcc6_0_294"/>
          <p:cNvSpPr txBox="1"/>
          <p:nvPr/>
        </p:nvSpPr>
        <p:spPr>
          <a:xfrm>
            <a:off x="1130250" y="4068725"/>
            <a:ext cx="3160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Proposed edge detected image</a:t>
            </a:r>
            <a:endParaRPr sz="1800">
              <a:latin typeface="Calibri"/>
              <a:ea typeface="Calibri"/>
              <a:cs typeface="Calibri"/>
              <a:sym typeface="Calibri"/>
            </a:endParaRPr>
          </a:p>
        </p:txBody>
      </p:sp>
      <p:sp>
        <p:nvSpPr>
          <p:cNvPr id="428" name="Google Shape;428;g18ef7f1dcc6_0_294"/>
          <p:cNvSpPr txBox="1"/>
          <p:nvPr/>
        </p:nvSpPr>
        <p:spPr>
          <a:xfrm>
            <a:off x="5535750" y="4068725"/>
            <a:ext cx="201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Canny edge Image</a:t>
            </a:r>
            <a:endParaRPr sz="1800">
              <a:latin typeface="Calibri"/>
              <a:ea typeface="Calibri"/>
              <a:cs typeface="Calibri"/>
              <a:sym typeface="Calibri"/>
            </a:endParaRPr>
          </a:p>
        </p:txBody>
      </p:sp>
      <p:pic>
        <p:nvPicPr>
          <p:cNvPr id="429" name="Google Shape;429;g18ef7f1dcc6_0_294"/>
          <p:cNvPicPr preferRelativeResize="0"/>
          <p:nvPr/>
        </p:nvPicPr>
        <p:blipFill rotWithShape="1">
          <a:blip r:embed="rId5">
            <a:alphaModFix/>
          </a:blip>
          <a:srcRect b="0" l="0" r="0" t="0"/>
          <a:stretch/>
        </p:blipFill>
        <p:spPr>
          <a:xfrm>
            <a:off x="8833375" y="1205575"/>
            <a:ext cx="2476115" cy="2520550"/>
          </a:xfrm>
          <a:prstGeom prst="rect">
            <a:avLst/>
          </a:prstGeom>
          <a:noFill/>
          <a:ln>
            <a:noFill/>
          </a:ln>
        </p:spPr>
      </p:pic>
      <p:sp>
        <p:nvSpPr>
          <p:cNvPr id="430" name="Google Shape;430;g18ef7f1dcc6_0_294"/>
          <p:cNvSpPr txBox="1"/>
          <p:nvPr/>
        </p:nvSpPr>
        <p:spPr>
          <a:xfrm>
            <a:off x="9326800" y="4068725"/>
            <a:ext cx="166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Calibri"/>
                <a:ea typeface="Calibri"/>
                <a:cs typeface="Calibri"/>
                <a:sym typeface="Calibri"/>
              </a:rPr>
              <a:t>Sobel edge</a:t>
            </a:r>
            <a:endParaRPr sz="1800">
              <a:latin typeface="Calibri"/>
              <a:ea typeface="Calibri"/>
              <a:cs typeface="Calibri"/>
              <a:sym typeface="Calibri"/>
            </a:endParaRPr>
          </a:p>
        </p:txBody>
      </p:sp>
      <p:sp>
        <p:nvSpPr>
          <p:cNvPr id="431" name="Google Shape;431;g18ef7f1dcc6_0_294"/>
          <p:cNvSpPr txBox="1"/>
          <p:nvPr/>
        </p:nvSpPr>
        <p:spPr>
          <a:xfrm>
            <a:off x="766275" y="4865725"/>
            <a:ext cx="10976700" cy="133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500">
                <a:latin typeface="Calibri"/>
                <a:ea typeface="Calibri"/>
                <a:cs typeface="Calibri"/>
                <a:sym typeface="Calibri"/>
              </a:rPr>
              <a:t>The existing Canny edge detection method does not preserve edges and also the sobel edge detection gives the thicker edges, While the proposed method gives the optimal result preserving the edges and also having thin edges.</a:t>
            </a:r>
            <a:endParaRPr sz="25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438" name="Google Shape;438;p37"/>
          <p:cNvSpPr/>
          <p:nvPr/>
        </p:nvSpPr>
        <p:spPr>
          <a:xfrm>
            <a:off x="4150013" y="552525"/>
            <a:ext cx="3891981" cy="6096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2"/>
                </a:solidFill>
                <a:latin typeface="Arial"/>
              </a:rPr>
              <a:t>Conclusion</a:t>
            </a:r>
          </a:p>
        </p:txBody>
      </p:sp>
      <p:sp>
        <p:nvSpPr>
          <p:cNvPr id="439" name="Google Shape;439;p37"/>
          <p:cNvSpPr txBox="1"/>
          <p:nvPr/>
        </p:nvSpPr>
        <p:spPr>
          <a:xfrm>
            <a:off x="1328388" y="1742793"/>
            <a:ext cx="9535200" cy="4032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 Robust switching adaptive median (SAM) filtering shrinkage window denoising method has been proposed. The filtered images are assumed to have high correlation with the original images as such edges should track the true routes even under high-intensity impulse noise. To measure the degree of edge preserving and image structural metrics, standard measures are computed in order to compare the performance of different filters including the proposed method to gauge the quality of image after the smoothing process is performed. </a:t>
            </a:r>
            <a:endParaRPr b="0" i="0" sz="2000" u="none" cap="none" strike="noStrike">
              <a:solidFill>
                <a:schemeClr val="dk1"/>
              </a:solidFill>
              <a:latin typeface="Calibri"/>
              <a:ea typeface="Calibri"/>
              <a:cs typeface="Calibri"/>
              <a:sym typeface="Calibri"/>
            </a:endParaRPr>
          </a:p>
          <a:p>
            <a:pPr indent="457200" lvl="0" marL="0" marR="0" rtl="0" algn="just">
              <a:lnSpc>
                <a:spcPct val="115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Experiments shows that </a:t>
            </a:r>
            <a:r>
              <a:rPr lang="en-US" sz="2000">
                <a:solidFill>
                  <a:schemeClr val="dk1"/>
                </a:solidFill>
                <a:latin typeface="Calibri"/>
                <a:ea typeface="Calibri"/>
                <a:cs typeface="Calibri"/>
                <a:sym typeface="Calibri"/>
              </a:rPr>
              <a:t>PSNR, SSIM, MSE </a:t>
            </a:r>
            <a:r>
              <a:rPr b="0" i="0" lang="en-US" sz="2000" u="none" cap="none" strike="noStrike">
                <a:solidFill>
                  <a:schemeClr val="dk1"/>
                </a:solidFill>
                <a:latin typeface="Calibri"/>
                <a:ea typeface="Calibri"/>
                <a:cs typeface="Calibri"/>
                <a:sym typeface="Calibri"/>
              </a:rPr>
              <a:t> is high in the proposed algorithm compared to existing. The results obtained proved that the proposed method yielded a better performance after edge detection even in the presence of high intensity impulse noise.</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341812" y="212949"/>
            <a:ext cx="11508376" cy="570822"/>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254"/>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KEYWORDS</a:t>
            </a:r>
            <a:endParaRPr b="1" sz="2400">
              <a:latin typeface="Times New Roman"/>
              <a:ea typeface="Times New Roman"/>
              <a:cs typeface="Times New Roman"/>
              <a:sym typeface="Times New Roman"/>
            </a:endParaRPr>
          </a:p>
        </p:txBody>
      </p:sp>
      <p:sp>
        <p:nvSpPr>
          <p:cNvPr id="111" name="Google Shape;111;p4"/>
          <p:cNvSpPr txBox="1"/>
          <p:nvPr>
            <p:ph idx="1" type="body"/>
          </p:nvPr>
        </p:nvSpPr>
        <p:spPr>
          <a:xfrm>
            <a:off x="838200" y="1815465"/>
            <a:ext cx="10515600" cy="3082805"/>
          </a:xfrm>
          <a:prstGeom prst="rect">
            <a:avLst/>
          </a:prstGeom>
          <a:noFill/>
          <a:ln>
            <a:noFill/>
          </a:ln>
        </p:spPr>
        <p:txBody>
          <a:bodyPr anchorCtr="0" anchor="t" bIns="45700" lIns="91425" spcFirstLastPara="1" rIns="91425" wrap="square" tIns="45700">
            <a:normAutofit/>
          </a:bodyPr>
          <a:lstStyle/>
          <a:p>
            <a:pPr indent="-312420" lvl="0" marL="342900" rtl="0" algn="just">
              <a:lnSpc>
                <a:spcPct val="100000"/>
              </a:lnSpc>
              <a:spcBef>
                <a:spcPts val="0"/>
              </a:spcBef>
              <a:spcAft>
                <a:spcPts val="0"/>
              </a:spcAft>
              <a:buClr>
                <a:schemeClr val="dk1"/>
              </a:buClr>
              <a:buSzPts val="3200"/>
              <a:buChar char="•"/>
            </a:pPr>
            <a:r>
              <a:rPr lang="en-US">
                <a:latin typeface="Times New Roman"/>
                <a:ea typeface="Times New Roman"/>
                <a:cs typeface="Times New Roman"/>
                <a:sym typeface="Times New Roman"/>
              </a:rPr>
              <a:t>I</a:t>
            </a:r>
            <a:r>
              <a:rPr lang="en-US">
                <a:latin typeface="Calibri"/>
                <a:ea typeface="Calibri"/>
                <a:cs typeface="Calibri"/>
                <a:sym typeface="Calibri"/>
              </a:rPr>
              <a:t>mpulse noise</a:t>
            </a:r>
            <a:endParaRPr>
              <a:latin typeface="Calibri"/>
              <a:ea typeface="Calibri"/>
              <a:cs typeface="Calibri"/>
              <a:sym typeface="Calibri"/>
            </a:endParaRPr>
          </a:p>
          <a:p>
            <a:pPr indent="-312420" lvl="0" marL="342900" rtl="0" algn="just">
              <a:lnSpc>
                <a:spcPct val="100000"/>
              </a:lnSpc>
              <a:spcBef>
                <a:spcPts val="640"/>
              </a:spcBef>
              <a:spcAft>
                <a:spcPts val="0"/>
              </a:spcAft>
              <a:buClr>
                <a:schemeClr val="dk1"/>
              </a:buClr>
              <a:buSzPts val="3200"/>
              <a:buChar char="•"/>
            </a:pPr>
            <a:r>
              <a:rPr lang="en-US">
                <a:latin typeface="Calibri"/>
                <a:ea typeface="Calibri"/>
                <a:cs typeface="Calibri"/>
                <a:sym typeface="Calibri"/>
              </a:rPr>
              <a:t>Denoising</a:t>
            </a:r>
            <a:endParaRPr>
              <a:latin typeface="Calibri"/>
              <a:ea typeface="Calibri"/>
              <a:cs typeface="Calibri"/>
              <a:sym typeface="Calibri"/>
            </a:endParaRPr>
          </a:p>
          <a:p>
            <a:pPr indent="-312420" lvl="0" marL="342900" rtl="0" algn="just">
              <a:lnSpc>
                <a:spcPct val="100000"/>
              </a:lnSpc>
              <a:spcBef>
                <a:spcPts val="640"/>
              </a:spcBef>
              <a:spcAft>
                <a:spcPts val="0"/>
              </a:spcAft>
              <a:buClr>
                <a:schemeClr val="dk1"/>
              </a:buClr>
              <a:buSzPts val="3200"/>
              <a:buChar char="•"/>
            </a:pPr>
            <a:r>
              <a:rPr lang="en-US">
                <a:latin typeface="Calibri"/>
                <a:ea typeface="Calibri"/>
                <a:cs typeface="Calibri"/>
                <a:sym typeface="Calibri"/>
              </a:rPr>
              <a:t>Mean Filtering</a:t>
            </a:r>
            <a:endParaRPr>
              <a:latin typeface="Calibri"/>
              <a:ea typeface="Calibri"/>
              <a:cs typeface="Calibri"/>
              <a:sym typeface="Calibri"/>
            </a:endParaRPr>
          </a:p>
          <a:p>
            <a:pPr indent="-312420" lvl="0" marL="342900" rtl="0" algn="just">
              <a:lnSpc>
                <a:spcPct val="100000"/>
              </a:lnSpc>
              <a:spcBef>
                <a:spcPts val="640"/>
              </a:spcBef>
              <a:spcAft>
                <a:spcPts val="0"/>
              </a:spcAft>
              <a:buClr>
                <a:schemeClr val="dk1"/>
              </a:buClr>
              <a:buSzPts val="3200"/>
              <a:buChar char="•"/>
            </a:pPr>
            <a:r>
              <a:rPr lang="en-US">
                <a:latin typeface="Calibri"/>
                <a:ea typeface="Calibri"/>
                <a:cs typeface="Calibri"/>
                <a:sym typeface="Calibri"/>
              </a:rPr>
              <a:t>Median Filtering</a:t>
            </a:r>
            <a:endParaRPr>
              <a:latin typeface="Calibri"/>
              <a:ea typeface="Calibri"/>
              <a:cs typeface="Calibri"/>
              <a:sym typeface="Calibri"/>
            </a:endParaRPr>
          </a:p>
          <a:p>
            <a:pPr indent="-312420" lvl="0" marL="342900" rtl="0" algn="just">
              <a:lnSpc>
                <a:spcPct val="100000"/>
              </a:lnSpc>
              <a:spcBef>
                <a:spcPts val="640"/>
              </a:spcBef>
              <a:spcAft>
                <a:spcPts val="0"/>
              </a:spcAft>
              <a:buClr>
                <a:schemeClr val="dk1"/>
              </a:buClr>
              <a:buSzPts val="3200"/>
              <a:buChar char="•"/>
            </a:pPr>
            <a:r>
              <a:rPr lang="en-US">
                <a:latin typeface="Calibri"/>
                <a:ea typeface="Calibri"/>
                <a:cs typeface="Calibri"/>
                <a:sym typeface="Calibri"/>
              </a:rPr>
              <a:t>Edge Detection</a:t>
            </a:r>
            <a:endParaRPr>
              <a:latin typeface="Calibri"/>
              <a:ea typeface="Calibri"/>
              <a:cs typeface="Calibri"/>
              <a:sym typeface="Calibri"/>
            </a:endParaRPr>
          </a:p>
          <a:p>
            <a:pPr indent="-139700" lvl="0" marL="342900" rtl="0" algn="just">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a:p>
            <a:pPr indent="-139700" lvl="0" marL="342900" rtl="0" algn="l">
              <a:lnSpc>
                <a:spcPct val="100000"/>
              </a:lnSpc>
              <a:spcBef>
                <a:spcPts val="640"/>
              </a:spcBef>
              <a:spcAft>
                <a:spcPts val="0"/>
              </a:spcAft>
              <a:buClr>
                <a:schemeClr val="dk1"/>
              </a:buClr>
              <a:buSzPts val="3200"/>
              <a:buNone/>
            </a:pPr>
            <a:r>
              <a:t/>
            </a:r>
            <a:endParaRPr>
              <a:latin typeface="Times New Roman"/>
              <a:ea typeface="Times New Roman"/>
              <a:cs typeface="Times New Roman"/>
              <a:sym typeface="Times New Roman"/>
            </a:endParaRPr>
          </a:p>
        </p:txBody>
      </p:sp>
      <p:sp>
        <p:nvSpPr>
          <p:cNvPr id="112" name="Google Shape;112;p4"/>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g18ef7f1dcc6_0_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446" name="Google Shape;446;g18ef7f1dcc6_0_0"/>
          <p:cNvSpPr/>
          <p:nvPr/>
        </p:nvSpPr>
        <p:spPr>
          <a:xfrm>
            <a:off x="3906525" y="782800"/>
            <a:ext cx="4377420" cy="7584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accent2"/>
                </a:solidFill>
                <a:latin typeface="Arial"/>
              </a:rPr>
              <a:t>References</a:t>
            </a:r>
          </a:p>
        </p:txBody>
      </p:sp>
      <p:sp>
        <p:nvSpPr>
          <p:cNvPr id="447" name="Google Shape;447;g18ef7f1dcc6_0_0"/>
          <p:cNvSpPr txBox="1"/>
          <p:nvPr/>
        </p:nvSpPr>
        <p:spPr>
          <a:xfrm>
            <a:off x="1206775" y="2140200"/>
            <a:ext cx="10084500" cy="4551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0" i="0" lang="en-US" sz="2200" u="none" cap="none" strike="noStrike">
                <a:solidFill>
                  <a:schemeClr val="dk1"/>
                </a:solidFill>
                <a:latin typeface="Calibri"/>
                <a:ea typeface="Calibri"/>
                <a:cs typeface="Calibri"/>
                <a:sym typeface="Calibri"/>
              </a:rPr>
              <a:t>[1] J. Canny, “A Computational Approach to Edge Detection,” IEEE Trans. Pattern Anal. Mach. Intell, vol.PAMI-8, no.6, Nov. 1986.</a:t>
            </a:r>
            <a:endParaRPr b="0" i="0" sz="2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[2] S. Xie, Z. Tu, “Holistically-nested edge detection,” In Proc. IEEE Int. Conf. Comput. Vision, pp. 1395–1403 (2015). </a:t>
            </a:r>
            <a:endParaRPr b="0" i="0" sz="2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[5] P. Jain, V. Tyagi, “A survey of edge-preserving image denoising methods,” Springer, Inform. Syst. Front. , vol.18, no.1, pp. 159–170, Feb. 2016.  </a:t>
            </a:r>
            <a:endParaRPr b="0" i="0" sz="2200" u="none" cap="none" strike="noStrike">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Clr>
                <a:srgbClr val="000000"/>
              </a:buClr>
              <a:buSzPts val="2200"/>
              <a:buFont typeface="Arial"/>
              <a:buNone/>
            </a:pPr>
            <a:r>
              <a:rPr b="0" i="0" lang="en-US" sz="2200" u="none" cap="none" strike="noStrike">
                <a:solidFill>
                  <a:schemeClr val="dk1"/>
                </a:solidFill>
                <a:latin typeface="Calibri"/>
                <a:ea typeface="Calibri"/>
                <a:cs typeface="Calibri"/>
                <a:sym typeface="Calibri"/>
              </a:rPr>
              <a:t>[20] V. V. Khryaschev, A. L. Priorov, I. V. Apalkov, P. S. Zvonarev, “Impulse Denoising Using Adaptive Switching Median Filter,” in Proc. IEEE 2 th Int. Conf. Image process., Sep. 2005.</a:t>
            </a:r>
            <a:endParaRPr b="0" i="0" sz="2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8"/>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453" name="Google Shape;453;p38"/>
          <p:cNvPicPr preferRelativeResize="0"/>
          <p:nvPr/>
        </p:nvPicPr>
        <p:blipFill rotWithShape="1">
          <a:blip r:embed="rId3">
            <a:alphaModFix/>
          </a:blip>
          <a:srcRect b="0" l="0" r="0" t="0"/>
          <a:stretch/>
        </p:blipFill>
        <p:spPr>
          <a:xfrm>
            <a:off x="121350" y="0"/>
            <a:ext cx="12070651" cy="67897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nvSpPr>
        <p:spPr>
          <a:xfrm>
            <a:off x="574766" y="543464"/>
            <a:ext cx="11155680" cy="461665"/>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KEYWORDS</a:t>
            </a:r>
            <a:endParaRPr b="1" i="0" sz="2400" u="none" cap="none" strike="noStrike">
              <a:solidFill>
                <a:schemeClr val="dk1"/>
              </a:solidFill>
              <a:latin typeface="Times New Roman"/>
              <a:ea typeface="Times New Roman"/>
              <a:cs typeface="Times New Roman"/>
              <a:sym typeface="Times New Roman"/>
            </a:endParaRPr>
          </a:p>
        </p:txBody>
      </p:sp>
      <p:sp>
        <p:nvSpPr>
          <p:cNvPr id="118" name="Google Shape;118;p5"/>
          <p:cNvSpPr txBox="1"/>
          <p:nvPr/>
        </p:nvSpPr>
        <p:spPr>
          <a:xfrm>
            <a:off x="574775" y="2020381"/>
            <a:ext cx="6283200" cy="58182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00000"/>
              </a:lnSpc>
              <a:spcBef>
                <a:spcPts val="0"/>
              </a:spcBef>
              <a:spcAft>
                <a:spcPts val="0"/>
              </a:spcAft>
              <a:buClr>
                <a:schemeClr val="dk1"/>
              </a:buClr>
              <a:buSzPts val="2800"/>
              <a:buFont typeface="Arial"/>
              <a:buChar char="•"/>
            </a:pPr>
            <a:r>
              <a:rPr b="1" i="0" lang="en-US" sz="2600" u="none" cap="none" strike="noStrike">
                <a:solidFill>
                  <a:schemeClr val="dk1"/>
                </a:solidFill>
                <a:latin typeface="Calibri"/>
                <a:ea typeface="Calibri"/>
                <a:cs typeface="Calibri"/>
                <a:sym typeface="Calibri"/>
              </a:rPr>
              <a:t>Impulse noise </a:t>
            </a:r>
            <a:r>
              <a:rPr b="0" i="0" lang="en-US" sz="2600" u="none" cap="none" strike="noStrike">
                <a:solidFill>
                  <a:schemeClr val="dk1"/>
                </a:solidFill>
                <a:latin typeface="Calibri"/>
                <a:ea typeface="Calibri"/>
                <a:cs typeface="Calibri"/>
                <a:sym typeface="Calibri"/>
              </a:rPr>
              <a:t>: Salt-and-pepper noise is a form of noise sometimes seen on images. It is also known as impulse noise. This noise can be caused by sharp and sudden disturbances in the image signal . There exist black and white dots on the image</a:t>
            </a:r>
            <a:r>
              <a:rPr b="1" i="0" lang="en-US" sz="2600" u="none" cap="none" strike="noStrike">
                <a:solidFill>
                  <a:schemeClr val="dk1"/>
                </a:solidFill>
                <a:latin typeface="Calibri"/>
                <a:ea typeface="Calibri"/>
                <a:cs typeface="Calibri"/>
                <a:sym typeface="Calibri"/>
              </a:rPr>
              <a:t>.</a:t>
            </a:r>
            <a:endParaRPr b="0" i="0" sz="2600" u="none" cap="none" strike="noStrike">
              <a:solidFill>
                <a:srgbClr val="000000"/>
              </a:solidFill>
              <a:latin typeface="Calibri"/>
              <a:ea typeface="Calibri"/>
              <a:cs typeface="Calibri"/>
              <a:sym typeface="Calibri"/>
            </a:endParaRPr>
          </a:p>
          <a:p>
            <a:pPr indent="-165100" lvl="0" marL="342900" marR="0" rtl="0" algn="just">
              <a:lnSpc>
                <a:spcPct val="100000"/>
              </a:lnSpc>
              <a:spcBef>
                <a:spcPts val="0"/>
              </a:spcBef>
              <a:spcAft>
                <a:spcPts val="0"/>
              </a:spcAft>
              <a:buClr>
                <a:schemeClr val="dk1"/>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165100" lvl="0" marL="342900" marR="0" rtl="0" algn="just">
              <a:lnSpc>
                <a:spcPct val="100000"/>
              </a:lnSpc>
              <a:spcBef>
                <a:spcPts val="0"/>
              </a:spcBef>
              <a:spcAft>
                <a:spcPts val="0"/>
              </a:spcAft>
              <a:buClr>
                <a:schemeClr val="dk1"/>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165100" lvl="0" marL="342900" marR="0" rtl="0" algn="just">
              <a:lnSpc>
                <a:spcPct val="100000"/>
              </a:lnSpc>
              <a:spcBef>
                <a:spcPts val="0"/>
              </a:spcBef>
              <a:spcAft>
                <a:spcPts val="0"/>
              </a:spcAft>
              <a:buClr>
                <a:schemeClr val="dk1"/>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165100" lvl="0" marL="342900" marR="0" rtl="0" algn="just">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5"/>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impulse.jpg" id="120" name="Google Shape;120;p5"/>
          <p:cNvPicPr preferRelativeResize="0"/>
          <p:nvPr/>
        </p:nvPicPr>
        <p:blipFill rotWithShape="1">
          <a:blip r:embed="rId3">
            <a:alphaModFix/>
          </a:blip>
          <a:srcRect b="0" l="0" r="0" t="0"/>
          <a:stretch/>
        </p:blipFill>
        <p:spPr>
          <a:xfrm>
            <a:off x="7566387" y="1920241"/>
            <a:ext cx="3919848" cy="30890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nvSpPr>
        <p:spPr>
          <a:xfrm>
            <a:off x="574766" y="543464"/>
            <a:ext cx="11155680" cy="461665"/>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KEYWORDS</a:t>
            </a:r>
            <a:endParaRPr b="1" i="0" sz="2400" u="none" cap="none" strike="noStrike">
              <a:solidFill>
                <a:schemeClr val="dk1"/>
              </a:solidFill>
              <a:latin typeface="Times New Roman"/>
              <a:ea typeface="Times New Roman"/>
              <a:cs typeface="Times New Roman"/>
              <a:sym typeface="Times New Roman"/>
            </a:endParaRPr>
          </a:p>
        </p:txBody>
      </p:sp>
      <p:sp>
        <p:nvSpPr>
          <p:cNvPr id="126" name="Google Shape;126;p6"/>
          <p:cNvSpPr txBox="1"/>
          <p:nvPr/>
        </p:nvSpPr>
        <p:spPr>
          <a:xfrm>
            <a:off x="535305" y="1397635"/>
            <a:ext cx="6176645" cy="670750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800"/>
              <a:buFont typeface="Arial"/>
              <a:buChar char="•"/>
            </a:pPr>
            <a:r>
              <a:rPr b="1" i="0" lang="en-US" sz="2600" u="none" cap="none" strike="noStrike">
                <a:solidFill>
                  <a:schemeClr val="dk1"/>
                </a:solidFill>
                <a:latin typeface="Calibri"/>
                <a:ea typeface="Calibri"/>
                <a:cs typeface="Calibri"/>
                <a:sym typeface="Calibri"/>
              </a:rPr>
              <a:t>Denoising:</a:t>
            </a:r>
            <a:r>
              <a:rPr b="0" i="0" lang="en-US" sz="2400" u="none" cap="none" strike="noStrike">
                <a:solidFill>
                  <a:schemeClr val="dk1"/>
                </a:solidFill>
                <a:latin typeface="Calibri"/>
                <a:ea typeface="Calibri"/>
                <a:cs typeface="Calibri"/>
                <a:sym typeface="Calibri"/>
              </a:rPr>
              <a:t>  </a:t>
            </a:r>
            <a:r>
              <a:rPr b="0" i="0" lang="en-US" sz="2600" u="none" cap="none" strike="noStrike">
                <a:solidFill>
                  <a:schemeClr val="dk1"/>
                </a:solidFill>
                <a:latin typeface="Calibri"/>
                <a:ea typeface="Calibri"/>
                <a:cs typeface="Calibri"/>
                <a:sym typeface="Calibri"/>
              </a:rPr>
              <a:t>Image  denoising is the technique of  removing noise or distortions from an image.</a:t>
            </a:r>
            <a:endParaRPr b="0" i="0" sz="2400" u="none" cap="none" strike="noStrike">
              <a:solidFill>
                <a:srgbClr val="000000"/>
              </a:solidFill>
              <a:latin typeface="Calibri"/>
              <a:ea typeface="Calibri"/>
              <a:cs typeface="Calibri"/>
              <a:sym typeface="Calibri"/>
            </a:endParaRPr>
          </a:p>
          <a:p>
            <a:pPr indent="-165100" lvl="0" marL="342900" marR="0" rtl="0" algn="just">
              <a:lnSpc>
                <a:spcPct val="100000"/>
              </a:lnSpc>
              <a:spcBef>
                <a:spcPts val="0"/>
              </a:spcBef>
              <a:spcAft>
                <a:spcPts val="0"/>
              </a:spcAft>
              <a:buClr>
                <a:schemeClr val="dk1"/>
              </a:buClr>
              <a:buSzPts val="2800"/>
              <a:buFont typeface="Arial"/>
              <a:buNone/>
            </a:pPr>
            <a:r>
              <a:t/>
            </a:r>
            <a:endParaRPr b="1" i="0" sz="24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2800"/>
              <a:buFont typeface="Arial"/>
              <a:buChar char="•"/>
            </a:pPr>
            <a:r>
              <a:rPr b="1" i="0" lang="en-US" sz="2600" u="none" cap="none" strike="noStrike">
                <a:solidFill>
                  <a:schemeClr val="dk1"/>
                </a:solidFill>
                <a:latin typeface="Calibri"/>
                <a:ea typeface="Calibri"/>
                <a:cs typeface="Calibri"/>
                <a:sym typeface="Calibri"/>
              </a:rPr>
              <a:t>Mean Filtering: </a:t>
            </a:r>
            <a:r>
              <a:rPr b="0" i="0" lang="en-US" sz="2600" u="none" cap="none" strike="noStrike">
                <a:solidFill>
                  <a:schemeClr val="dk1"/>
                </a:solidFill>
                <a:latin typeface="Calibri"/>
                <a:ea typeface="Calibri"/>
                <a:cs typeface="Calibri"/>
                <a:sym typeface="Calibri"/>
              </a:rPr>
              <a:t>The idea of mean filtering is simply to replace each pixel value in an image with the mean (`average') value of its neighbors, including itself. This has the effect of eliminating pixel values which are unrepresentative of their surroundings. Mean filtering is usually thought of as a convolution filter.</a:t>
            </a:r>
            <a:endParaRPr b="0" i="0" sz="24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165100" lvl="0" marL="342900" marR="0" rtl="0" algn="just">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6"/>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denoise.jpg" id="128" name="Google Shape;128;p6"/>
          <p:cNvPicPr preferRelativeResize="0"/>
          <p:nvPr/>
        </p:nvPicPr>
        <p:blipFill rotWithShape="1">
          <a:blip r:embed="rId3">
            <a:alphaModFix/>
          </a:blip>
          <a:srcRect b="0" l="0" r="0" t="0"/>
          <a:stretch/>
        </p:blipFill>
        <p:spPr>
          <a:xfrm>
            <a:off x="7262949" y="1828798"/>
            <a:ext cx="4088810" cy="39168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nvSpPr>
        <p:spPr>
          <a:xfrm>
            <a:off x="600892" y="321395"/>
            <a:ext cx="11155680" cy="461665"/>
          </a:xfrm>
          <a:prstGeom prst="rect">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254"/>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KEYWORDS</a:t>
            </a:r>
            <a:endParaRPr b="1" i="0" sz="2400" u="none" cap="none" strike="noStrike">
              <a:solidFill>
                <a:schemeClr val="dk1"/>
              </a:solidFill>
              <a:latin typeface="Times New Roman"/>
              <a:ea typeface="Times New Roman"/>
              <a:cs typeface="Times New Roman"/>
              <a:sym typeface="Times New Roman"/>
            </a:endParaRPr>
          </a:p>
        </p:txBody>
      </p:sp>
      <p:sp>
        <p:nvSpPr>
          <p:cNvPr id="134" name="Google Shape;134;p7"/>
          <p:cNvSpPr txBox="1"/>
          <p:nvPr/>
        </p:nvSpPr>
        <p:spPr>
          <a:xfrm>
            <a:off x="460375" y="1094105"/>
            <a:ext cx="6428740" cy="6981825"/>
          </a:xfrm>
          <a:prstGeom prst="rect">
            <a:avLst/>
          </a:prstGeom>
          <a:noFill/>
          <a:ln>
            <a:noFill/>
          </a:ln>
        </p:spPr>
        <p:txBody>
          <a:bodyPr anchorCtr="0" anchor="t" bIns="45700" lIns="91425" spcFirstLastPara="1" rIns="91425" wrap="square" tIns="45700">
            <a:normAutofit lnSpcReduction="20000"/>
          </a:bodyPr>
          <a:lstStyle/>
          <a:p>
            <a:pPr indent="-342900" lvl="0" marL="342900" marR="0" rtl="0" algn="l">
              <a:lnSpc>
                <a:spcPct val="110000"/>
              </a:lnSpc>
              <a:spcBef>
                <a:spcPts val="0"/>
              </a:spcBef>
              <a:spcAft>
                <a:spcPts val="0"/>
              </a:spcAft>
              <a:buClr>
                <a:schemeClr val="dk1"/>
              </a:buClr>
              <a:buSzPts val="2800"/>
              <a:buFont typeface="Arial"/>
              <a:buChar char="•"/>
            </a:pPr>
            <a:r>
              <a:rPr b="1" i="0" lang="en-US" sz="2600" u="none" cap="none" strike="noStrike">
                <a:solidFill>
                  <a:schemeClr val="dk1"/>
                </a:solidFill>
                <a:latin typeface="Calibri"/>
                <a:ea typeface="Calibri"/>
                <a:cs typeface="Calibri"/>
                <a:sym typeface="Calibri"/>
              </a:rPr>
              <a:t>Median Filtering :</a:t>
            </a:r>
            <a:r>
              <a:rPr b="0" i="0" lang="en-US" sz="2600" u="none" cap="none" strike="noStrike">
                <a:solidFill>
                  <a:schemeClr val="dk1"/>
                </a:solidFill>
                <a:latin typeface="Calibri"/>
                <a:ea typeface="Calibri"/>
                <a:cs typeface="Calibri"/>
                <a:sym typeface="Calibri"/>
              </a:rPr>
              <a:t> Median filtering is a nonlinear method used to remove noise from images. The median filter works by moving through the image pixel by pixel, replacing each value with the median value of neighbouring pixels.</a:t>
            </a:r>
            <a:endParaRPr b="0" i="0" sz="26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Calibri"/>
              <a:ea typeface="Calibri"/>
              <a:cs typeface="Calibri"/>
              <a:sym typeface="Calibri"/>
            </a:endParaRPr>
          </a:p>
          <a:p>
            <a:pPr indent="-342900" lvl="0" marL="342900" marR="0" rtl="0" algn="l">
              <a:lnSpc>
                <a:spcPct val="110000"/>
              </a:lnSpc>
              <a:spcBef>
                <a:spcPts val="0"/>
              </a:spcBef>
              <a:spcAft>
                <a:spcPts val="0"/>
              </a:spcAft>
              <a:buClr>
                <a:schemeClr val="dk1"/>
              </a:buClr>
              <a:buSzPts val="2800"/>
              <a:buFont typeface="Arial"/>
              <a:buChar char="•"/>
            </a:pPr>
            <a:r>
              <a:rPr b="1" i="0" lang="en-US" sz="2600" u="none" cap="none" strike="noStrike">
                <a:solidFill>
                  <a:schemeClr val="dk1"/>
                </a:solidFill>
                <a:latin typeface="Calibri"/>
                <a:ea typeface="Calibri"/>
                <a:cs typeface="Calibri"/>
                <a:sym typeface="Calibri"/>
              </a:rPr>
              <a:t>Edge Detection : </a:t>
            </a:r>
            <a:r>
              <a:rPr b="0" i="0" lang="en-US" sz="2600" u="none" cap="none" strike="noStrike">
                <a:solidFill>
                  <a:schemeClr val="dk1"/>
                </a:solidFill>
                <a:latin typeface="Calibri"/>
                <a:ea typeface="Calibri"/>
                <a:cs typeface="Calibri"/>
                <a:sym typeface="Calibri"/>
              </a:rPr>
              <a:t>Edge detection is an image processing technique for finding the boundaries of objects within images. It works by detecting discontinuities in brightness. Edge detection is used for image segmentation and data extraction in areas such as image processing,computer vision, and machine vision.</a:t>
            </a:r>
            <a:endParaRPr b="0" i="0" sz="2600" u="none" cap="none" strike="noStrik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165100" lvl="0" marL="342900" marR="0" rtl="0" algn="just">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7"/>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edge.jpg" id="136" name="Google Shape;136;p7"/>
          <p:cNvPicPr preferRelativeResize="0"/>
          <p:nvPr/>
        </p:nvPicPr>
        <p:blipFill rotWithShape="1">
          <a:blip r:embed="rId3">
            <a:alphaModFix/>
          </a:blip>
          <a:srcRect b="0" l="0" r="0" t="0"/>
          <a:stretch/>
        </p:blipFill>
        <p:spPr>
          <a:xfrm>
            <a:off x="7464425" y="1497330"/>
            <a:ext cx="4046855" cy="41446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nvSpPr>
        <p:spPr>
          <a:xfrm>
            <a:off x="183126" y="474453"/>
            <a:ext cx="11639005" cy="523220"/>
          </a:xfrm>
          <a:prstGeom prst="rect">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                                                                                    </a:t>
            </a:r>
            <a:r>
              <a:rPr b="1" i="0" lang="en-US" sz="2800" u="none" cap="none" strike="noStrike">
                <a:solidFill>
                  <a:schemeClr val="lt1"/>
                </a:solidFill>
                <a:latin typeface="Times New Roman"/>
                <a:ea typeface="Times New Roman"/>
                <a:cs typeface="Times New Roman"/>
                <a:sym typeface="Times New Roman"/>
              </a:rPr>
              <a:t>INTRODUCTION</a:t>
            </a:r>
            <a:endParaRPr b="1" i="0" sz="2800" u="none" cap="none" strike="noStrike">
              <a:solidFill>
                <a:schemeClr val="lt1"/>
              </a:solidFill>
              <a:latin typeface="Times New Roman"/>
              <a:ea typeface="Times New Roman"/>
              <a:cs typeface="Times New Roman"/>
              <a:sym typeface="Times New Roman"/>
            </a:endParaRPr>
          </a:p>
        </p:txBody>
      </p:sp>
      <p:sp>
        <p:nvSpPr>
          <p:cNvPr id="142" name="Google Shape;142;p8"/>
          <p:cNvSpPr/>
          <p:nvPr/>
        </p:nvSpPr>
        <p:spPr>
          <a:xfrm>
            <a:off x="731519" y="1347057"/>
            <a:ext cx="9379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Edge detection is essential for the following  applications:</a:t>
            </a:r>
            <a:endParaRPr b="1" i="0" sz="2800" u="none" cap="none" strike="noStrike">
              <a:solidFill>
                <a:schemeClr val="dk1"/>
              </a:solidFill>
              <a:latin typeface="Calibri"/>
              <a:ea typeface="Calibri"/>
              <a:cs typeface="Calibri"/>
              <a:sym typeface="Calibri"/>
            </a:endParaRPr>
          </a:p>
        </p:txBody>
      </p:sp>
      <p:sp>
        <p:nvSpPr>
          <p:cNvPr id="143" name="Google Shape;143;p8"/>
          <p:cNvSpPr/>
          <p:nvPr/>
        </p:nvSpPr>
        <p:spPr>
          <a:xfrm>
            <a:off x="731525" y="2082989"/>
            <a:ext cx="8373300" cy="172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1.object identification</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2.image segmentation</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3.feature extraction</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4. Pattern recognition</a:t>
            </a:r>
            <a:endParaRPr b="0" i="0" sz="2400" u="none" cap="none" strike="noStrike">
              <a:solidFill>
                <a:schemeClr val="dk1"/>
              </a:solidFill>
              <a:latin typeface="Calibri"/>
              <a:ea typeface="Calibri"/>
              <a:cs typeface="Calibri"/>
              <a:sym typeface="Calibri"/>
            </a:endParaRPr>
          </a:p>
        </p:txBody>
      </p:sp>
      <p:sp>
        <p:nvSpPr>
          <p:cNvPr id="144" name="Google Shape;144;p8"/>
          <p:cNvSpPr/>
          <p:nvPr/>
        </p:nvSpPr>
        <p:spPr>
          <a:xfrm>
            <a:off x="731518" y="3856691"/>
            <a:ext cx="108291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Normal edge detecting methods will yield a good performance when dealing with the clear images, i.e image with less or no noise.</a:t>
            </a:r>
            <a:endParaRPr b="0" i="0" sz="2400" u="none" cap="none" strike="noStrike">
              <a:solidFill>
                <a:schemeClr val="dk1"/>
              </a:solidFill>
              <a:latin typeface="Calibri"/>
              <a:ea typeface="Calibri"/>
              <a:cs typeface="Calibri"/>
              <a:sym typeface="Calibri"/>
            </a:endParaRPr>
          </a:p>
        </p:txBody>
      </p:sp>
      <p:sp>
        <p:nvSpPr>
          <p:cNvPr id="145" name="Google Shape;145;p8"/>
          <p:cNvSpPr/>
          <p:nvPr/>
        </p:nvSpPr>
        <p:spPr>
          <a:xfrm>
            <a:off x="731529" y="4891802"/>
            <a:ext cx="112080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 main problem come here when there exist a image with impulse noise then, their performance will be degraded when normal edge detecting methods</a:t>
            </a:r>
            <a:r>
              <a:rPr lang="en-US" sz="2400">
                <a:solidFill>
                  <a:schemeClr val="dk1"/>
                </a:solidFill>
                <a:latin typeface="Calibri"/>
                <a:ea typeface="Calibri"/>
                <a:cs typeface="Calibri"/>
                <a:sym typeface="Calibri"/>
              </a:rPr>
              <a:t> are used.</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nvSpPr>
        <p:spPr>
          <a:xfrm>
            <a:off x="235131" y="465826"/>
            <a:ext cx="11652069" cy="523220"/>
          </a:xfrm>
          <a:prstGeom prst="rect">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509"/>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Times New Roman"/>
                <a:ea typeface="Times New Roman"/>
                <a:cs typeface="Times New Roman"/>
                <a:sym typeface="Times New Roman"/>
              </a:rPr>
              <a:t>                                               </a:t>
            </a:r>
            <a:r>
              <a:rPr b="1" i="0" lang="en-US" sz="2800" u="none" cap="none" strike="noStrike">
                <a:solidFill>
                  <a:schemeClr val="lt1"/>
                </a:solidFill>
                <a:latin typeface="Times New Roman"/>
                <a:ea typeface="Times New Roman"/>
                <a:cs typeface="Times New Roman"/>
                <a:sym typeface="Times New Roman"/>
              </a:rPr>
              <a:t>INTRODUCTION</a:t>
            </a:r>
            <a:endParaRPr b="1" i="0" sz="2800" u="none" cap="none" strike="noStrike">
              <a:solidFill>
                <a:schemeClr val="lt1"/>
              </a:solidFill>
              <a:latin typeface="Times New Roman"/>
              <a:ea typeface="Times New Roman"/>
              <a:cs typeface="Times New Roman"/>
              <a:sym typeface="Times New Roman"/>
            </a:endParaRPr>
          </a:p>
        </p:txBody>
      </p:sp>
      <p:sp>
        <p:nvSpPr>
          <p:cNvPr id="151" name="Google Shape;151;p9"/>
          <p:cNvSpPr txBox="1"/>
          <p:nvPr>
            <p:ph idx="12" type="sldNum"/>
          </p:nvPr>
        </p:nvSpPr>
        <p:spPr>
          <a:xfrm>
            <a:off x="8737600" y="6356353"/>
            <a:ext cx="28448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2" name="Google Shape;152;p9"/>
          <p:cNvSpPr/>
          <p:nvPr/>
        </p:nvSpPr>
        <p:spPr>
          <a:xfrm>
            <a:off x="809897" y="1528354"/>
            <a:ext cx="10842172" cy="44319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Noise remains a ubiquitous and unwanted phenomenon that is inherent to many image acquisition.</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The noise in the image is due to fundamental step in image process called image acquisition.</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Image acquisition is the action of retrieving an image from the source usually a hardware based source for processing.</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In order to remove this type of noise , smoothing filters are often applied to the image to decrease the variance of the noise, in order to preserve  as much as possible important details in the image.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TEJA</dc:creator>
  <dcterms:created xsi:type="dcterms:W3CDTF">2022-10-27T13:03:00Z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9AEBA4B49B104A088631C9B4DF21AA99</vt:lpwstr>
  </property>
  <property fmtid="{D5CDD505-2E9C-101B-9397-08002B2CF9AE}" pid="3" name="KSOProductBuildVer">
    <vt:lpwstr>1033-11.2.0.11380</vt:lpwstr>
  </property>
</Properties>
</file>