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76" r:id="rId3"/>
    <p:sldId id="279" r:id="rId4"/>
    <p:sldId id="277" r:id="rId5"/>
    <p:sldId id="278" r:id="rId6"/>
    <p:sldId id="280" r:id="rId7"/>
    <p:sldId id="285" r:id="rId8"/>
    <p:sldId id="286" r:id="rId9"/>
    <p:sldId id="271" r:id="rId10"/>
    <p:sldId id="283" r:id="rId11"/>
    <p:sldId id="284" r:id="rId12"/>
    <p:sldId id="281" r:id="rId13"/>
    <p:sldId id="272" r:id="rId14"/>
    <p:sldId id="287" r:id="rId15"/>
    <p:sldId id="273" r:id="rId16"/>
    <p:sldId id="274" r:id="rId17"/>
    <p:sldId id="288" r:id="rId18"/>
    <p:sldId id="289" r:id="rId19"/>
    <p:sldId id="290" r:id="rId20"/>
    <p:sldId id="291" r:id="rId21"/>
    <p:sldId id="292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4635" autoAdjust="0"/>
  </p:normalViewPr>
  <p:slideViewPr>
    <p:cSldViewPr>
      <p:cViewPr>
        <p:scale>
          <a:sx n="88" d="100"/>
          <a:sy n="88" d="100"/>
        </p:scale>
        <p:origin x="-67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2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BDF4-1A76-4CCD-A461-11E0749E74D4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AF44-10C8-4154-A94D-33152843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2747-5E37-4CC0-B983-507099D1B318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6DF7-D759-44DC-A04F-BAB6B546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8458200" cy="1219200"/>
          </a:xfrm>
        </p:spPr>
        <p:txBody>
          <a:bodyPr/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SYNTHESIS</a:t>
            </a:r>
            <a:r>
              <a:rPr lang="en-US" sz="28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OF 64-BIT ALU USING REVERSIBLE GATES</a:t>
            </a:r>
            <a:endParaRPr lang="en-US" sz="2800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0361" y="5867400"/>
            <a:ext cx="69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PYDAH COLLEGE OF ENGINEERING &amp; TECHNOLOGY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2023" y="5410200"/>
            <a:ext cx="632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Department of Electronics and Communication Engineering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9000" y="2971800"/>
            <a:ext cx="3048000" cy="1203804"/>
            <a:chOff x="3429000" y="3444396"/>
            <a:chExt cx="3048000" cy="1203804"/>
          </a:xfrm>
        </p:grpSpPr>
        <p:sp>
          <p:nvSpPr>
            <p:cNvPr id="5" name="TextBox 4"/>
            <p:cNvSpPr txBox="1"/>
            <p:nvPr/>
          </p:nvSpPr>
          <p:spPr>
            <a:xfrm>
              <a:off x="3511552" y="3444396"/>
              <a:ext cx="244654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Under the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esteemed 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Guidance of </a:t>
              </a:r>
            </a:p>
            <a:p>
              <a:pPr algn="ctr"/>
              <a:endParaRPr lang="en-US" sz="14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3924442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Mr. U.Pradeep Kumar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0" y="4038600"/>
              <a:ext cx="762000" cy="25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aseline="-25000" dirty="0" smtClean="0">
                  <a:latin typeface="Arial" pitchFamily="34" charset="0"/>
                  <a:cs typeface="Arial" pitchFamily="34" charset="0"/>
                </a:rPr>
                <a:t>M.Tech 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16863" y="4340423"/>
              <a:ext cx="172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Assistant professor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0800" y="1295400"/>
            <a:ext cx="3963838" cy="1738961"/>
            <a:chOff x="5264424" y="4590394"/>
            <a:chExt cx="3963838" cy="1738961"/>
          </a:xfrm>
        </p:grpSpPr>
        <p:sp>
          <p:nvSpPr>
            <p:cNvPr id="9" name="TextBox 8"/>
            <p:cNvSpPr txBox="1"/>
            <p:nvPr/>
          </p:nvSpPr>
          <p:spPr>
            <a:xfrm>
              <a:off x="5264424" y="4867393"/>
              <a:ext cx="2133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371600">
                <a:lnSpc>
                  <a:spcPct val="150000"/>
                </a:lnSpc>
              </a:pP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  B.TEJASREE   </a:t>
              </a:r>
            </a:p>
            <a:p>
              <a:pPr algn="r" defTabSz="1371600">
                <a:lnSpc>
                  <a:spcPct val="150000"/>
                </a:lnSpc>
              </a:pP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        R.SESHU</a:t>
              </a:r>
            </a:p>
            <a:p>
              <a:pPr algn="r" defTabSz="1371600">
                <a:lnSpc>
                  <a:spcPct val="150000"/>
                </a:lnSpc>
              </a:pP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G.G.C.SRIRAM</a:t>
              </a:r>
            </a:p>
            <a:p>
              <a:pPr algn="r" defTabSz="1371600">
                <a:lnSpc>
                  <a:spcPct val="150000"/>
                </a:lnSpc>
              </a:pP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K.SAI PRIYANKA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9000" y="4852027"/>
              <a:ext cx="19892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143000">
                <a:lnSpc>
                  <a:spcPct val="150000"/>
                </a:lnSpc>
              </a:pP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-  14K11A0409  </a:t>
              </a:r>
            </a:p>
            <a:p>
              <a:pPr defTabSz="1143000">
                <a:lnSpc>
                  <a:spcPct val="150000"/>
                </a:lnSpc>
              </a:pP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-  15K15A0409  </a:t>
              </a:r>
            </a:p>
            <a:p>
              <a:pPr defTabSz="1143000">
                <a:lnSpc>
                  <a:spcPct val="150000"/>
                </a:lnSpc>
              </a:pP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-  14K11A0403 </a:t>
              </a:r>
            </a:p>
            <a:p>
              <a:pPr defTabSz="1143000">
                <a:lnSpc>
                  <a:spcPct val="150000"/>
                </a:lnSpc>
              </a:pP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-  14K11A0414  </a:t>
              </a:r>
            </a:p>
            <a:p>
              <a:pPr defTabSz="1143000">
                <a:lnSpc>
                  <a:spcPct val="150000"/>
                </a:lnSpc>
              </a:pP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80755" y="4590394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Presented by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15" descr="C:\Users\USER\AppData\Local\Microsoft\Windows\Temporary Internet Files\Content.Word\Copy of Pydah College Of Engg LO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49" y="4267200"/>
            <a:ext cx="1138751" cy="1051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7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VERILOG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Verilog is a hardware description language , most commonly used for designing and verification of digital circuits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Verilog design consists of a hierarchical of modules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It’s syntax is somewhat similar to C and also case sensitive like C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are different types of simulators like Aldec, Tachyon, design automation, Cadence design system, Xilinx, Mentor graphics, Frontline…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One can design any circuit  using one of the three different abstraction levels 			1. Behavioral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2. Dataflow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3. Gate level / Structural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8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VERILOG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1981200"/>
            <a:ext cx="3200400" cy="2895600"/>
            <a:chOff x="914400" y="1600200"/>
            <a:chExt cx="3200400" cy="2362200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1600200"/>
              <a:ext cx="320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PROGRAM STRUCTURE 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914400" y="2133600"/>
              <a:ext cx="3200400" cy="1828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module &lt;</a:t>
              </a:r>
              <a:r>
                <a:rPr lang="en-US" sz="14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module name&gt; (&lt; port list &gt;);</a:t>
              </a:r>
            </a:p>
            <a:p>
              <a:pPr>
                <a:lnSpc>
                  <a:spcPct val="150000"/>
                </a:lnSpc>
              </a:pPr>
              <a:r>
                <a:rPr lang="en-US" sz="14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&lt; declares &gt;</a:t>
              </a:r>
              <a:endPara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&lt; module items &gt;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ndmodule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05827" y="1905001"/>
            <a:ext cx="3163472" cy="2971799"/>
            <a:chOff x="5078730" y="2379077"/>
            <a:chExt cx="2971800" cy="2362200"/>
          </a:xfrm>
        </p:grpSpPr>
        <p:sp>
          <p:nvSpPr>
            <p:cNvPr id="8" name="TextBox 7"/>
            <p:cNvSpPr txBox="1"/>
            <p:nvPr/>
          </p:nvSpPr>
          <p:spPr>
            <a:xfrm>
              <a:off x="5078730" y="2379077"/>
              <a:ext cx="2971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 MODULE STRUCTURE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5113020" y="2912475"/>
              <a:ext cx="2903220" cy="1828802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odule </a:t>
              </a:r>
              <a:r>
                <a:rPr lang="en-US" sz="14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&lt; test module name &gt;;</a:t>
              </a:r>
            </a:p>
            <a:p>
              <a:pPr>
                <a:lnSpc>
                  <a:spcPct val="150000"/>
                </a:lnSpc>
              </a:pPr>
              <a:r>
                <a:rPr lang="en-US" sz="14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// Data type declaration</a:t>
              </a:r>
            </a:p>
            <a:p>
              <a:pPr>
                <a:lnSpc>
                  <a:spcPct val="150000"/>
                </a:lnSpc>
              </a:pPr>
              <a:r>
                <a:rPr lang="en-US" sz="14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// Instantiate module</a:t>
              </a:r>
            </a:p>
            <a:p>
              <a:pPr>
                <a:lnSpc>
                  <a:spcPct val="150000"/>
                </a:lnSpc>
              </a:pPr>
              <a:r>
                <a:rPr lang="en-US" sz="14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// Apply the stimulus</a:t>
              </a:r>
            </a:p>
            <a:p>
              <a:pPr>
                <a:lnSpc>
                  <a:spcPct val="150000"/>
                </a:lnSpc>
              </a:pPr>
              <a:r>
                <a:rPr lang="en-US" sz="14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// Display results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endmodule</a:t>
              </a:r>
              <a:endParaRPr lang="en-US" sz="1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97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IMPLEMENTED ALU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3000" y="2115100"/>
            <a:ext cx="3810000" cy="3427108"/>
            <a:chOff x="1005840" y="2401487"/>
            <a:chExt cx="3810000" cy="3427108"/>
          </a:xfrm>
        </p:grpSpPr>
        <p:grpSp>
          <p:nvGrpSpPr>
            <p:cNvPr id="5" name="Group 4"/>
            <p:cNvGrpSpPr/>
            <p:nvPr/>
          </p:nvGrpSpPr>
          <p:grpSpPr>
            <a:xfrm>
              <a:off x="1005840" y="2401487"/>
              <a:ext cx="3810000" cy="3427108"/>
              <a:chOff x="1227898" y="1907353"/>
              <a:chExt cx="3579160" cy="254845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197458" y="2796272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ut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1227898" y="1907353"/>
                <a:ext cx="2969559" cy="2548455"/>
                <a:chOff x="958958" y="1469540"/>
                <a:chExt cx="3238500" cy="3768972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97258" y="1469540"/>
                  <a:ext cx="1219200" cy="30415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64-bit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ALU</a:t>
                  </a:r>
                  <a:endPara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Flowchart: Process 19"/>
                <p:cNvSpPr>
                  <a:spLocks noChangeAspect="1"/>
                </p:cNvSpPr>
                <p:nvPr/>
              </p:nvSpPr>
              <p:spPr>
                <a:xfrm>
                  <a:off x="958958" y="1899084"/>
                  <a:ext cx="1280160" cy="264861"/>
                </a:xfrm>
                <a:prstGeom prst="flowChartProcess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Subtractor</a:t>
                  </a:r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Rectangle 20"/>
                <p:cNvSpPr>
                  <a:spLocks noChangeAspect="1"/>
                </p:cNvSpPr>
                <p:nvPr/>
              </p:nvSpPr>
              <p:spPr>
                <a:xfrm>
                  <a:off x="958958" y="2270626"/>
                  <a:ext cx="1280160" cy="2743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Multiplier</a:t>
                  </a:r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Rectangle 21"/>
                <p:cNvSpPr>
                  <a:spLocks noChangeAspect="1"/>
                </p:cNvSpPr>
                <p:nvPr/>
              </p:nvSpPr>
              <p:spPr>
                <a:xfrm>
                  <a:off x="958958" y="2659246"/>
                  <a:ext cx="1280160" cy="2743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And</a:t>
                  </a:r>
                  <a:endPara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Rectangle 22"/>
                <p:cNvSpPr>
                  <a:spLocks noChangeAspect="1"/>
                </p:cNvSpPr>
                <p:nvPr/>
              </p:nvSpPr>
              <p:spPr>
                <a:xfrm>
                  <a:off x="958958" y="3032626"/>
                  <a:ext cx="1280160" cy="2743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Or</a:t>
                  </a:r>
                  <a:endPara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Rectangle 23"/>
                <p:cNvSpPr>
                  <a:spLocks noChangeAspect="1"/>
                </p:cNvSpPr>
                <p:nvPr/>
              </p:nvSpPr>
              <p:spPr>
                <a:xfrm>
                  <a:off x="958958" y="3413626"/>
                  <a:ext cx="1280160" cy="2743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X-Or</a:t>
                  </a:r>
                  <a:endPara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Flowchart: Process 24"/>
                <p:cNvSpPr>
                  <a:spLocks noChangeAspect="1"/>
                </p:cNvSpPr>
                <p:nvPr/>
              </p:nvSpPr>
              <p:spPr>
                <a:xfrm>
                  <a:off x="958958" y="3794626"/>
                  <a:ext cx="1280160" cy="274320"/>
                </a:xfrm>
                <a:prstGeom prst="flowChartProcess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Transfer A</a:t>
                  </a:r>
                  <a:endPara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Flowchart: Process 25"/>
                <p:cNvSpPr>
                  <a:spLocks noChangeAspect="1"/>
                </p:cNvSpPr>
                <p:nvPr/>
              </p:nvSpPr>
              <p:spPr>
                <a:xfrm>
                  <a:off x="958958" y="1531486"/>
                  <a:ext cx="1280160" cy="274320"/>
                </a:xfrm>
                <a:prstGeom prst="flowChartProcess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Adder</a:t>
                  </a:r>
                  <a:endPara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Flowchart: Process 26"/>
                <p:cNvSpPr>
                  <a:spLocks noChangeAspect="1"/>
                </p:cNvSpPr>
                <p:nvPr/>
              </p:nvSpPr>
              <p:spPr>
                <a:xfrm>
                  <a:off x="958958" y="4213860"/>
                  <a:ext cx="1280160" cy="274320"/>
                </a:xfrm>
                <a:prstGeom prst="flowChartProcess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Transfer B</a:t>
                  </a:r>
                  <a:endPara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8" name="Straight Connector 27"/>
                <p:cNvCxnSpPr>
                  <a:stCxn id="19" idx="3"/>
                </p:cNvCxnSpPr>
                <p:nvPr/>
              </p:nvCxnSpPr>
              <p:spPr>
                <a:xfrm>
                  <a:off x="3816458" y="2990290"/>
                  <a:ext cx="381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677895" y="486918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r>
                    <a:rPr lang="en-US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en-US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096995" y="4869180"/>
                  <a:ext cx="3850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r>
                    <a:rPr lang="en-US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en-US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401795" y="4869180"/>
                  <a:ext cx="3850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r>
                    <a:rPr lang="en-US" baseline="-250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en-US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6" name="Straight Connector 5"/>
            <p:cNvCxnSpPr>
              <a:stCxn id="26" idx="3"/>
            </p:cNvCxnSpPr>
            <p:nvPr/>
          </p:nvCxnSpPr>
          <p:spPr>
            <a:xfrm>
              <a:off x="2255397" y="2582533"/>
              <a:ext cx="349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55396" y="2912487"/>
              <a:ext cx="349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55274" y="3254630"/>
              <a:ext cx="349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55397" y="3622593"/>
              <a:ext cx="349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55397" y="3947513"/>
              <a:ext cx="349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55397" y="4293954"/>
              <a:ext cx="349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55397" y="4639748"/>
              <a:ext cx="349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47183" y="5021603"/>
              <a:ext cx="349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9" idx="0"/>
            </p:cNvCxnSpPr>
            <p:nvPr/>
          </p:nvCxnSpPr>
          <p:spPr>
            <a:xfrm flipV="1">
              <a:off x="2906820" y="5167108"/>
              <a:ext cx="0" cy="325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200003" y="5167108"/>
              <a:ext cx="0" cy="325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79823" y="5167191"/>
              <a:ext cx="0" cy="325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38568"/>
              </p:ext>
            </p:extLst>
          </p:nvPr>
        </p:nvGraphicFramePr>
        <p:xfrm>
          <a:off x="5410200" y="2328340"/>
          <a:ext cx="2743200" cy="271529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77372"/>
                <a:gridCol w="377372"/>
                <a:gridCol w="400287"/>
                <a:gridCol w="1588169"/>
              </a:tblGrid>
              <a:tr h="5207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1400" b="1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1400" b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1400" b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1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Operations</a:t>
                      </a:r>
                      <a:r>
                        <a:rPr lang="en-US" sz="1400" b="1" baseline="0" dirty="0" smtClean="0">
                          <a:latin typeface="Arial" pitchFamily="34" charset="0"/>
                          <a:cs typeface="Arial" pitchFamily="34" charset="0"/>
                        </a:rPr>
                        <a:t> Performed </a:t>
                      </a:r>
                    </a:p>
                  </a:txBody>
                  <a:tcPr/>
                </a:tc>
              </a:tr>
              <a:tr h="2666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Addition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66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Subtraction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66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Multiplication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66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And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66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Or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66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X-Or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66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Transfer A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66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Transfer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IMPLEMENTED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ALU</a:t>
            </a:r>
            <a:endParaRPr lang="en-US" sz="2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64-bit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dder was implemented using 64 HNG reversible gates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Similarly 64-bit Subtractor was implemented by using 64 HNG reversible gates but giving input b as its 2’s complement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24327" y="2548845"/>
            <a:ext cx="3407768" cy="1032893"/>
            <a:chOff x="4136032" y="2204238"/>
            <a:chExt cx="3407768" cy="1032893"/>
          </a:xfrm>
        </p:grpSpPr>
        <p:sp>
          <p:nvSpPr>
            <p:cNvPr id="5" name="Rectangle 4"/>
            <p:cNvSpPr/>
            <p:nvPr/>
          </p:nvSpPr>
          <p:spPr>
            <a:xfrm>
              <a:off x="4885346" y="2209800"/>
              <a:ext cx="829654" cy="10105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HN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Gate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(HNG)</a:t>
              </a:r>
              <a:endPara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9600" y="23622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19600" y="2590800"/>
              <a:ext cx="4657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19600" y="28194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19600" y="3048000"/>
              <a:ext cx="4657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23622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25908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28194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15000" y="30480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36032" y="2221468"/>
              <a:ext cx="2835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A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B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C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47274" y="2204238"/>
              <a:ext cx="13965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A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B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000" b="1" dirty="0" smtClean="0">
                  <a:latin typeface="Arial" pitchFamily="34" charset="0"/>
                  <a:cs typeface="Arial" pitchFamily="34" charset="0"/>
                  <a:sym typeface="Symbol"/>
                </a:rPr>
                <a:t>B</a:t>
              </a:r>
              <a:r>
                <a:rPr lang="en-US" sz="1000" b="1" dirty="0"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1000" b="1" dirty="0" smtClean="0">
                  <a:latin typeface="Arial" pitchFamily="34" charset="0"/>
                  <a:cs typeface="Arial" pitchFamily="34" charset="0"/>
                  <a:sym typeface="Symbol"/>
                </a:rPr>
                <a:t>C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 smtClean="0">
                  <a:latin typeface="Arial" pitchFamily="34" charset="0"/>
                  <a:cs typeface="Arial" pitchFamily="34" charset="0"/>
                  <a:sym typeface="Symbol"/>
                </a:rPr>
                <a:t>(A B)C</a:t>
              </a:r>
              <a:r>
                <a:rPr lang="en-US" sz="1000" b="1" dirty="0"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1000" b="1" dirty="0" smtClean="0">
                  <a:latin typeface="Arial" pitchFamily="34" charset="0"/>
                  <a:cs typeface="Arial" pitchFamily="34" charset="0"/>
                  <a:sym typeface="Symbol"/>
                </a:rPr>
                <a:t>(AB D)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0063" y="3733800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Haghparast and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Navi gate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7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ADDITION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581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MULTIPLICATION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0394"/>
            <a:ext cx="8610600" cy="500280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multiplication, we used basic 2x2 multiplier using “Urdhva tiryakbhayam multiplication algorithm”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2587016"/>
            <a:ext cx="3276600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dirty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= (a</a:t>
            </a:r>
            <a:r>
              <a:rPr lang="en-US" baseline="-25000" dirty="0" smtClean="0"/>
              <a:t>0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) xor (a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 = (a</a:t>
            </a:r>
            <a:r>
              <a:rPr lang="en-US" baseline="-25000" dirty="0" smtClean="0"/>
              <a:t>0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) xor (a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q</a:t>
            </a:r>
            <a:r>
              <a:rPr lang="en-US" baseline="-25000" dirty="0" smtClean="0"/>
              <a:t>3</a:t>
            </a:r>
            <a:r>
              <a:rPr lang="en-US" dirty="0" smtClean="0"/>
              <a:t> = a</a:t>
            </a:r>
            <a:r>
              <a:rPr lang="en-US" baseline="-25000" dirty="0" smtClean="0"/>
              <a:t>0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38253" y="1706381"/>
            <a:ext cx="4684763" cy="3448249"/>
            <a:chOff x="1038253" y="1706381"/>
            <a:chExt cx="4684763" cy="3448249"/>
          </a:xfrm>
        </p:grpSpPr>
        <p:sp>
          <p:nvSpPr>
            <p:cNvPr id="108" name="TextBox 107"/>
            <p:cNvSpPr txBox="1"/>
            <p:nvPr/>
          </p:nvSpPr>
          <p:spPr>
            <a:xfrm>
              <a:off x="5257800" y="1706381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q</a:t>
              </a:r>
              <a:r>
                <a:rPr lang="en-US" sz="1000" b="1" baseline="-250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en-US" sz="1000" b="1" baseline="-25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038253" y="1781889"/>
              <a:ext cx="4684763" cy="3372741"/>
              <a:chOff x="205663" y="1752600"/>
              <a:chExt cx="4684763" cy="337274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42117" y="4114800"/>
                <a:ext cx="677966" cy="10105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PERES GATE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8200" y="2971800"/>
                <a:ext cx="685800" cy="10105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PERES GATE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13390" y="3121625"/>
                <a:ext cx="685800" cy="8162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CNOT GATE</a:t>
                </a:r>
                <a:endParaRPr lang="en-US" sz="1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8200" y="1800203"/>
                <a:ext cx="678678" cy="10105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PERES GATE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89204" y="2472469"/>
                <a:ext cx="685800" cy="10105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PERES GATE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9204" y="4114799"/>
                <a:ext cx="685800" cy="10105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PERES GATE</a:t>
                </a: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516878" y="1981200"/>
                <a:ext cx="20118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524000" y="2302624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0078" y="1981200"/>
                <a:ext cx="3881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50078" y="2301200"/>
                <a:ext cx="3881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0078" y="3200400"/>
                <a:ext cx="3881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50078" y="3477070"/>
                <a:ext cx="3881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53995" y="4343400"/>
                <a:ext cx="3881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995" y="4620070"/>
                <a:ext cx="3881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16151" y="4343400"/>
                <a:ext cx="169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116151" y="4635736"/>
                <a:ext cx="169849" cy="14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191000" y="3302232"/>
                <a:ext cx="3881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191000" y="3733800"/>
                <a:ext cx="3881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44139" y="2590800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4138" y="3730951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44137" y="4953000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24000" y="3198975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24000" y="3480162"/>
                <a:ext cx="194060" cy="28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23999" y="4343400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21329" y="4620070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971800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971800" y="4346249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971800" y="4634311"/>
                <a:ext cx="194061" cy="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168968" y="3309904"/>
                <a:ext cx="117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16878" y="2607891"/>
                <a:ext cx="7723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1516877" y="3756659"/>
                <a:ext cx="1996513" cy="2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/>
              <p:nvPr/>
            </p:nvCxnSpPr>
            <p:spPr>
              <a:xfrm rot="10800000" flipV="1">
                <a:off x="1946304" y="2977740"/>
                <a:ext cx="339696" cy="75606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>
                <a:stCxn id="108" idx="1"/>
              </p:cNvCxnSpPr>
              <p:nvPr/>
            </p:nvCxnSpPr>
            <p:spPr>
              <a:xfrm rot="10800000" flipV="1">
                <a:off x="2975006" y="1800203"/>
                <a:ext cx="1450204" cy="8076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516877" y="4955849"/>
                <a:ext cx="7691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5004" y="4955849"/>
                <a:ext cx="16041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Connector 80"/>
              <p:cNvSpPr/>
              <p:nvPr/>
            </p:nvSpPr>
            <p:spPr>
              <a:xfrm flipH="1">
                <a:off x="1935481" y="373380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05663" y="1764583"/>
                <a:ext cx="381000" cy="66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000" b="1" baseline="-25000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000" b="1" baseline="-25000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05663" y="2930685"/>
                <a:ext cx="381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000" b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000" b="1" baseline="-25000" dirty="0">
                    <a:latin typeface="Arial" pitchFamily="34" charset="0"/>
                    <a:cs typeface="Arial" pitchFamily="34" charset="0"/>
                  </a:rPr>
                  <a:t>1</a:t>
                </a:r>
              </a:p>
              <a:p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4657" y="4094075"/>
                <a:ext cx="37200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000" b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000" b="1" baseline="-25000" dirty="0">
                    <a:latin typeface="Arial" pitchFamily="34" charset="0"/>
                    <a:cs typeface="Arial" pitchFamily="34" charset="0"/>
                  </a:rPr>
                  <a:t>0</a:t>
                </a:r>
              </a:p>
              <a:p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905000" y="4094075"/>
                <a:ext cx="360169" cy="66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000" b="1" baseline="-25000" dirty="0">
                    <a:latin typeface="Arial" pitchFamily="34" charset="0"/>
                    <a:cs typeface="Arial" pitchFamily="34" charset="0"/>
                  </a:rPr>
                  <a:t>0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000" b="1" baseline="-2500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688828" y="1752600"/>
                <a:ext cx="292372" cy="66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g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g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76400" y="2949714"/>
                <a:ext cx="243317" cy="66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g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g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62911" y="4092714"/>
                <a:ext cx="342436" cy="66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g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g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089661" y="4114800"/>
                <a:ext cx="491739" cy="66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g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g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124200" y="2743200"/>
                <a:ext cx="263139" cy="35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g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7200" y="2484781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57200" y="3619691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0</a:t>
                </a:r>
              </a:p>
              <a:p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57200" y="4832738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981200" y="3186793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975004" y="3303658"/>
                <a:ext cx="5383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579122" y="3167478"/>
                <a:ext cx="311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en-US" sz="1000" b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000" b="1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572000" y="3610690"/>
                <a:ext cx="311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en-US" sz="1000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573512" y="4808947"/>
                <a:ext cx="311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en-US" sz="1000" b="1" baseline="-25000" dirty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779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MULTIPLICATION</a:t>
            </a:r>
            <a:endParaRPr lang="en-US" sz="28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04" y="16024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Reversible 4X4 Urdhva Tiryakbhayam Multiplier design emanates from the 2X2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multiplier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630378"/>
            <a:ext cx="2857500" cy="1453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1480" y="6120440"/>
            <a:ext cx="2519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itchFamily="34" charset="0"/>
                <a:cs typeface="Arial" pitchFamily="34" charset="0"/>
              </a:rPr>
              <a:t>Block diagram of 4x4 UT multiplier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8966" y="5208196"/>
            <a:ext cx="285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itchFamily="34" charset="0"/>
                <a:cs typeface="Arial" pitchFamily="34" charset="0"/>
              </a:rPr>
              <a:t>Block diagram of 4bit ripple carry adder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69529" y="2617328"/>
            <a:ext cx="4638660" cy="3465731"/>
            <a:chOff x="381914" y="2496979"/>
            <a:chExt cx="4638660" cy="3465731"/>
          </a:xfrm>
        </p:grpSpPr>
        <p:sp>
          <p:nvSpPr>
            <p:cNvPr id="40" name="TextBox 39"/>
            <p:cNvSpPr txBox="1"/>
            <p:nvPr/>
          </p:nvSpPr>
          <p:spPr>
            <a:xfrm>
              <a:off x="4236754" y="5562600"/>
              <a:ext cx="640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Q[1:0]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  <a:p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81914" y="2496979"/>
              <a:ext cx="4638660" cy="3464242"/>
              <a:chOff x="381914" y="2496979"/>
              <a:chExt cx="4638660" cy="346424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66800" y="2496979"/>
                <a:ext cx="5261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a[3:2]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676400" y="2496979"/>
                <a:ext cx="5341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[3:2]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450939" y="2496979"/>
                <a:ext cx="5261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[1:0]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895600" y="2496979"/>
                <a:ext cx="53412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0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b[1:0]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069939" y="2496979"/>
                <a:ext cx="53412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0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b[1:0]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307939" y="2496979"/>
                <a:ext cx="5261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a[3:2]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8879" y="2502462"/>
                <a:ext cx="5341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[3:2]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33600" y="2496979"/>
                <a:ext cx="5261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000" b="1" dirty="0" smtClean="0">
                    <a:latin typeface="Arial" pitchFamily="34" charset="0"/>
                    <a:cs typeface="Arial" pitchFamily="34" charset="0"/>
                  </a:rPr>
                  <a:t>[1:0]</a:t>
                </a:r>
                <a:endParaRPr lang="en-US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381914" y="2677064"/>
                <a:ext cx="4638660" cy="3284157"/>
                <a:chOff x="381914" y="2677064"/>
                <a:chExt cx="4638660" cy="328415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57046" y="2976113"/>
                  <a:ext cx="960408" cy="533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2 X 2 UT MULTIPLIER BLOCK</a:t>
                  </a:r>
                  <a:endPara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223514" y="3999056"/>
                  <a:ext cx="1066800" cy="53339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6</a:t>
                  </a:r>
                  <a:r>
                    <a:rPr lang="en-US" sz="10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BIT RIPPLE CARRY ADDER</a:t>
                  </a:r>
                  <a:endPara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206153" y="3962399"/>
                  <a:ext cx="1066800" cy="53339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4 BIT RIPPLE CARRY ADDER</a:t>
                  </a:r>
                  <a:endPara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350611" y="4968781"/>
                  <a:ext cx="1066800" cy="53339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6</a:t>
                  </a:r>
                  <a:r>
                    <a:rPr lang="en-US" sz="10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BIT RIPPLE CARRY ADDER</a:t>
                  </a:r>
                  <a:endPara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756914" y="2971800"/>
                  <a:ext cx="950430" cy="533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2 X 2 UT MULTIPLIER BLOCK</a:t>
                  </a:r>
                  <a:endPara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884011" y="2971800"/>
                  <a:ext cx="954744" cy="533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2 X 2 UT MULTIPLIER BLOCK</a:t>
                  </a:r>
                  <a:endPara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029974" y="2971082"/>
                  <a:ext cx="990600" cy="533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2 X 2 UT MULTIPLIER BLOCK</a:t>
                  </a:r>
                  <a:endPara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914400" y="2694317"/>
                  <a:ext cx="0" cy="277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71600" y="2687128"/>
                  <a:ext cx="0" cy="2846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981200" y="2687128"/>
                  <a:ext cx="0" cy="2846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438400" y="2687128"/>
                  <a:ext cx="0" cy="2846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124200" y="2690004"/>
                  <a:ext cx="0" cy="2846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581400" y="2690004"/>
                  <a:ext cx="0" cy="2846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294518" y="2687128"/>
                  <a:ext cx="0" cy="2846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724400" y="2677064"/>
                  <a:ext cx="0" cy="2846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428870" y="3491546"/>
                  <a:ext cx="0" cy="4708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525273" y="3505200"/>
                  <a:ext cx="1" cy="20724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872509" y="5496464"/>
                  <a:ext cx="0" cy="2846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2" name="Elbow Connector 2051"/>
                <p:cNvCxnSpPr>
                  <a:stCxn id="4" idx="2"/>
                </p:cNvCxnSpPr>
                <p:nvPr/>
              </p:nvCxnSpPr>
              <p:spPr>
                <a:xfrm rot="16200000" flipH="1">
                  <a:off x="1134739" y="3512023"/>
                  <a:ext cx="485230" cy="480209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4" name="Elbow Connector 2053"/>
                <p:cNvCxnSpPr/>
                <p:nvPr/>
              </p:nvCxnSpPr>
              <p:spPr>
                <a:xfrm rot="5400000" flipH="1" flipV="1">
                  <a:off x="1779560" y="3561276"/>
                  <a:ext cx="514708" cy="375969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Elbow Connector 46"/>
                <p:cNvCxnSpPr/>
                <p:nvPr/>
              </p:nvCxnSpPr>
              <p:spPr>
                <a:xfrm rot="16200000" flipH="1">
                  <a:off x="2026143" y="4556523"/>
                  <a:ext cx="436327" cy="38819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lbow Connector 54"/>
                <p:cNvCxnSpPr/>
                <p:nvPr/>
              </p:nvCxnSpPr>
              <p:spPr>
                <a:xfrm rot="5400000" flipH="1" flipV="1">
                  <a:off x="3027127" y="4544306"/>
                  <a:ext cx="472983" cy="375971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9" name="Elbow Connector 2078"/>
                <p:cNvCxnSpPr>
                  <a:endCxn id="15" idx="0"/>
                </p:cNvCxnSpPr>
                <p:nvPr/>
              </p:nvCxnSpPr>
              <p:spPr>
                <a:xfrm rot="10800000" flipV="1">
                  <a:off x="3739554" y="3752127"/>
                  <a:ext cx="785721" cy="21027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2569240" y="5715000"/>
                  <a:ext cx="5549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 smtClean="0">
                      <a:latin typeface="Arial" pitchFamily="34" charset="0"/>
                      <a:cs typeface="Arial" pitchFamily="34" charset="0"/>
                    </a:rPr>
                    <a:t>Q[7:2]</a:t>
                  </a:r>
                  <a:endParaRPr lang="en-US" sz="1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81914" y="3624647"/>
                  <a:ext cx="7553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{q</a:t>
                  </a:r>
                  <a:r>
                    <a:rPr lang="en-US" sz="800" b="1" baseline="-25000" dirty="0" smtClean="0">
                      <a:latin typeface="Arial" pitchFamily="34" charset="0"/>
                      <a:cs typeface="Arial" pitchFamily="34" charset="0"/>
                    </a:rPr>
                    <a:t>3</a:t>
                  </a:r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[3:0],0,0}</a:t>
                  </a:r>
                  <a:endParaRPr lang="en-US" sz="8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352800" y="3581400"/>
                  <a:ext cx="5020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q</a:t>
                  </a:r>
                  <a:r>
                    <a:rPr lang="en-US" sz="800" b="1" baseline="-25000" dirty="0">
                      <a:latin typeface="Arial" pitchFamily="34" charset="0"/>
                      <a:cs typeface="Arial" pitchFamily="34" charset="0"/>
                    </a:rPr>
                    <a:t>1</a:t>
                  </a:r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[3:0]</a:t>
                  </a:r>
                  <a:endParaRPr lang="en-US" sz="8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597876" y="4648200"/>
                  <a:ext cx="53572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r>
                    <a:rPr lang="en-US" sz="900" b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r>
                    <a:rPr lang="en-US" sz="900" b="1" dirty="0" smtClean="0">
                      <a:latin typeface="Arial" pitchFamily="34" charset="0"/>
                      <a:cs typeface="Arial" pitchFamily="34" charset="0"/>
                    </a:rPr>
                    <a:t>[5:0]</a:t>
                  </a:r>
                  <a:endParaRPr lang="en-US" sz="9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2218136" y="3641538"/>
                  <a:ext cx="8130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Arial" pitchFamily="34" charset="0"/>
                      <a:cs typeface="Arial" pitchFamily="34" charset="0"/>
                    </a:rPr>
                    <a:t>{0, 0, </a:t>
                  </a:r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q</a:t>
                  </a:r>
                  <a:r>
                    <a:rPr lang="en-US" sz="800" b="1" baseline="-25000" dirty="0"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[3:0]}</a:t>
                  </a:r>
                  <a:endParaRPr lang="en-US" sz="8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429828" y="4664499"/>
                  <a:ext cx="81785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itchFamily="34" charset="0"/>
                      <a:cs typeface="Arial" pitchFamily="34" charset="0"/>
                    </a:rPr>
                    <a:t>{0,0,s</a:t>
                  </a:r>
                  <a:r>
                    <a:rPr lang="en-US" sz="900" b="1" baseline="-250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lang="en-US" sz="900" b="1" dirty="0" smtClean="0">
                      <a:latin typeface="Arial" pitchFamily="34" charset="0"/>
                      <a:cs typeface="Arial" pitchFamily="34" charset="0"/>
                    </a:rPr>
                    <a:t>[3:0]}</a:t>
                  </a:r>
                  <a:endParaRPr lang="en-US" sz="9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495800" y="3594556"/>
                  <a:ext cx="5020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Arial" pitchFamily="34" charset="0"/>
                      <a:cs typeface="Arial" pitchFamily="34" charset="0"/>
                    </a:rPr>
                    <a:t>q</a:t>
                  </a:r>
                  <a:r>
                    <a:rPr lang="en-US" sz="800" b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[3:0]</a:t>
                  </a:r>
                  <a:endParaRPr lang="en-US" sz="8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738316" y="3757712"/>
                  <a:ext cx="10692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{0, 0, q</a:t>
                  </a:r>
                  <a:r>
                    <a:rPr lang="en-US" sz="800" b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[3:2]}</a:t>
                  </a:r>
                  <a:endParaRPr lang="en-US" sz="8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875939" y="2748683"/>
                  <a:ext cx="114661" cy="8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1320023" y="2743200"/>
                  <a:ext cx="114661" cy="8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942739" y="2743200"/>
                  <a:ext cx="114661" cy="8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2396653" y="2743200"/>
                  <a:ext cx="114661" cy="8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3091492" y="2743200"/>
                  <a:ext cx="114661" cy="8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3513661" y="2743200"/>
                  <a:ext cx="114661" cy="8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4685939" y="2743200"/>
                  <a:ext cx="114661" cy="8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4247681" y="2743200"/>
                  <a:ext cx="114661" cy="8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1361897" y="3689122"/>
                  <a:ext cx="114661" cy="1208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1992880" y="3702278"/>
                  <a:ext cx="114661" cy="1208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V="1">
                  <a:off x="3371539" y="3738422"/>
                  <a:ext cx="114661" cy="1208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V="1">
                  <a:off x="2232129" y="4690178"/>
                  <a:ext cx="114661" cy="1208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3972643" y="3691687"/>
                  <a:ext cx="114661" cy="1208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3235673" y="4671851"/>
                  <a:ext cx="114661" cy="1208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2826680" y="5577667"/>
                  <a:ext cx="114661" cy="1208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4467943" y="5114600"/>
                  <a:ext cx="114661" cy="1208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64021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MULTIPLICATION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9" y="1600200"/>
            <a:ext cx="8059501" cy="4525963"/>
          </a:xfrm>
        </p:spPr>
      </p:pic>
    </p:spTree>
    <p:extLst>
      <p:ext uri="{BB962C8B-B14F-4D97-AF65-F5344CB8AC3E}">
        <p14:creationId xmlns:p14="http://schemas.microsoft.com/office/powerpoint/2010/main" val="364340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XOR,OR,AND,TRANSFER INPUTS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2835155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31" y="1676400"/>
            <a:ext cx="2546145" cy="45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SIMULATION RESULT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915400" cy="3733799"/>
          </a:xfrm>
        </p:spPr>
      </p:pic>
    </p:spTree>
    <p:extLst>
      <p:ext uri="{BB962C8B-B14F-4D97-AF65-F5344CB8AC3E}">
        <p14:creationId xmlns:p14="http://schemas.microsoft.com/office/powerpoint/2010/main" val="184506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OUTLOOK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ABSTRACT</a:t>
            </a:r>
          </a:p>
          <a:p>
            <a:pPr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OBJECTIVE</a:t>
            </a:r>
          </a:p>
          <a:p>
            <a:pPr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MOTIVATION</a:t>
            </a:r>
          </a:p>
          <a:p>
            <a:pPr algn="just"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INTRODUCTION</a:t>
            </a:r>
          </a:p>
          <a:p>
            <a:pPr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REVERSIBLE GATES</a:t>
            </a:r>
          </a:p>
          <a:p>
            <a:pPr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VERILOG</a:t>
            </a:r>
          </a:p>
          <a:p>
            <a:pPr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IMPLEMENTED ALU</a:t>
            </a:r>
          </a:p>
          <a:p>
            <a:pPr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SIMULATION RESULT</a:t>
            </a:r>
          </a:p>
          <a:p>
            <a:pPr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COMPARISON</a:t>
            </a:r>
          </a:p>
          <a:p>
            <a:pPr>
              <a:lnSpc>
                <a:spcPct val="150000"/>
              </a:lnSpc>
              <a:buFont typeface="Wingdings 3"/>
              <a:buChar char="g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 3"/>
              </a:rPr>
              <a:t>CONCLUSION </a:t>
            </a:r>
          </a:p>
          <a:p>
            <a:pPr>
              <a:lnSpc>
                <a:spcPct val="150000"/>
              </a:lnSpc>
              <a:buFont typeface="Wingdings 3"/>
              <a:buChar char="g"/>
            </a:pPr>
            <a:endParaRPr lang="en-US" sz="1800" dirty="0" smtClean="0">
              <a:latin typeface="Arial" pitchFamily="34" charset="0"/>
              <a:cs typeface="Arial" pitchFamily="34" charset="0"/>
              <a:sym typeface="Wingdings 3"/>
            </a:endParaRPr>
          </a:p>
          <a:p>
            <a:pPr>
              <a:lnSpc>
                <a:spcPct val="150000"/>
              </a:lnSpc>
              <a:buFont typeface="Wingdings 3"/>
              <a:buChar char="g"/>
            </a:pPr>
            <a:endParaRPr lang="en-US" sz="1800" dirty="0" smtClean="0">
              <a:latin typeface="Arial" pitchFamily="34" charset="0"/>
              <a:cs typeface="Arial" pitchFamily="34" charset="0"/>
              <a:sym typeface="Wingdings 3"/>
            </a:endParaRPr>
          </a:p>
          <a:p>
            <a:pPr>
              <a:lnSpc>
                <a:spcPct val="150000"/>
              </a:lnSpc>
              <a:buFont typeface="Wingdings 3"/>
              <a:buChar char="g"/>
            </a:pPr>
            <a:endParaRPr lang="en-US" sz="1800" dirty="0" smtClean="0">
              <a:latin typeface="Arial" pitchFamily="34" charset="0"/>
              <a:cs typeface="Arial" pitchFamily="34" charset="0"/>
              <a:sym typeface="Wingdings 3"/>
            </a:endParaRPr>
          </a:p>
          <a:p>
            <a:pPr>
              <a:lnSpc>
                <a:spcPct val="150000"/>
              </a:lnSpc>
              <a:buFont typeface="Wingdings 3"/>
              <a:buChar char="g"/>
            </a:pPr>
            <a:endParaRPr lang="en-US" sz="1800" dirty="0" smtClean="0">
              <a:latin typeface="Arial" pitchFamily="34" charset="0"/>
              <a:cs typeface="Arial" pitchFamily="34" charset="0"/>
              <a:sym typeface="Wingdings 3"/>
            </a:endParaRPr>
          </a:p>
          <a:p>
            <a:pPr>
              <a:lnSpc>
                <a:spcPct val="150000"/>
              </a:lnSpc>
              <a:buFont typeface="Wingdings 3"/>
              <a:buChar char="g"/>
            </a:pPr>
            <a:endParaRPr lang="en-US" sz="1800" dirty="0" smtClean="0">
              <a:latin typeface="Arial" pitchFamily="34" charset="0"/>
              <a:cs typeface="Arial" pitchFamily="34" charset="0"/>
              <a:sym typeface="Wingdings 3"/>
            </a:endParaRPr>
          </a:p>
          <a:p>
            <a:pPr>
              <a:lnSpc>
                <a:spcPct val="150000"/>
              </a:lnSpc>
              <a:buFont typeface="Wingdings 3"/>
              <a:buChar char="g"/>
            </a:pPr>
            <a:endParaRPr lang="en-US" sz="2400" dirty="0" smtClean="0">
              <a:latin typeface="Arial" pitchFamily="34" charset="0"/>
              <a:cs typeface="Arial" pitchFamily="34" charset="0"/>
              <a:sym typeface="Wingdings 3"/>
            </a:endParaRPr>
          </a:p>
        </p:txBody>
      </p:sp>
    </p:spTree>
    <p:extLst>
      <p:ext uri="{BB962C8B-B14F-4D97-AF65-F5344CB8AC3E}">
        <p14:creationId xmlns:p14="http://schemas.microsoft.com/office/powerpoint/2010/main" val="2428425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COMPARISON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07474"/>
              </p:ext>
            </p:extLst>
          </p:nvPr>
        </p:nvGraphicFramePr>
        <p:xfrm>
          <a:off x="457200" y="141732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4384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64bit ALU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64bit reversible ALU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19.645ns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12.058ns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of LUT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3886200" cy="3262644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 flipH="1">
            <a:off x="4571999" y="2895600"/>
            <a:ext cx="45719" cy="33528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95600"/>
            <a:ext cx="292928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77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543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When comparing, irreversible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gate logic delay has been decreasing from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19.64ns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12.058ns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size of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the implementation is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also improved. </a:t>
            </a:r>
          </a:p>
        </p:txBody>
      </p:sp>
    </p:spTree>
    <p:extLst>
      <p:ext uri="{BB962C8B-B14F-4D97-AF65-F5344CB8AC3E}">
        <p14:creationId xmlns:p14="http://schemas.microsoft.com/office/powerpoint/2010/main" val="387678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ABSTRACT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An Arithmetic logic Unit (ALU) is used in arithmetic, logical function in all processor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64-bit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ALU was designed using Verilog HDL with the logical gates such as AND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OR, XOR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for each one bit ALU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circuit.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design was implemented in Xilinx.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Reversible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logic  vital  in recent years  because it has ability to reduce the power dissipation which is main requirement in low power design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Here, we implemented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ALU based on reversible logic while comparing it to an ALU architecture with the normal logic gates.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modules are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synthesized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using Xilinx ISE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14.4.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4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OBJECTIVE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 most of the existing systems,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ALU was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designed using irreversible gates.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Our aim is to implement  optimized ALU using reversible gates.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This optimized ALU using reversible gates minimizes power dissipation, time delay and area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main advent of reversible gates is that, we would get ‘n’ number of outputs for ‘n’ number of inputs.</a:t>
            </a:r>
          </a:p>
          <a:p>
            <a:pPr algn="just"/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4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MOTIVATION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Portable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consumer electronics is most demanding in every segment of electronic industry and to satisfy the needs of low power electronics, comprehensive approaches and techniques have been proposed by various researchers.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Reversible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logic is one among emerging and competent technologies with profound applications in fields of computer graphics, optical information processing, quantum computing, DNA computing, ultra low power CMOS design and communication.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99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Landauer’s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principle states that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amount of dissipated heat is at least kTln2 joules for every bit of lost information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where k is the Boltzmann’s constant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 is the absolute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temperature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room temperature, this amount becomes 2.9*10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-21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Joules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1973, Bennett showed that KTln2 energy would not dissipate from a system as long as the system allows the reproduction of the inputs from observed outputs.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Information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loss in irreversible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computation will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cause a considerable amount of heat generation in the near future due to increasing density of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circuits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Reversible logic is being considered as an alternative of traditional irreversible logic since reversible computing does not erase or lose any information.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4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REVERSIBLE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The function f(x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 x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of n Boolean variables is called reversible if: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1. The number of outputs is equal to the number of inputs.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2. Any input pattern maps to a unique output pattern.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relation between garbage outputs and constant inputs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input  + constant input = output + garbage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36038" y="4271946"/>
            <a:ext cx="3733892" cy="1676400"/>
            <a:chOff x="4321669" y="4038600"/>
            <a:chExt cx="3733892" cy="1676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029200" y="42672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029200" y="46482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29200" y="484379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29200" y="53340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05600" y="4191000"/>
              <a:ext cx="318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.</a:t>
              </a:r>
            </a:p>
            <a:p>
              <a:r>
                <a:rPr lang="en-US" sz="800" b="1" dirty="0" smtClean="0"/>
                <a:t>.</a:t>
              </a:r>
            </a:p>
            <a:p>
              <a:r>
                <a:rPr lang="en-US" sz="800" b="1" dirty="0"/>
                <a:t>.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705600" y="484379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>
              <a:off x="4551872" y="4277905"/>
              <a:ext cx="152400" cy="392655"/>
            </a:xfrm>
            <a:prstGeom prst="leftBrace">
              <a:avLst>
                <a:gd name="adj1" fmla="val 5295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321669" y="4038600"/>
              <a:ext cx="3733892" cy="1676400"/>
              <a:chOff x="4321669" y="4038600"/>
              <a:chExt cx="3733892" cy="1676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410200" y="4038600"/>
                <a:ext cx="1295400" cy="1676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86400" y="458218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Reversible circuit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05600" y="4843790"/>
                <a:ext cx="318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.</a:t>
                </a:r>
              </a:p>
              <a:p>
                <a:r>
                  <a:rPr lang="en-US" sz="800" b="1" dirty="0" smtClean="0"/>
                  <a:t>.</a:t>
                </a:r>
              </a:p>
              <a:p>
                <a:r>
                  <a:rPr lang="en-US" sz="800" b="1" dirty="0"/>
                  <a:t>.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029200" y="54864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105400" y="4872335"/>
                <a:ext cx="318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.</a:t>
                </a:r>
              </a:p>
              <a:p>
                <a:r>
                  <a:rPr lang="en-US" sz="800" b="1" dirty="0" smtClean="0"/>
                  <a:t>.</a:t>
                </a:r>
              </a:p>
              <a:p>
                <a:r>
                  <a:rPr lang="en-US" sz="800" b="1" dirty="0"/>
                  <a:t>.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05400" y="4198189"/>
                <a:ext cx="318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.</a:t>
                </a:r>
              </a:p>
              <a:p>
                <a:r>
                  <a:rPr lang="en-US" sz="800" b="1" dirty="0" smtClean="0"/>
                  <a:t>.</a:t>
                </a:r>
              </a:p>
              <a:p>
                <a:r>
                  <a:rPr lang="en-US" sz="800" b="1" dirty="0"/>
                  <a:t>.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6705600" y="42672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705600" y="46482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705600" y="5305455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705600" y="54864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Left Brace 22"/>
              <p:cNvSpPr/>
              <p:nvPr/>
            </p:nvSpPr>
            <p:spPr>
              <a:xfrm>
                <a:off x="4551872" y="4843790"/>
                <a:ext cx="152400" cy="642610"/>
              </a:xfrm>
              <a:prstGeom prst="leftBrace">
                <a:avLst>
                  <a:gd name="adj1" fmla="val 52953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48200" y="4144833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n-1</a:t>
                </a:r>
              </a:p>
              <a:p>
                <a:endParaRPr lang="en-US" sz="120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k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86600" y="41287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n-1</a:t>
                </a:r>
              </a:p>
              <a:p>
                <a:endParaRPr lang="en-US" sz="12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k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662578" y="4712985"/>
                <a:ext cx="53340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k-1</a:t>
                </a:r>
              </a:p>
              <a:p>
                <a:endParaRPr lang="en-US" sz="11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11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1</a:t>
                </a:r>
              </a:p>
              <a:p>
                <a:pPr algn="ctr"/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65034" y="4695735"/>
                <a:ext cx="53340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k-1</a:t>
                </a:r>
              </a:p>
              <a:p>
                <a:endParaRPr lang="en-US" sz="11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11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1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ight Brace 27"/>
              <p:cNvSpPr/>
              <p:nvPr/>
            </p:nvSpPr>
            <p:spPr>
              <a:xfrm>
                <a:off x="7429500" y="4252029"/>
                <a:ext cx="133350" cy="396171"/>
              </a:xfrm>
              <a:prstGeom prst="rightBrace">
                <a:avLst>
                  <a:gd name="adj1" fmla="val 3713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Brace 28"/>
              <p:cNvSpPr/>
              <p:nvPr/>
            </p:nvSpPr>
            <p:spPr>
              <a:xfrm>
                <a:off x="7429500" y="4791164"/>
                <a:ext cx="168934" cy="695236"/>
              </a:xfrm>
              <a:prstGeom prst="rightBrace">
                <a:avLst>
                  <a:gd name="adj1" fmla="val 3713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29685" y="4289566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22161" y="4267200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21669" y="499767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US" dirty="0" smtClean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539073" y="4954116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(X)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99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REVERSIBLE GATES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Reversible are circuits (gates) that have one to one mapping between vectors of inputs and outputs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19400"/>
            <a:ext cx="647700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76400"/>
            <a:ext cx="8153400" cy="461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eversible </a:t>
            </a:r>
            <a:r>
              <a:rPr lang="en-US" dirty="0">
                <a:latin typeface="Arial" pitchFamily="34" charset="0"/>
                <a:cs typeface="Arial" pitchFamily="34" charset="0"/>
              </a:rPr>
              <a:t>logic circuit should have the following salient features: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 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Use minimum number of reversible gates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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>
                <a:latin typeface="Arial" pitchFamily="34" charset="0"/>
                <a:cs typeface="Arial" pitchFamily="34" charset="0"/>
              </a:rPr>
              <a:t>minimum number of garbage outputs.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>
                <a:latin typeface="Arial" pitchFamily="34" charset="0"/>
                <a:cs typeface="Arial" pitchFamily="34" charset="0"/>
              </a:rPr>
              <a:t>minimum number constant inputs.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Arial" pitchFamily="34" charset="0"/>
                <a:cs typeface="Arial" pitchFamily="34" charset="0"/>
              </a:rPr>
              <a:t>Reversible logic is applicable to the research areas such as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 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Low </a:t>
            </a:r>
            <a:r>
              <a:rPr lang="en-US" dirty="0">
                <a:latin typeface="Arial" pitchFamily="34" charset="0"/>
                <a:cs typeface="Arial" pitchFamily="34" charset="0"/>
              </a:rPr>
              <a:t>power CMOS design,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 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Optical </a:t>
            </a:r>
            <a:r>
              <a:rPr lang="en-US" dirty="0">
                <a:latin typeface="Arial" pitchFamily="34" charset="0"/>
                <a:cs typeface="Arial" pitchFamily="34" charset="0"/>
              </a:rPr>
              <a:t>computing,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 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Quantum </a:t>
            </a:r>
            <a:r>
              <a:rPr lang="en-US" dirty="0">
                <a:latin typeface="Arial" pitchFamily="34" charset="0"/>
                <a:cs typeface="Arial" pitchFamily="34" charset="0"/>
              </a:rPr>
              <a:t>computing, 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 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Bioinformatics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 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Thermodynamic </a:t>
            </a:r>
            <a:r>
              <a:rPr lang="en-US" dirty="0">
                <a:latin typeface="Arial" pitchFamily="34" charset="0"/>
                <a:cs typeface="Arial" pitchFamily="34" charset="0"/>
              </a:rPr>
              <a:t>technology,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 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DNA </a:t>
            </a:r>
            <a:r>
              <a:rPr lang="en-US" dirty="0">
                <a:latin typeface="Arial" pitchFamily="34" charset="0"/>
                <a:cs typeface="Arial" pitchFamily="34" charset="0"/>
              </a:rPr>
              <a:t>computing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Nanotechnology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REVERSIBLE GATES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932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</TotalTime>
  <Words>900</Words>
  <Application>Microsoft Office PowerPoint</Application>
  <PresentationFormat>On-screen Show (4:3)</PresentationFormat>
  <Paragraphs>298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SYNTHESIS OF 64-BIT ALU USING REVERSIBLE GATES</vt:lpstr>
      <vt:lpstr>OUTLOOK</vt:lpstr>
      <vt:lpstr>ABSTRACT</vt:lpstr>
      <vt:lpstr>OBJECTIVE</vt:lpstr>
      <vt:lpstr>MOTIVATION</vt:lpstr>
      <vt:lpstr>INTRODUCTION</vt:lpstr>
      <vt:lpstr>REVERSIBLE GATES</vt:lpstr>
      <vt:lpstr>REVERSIBLE GATES</vt:lpstr>
      <vt:lpstr>REVERSIBLE GATES</vt:lpstr>
      <vt:lpstr>VERILOG</vt:lpstr>
      <vt:lpstr>VERILOG</vt:lpstr>
      <vt:lpstr>IMPLEMENTED ALU</vt:lpstr>
      <vt:lpstr>IMPLEMENTED ALU</vt:lpstr>
      <vt:lpstr>ADDITION</vt:lpstr>
      <vt:lpstr>MULTIPLICATION</vt:lpstr>
      <vt:lpstr>MULTIPLICATION</vt:lpstr>
      <vt:lpstr>MULTIPLICATION</vt:lpstr>
      <vt:lpstr>XOR,OR,AND,TRANSFER INPUTS</vt:lpstr>
      <vt:lpstr>SIMULATION RESULT</vt:lpstr>
      <vt:lpstr>COMPARISON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146</cp:revision>
  <dcterms:created xsi:type="dcterms:W3CDTF">2018-01-10T08:50:18Z</dcterms:created>
  <dcterms:modified xsi:type="dcterms:W3CDTF">2018-04-02T00:21:49Z</dcterms:modified>
</cp:coreProperties>
</file>