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jasreeboyina@gmail.com" initials="t" lastIdx="1" clrIdx="0">
    <p:extLst>
      <p:ext uri="{19B8F6BF-5375-455C-9EA6-DF929625EA0E}">
        <p15:presenceInfo xmlns:p15="http://schemas.microsoft.com/office/powerpoint/2012/main" userId="54d5fe43c7186a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commentAuthors" Target="commentAuthors.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E8B72-53AF-7844-9893-70A2DABEF536}"/>
              </a:ext>
            </a:extLst>
          </p:cNvPr>
          <p:cNvSpPr>
            <a:spLocks noGrp="1"/>
          </p:cNvSpPr>
          <p:nvPr>
            <p:ph type="ctrTitle"/>
          </p:nvPr>
        </p:nvSpPr>
        <p:spPr>
          <a:xfrm>
            <a:off x="1894284" y="640159"/>
            <a:ext cx="8791575" cy="2387600"/>
          </a:xfrm>
        </p:spPr>
        <p:txBody>
          <a:bodyPr>
            <a:normAutofit/>
          </a:bodyPr>
          <a:lstStyle/>
          <a:p>
            <a:r>
              <a:rPr lang="en-US" sz="3600">
                <a:latin typeface="Times New Roman" panose="02020603050405020304" pitchFamily="18" charset="0"/>
                <a:cs typeface="Times New Roman" panose="02020603050405020304" pitchFamily="18" charset="0"/>
              </a:rPr>
              <a:t>Design And Anaysis of 32-bit aLU  Using Reversible gates in verilog HDL</a:t>
            </a:r>
          </a:p>
        </p:txBody>
      </p:sp>
      <p:sp>
        <p:nvSpPr>
          <p:cNvPr id="3" name="Subtitle 2">
            <a:extLst>
              <a:ext uri="{FF2B5EF4-FFF2-40B4-BE49-F238E27FC236}">
                <a16:creationId xmlns:a16="http://schemas.microsoft.com/office/drawing/2014/main" id="{A78064C7-1492-8C4E-BBAD-E186D3D7F5C6}"/>
              </a:ext>
            </a:extLst>
          </p:cNvPr>
          <p:cNvSpPr>
            <a:spLocks noGrp="1"/>
          </p:cNvSpPr>
          <p:nvPr>
            <p:ph type="subTitle" idx="1"/>
          </p:nvPr>
        </p:nvSpPr>
        <p:spPr>
          <a:xfrm>
            <a:off x="7667625" y="4619625"/>
            <a:ext cx="3500437" cy="1797843"/>
          </a:xfrm>
        </p:spPr>
        <p:txBody>
          <a:bodyPr anchor="b">
            <a:normAutofit/>
          </a:bodyPr>
          <a:lstStyle/>
          <a:p>
            <a:pPr algn="just"/>
            <a:r>
              <a:rPr lang="en-US" sz="1800">
                <a:latin typeface="Times New Roman" panose="02020603050405020304" pitchFamily="18" charset="0"/>
                <a:cs typeface="Times New Roman" panose="02020603050405020304" pitchFamily="18" charset="0"/>
              </a:rPr>
              <a:t>14k11a0409 -         B.tejasree  </a:t>
            </a:r>
          </a:p>
          <a:p>
            <a:pPr algn="just"/>
            <a:r>
              <a:rPr lang="en-US" sz="1800">
                <a:latin typeface="Times New Roman" panose="02020603050405020304" pitchFamily="18" charset="0"/>
                <a:cs typeface="Times New Roman" panose="02020603050405020304" pitchFamily="18" charset="0"/>
              </a:rPr>
              <a:t>15k15a0409 -             r.seshu </a:t>
            </a:r>
          </a:p>
          <a:p>
            <a:pPr algn="just"/>
            <a:r>
              <a:rPr lang="en-US" sz="1800">
                <a:latin typeface="Times New Roman" panose="02020603050405020304" pitchFamily="18" charset="0"/>
                <a:cs typeface="Times New Roman" panose="02020603050405020304" pitchFamily="18" charset="0"/>
              </a:rPr>
              <a:t>14k11a0403 -    G.g.c.sriram </a:t>
            </a:r>
          </a:p>
          <a:p>
            <a:pPr algn="just"/>
            <a:r>
              <a:rPr lang="en-US" sz="1800">
                <a:latin typeface="Times New Roman" panose="02020603050405020304" pitchFamily="18" charset="0"/>
                <a:cs typeface="Times New Roman" panose="02020603050405020304" pitchFamily="18" charset="0"/>
              </a:rPr>
              <a:t>14k11a0414 - k.sai priyanka </a:t>
            </a:r>
          </a:p>
        </p:txBody>
      </p:sp>
    </p:spTree>
    <p:extLst>
      <p:ext uri="{BB962C8B-B14F-4D97-AF65-F5344CB8AC3E}">
        <p14:creationId xmlns:p14="http://schemas.microsoft.com/office/powerpoint/2010/main" val="1495760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325F-01EF-E349-AF37-966F8C7D96E0}"/>
              </a:ext>
            </a:extLst>
          </p:cNvPr>
          <p:cNvSpPr>
            <a:spLocks noGrp="1"/>
          </p:cNvSpPr>
          <p:nvPr>
            <p:ph type="title"/>
          </p:nvPr>
        </p:nvSpPr>
        <p:spPr>
          <a:xfrm>
            <a:off x="600471" y="642330"/>
            <a:ext cx="9905998" cy="1478570"/>
          </a:xfrm>
        </p:spPr>
        <p:txBody>
          <a:bodyPr/>
          <a:lstStyle/>
          <a:p>
            <a:r>
              <a:rPr lang="en-US">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6AD4C81-5E75-D444-96E6-D2A886475EF0}"/>
              </a:ext>
            </a:extLst>
          </p:cNvPr>
          <p:cNvSpPr>
            <a:spLocks noGrp="1"/>
          </p:cNvSpPr>
          <p:nvPr>
            <p:ph idx="1"/>
          </p:nvPr>
        </p:nvSpPr>
        <p:spPr>
          <a:xfrm>
            <a:off x="600471" y="1892299"/>
            <a:ext cx="10987881" cy="3541714"/>
          </a:xfrm>
        </p:spPr>
        <p:txBody>
          <a:bodyPr/>
          <a:lstStyle/>
          <a:p>
            <a:r>
              <a:rPr lang="en-US">
                <a:latin typeface="Times New Roman" panose="02020603050405020304" pitchFamily="18" charset="0"/>
                <a:cs typeface="Times New Roman" panose="02020603050405020304" pitchFamily="18" charset="0"/>
              </a:rPr>
              <a:t>All modern  processors include stand alone  hardware  for computation  of basic arithmetic operations</a:t>
            </a:r>
          </a:p>
          <a:p>
            <a:r>
              <a:rPr lang="en-US">
                <a:latin typeface="Times New Roman" panose="02020603050405020304" pitchFamily="18" charset="0"/>
                <a:cs typeface="Times New Roman" panose="02020603050405020304" pitchFamily="18" charset="0"/>
              </a:rPr>
              <a:t>Arithmetic Logic Unit  (ALU)  is one  of  the  most important components  of  any system  and  is  used  in many  appliances  like  calculators,  cell  phones,  and computers </a:t>
            </a:r>
          </a:p>
          <a:p>
            <a:r>
              <a:rPr lang="en-US">
                <a:latin typeface="Times New Roman" panose="02020603050405020304" pitchFamily="18" charset="0"/>
                <a:cs typeface="Times New Roman" panose="02020603050405020304" pitchFamily="18" charset="0"/>
              </a:rPr>
              <a:t>An  Arithmetic  Logical  Unit  is the very  important subsystem in  the digital system design.</a:t>
            </a:r>
          </a:p>
        </p:txBody>
      </p:sp>
    </p:spTree>
    <p:extLst>
      <p:ext uri="{BB962C8B-B14F-4D97-AF65-F5344CB8AC3E}">
        <p14:creationId xmlns:p14="http://schemas.microsoft.com/office/powerpoint/2010/main" val="3919312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54788-1604-2A45-BC04-2B8BD3ACAC27}"/>
              </a:ext>
            </a:extLst>
          </p:cNvPr>
          <p:cNvSpPr>
            <a:spLocks noGrp="1"/>
          </p:cNvSpPr>
          <p:nvPr>
            <p:ph type="title"/>
          </p:nvPr>
        </p:nvSpPr>
        <p:spPr/>
        <p:txBody>
          <a:bodyPr/>
          <a:lstStyle/>
          <a:p>
            <a:r>
              <a:rPr lang="en-US"/>
              <a:t>ALU with Irreversible logic gates</a:t>
            </a:r>
          </a:p>
        </p:txBody>
      </p:sp>
      <p:pic>
        <p:nvPicPr>
          <p:cNvPr id="4" name="Picture 4">
            <a:extLst>
              <a:ext uri="{FF2B5EF4-FFF2-40B4-BE49-F238E27FC236}">
                <a16:creationId xmlns:a16="http://schemas.microsoft.com/office/drawing/2014/main" id="{8BA18C7C-B966-D24B-8415-6A3703CD1E47}"/>
              </a:ext>
            </a:extLst>
          </p:cNvPr>
          <p:cNvPicPr>
            <a:picLocks noGrp="1" noChangeAspect="1"/>
          </p:cNvPicPr>
          <p:nvPr>
            <p:ph idx="1"/>
          </p:nvPr>
        </p:nvPicPr>
        <p:blipFill>
          <a:blip r:embed="rId2"/>
          <a:stretch>
            <a:fillRect/>
          </a:stretch>
        </p:blipFill>
        <p:spPr>
          <a:xfrm>
            <a:off x="1230709" y="2097088"/>
            <a:ext cx="2900031" cy="3541712"/>
          </a:xfrm>
          <a:prstGeom prst="rect">
            <a:avLst/>
          </a:prstGeom>
        </p:spPr>
      </p:pic>
      <p:sp>
        <p:nvSpPr>
          <p:cNvPr id="6" name="TextBox 5">
            <a:extLst>
              <a:ext uri="{FF2B5EF4-FFF2-40B4-BE49-F238E27FC236}">
                <a16:creationId xmlns:a16="http://schemas.microsoft.com/office/drawing/2014/main" id="{F570C810-8A68-2C49-8D12-C36B57799DEF}"/>
              </a:ext>
            </a:extLst>
          </p:cNvPr>
          <p:cNvSpPr txBox="1"/>
          <p:nvPr/>
        </p:nvSpPr>
        <p:spPr>
          <a:xfrm rot="10800000" flipV="1">
            <a:off x="4757111" y="2529116"/>
            <a:ext cx="6105753" cy="2677656"/>
          </a:xfrm>
          <a:prstGeom prst="rect">
            <a:avLst/>
          </a:prstGeom>
          <a:noFill/>
        </p:spPr>
        <p:txBody>
          <a:bodyPr wrap="square" rtlCol="0">
            <a:spAutoFit/>
          </a:bodyPr>
          <a:lstStyle/>
          <a:p>
            <a:pPr marL="285750" indent="-285750" algn="l">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The 16 bit  ALU is  designed  which  allows  the computer to add, subtract,  multiplication  and division  and to perform  basic logical  operations such  as  AND,  OR, XOR,  XNOR, NAND and inverter etc</a:t>
            </a:r>
            <a:r>
              <a:rPr lang="en-US" sz="2000">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  ALU is a  combinational logic circuit that can  have  more  inputs and only  one output.</a:t>
            </a:r>
            <a:r>
              <a:rPr lang="en-US" sz="2000">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67225431-ACA6-5D42-9A9A-9255D9B61D25}"/>
              </a:ext>
            </a:extLst>
          </p:cNvPr>
          <p:cNvSpPr txBox="1"/>
          <p:nvPr/>
        </p:nvSpPr>
        <p:spPr>
          <a:xfrm rot="10800000" flipV="1">
            <a:off x="952499" y="5871795"/>
            <a:ext cx="3637359" cy="646331"/>
          </a:xfrm>
          <a:prstGeom prst="rect">
            <a:avLst/>
          </a:prstGeom>
          <a:noFill/>
        </p:spPr>
        <p:txBody>
          <a:bodyPr wrap="square" rtlCol="0">
            <a:spAutoFit/>
          </a:bodyPr>
          <a:lstStyle/>
          <a:p>
            <a:pPr algn="l"/>
            <a:r>
              <a:rPr lang="en-US">
                <a:latin typeface="Times New Roman" panose="02020603050405020304" pitchFamily="18" charset="0"/>
                <a:cs typeface="Times New Roman" panose="02020603050405020304" pitchFamily="18" charset="0"/>
              </a:rPr>
              <a:t>Fig.  1  Functional diagram  of  ALU architecture</a:t>
            </a:r>
          </a:p>
        </p:txBody>
      </p:sp>
    </p:spTree>
    <p:extLst>
      <p:ext uri="{BB962C8B-B14F-4D97-AF65-F5344CB8AC3E}">
        <p14:creationId xmlns:p14="http://schemas.microsoft.com/office/powerpoint/2010/main" val="1347254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FE5BD-E923-3843-A631-7910A2D5B6D6}"/>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ALU WITH REVERSIBLE  GATES</a:t>
            </a:r>
          </a:p>
        </p:txBody>
      </p:sp>
      <p:sp>
        <p:nvSpPr>
          <p:cNvPr id="3" name="Content Placeholder 2">
            <a:extLst>
              <a:ext uri="{FF2B5EF4-FFF2-40B4-BE49-F238E27FC236}">
                <a16:creationId xmlns:a16="http://schemas.microsoft.com/office/drawing/2014/main" id="{C5D597A7-1279-9248-A84F-DFF011D6F46E}"/>
              </a:ext>
            </a:extLst>
          </p:cNvPr>
          <p:cNvSpPr>
            <a:spLocks noGrp="1"/>
          </p:cNvSpPr>
          <p:nvPr>
            <p:ph idx="1"/>
          </p:nvPr>
        </p:nvSpPr>
        <p:spPr>
          <a:xfrm>
            <a:off x="1141413" y="2097088"/>
            <a:ext cx="9905999" cy="3541714"/>
          </a:xfrm>
        </p:spPr>
        <p:txBody>
          <a:bodyPr/>
          <a:lstStyle/>
          <a:p>
            <a:r>
              <a:rPr lang="en-US">
                <a:latin typeface="Times New Roman" panose="02020603050405020304" pitchFamily="18" charset="0"/>
                <a:cs typeface="Times New Roman" panose="02020603050405020304" pitchFamily="18" charset="0"/>
              </a:rPr>
              <a:t>In  classical  irreversible  gates,  input  states  cannot  be reconstructed  from  its  outputs  states.</a:t>
            </a:r>
          </a:p>
          <a:p>
            <a:r>
              <a:rPr lang="en-US">
                <a:latin typeface="Times New Roman" panose="02020603050405020304" pitchFamily="18" charset="0"/>
                <a:cs typeface="Times New Roman" panose="02020603050405020304" pitchFamily="18" charset="0"/>
              </a:rPr>
              <a:t>  Therefore,  reversible gates  are  used  in  which  input  states  can  be  reconstructed  from the  output  states.</a:t>
            </a:r>
          </a:p>
          <a:p>
            <a:r>
              <a:rPr lang="en-US">
                <a:latin typeface="Times New Roman" panose="02020603050405020304" pitchFamily="18" charset="0"/>
                <a:cs typeface="Times New Roman" panose="02020603050405020304" pitchFamily="18" charset="0"/>
              </a:rPr>
              <a:t>Reversible logic  vital   in recent  years  because  it has  ability  to reduce the power dissipation  which  is  main  requirement  in  low power  design. </a:t>
            </a:r>
          </a:p>
        </p:txBody>
      </p:sp>
    </p:spTree>
    <p:extLst>
      <p:ext uri="{BB962C8B-B14F-4D97-AF65-F5344CB8AC3E}">
        <p14:creationId xmlns:p14="http://schemas.microsoft.com/office/powerpoint/2010/main" val="3142723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74808-C5BA-264A-88CC-85C2F3C5F7C6}"/>
              </a:ext>
            </a:extLst>
          </p:cNvPr>
          <p:cNvSpPr>
            <a:spLocks noGrp="1"/>
          </p:cNvSpPr>
          <p:nvPr>
            <p:ph type="title"/>
          </p:nvPr>
        </p:nvSpPr>
        <p:spPr>
          <a:xfrm>
            <a:off x="1477706" y="570893"/>
            <a:ext cx="9905998" cy="1478570"/>
          </a:xfrm>
        </p:spPr>
        <p:txBody>
          <a:bodyPr/>
          <a:lstStyle/>
          <a:p>
            <a:r>
              <a:rPr lang="en-US">
                <a:latin typeface="Times New Roman" panose="02020603050405020304" pitchFamily="18" charset="0"/>
                <a:cs typeface="Times New Roman" panose="02020603050405020304" pitchFamily="18" charset="0"/>
              </a:rPr>
              <a:t>Different Reversible gates</a:t>
            </a:r>
          </a:p>
        </p:txBody>
      </p:sp>
      <p:pic>
        <p:nvPicPr>
          <p:cNvPr id="4" name="Picture 4">
            <a:extLst>
              <a:ext uri="{FF2B5EF4-FFF2-40B4-BE49-F238E27FC236}">
                <a16:creationId xmlns:a16="http://schemas.microsoft.com/office/drawing/2014/main" id="{48A7AA88-4AC9-A44F-B29D-55AFE17F96A8}"/>
              </a:ext>
            </a:extLst>
          </p:cNvPr>
          <p:cNvPicPr>
            <a:picLocks noGrp="1" noChangeAspect="1"/>
          </p:cNvPicPr>
          <p:nvPr>
            <p:ph idx="1"/>
          </p:nvPr>
        </p:nvPicPr>
        <p:blipFill>
          <a:blip r:embed="rId2"/>
          <a:stretch>
            <a:fillRect/>
          </a:stretch>
        </p:blipFill>
        <p:spPr>
          <a:xfrm>
            <a:off x="1477706" y="2557650"/>
            <a:ext cx="4177761" cy="2801564"/>
          </a:xfrm>
          <a:prstGeom prst="rect">
            <a:avLst/>
          </a:prstGeom>
        </p:spPr>
      </p:pic>
      <p:pic>
        <p:nvPicPr>
          <p:cNvPr id="6" name="Picture 6">
            <a:extLst>
              <a:ext uri="{FF2B5EF4-FFF2-40B4-BE49-F238E27FC236}">
                <a16:creationId xmlns:a16="http://schemas.microsoft.com/office/drawing/2014/main" id="{B8C6C71B-12E9-C74C-B15E-D9BC4F93A3D1}"/>
              </a:ext>
            </a:extLst>
          </p:cNvPr>
          <p:cNvPicPr>
            <a:picLocks noChangeAspect="1"/>
          </p:cNvPicPr>
          <p:nvPr/>
        </p:nvPicPr>
        <p:blipFill>
          <a:blip r:embed="rId3"/>
          <a:stretch>
            <a:fillRect/>
          </a:stretch>
        </p:blipFill>
        <p:spPr>
          <a:xfrm>
            <a:off x="6430705" y="2557650"/>
            <a:ext cx="3604089" cy="2801564"/>
          </a:xfrm>
          <a:prstGeom prst="rect">
            <a:avLst/>
          </a:prstGeom>
        </p:spPr>
      </p:pic>
    </p:spTree>
    <p:extLst>
      <p:ext uri="{BB962C8B-B14F-4D97-AF65-F5344CB8AC3E}">
        <p14:creationId xmlns:p14="http://schemas.microsoft.com/office/powerpoint/2010/main" val="2598567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A5DE5-8D47-574C-A47B-595221AD8E4A}"/>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Different Reversible gates</a:t>
            </a:r>
          </a:p>
        </p:txBody>
      </p:sp>
      <p:pic>
        <p:nvPicPr>
          <p:cNvPr id="4" name="Picture 4">
            <a:extLst>
              <a:ext uri="{FF2B5EF4-FFF2-40B4-BE49-F238E27FC236}">
                <a16:creationId xmlns:a16="http://schemas.microsoft.com/office/drawing/2014/main" id="{1EF34546-DCFE-1F4E-8E6F-0961719A2F62}"/>
              </a:ext>
            </a:extLst>
          </p:cNvPr>
          <p:cNvPicPr>
            <a:picLocks noGrp="1" noChangeAspect="1"/>
          </p:cNvPicPr>
          <p:nvPr>
            <p:ph idx="1"/>
          </p:nvPr>
        </p:nvPicPr>
        <p:blipFill>
          <a:blip r:embed="rId2"/>
          <a:stretch>
            <a:fillRect/>
          </a:stretch>
        </p:blipFill>
        <p:spPr>
          <a:xfrm>
            <a:off x="1367634" y="2539432"/>
            <a:ext cx="3918742" cy="2902124"/>
          </a:xfrm>
          <a:prstGeom prst="rect">
            <a:avLst/>
          </a:prstGeom>
        </p:spPr>
      </p:pic>
      <p:pic>
        <p:nvPicPr>
          <p:cNvPr id="7" name="Picture 7">
            <a:extLst>
              <a:ext uri="{FF2B5EF4-FFF2-40B4-BE49-F238E27FC236}">
                <a16:creationId xmlns:a16="http://schemas.microsoft.com/office/drawing/2014/main" id="{BCE8D381-4CBA-2344-960E-291B650E0F46}"/>
              </a:ext>
            </a:extLst>
          </p:cNvPr>
          <p:cNvPicPr>
            <a:picLocks noChangeAspect="1"/>
          </p:cNvPicPr>
          <p:nvPr/>
        </p:nvPicPr>
        <p:blipFill>
          <a:blip r:embed="rId3"/>
          <a:stretch>
            <a:fillRect/>
          </a:stretch>
        </p:blipFill>
        <p:spPr>
          <a:xfrm>
            <a:off x="6069650" y="2539432"/>
            <a:ext cx="3455651" cy="2902124"/>
          </a:xfrm>
          <a:prstGeom prst="rect">
            <a:avLst/>
          </a:prstGeom>
        </p:spPr>
      </p:pic>
    </p:spTree>
    <p:extLst>
      <p:ext uri="{BB962C8B-B14F-4D97-AF65-F5344CB8AC3E}">
        <p14:creationId xmlns:p14="http://schemas.microsoft.com/office/powerpoint/2010/main" val="3164679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6F20D-6761-D248-A1BA-0F6A99FA5A71}"/>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Verilog HDL</a:t>
            </a:r>
          </a:p>
        </p:txBody>
      </p:sp>
      <p:sp>
        <p:nvSpPr>
          <p:cNvPr id="3" name="Content Placeholder 2">
            <a:extLst>
              <a:ext uri="{FF2B5EF4-FFF2-40B4-BE49-F238E27FC236}">
                <a16:creationId xmlns:a16="http://schemas.microsoft.com/office/drawing/2014/main" id="{2988BC68-15C8-1641-A604-C49091E03E5C}"/>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Verilog has a variety of constructs as part of it. All are aimed at providing a functionally tested and a verified design description for the target FPGA. </a:t>
            </a:r>
          </a:p>
          <a:p>
            <a:r>
              <a:rPr lang="en-US">
                <a:latin typeface="Times New Roman" panose="02020603050405020304" pitchFamily="18" charset="0"/>
                <a:cs typeface="Times New Roman" panose="02020603050405020304" pitchFamily="18" charset="0"/>
              </a:rPr>
              <a:t>The components of the target design can be described at different levels with the help of the constructs in Verilog </a:t>
            </a:r>
          </a:p>
          <a:p>
            <a:r>
              <a:rPr lang="en-US">
                <a:latin typeface="Times New Roman" panose="02020603050405020304" pitchFamily="18" charset="0"/>
                <a:cs typeface="Times New Roman" panose="02020603050405020304" pitchFamily="18" charset="0"/>
              </a:rPr>
              <a:t>Circuit Level, Gate Level, Gate Level,overall design structure verilog</a:t>
            </a:r>
          </a:p>
        </p:txBody>
      </p:sp>
    </p:spTree>
    <p:extLst>
      <p:ext uri="{BB962C8B-B14F-4D97-AF65-F5344CB8AC3E}">
        <p14:creationId xmlns:p14="http://schemas.microsoft.com/office/powerpoint/2010/main" val="3868091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87570-607F-1547-86AF-FA36CA914A38}"/>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Final analysis</a:t>
            </a:r>
          </a:p>
        </p:txBody>
      </p:sp>
      <p:pic>
        <p:nvPicPr>
          <p:cNvPr id="4" name="Picture 4">
            <a:extLst>
              <a:ext uri="{FF2B5EF4-FFF2-40B4-BE49-F238E27FC236}">
                <a16:creationId xmlns:a16="http://schemas.microsoft.com/office/drawing/2014/main" id="{D3B18C7E-792D-9A4F-9008-76F146E94001}"/>
              </a:ext>
            </a:extLst>
          </p:cNvPr>
          <p:cNvPicPr>
            <a:picLocks noGrp="1" noChangeAspect="1"/>
          </p:cNvPicPr>
          <p:nvPr>
            <p:ph idx="1"/>
          </p:nvPr>
        </p:nvPicPr>
        <p:blipFill>
          <a:blip r:embed="rId2"/>
          <a:stretch>
            <a:fillRect/>
          </a:stretch>
        </p:blipFill>
        <p:spPr>
          <a:xfrm>
            <a:off x="1278291" y="2097088"/>
            <a:ext cx="4850252" cy="3541712"/>
          </a:xfrm>
          <a:prstGeom prst="rect">
            <a:avLst/>
          </a:prstGeom>
        </p:spPr>
      </p:pic>
      <p:sp>
        <p:nvSpPr>
          <p:cNvPr id="7" name="TextBox 6">
            <a:extLst>
              <a:ext uri="{FF2B5EF4-FFF2-40B4-BE49-F238E27FC236}">
                <a16:creationId xmlns:a16="http://schemas.microsoft.com/office/drawing/2014/main" id="{CC81067A-94E0-1E42-B816-5F333C4A4808}"/>
              </a:ext>
            </a:extLst>
          </p:cNvPr>
          <p:cNvSpPr txBox="1"/>
          <p:nvPr/>
        </p:nvSpPr>
        <p:spPr>
          <a:xfrm>
            <a:off x="7334252" y="2647226"/>
            <a:ext cx="3036093" cy="1938992"/>
          </a:xfrm>
          <a:prstGeom prst="rect">
            <a:avLst/>
          </a:prstGeom>
          <a:noFill/>
        </p:spPr>
        <p:txBody>
          <a:bodyPr wrap="square" rtlCol="0">
            <a:spAutoFit/>
          </a:bodyPr>
          <a:lstStyle/>
          <a:p>
            <a:pPr algn="l"/>
            <a:r>
              <a:rPr lang="en-US" sz="2400">
                <a:latin typeface="Times New Roman" panose="02020603050405020304" pitchFamily="18" charset="0"/>
                <a:cs typeface="Times New Roman" panose="02020603050405020304" pitchFamily="18" charset="0"/>
              </a:rPr>
              <a:t>Delay,  power dissipation  is  compared between  reversible and irreversible gates.</a:t>
            </a:r>
          </a:p>
        </p:txBody>
      </p:sp>
    </p:spTree>
    <p:extLst>
      <p:ext uri="{BB962C8B-B14F-4D97-AF65-F5344CB8AC3E}">
        <p14:creationId xmlns:p14="http://schemas.microsoft.com/office/powerpoint/2010/main" val="2514273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93DB5-67BC-2B48-9D5F-55B9EC778FC5}"/>
              </a:ext>
            </a:extLst>
          </p:cNvPr>
          <p:cNvSpPr>
            <a:spLocks noGrp="1"/>
          </p:cNvSpPr>
          <p:nvPr>
            <p:ph type="title"/>
          </p:nvPr>
        </p:nvSpPr>
        <p:spPr>
          <a:xfrm>
            <a:off x="1581944" y="1332892"/>
            <a:ext cx="9905998" cy="4453545"/>
          </a:xfrm>
        </p:spPr>
        <p:txBody>
          <a:bodyPr>
            <a:normAutofit/>
          </a:bodyPr>
          <a:lstStyle/>
          <a:p>
            <a:r>
              <a:rPr lang="en-US" sz="600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291225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Circuit</vt:lpstr>
      <vt:lpstr>Design And Anaysis of 32-bit aLU  Using Reversible gates in verilog HDL</vt:lpstr>
      <vt:lpstr>Introduction</vt:lpstr>
      <vt:lpstr>ALU with Irreversible logic gates</vt:lpstr>
      <vt:lpstr>ALU WITH REVERSIBLE  GATES</vt:lpstr>
      <vt:lpstr>Different Reversible gates</vt:lpstr>
      <vt:lpstr>Different Reversible gates</vt:lpstr>
      <vt:lpstr>Verilog HDL</vt:lpstr>
      <vt:lpstr>Final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Anaysis of 32-bit aLU  Using Reversible gates in verilog HDL</dc:title>
  <cp:revision>5</cp:revision>
  <dcterms:modified xsi:type="dcterms:W3CDTF">2018-01-11T03:45:44Z</dcterms:modified>
</cp:coreProperties>
</file>