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3"/>
    <p:sldId id="258" r:id="rId4"/>
    <p:sldId id="257" r:id="rId5"/>
    <p:sldId id="260" r:id="rId6"/>
    <p:sldId id="261" r:id="rId7"/>
    <p:sldId id="262" r:id="rId8"/>
    <p:sldId id="263" r:id="rId9"/>
    <p:sldId id="265" r:id="rId10"/>
    <p:sldId id="259" r:id="rId11"/>
  </p:sldIdLst>
  <p:sldSz cx="18288000" cy="10287000"/>
  <p:notesSz cx="6858000" cy="9144000"/>
  <p:embeddedFontLst>
    <p:embeddedFont>
      <p:font typeface="Horizon" panose="02000500000000000000"/>
      <p:bold r:id="rId15"/>
    </p:embeddedFont>
    <p:embeddedFont>
      <p:font typeface="Calibri" panose="020F0502020204030204" charset="0"/>
      <p:regular r:id="rId16"/>
      <p:bold r:id="rId17"/>
      <p:italic r:id="rId18"/>
      <p:boldItalic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showGuides="1">
      <p:cViewPr varScale="1">
        <p:scale>
          <a:sx n="58" d="100"/>
          <a:sy n="58" d="100"/>
        </p:scale>
        <p:origin x="514"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font" Target="fonts/font5.fntdata"/><Relationship Id="rId18" Type="http://schemas.openxmlformats.org/officeDocument/2006/relationships/font" Target="fonts/font4.fntdata"/><Relationship Id="rId17" Type="http://schemas.openxmlformats.org/officeDocument/2006/relationships/font" Target="fonts/font3.fntdata"/><Relationship Id="rId16" Type="http://schemas.openxmlformats.org/officeDocument/2006/relationships/font" Target="fonts/font2.fntdata"/><Relationship Id="rId15" Type="http://schemas.openxmlformats.org/officeDocument/2006/relationships/font" Target="fonts/font1.fntdata"/><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4.png"/><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grpSp>
        <p:nvGrpSpPr>
          <p:cNvPr id="2" name="Group 2"/>
          <p:cNvGrpSpPr/>
          <p:nvPr/>
        </p:nvGrpSpPr>
        <p:grpSpPr>
          <a:xfrm>
            <a:off x="9767988" y="603052"/>
            <a:ext cx="7426124" cy="8987097"/>
            <a:chOff x="0" y="0"/>
            <a:chExt cx="2709070" cy="3278517"/>
          </a:xfrm>
        </p:grpSpPr>
        <p:sp>
          <p:nvSpPr>
            <p:cNvPr id="3" name="Freeform 3"/>
            <p:cNvSpPr/>
            <p:nvPr/>
          </p:nvSpPr>
          <p:spPr>
            <a:xfrm>
              <a:off x="0" y="0"/>
              <a:ext cx="2709070" cy="3278517"/>
            </a:xfrm>
            <a:custGeom>
              <a:avLst/>
              <a:gdLst/>
              <a:ahLst/>
              <a:cxnLst/>
              <a:rect l="l" t="t" r="r" b="b"/>
              <a:pathLst>
                <a:path w="2709070" h="3278517">
                  <a:moveTo>
                    <a:pt x="2584610" y="3278517"/>
                  </a:moveTo>
                  <a:lnTo>
                    <a:pt x="124460" y="3278517"/>
                  </a:lnTo>
                  <a:cubicBezTo>
                    <a:pt x="55880" y="3278517"/>
                    <a:pt x="0" y="3222637"/>
                    <a:pt x="0" y="3154057"/>
                  </a:cubicBezTo>
                  <a:lnTo>
                    <a:pt x="0" y="124460"/>
                  </a:lnTo>
                  <a:cubicBezTo>
                    <a:pt x="0" y="55880"/>
                    <a:pt x="55880" y="0"/>
                    <a:pt x="124460" y="0"/>
                  </a:cubicBezTo>
                  <a:lnTo>
                    <a:pt x="2584610" y="0"/>
                  </a:lnTo>
                  <a:cubicBezTo>
                    <a:pt x="2653190" y="0"/>
                    <a:pt x="2709070" y="55880"/>
                    <a:pt x="2709070" y="124460"/>
                  </a:cubicBezTo>
                  <a:lnTo>
                    <a:pt x="2709070" y="3154057"/>
                  </a:lnTo>
                  <a:cubicBezTo>
                    <a:pt x="2709070" y="3222637"/>
                    <a:pt x="2653190" y="3278517"/>
                    <a:pt x="2584610" y="3278517"/>
                  </a:cubicBezTo>
                  <a:close/>
                </a:path>
              </a:pathLst>
            </a:custGeom>
            <a:solidFill>
              <a:srgbClr val="000000"/>
            </a:solidFill>
            <a:ln w="38100" cap="sq">
              <a:solidFill>
                <a:srgbClr val="0B8047"/>
              </a:solidFill>
              <a:prstDash val="solid"/>
              <a:miter/>
            </a:ln>
          </p:spPr>
        </p:sp>
      </p:grpSp>
      <p:grpSp>
        <p:nvGrpSpPr>
          <p:cNvPr id="4" name="Group 4"/>
          <p:cNvGrpSpPr/>
          <p:nvPr/>
        </p:nvGrpSpPr>
        <p:grpSpPr>
          <a:xfrm>
            <a:off x="5054655" y="3606873"/>
            <a:ext cx="4089345" cy="3705718"/>
            <a:chOff x="0" y="0"/>
            <a:chExt cx="870952" cy="789247"/>
          </a:xfrm>
        </p:grpSpPr>
        <p:sp>
          <p:nvSpPr>
            <p:cNvPr id="5" name="Freeform 5"/>
            <p:cNvSpPr/>
            <p:nvPr/>
          </p:nvSpPr>
          <p:spPr>
            <a:xfrm>
              <a:off x="0" y="0"/>
              <a:ext cx="870952" cy="789247"/>
            </a:xfrm>
            <a:custGeom>
              <a:avLst/>
              <a:gdLst/>
              <a:ahLst/>
              <a:cxnLst/>
              <a:rect l="l" t="t" r="r" b="b"/>
              <a:pathLst>
                <a:path w="870952" h="789247">
                  <a:moveTo>
                    <a:pt x="96553" y="0"/>
                  </a:moveTo>
                  <a:lnTo>
                    <a:pt x="774400" y="0"/>
                  </a:lnTo>
                  <a:cubicBezTo>
                    <a:pt x="800007" y="0"/>
                    <a:pt x="824566" y="10173"/>
                    <a:pt x="842673" y="28280"/>
                  </a:cubicBezTo>
                  <a:cubicBezTo>
                    <a:pt x="860780" y="46387"/>
                    <a:pt x="870952" y="70945"/>
                    <a:pt x="870952" y="96553"/>
                  </a:cubicBezTo>
                  <a:lnTo>
                    <a:pt x="870952" y="692694"/>
                  </a:lnTo>
                  <a:cubicBezTo>
                    <a:pt x="870952" y="746019"/>
                    <a:pt x="827724" y="789247"/>
                    <a:pt x="774400" y="789247"/>
                  </a:cubicBezTo>
                  <a:lnTo>
                    <a:pt x="96553" y="789247"/>
                  </a:lnTo>
                  <a:cubicBezTo>
                    <a:pt x="70945" y="789247"/>
                    <a:pt x="46387" y="779075"/>
                    <a:pt x="28280" y="760967"/>
                  </a:cubicBezTo>
                  <a:cubicBezTo>
                    <a:pt x="10173" y="742860"/>
                    <a:pt x="0" y="718302"/>
                    <a:pt x="0" y="692694"/>
                  </a:cubicBezTo>
                  <a:lnTo>
                    <a:pt x="0" y="96553"/>
                  </a:lnTo>
                  <a:cubicBezTo>
                    <a:pt x="0" y="43228"/>
                    <a:pt x="43228" y="0"/>
                    <a:pt x="96553" y="0"/>
                  </a:cubicBezTo>
                  <a:close/>
                </a:path>
              </a:pathLst>
            </a:custGeom>
            <a:solidFill>
              <a:srgbClr val="0B8047"/>
            </a:solidFill>
          </p:spPr>
        </p:sp>
        <p:sp>
          <p:nvSpPr>
            <p:cNvPr id="6" name="TextBox 6"/>
            <p:cNvSpPr txBox="1"/>
            <p:nvPr/>
          </p:nvSpPr>
          <p:spPr>
            <a:xfrm>
              <a:off x="0" y="-47625"/>
              <a:ext cx="870952" cy="836872"/>
            </a:xfrm>
            <a:prstGeom prst="rect">
              <a:avLst/>
            </a:prstGeom>
          </p:spPr>
          <p:txBody>
            <a:bodyPr lIns="50800" tIns="50800" rIns="50800" bIns="50800" rtlCol="0" anchor="ctr"/>
            <a:lstStyle/>
            <a:p>
              <a:pPr algn="ctr">
                <a:lnSpc>
                  <a:spcPts val="3000"/>
                </a:lnSpc>
              </a:pPr>
            </a:p>
          </p:txBody>
        </p:sp>
      </p:grpSp>
      <p:grpSp>
        <p:nvGrpSpPr>
          <p:cNvPr id="7" name="Group 7"/>
          <p:cNvGrpSpPr/>
          <p:nvPr/>
        </p:nvGrpSpPr>
        <p:grpSpPr>
          <a:xfrm>
            <a:off x="5054655" y="0"/>
            <a:ext cx="3686156" cy="3283053"/>
            <a:chOff x="0" y="0"/>
            <a:chExt cx="812800" cy="723915"/>
          </a:xfrm>
        </p:grpSpPr>
        <p:sp>
          <p:nvSpPr>
            <p:cNvPr id="8" name="Freeform 8"/>
            <p:cNvSpPr/>
            <p:nvPr/>
          </p:nvSpPr>
          <p:spPr>
            <a:xfrm>
              <a:off x="0" y="0"/>
              <a:ext cx="812800" cy="723915"/>
            </a:xfrm>
            <a:custGeom>
              <a:avLst/>
              <a:gdLst/>
              <a:ahLst/>
              <a:cxnLst/>
              <a:rect l="l" t="t" r="r" b="b"/>
              <a:pathLst>
                <a:path w="812800" h="723915">
                  <a:moveTo>
                    <a:pt x="48306" y="0"/>
                  </a:moveTo>
                  <a:lnTo>
                    <a:pt x="764494" y="0"/>
                  </a:lnTo>
                  <a:cubicBezTo>
                    <a:pt x="791173" y="0"/>
                    <a:pt x="812800" y="21627"/>
                    <a:pt x="812800" y="48306"/>
                  </a:cubicBezTo>
                  <a:lnTo>
                    <a:pt x="812800" y="675609"/>
                  </a:lnTo>
                  <a:cubicBezTo>
                    <a:pt x="812800" y="688421"/>
                    <a:pt x="807711" y="700708"/>
                    <a:pt x="798651" y="709767"/>
                  </a:cubicBezTo>
                  <a:cubicBezTo>
                    <a:pt x="789592" y="718826"/>
                    <a:pt x="777305" y="723915"/>
                    <a:pt x="764494" y="723915"/>
                  </a:cubicBezTo>
                  <a:lnTo>
                    <a:pt x="48306" y="723915"/>
                  </a:lnTo>
                  <a:cubicBezTo>
                    <a:pt x="21627" y="723915"/>
                    <a:pt x="0" y="702288"/>
                    <a:pt x="0" y="675609"/>
                  </a:cubicBezTo>
                  <a:lnTo>
                    <a:pt x="0" y="48306"/>
                  </a:lnTo>
                  <a:cubicBezTo>
                    <a:pt x="0" y="21627"/>
                    <a:pt x="21627" y="0"/>
                    <a:pt x="48306" y="0"/>
                  </a:cubicBezTo>
                  <a:close/>
                </a:path>
              </a:pathLst>
            </a:custGeom>
            <a:blipFill>
              <a:blip r:embed="rId1"/>
              <a:stretch>
                <a:fillRect l="-16798" r="-16798"/>
              </a:stretch>
            </a:blipFill>
          </p:spPr>
        </p:sp>
      </p:grpSp>
      <p:grpSp>
        <p:nvGrpSpPr>
          <p:cNvPr id="9" name="Group 9"/>
          <p:cNvGrpSpPr/>
          <p:nvPr/>
        </p:nvGrpSpPr>
        <p:grpSpPr>
          <a:xfrm>
            <a:off x="0" y="2616616"/>
            <a:ext cx="4426005" cy="3705718"/>
            <a:chOff x="0" y="0"/>
            <a:chExt cx="685704" cy="574113"/>
          </a:xfrm>
        </p:grpSpPr>
        <p:sp>
          <p:nvSpPr>
            <p:cNvPr id="10" name="Freeform 10"/>
            <p:cNvSpPr/>
            <p:nvPr/>
          </p:nvSpPr>
          <p:spPr>
            <a:xfrm>
              <a:off x="0" y="0"/>
              <a:ext cx="685704" cy="574113"/>
            </a:xfrm>
            <a:custGeom>
              <a:avLst/>
              <a:gdLst/>
              <a:ahLst/>
              <a:cxnLst/>
              <a:rect l="l" t="t" r="r" b="b"/>
              <a:pathLst>
                <a:path w="685704" h="574113">
                  <a:moveTo>
                    <a:pt x="40231" y="0"/>
                  </a:moveTo>
                  <a:lnTo>
                    <a:pt x="645473" y="0"/>
                  </a:lnTo>
                  <a:cubicBezTo>
                    <a:pt x="656143" y="0"/>
                    <a:pt x="666376" y="4239"/>
                    <a:pt x="673920" y="11783"/>
                  </a:cubicBezTo>
                  <a:cubicBezTo>
                    <a:pt x="681465" y="19328"/>
                    <a:pt x="685704" y="29561"/>
                    <a:pt x="685704" y="40231"/>
                  </a:cubicBezTo>
                  <a:lnTo>
                    <a:pt x="685704" y="533881"/>
                  </a:lnTo>
                  <a:cubicBezTo>
                    <a:pt x="685704" y="544551"/>
                    <a:pt x="681465" y="554784"/>
                    <a:pt x="673920" y="562329"/>
                  </a:cubicBezTo>
                  <a:cubicBezTo>
                    <a:pt x="666376" y="569874"/>
                    <a:pt x="656143" y="574113"/>
                    <a:pt x="645473" y="574113"/>
                  </a:cubicBezTo>
                  <a:lnTo>
                    <a:pt x="40231" y="574113"/>
                  </a:lnTo>
                  <a:cubicBezTo>
                    <a:pt x="29561" y="574113"/>
                    <a:pt x="19328" y="569874"/>
                    <a:pt x="11783" y="562329"/>
                  </a:cubicBezTo>
                  <a:cubicBezTo>
                    <a:pt x="4239" y="554784"/>
                    <a:pt x="0" y="544551"/>
                    <a:pt x="0" y="533881"/>
                  </a:cubicBezTo>
                  <a:lnTo>
                    <a:pt x="0" y="40231"/>
                  </a:lnTo>
                  <a:cubicBezTo>
                    <a:pt x="0" y="29561"/>
                    <a:pt x="4239" y="19328"/>
                    <a:pt x="11783" y="11783"/>
                  </a:cubicBezTo>
                  <a:cubicBezTo>
                    <a:pt x="19328" y="4239"/>
                    <a:pt x="29561" y="0"/>
                    <a:pt x="40231" y="0"/>
                  </a:cubicBezTo>
                  <a:close/>
                </a:path>
              </a:pathLst>
            </a:custGeom>
            <a:blipFill>
              <a:blip r:embed="rId2"/>
              <a:stretch>
                <a:fillRect l="-24447" r="-24447"/>
              </a:stretch>
            </a:blipFill>
          </p:spPr>
        </p:sp>
      </p:grpSp>
      <p:grpSp>
        <p:nvGrpSpPr>
          <p:cNvPr id="11" name="Group 11"/>
          <p:cNvGrpSpPr/>
          <p:nvPr/>
        </p:nvGrpSpPr>
        <p:grpSpPr>
          <a:xfrm>
            <a:off x="4186153" y="7426891"/>
            <a:ext cx="4957847" cy="2860109"/>
            <a:chOff x="0" y="0"/>
            <a:chExt cx="768100" cy="443106"/>
          </a:xfrm>
        </p:grpSpPr>
        <p:sp>
          <p:nvSpPr>
            <p:cNvPr id="12" name="Freeform 12"/>
            <p:cNvSpPr/>
            <p:nvPr/>
          </p:nvSpPr>
          <p:spPr>
            <a:xfrm>
              <a:off x="0" y="0"/>
              <a:ext cx="768100" cy="443106"/>
            </a:xfrm>
            <a:custGeom>
              <a:avLst/>
              <a:gdLst/>
              <a:ahLst/>
              <a:cxnLst/>
              <a:rect l="l" t="t" r="r" b="b"/>
              <a:pathLst>
                <a:path w="768100" h="443106">
                  <a:moveTo>
                    <a:pt x="35916" y="0"/>
                  </a:moveTo>
                  <a:lnTo>
                    <a:pt x="732185" y="0"/>
                  </a:lnTo>
                  <a:cubicBezTo>
                    <a:pt x="752020" y="0"/>
                    <a:pt x="768100" y="16080"/>
                    <a:pt x="768100" y="35916"/>
                  </a:cubicBezTo>
                  <a:lnTo>
                    <a:pt x="768100" y="407190"/>
                  </a:lnTo>
                  <a:cubicBezTo>
                    <a:pt x="768100" y="427026"/>
                    <a:pt x="752020" y="443106"/>
                    <a:pt x="732185" y="443106"/>
                  </a:cubicBezTo>
                  <a:lnTo>
                    <a:pt x="35916" y="443106"/>
                  </a:lnTo>
                  <a:cubicBezTo>
                    <a:pt x="26390" y="443106"/>
                    <a:pt x="17255" y="439322"/>
                    <a:pt x="10519" y="432586"/>
                  </a:cubicBezTo>
                  <a:cubicBezTo>
                    <a:pt x="3784" y="425851"/>
                    <a:pt x="0" y="416716"/>
                    <a:pt x="0" y="407190"/>
                  </a:cubicBezTo>
                  <a:lnTo>
                    <a:pt x="0" y="35916"/>
                  </a:lnTo>
                  <a:cubicBezTo>
                    <a:pt x="0" y="16080"/>
                    <a:pt x="16080" y="0"/>
                    <a:pt x="35916" y="0"/>
                  </a:cubicBezTo>
                  <a:close/>
                </a:path>
              </a:pathLst>
            </a:custGeom>
            <a:blipFill>
              <a:blip r:embed="rId3"/>
              <a:stretch>
                <a:fillRect t="-6300" b="-6300"/>
              </a:stretch>
            </a:blipFill>
          </p:spPr>
        </p:sp>
      </p:grpSp>
      <p:sp>
        <p:nvSpPr>
          <p:cNvPr id="13" name="TextBox 13"/>
          <p:cNvSpPr txBox="1"/>
          <p:nvPr/>
        </p:nvSpPr>
        <p:spPr>
          <a:xfrm>
            <a:off x="5370435" y="3944877"/>
            <a:ext cx="3475416" cy="335051"/>
          </a:xfrm>
          <a:prstGeom prst="rect">
            <a:avLst/>
          </a:prstGeom>
        </p:spPr>
        <p:txBody>
          <a:bodyPr lIns="0" tIns="0" rIns="0" bIns="0" rtlCol="0" anchor="t">
            <a:spAutoFit/>
          </a:bodyPr>
          <a:lstStyle/>
          <a:p>
            <a:pPr marL="0" lvl="0" indent="0" algn="l">
              <a:lnSpc>
                <a:spcPts val="2315"/>
              </a:lnSpc>
              <a:spcBef>
                <a:spcPct val="0"/>
              </a:spcBef>
            </a:pPr>
            <a:r>
              <a:rPr lang="en-US" sz="2315">
                <a:solidFill>
                  <a:srgbClr val="FFFFFF"/>
                </a:solidFill>
                <a:latin typeface="Horizon Bold"/>
              </a:rPr>
              <a:t>team details:</a:t>
            </a:r>
            <a:endParaRPr lang="en-US" sz="2315">
              <a:solidFill>
                <a:srgbClr val="FFFFFF"/>
              </a:solidFill>
              <a:latin typeface="Horizon Bold"/>
            </a:endParaRPr>
          </a:p>
        </p:txBody>
      </p:sp>
      <p:grpSp>
        <p:nvGrpSpPr>
          <p:cNvPr id="14" name="Group 14"/>
          <p:cNvGrpSpPr/>
          <p:nvPr/>
        </p:nvGrpSpPr>
        <p:grpSpPr>
          <a:xfrm>
            <a:off x="10415059" y="4469475"/>
            <a:ext cx="6131981" cy="1567501"/>
            <a:chOff x="0" y="0"/>
            <a:chExt cx="8175975" cy="2090001"/>
          </a:xfrm>
        </p:grpSpPr>
        <p:sp>
          <p:nvSpPr>
            <p:cNvPr id="15" name="TextBox 15"/>
            <p:cNvSpPr txBox="1"/>
            <p:nvPr/>
          </p:nvSpPr>
          <p:spPr>
            <a:xfrm>
              <a:off x="0" y="38100"/>
              <a:ext cx="8175975" cy="1242061"/>
            </a:xfrm>
            <a:prstGeom prst="rect">
              <a:avLst/>
            </a:prstGeom>
          </p:spPr>
          <p:txBody>
            <a:bodyPr lIns="0" tIns="0" rIns="0" bIns="0" rtlCol="0" anchor="t">
              <a:spAutoFit/>
            </a:bodyPr>
            <a:lstStyle/>
            <a:p>
              <a:pPr marL="0" lvl="0" indent="0" algn="ctr">
                <a:lnSpc>
                  <a:spcPts val="6300"/>
                </a:lnSpc>
              </a:pPr>
              <a:r>
                <a:rPr lang="en-US" sz="6300" spc="-806">
                  <a:solidFill>
                    <a:srgbClr val="FFFFFF"/>
                  </a:solidFill>
                  <a:latin typeface="Horizon" panose="02000500000000000000"/>
                </a:rPr>
                <a:t>datathon</a:t>
              </a:r>
              <a:endParaRPr lang="en-US" sz="6300" spc="-806">
                <a:solidFill>
                  <a:srgbClr val="FFFFFF"/>
                </a:solidFill>
                <a:latin typeface="Horizon" panose="02000500000000000000"/>
              </a:endParaRPr>
            </a:p>
          </p:txBody>
        </p:sp>
        <p:sp>
          <p:nvSpPr>
            <p:cNvPr id="16" name="TextBox 16"/>
            <p:cNvSpPr txBox="1"/>
            <p:nvPr/>
          </p:nvSpPr>
          <p:spPr>
            <a:xfrm>
              <a:off x="0" y="919783"/>
              <a:ext cx="8175975" cy="1170217"/>
            </a:xfrm>
            <a:prstGeom prst="rect">
              <a:avLst/>
            </a:prstGeom>
          </p:spPr>
          <p:txBody>
            <a:bodyPr lIns="0" tIns="0" rIns="0" bIns="0" rtlCol="0" anchor="t">
              <a:spAutoFit/>
            </a:bodyPr>
            <a:lstStyle/>
            <a:p>
              <a:pPr algn="ctr">
                <a:lnSpc>
                  <a:spcPts val="6750"/>
                </a:lnSpc>
              </a:pPr>
              <a:r>
                <a:rPr lang="en-US" sz="5400" spc="275">
                  <a:solidFill>
                    <a:srgbClr val="FFFFFF"/>
                  </a:solidFill>
                  <a:latin typeface="Horizon" panose="02000500000000000000"/>
                </a:rPr>
                <a:t>2.0</a:t>
              </a:r>
              <a:endParaRPr lang="en-US" sz="5400" spc="275">
                <a:solidFill>
                  <a:srgbClr val="FFFFFF"/>
                </a:solidFill>
                <a:latin typeface="Horizon" panose="02000500000000000000"/>
              </a:endParaRPr>
            </a:p>
          </p:txBody>
        </p:sp>
      </p:grpSp>
      <p:sp>
        <p:nvSpPr>
          <p:cNvPr id="17" name="TextBox 17"/>
          <p:cNvSpPr txBox="1"/>
          <p:nvPr/>
        </p:nvSpPr>
        <p:spPr>
          <a:xfrm>
            <a:off x="10415059" y="6262276"/>
            <a:ext cx="6131981" cy="575945"/>
          </a:xfrm>
          <a:prstGeom prst="rect">
            <a:avLst/>
          </a:prstGeom>
        </p:spPr>
        <p:txBody>
          <a:bodyPr lIns="0" tIns="0" rIns="0" bIns="0" rtlCol="0" anchor="t">
            <a:spAutoFit/>
          </a:bodyPr>
          <a:lstStyle/>
          <a:p>
            <a:pPr marL="0" lvl="0" indent="0" algn="ctr">
              <a:lnSpc>
                <a:spcPts val="2380"/>
              </a:lnSpc>
              <a:spcBef>
                <a:spcPct val="0"/>
              </a:spcBef>
            </a:pPr>
            <a:r>
              <a:rPr lang="en-US" sz="1700">
                <a:solidFill>
                  <a:srgbClr val="FFFFFF"/>
                </a:solidFill>
                <a:latin typeface="Glock Grotesk" panose="00000600000000000000"/>
              </a:rPr>
              <a:t>Where Data Science transforms Ideas into impact</a:t>
            </a:r>
            <a:endParaRPr lang="en-US" sz="1700">
              <a:solidFill>
                <a:srgbClr val="FFFFFF"/>
              </a:solidFill>
              <a:latin typeface="Glock Grotesk" panose="00000600000000000000"/>
            </a:endParaRPr>
          </a:p>
        </p:txBody>
      </p:sp>
      <p:sp>
        <p:nvSpPr>
          <p:cNvPr id="18" name="TextBox 18"/>
          <p:cNvSpPr txBox="1"/>
          <p:nvPr/>
        </p:nvSpPr>
        <p:spPr>
          <a:xfrm>
            <a:off x="12854245" y="3654684"/>
            <a:ext cx="1253609" cy="280668"/>
          </a:xfrm>
          <a:prstGeom prst="rect">
            <a:avLst/>
          </a:prstGeom>
        </p:spPr>
        <p:txBody>
          <a:bodyPr lIns="0" tIns="0" rIns="0" bIns="0" rtlCol="0" anchor="t">
            <a:spAutoFit/>
          </a:bodyPr>
          <a:lstStyle/>
          <a:p>
            <a:pPr algn="ctr">
              <a:lnSpc>
                <a:spcPts val="2380"/>
              </a:lnSpc>
            </a:pPr>
            <a:r>
              <a:rPr lang="en-US" sz="1700">
                <a:solidFill>
                  <a:srgbClr val="FFFFFF"/>
                </a:solidFill>
                <a:latin typeface="Glock Grotesk Bold" panose="00000805000000000000"/>
              </a:rPr>
              <a:t>presents</a:t>
            </a:r>
            <a:endParaRPr lang="en-US" sz="1700">
              <a:solidFill>
                <a:srgbClr val="FFFFFF"/>
              </a:solidFill>
              <a:latin typeface="Glock Grotesk Bold" panose="00000805000000000000"/>
            </a:endParaRPr>
          </a:p>
        </p:txBody>
      </p:sp>
      <p:sp>
        <p:nvSpPr>
          <p:cNvPr id="19" name="Freeform 19"/>
          <p:cNvSpPr/>
          <p:nvPr/>
        </p:nvSpPr>
        <p:spPr>
          <a:xfrm>
            <a:off x="12030107" y="2081556"/>
            <a:ext cx="2901886" cy="1414730"/>
          </a:xfrm>
          <a:custGeom>
            <a:avLst/>
            <a:gdLst/>
            <a:ahLst/>
            <a:cxnLst/>
            <a:rect l="l" t="t" r="r" b="b"/>
            <a:pathLst>
              <a:path w="2901886" h="1414730">
                <a:moveTo>
                  <a:pt x="0" y="0"/>
                </a:moveTo>
                <a:lnTo>
                  <a:pt x="2901885" y="0"/>
                </a:lnTo>
                <a:lnTo>
                  <a:pt x="2901885" y="1414730"/>
                </a:lnTo>
                <a:lnTo>
                  <a:pt x="0" y="1414730"/>
                </a:lnTo>
                <a:lnTo>
                  <a:pt x="0" y="0"/>
                </a:lnTo>
                <a:close/>
              </a:path>
            </a:pathLst>
          </a:custGeom>
          <a:blipFill>
            <a:blip r:embed="rId4"/>
            <a:stretch>
              <a:fillRect/>
            </a:stretch>
          </a:blipFill>
        </p:spPr>
      </p:sp>
      <p:sp>
        <p:nvSpPr>
          <p:cNvPr id="20" name="Text Box 19"/>
          <p:cNvSpPr txBox="1"/>
          <p:nvPr/>
        </p:nvSpPr>
        <p:spPr>
          <a:xfrm>
            <a:off x="10694670" y="7056755"/>
            <a:ext cx="5383530" cy="1322070"/>
          </a:xfrm>
          <a:prstGeom prst="rect">
            <a:avLst/>
          </a:prstGeom>
          <a:noFill/>
        </p:spPr>
        <p:txBody>
          <a:bodyPr wrap="square" rtlCol="0">
            <a:spAutoFit/>
          </a:bodyPr>
          <a:p>
            <a:r>
              <a:rPr lang="en-US" sz="4000">
                <a:solidFill>
                  <a:schemeClr val="bg1"/>
                </a:solidFill>
              </a:rPr>
              <a:t>Tej Bachhav</a:t>
            </a:r>
            <a:br>
              <a:rPr lang="en-US" sz="4000">
                <a:solidFill>
                  <a:schemeClr val="bg1"/>
                </a:solidFill>
              </a:rPr>
            </a:br>
            <a:r>
              <a:rPr lang="en-US" sz="4000">
                <a:solidFill>
                  <a:schemeClr val="bg1"/>
                </a:solidFill>
              </a:rPr>
              <a:t>Tejas Parekh</a:t>
            </a:r>
            <a:endParaRPr lang="en-US" sz="4000">
              <a:solidFill>
                <a:schemeClr val="bg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Freeform 2"/>
          <p:cNvSpPr/>
          <p:nvPr/>
        </p:nvSpPr>
        <p:spPr>
          <a:xfrm>
            <a:off x="15034187" y="586282"/>
            <a:ext cx="2225113" cy="1084789"/>
          </a:xfrm>
          <a:custGeom>
            <a:avLst/>
            <a:gdLst/>
            <a:ahLst/>
            <a:cxnLst/>
            <a:rect l="l" t="t" r="r" b="b"/>
            <a:pathLst>
              <a:path w="2225113" h="1084789">
                <a:moveTo>
                  <a:pt x="0" y="0"/>
                </a:moveTo>
                <a:lnTo>
                  <a:pt x="2225113" y="0"/>
                </a:lnTo>
                <a:lnTo>
                  <a:pt x="2225113" y="1084789"/>
                </a:lnTo>
                <a:lnTo>
                  <a:pt x="0" y="1084789"/>
                </a:lnTo>
                <a:lnTo>
                  <a:pt x="0" y="0"/>
                </a:lnTo>
                <a:close/>
              </a:path>
            </a:pathLst>
          </a:custGeom>
          <a:blipFill>
            <a:blip r:embed="rId1"/>
            <a:stretch>
              <a:fillRect/>
            </a:stretch>
          </a:blipFill>
        </p:spPr>
      </p:sp>
      <p:sp>
        <p:nvSpPr>
          <p:cNvPr id="3" name="TextBox 3"/>
          <p:cNvSpPr txBox="1"/>
          <p:nvPr/>
        </p:nvSpPr>
        <p:spPr>
          <a:xfrm>
            <a:off x="228600" y="977858"/>
            <a:ext cx="13592235" cy="1038746"/>
          </a:xfrm>
          <a:prstGeom prst="rect">
            <a:avLst/>
          </a:prstGeom>
        </p:spPr>
        <p:txBody>
          <a:bodyPr wrap="square" lIns="0" tIns="0" rIns="0" bIns="0" rtlCol="0" anchor="t">
            <a:spAutoFit/>
          </a:bodyPr>
          <a:lstStyle/>
          <a:p>
            <a:pPr algn="ctr">
              <a:lnSpc>
                <a:spcPts val="8120"/>
              </a:lnSpc>
            </a:pPr>
            <a:r>
              <a:rPr lang="en-US" sz="5800" dirty="0">
                <a:solidFill>
                  <a:srgbClr val="FFFFFF"/>
                </a:solidFill>
                <a:latin typeface="Glock Grotesk Bold" panose="00000805000000000000"/>
              </a:rPr>
              <a:t>Healthcare +  </a:t>
            </a:r>
            <a:endParaRPr lang="en-US" sz="5800" dirty="0">
              <a:solidFill>
                <a:srgbClr val="FFFFFF"/>
              </a:solidFill>
              <a:latin typeface="Glock Grotesk Bold" panose="00000805000000000000"/>
            </a:endParaRPr>
          </a:p>
        </p:txBody>
      </p:sp>
      <p:sp>
        <p:nvSpPr>
          <p:cNvPr id="4" name="TextBox 3"/>
          <p:cNvSpPr txBox="1"/>
          <p:nvPr/>
        </p:nvSpPr>
        <p:spPr>
          <a:xfrm>
            <a:off x="1676400" y="2400300"/>
            <a:ext cx="11049000" cy="1077218"/>
          </a:xfrm>
          <a:prstGeom prst="rect">
            <a:avLst/>
          </a:prstGeom>
          <a:noFill/>
        </p:spPr>
        <p:txBody>
          <a:bodyPr wrap="square" rtlCol="0">
            <a:spAutoFit/>
          </a:bodyPr>
          <a:lstStyle/>
          <a:p>
            <a:r>
              <a:rPr lang="en-IN" sz="3200" dirty="0">
                <a:solidFill>
                  <a:schemeClr val="bg1"/>
                </a:solidFill>
              </a:rPr>
              <a:t>Healthcare plus is a website interface, made for solving the all the problems that is faced by patients </a:t>
            </a:r>
            <a:endParaRPr lang="en-IN" sz="3200" dirty="0">
              <a:solidFill>
                <a:schemeClr val="bg1"/>
              </a:solidFill>
            </a:endParaRPr>
          </a:p>
        </p:txBody>
      </p:sp>
      <p:pic>
        <p:nvPicPr>
          <p:cNvPr id="6" name="Picture 5"/>
          <p:cNvPicPr>
            <a:picLocks noChangeAspect="1"/>
          </p:cNvPicPr>
          <p:nvPr/>
        </p:nvPicPr>
        <p:blipFill>
          <a:blip r:embed="rId2"/>
          <a:stretch>
            <a:fillRect/>
          </a:stretch>
        </p:blipFill>
        <p:spPr>
          <a:xfrm>
            <a:off x="1524000" y="4533900"/>
            <a:ext cx="6977807" cy="4168442"/>
          </a:xfrm>
          <a:prstGeom prst="rect">
            <a:avLst/>
          </a:prstGeom>
        </p:spPr>
      </p:pic>
      <p:pic>
        <p:nvPicPr>
          <p:cNvPr id="8" name="Picture 7"/>
          <p:cNvPicPr>
            <a:picLocks noChangeAspect="1"/>
          </p:cNvPicPr>
          <p:nvPr/>
        </p:nvPicPr>
        <p:blipFill>
          <a:blip r:embed="rId3"/>
          <a:stretch>
            <a:fillRect/>
          </a:stretch>
        </p:blipFill>
        <p:spPr>
          <a:xfrm>
            <a:off x="9265347" y="4584632"/>
            <a:ext cx="7132966" cy="411771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Freeform 2"/>
          <p:cNvSpPr/>
          <p:nvPr/>
        </p:nvSpPr>
        <p:spPr>
          <a:xfrm>
            <a:off x="15034187" y="586282"/>
            <a:ext cx="2225113" cy="1084789"/>
          </a:xfrm>
          <a:custGeom>
            <a:avLst/>
            <a:gdLst/>
            <a:ahLst/>
            <a:cxnLst/>
            <a:rect l="l" t="t" r="r" b="b"/>
            <a:pathLst>
              <a:path w="2225113" h="1084789">
                <a:moveTo>
                  <a:pt x="0" y="0"/>
                </a:moveTo>
                <a:lnTo>
                  <a:pt x="2225113" y="0"/>
                </a:lnTo>
                <a:lnTo>
                  <a:pt x="2225113" y="1084789"/>
                </a:lnTo>
                <a:lnTo>
                  <a:pt x="0" y="1084789"/>
                </a:lnTo>
                <a:lnTo>
                  <a:pt x="0" y="0"/>
                </a:lnTo>
                <a:close/>
              </a:path>
            </a:pathLst>
          </a:custGeom>
          <a:blipFill>
            <a:blip r:embed="rId1"/>
            <a:stretch>
              <a:fillRect/>
            </a:stretch>
          </a:blipFill>
        </p:spPr>
      </p:sp>
      <p:sp>
        <p:nvSpPr>
          <p:cNvPr id="3" name="TextBox 3"/>
          <p:cNvSpPr txBox="1"/>
          <p:nvPr/>
        </p:nvSpPr>
        <p:spPr>
          <a:xfrm>
            <a:off x="1295400" y="1151698"/>
            <a:ext cx="11153835" cy="1038746"/>
          </a:xfrm>
          <a:prstGeom prst="rect">
            <a:avLst/>
          </a:prstGeom>
        </p:spPr>
        <p:txBody>
          <a:bodyPr wrap="square" lIns="0" tIns="0" rIns="0" bIns="0" rtlCol="0" anchor="t">
            <a:spAutoFit/>
          </a:bodyPr>
          <a:lstStyle/>
          <a:p>
            <a:pPr algn="ctr">
              <a:lnSpc>
                <a:spcPts val="8120"/>
              </a:lnSpc>
            </a:pPr>
            <a:r>
              <a:rPr lang="en-US" sz="5800" dirty="0">
                <a:solidFill>
                  <a:srgbClr val="FFFFFF"/>
                </a:solidFill>
                <a:latin typeface="Glock Grotesk Bold" panose="00000805000000000000"/>
              </a:rPr>
              <a:t>Website interface </a:t>
            </a:r>
            <a:endParaRPr lang="en-US" sz="5800" dirty="0">
              <a:solidFill>
                <a:srgbClr val="FFFFFF"/>
              </a:solidFill>
              <a:latin typeface="Glock Grotesk Bold" panose="00000805000000000000"/>
            </a:endParaRPr>
          </a:p>
        </p:txBody>
      </p:sp>
      <p:sp>
        <p:nvSpPr>
          <p:cNvPr id="4" name="TextBox 3"/>
          <p:cNvSpPr txBox="1"/>
          <p:nvPr/>
        </p:nvSpPr>
        <p:spPr>
          <a:xfrm>
            <a:off x="2286000" y="3086100"/>
            <a:ext cx="5562600" cy="4524315"/>
          </a:xfrm>
          <a:prstGeom prst="rect">
            <a:avLst/>
          </a:prstGeom>
          <a:noFill/>
        </p:spPr>
        <p:txBody>
          <a:bodyPr wrap="square" rtlCol="0">
            <a:spAutoFit/>
          </a:bodyPr>
          <a:lstStyle/>
          <a:p>
            <a:pPr marL="514350" indent="-514350">
              <a:buFont typeface="+mj-lt"/>
              <a:buAutoNum type="arabicPeriod"/>
            </a:pPr>
            <a:r>
              <a:rPr lang="en-IN" sz="3200" dirty="0">
                <a:solidFill>
                  <a:schemeClr val="bg1"/>
                </a:solidFill>
                <a:latin typeface="Arial" panose="020B0604020202020204" pitchFamily="34" charset="0"/>
                <a:cs typeface="Arial" panose="020B0604020202020204" pitchFamily="34" charset="0"/>
              </a:rPr>
              <a:t>Easy to use interface </a:t>
            </a:r>
            <a:endParaRPr lang="en-IN" sz="3200" dirty="0">
              <a:solidFill>
                <a:schemeClr val="bg1"/>
              </a:solidFill>
              <a:latin typeface="Arial" panose="020B0604020202020204" pitchFamily="34" charset="0"/>
              <a:cs typeface="Arial" panose="020B0604020202020204" pitchFamily="34" charset="0"/>
            </a:endParaRPr>
          </a:p>
          <a:p>
            <a:pPr marL="514350" indent="-514350">
              <a:buFont typeface="+mj-lt"/>
              <a:buAutoNum type="arabicPeriod"/>
            </a:pPr>
            <a:endParaRPr lang="en-IN" sz="3200" dirty="0">
              <a:solidFill>
                <a:schemeClr val="bg1"/>
              </a:solidFill>
              <a:latin typeface="Arial" panose="020B0604020202020204" pitchFamily="34" charset="0"/>
              <a:cs typeface="Arial" panose="020B0604020202020204" pitchFamily="34" charset="0"/>
            </a:endParaRPr>
          </a:p>
          <a:p>
            <a:pPr marL="514350" indent="-514350">
              <a:buFont typeface="+mj-lt"/>
              <a:buAutoNum type="arabicPeriod"/>
            </a:pPr>
            <a:r>
              <a:rPr lang="en-IN" sz="3200" dirty="0">
                <a:solidFill>
                  <a:schemeClr val="bg1"/>
                </a:solidFill>
                <a:latin typeface="Arial" panose="020B0604020202020204" pitchFamily="34" charset="0"/>
                <a:cs typeface="Arial" panose="020B0604020202020204" pitchFamily="34" charset="0"/>
              </a:rPr>
              <a:t>Symptoms prediction </a:t>
            </a:r>
            <a:endParaRPr lang="en-IN" sz="3200" dirty="0">
              <a:solidFill>
                <a:schemeClr val="bg1"/>
              </a:solidFill>
              <a:latin typeface="Arial" panose="020B0604020202020204" pitchFamily="34" charset="0"/>
              <a:cs typeface="Arial" panose="020B0604020202020204" pitchFamily="34" charset="0"/>
            </a:endParaRPr>
          </a:p>
          <a:p>
            <a:pPr marL="514350" indent="-514350">
              <a:buFont typeface="+mj-lt"/>
              <a:buAutoNum type="arabicPeriod"/>
            </a:pPr>
            <a:endParaRPr lang="en-IN" sz="3200" dirty="0">
              <a:solidFill>
                <a:schemeClr val="bg1"/>
              </a:solidFill>
              <a:latin typeface="Arial" panose="020B0604020202020204" pitchFamily="34" charset="0"/>
              <a:cs typeface="Arial" panose="020B0604020202020204" pitchFamily="34" charset="0"/>
            </a:endParaRPr>
          </a:p>
          <a:p>
            <a:pPr marL="514350" indent="-514350">
              <a:buFont typeface="+mj-lt"/>
              <a:buAutoNum type="arabicPeriod"/>
            </a:pPr>
            <a:r>
              <a:rPr lang="en-IN" sz="3200" dirty="0">
                <a:solidFill>
                  <a:schemeClr val="bg1"/>
                </a:solidFill>
                <a:latin typeface="Arial" panose="020B0604020202020204" pitchFamily="34" charset="0"/>
                <a:cs typeface="Arial" panose="020B0604020202020204" pitchFamily="34" charset="0"/>
              </a:rPr>
              <a:t>Medicine buying option </a:t>
            </a:r>
            <a:endParaRPr lang="en-IN" sz="3200" dirty="0">
              <a:solidFill>
                <a:schemeClr val="bg1"/>
              </a:solidFill>
              <a:latin typeface="Arial" panose="020B0604020202020204" pitchFamily="34" charset="0"/>
              <a:cs typeface="Arial" panose="020B0604020202020204" pitchFamily="34" charset="0"/>
            </a:endParaRPr>
          </a:p>
          <a:p>
            <a:pPr marL="514350" indent="-514350">
              <a:buFont typeface="+mj-lt"/>
              <a:buAutoNum type="arabicPeriod"/>
            </a:pPr>
            <a:endParaRPr lang="en-IN" sz="3200" dirty="0">
              <a:solidFill>
                <a:schemeClr val="bg1"/>
              </a:solidFill>
              <a:latin typeface="Arial" panose="020B0604020202020204" pitchFamily="34" charset="0"/>
              <a:cs typeface="Arial" panose="020B0604020202020204" pitchFamily="34" charset="0"/>
            </a:endParaRPr>
          </a:p>
          <a:p>
            <a:pPr marL="514350" indent="-514350">
              <a:buFont typeface="+mj-lt"/>
              <a:buAutoNum type="arabicPeriod"/>
            </a:pPr>
            <a:r>
              <a:rPr lang="en-IN" sz="3200" dirty="0">
                <a:solidFill>
                  <a:schemeClr val="bg1"/>
                </a:solidFill>
                <a:latin typeface="Arial" panose="020B0604020202020204" pitchFamily="34" charset="0"/>
                <a:cs typeface="Arial" panose="020B0604020202020204" pitchFamily="34" charset="0"/>
              </a:rPr>
              <a:t>Easy appointment booking</a:t>
            </a:r>
            <a:endParaRPr lang="en-IN" sz="3200" dirty="0">
              <a:solidFill>
                <a:schemeClr val="bg1"/>
              </a:solidFill>
              <a:latin typeface="Arial" panose="020B0604020202020204" pitchFamily="34" charset="0"/>
              <a:cs typeface="Arial" panose="020B0604020202020204" pitchFamily="34" charset="0"/>
            </a:endParaRPr>
          </a:p>
          <a:p>
            <a:pPr marL="514350" indent="-514350">
              <a:buFont typeface="+mj-lt"/>
              <a:buAutoNum type="arabicPeriod"/>
            </a:pPr>
            <a:endParaRPr lang="en-IN" sz="3200" dirty="0">
              <a:solidFill>
                <a:schemeClr val="bg1"/>
              </a:solidFill>
              <a:latin typeface="Arial" panose="020B0604020202020204" pitchFamily="34" charset="0"/>
              <a:cs typeface="Arial" panose="020B0604020202020204" pitchFamily="34" charset="0"/>
            </a:endParaRPr>
          </a:p>
          <a:p>
            <a:pPr marL="514350" indent="-514350">
              <a:buFont typeface="+mj-lt"/>
              <a:buAutoNum type="arabicPeriod"/>
            </a:pPr>
            <a:r>
              <a:rPr lang="en-IN" sz="3200" dirty="0">
                <a:solidFill>
                  <a:schemeClr val="bg1"/>
                </a:solidFill>
                <a:latin typeface="Arial" panose="020B0604020202020204" pitchFamily="34" charset="0"/>
                <a:cs typeface="Arial" panose="020B0604020202020204" pitchFamily="34" charset="0"/>
              </a:rPr>
              <a:t>Reminders and scheduling  </a:t>
            </a:r>
            <a:endParaRPr lang="en-IN" sz="3200" dirty="0">
              <a:solidFill>
                <a:schemeClr val="bg1"/>
              </a:solidFill>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1"/>
          <a:stretch>
            <a:fillRect/>
          </a:stretch>
        </p:blipFill>
        <p:spPr>
          <a:xfrm>
            <a:off x="3352800" y="2705100"/>
            <a:ext cx="10591800" cy="6131367"/>
          </a:xfrm>
          <a:prstGeom prst="rect">
            <a:avLst/>
          </a:prstGeom>
        </p:spPr>
      </p:pic>
      <p:sp>
        <p:nvSpPr>
          <p:cNvPr id="5" name="TextBox 4"/>
          <p:cNvSpPr txBox="1"/>
          <p:nvPr/>
        </p:nvSpPr>
        <p:spPr>
          <a:xfrm>
            <a:off x="1905000" y="1081201"/>
            <a:ext cx="9144000" cy="1015663"/>
          </a:xfrm>
          <a:prstGeom prst="rect">
            <a:avLst/>
          </a:prstGeom>
          <a:noFill/>
        </p:spPr>
        <p:txBody>
          <a:bodyPr wrap="square">
            <a:spAutoFit/>
          </a:bodyPr>
          <a:lstStyle/>
          <a:p>
            <a:r>
              <a:rPr lang="en-IN" sz="6000" dirty="0">
                <a:solidFill>
                  <a:schemeClr val="bg1"/>
                </a:solidFill>
              </a:rPr>
              <a:t>Symptoms prediction </a:t>
            </a:r>
            <a:endParaRPr lang="en-IN" sz="6000" dirty="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TextBox 4"/>
          <p:cNvSpPr txBox="1"/>
          <p:nvPr/>
        </p:nvSpPr>
        <p:spPr>
          <a:xfrm>
            <a:off x="1905000" y="1081201"/>
            <a:ext cx="9144000" cy="1015663"/>
          </a:xfrm>
          <a:prstGeom prst="rect">
            <a:avLst/>
          </a:prstGeom>
          <a:noFill/>
        </p:spPr>
        <p:txBody>
          <a:bodyPr wrap="square">
            <a:spAutoFit/>
          </a:bodyPr>
          <a:lstStyle/>
          <a:p>
            <a:r>
              <a:rPr lang="en-IN" sz="6000" dirty="0">
                <a:solidFill>
                  <a:schemeClr val="bg1"/>
                </a:solidFill>
                <a:latin typeface="Arial" panose="020B0604020202020204" pitchFamily="34" charset="0"/>
                <a:cs typeface="Arial" panose="020B0604020202020204" pitchFamily="34" charset="0"/>
              </a:rPr>
              <a:t>Medicine buying option </a:t>
            </a:r>
            <a:endParaRPr lang="en-IN" sz="6000" dirty="0">
              <a:solidFill>
                <a:schemeClr val="bg1"/>
              </a:solidFill>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1"/>
          <a:stretch>
            <a:fillRect/>
          </a:stretch>
        </p:blipFill>
        <p:spPr>
          <a:xfrm>
            <a:off x="3962400" y="3086100"/>
            <a:ext cx="9652748" cy="55626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TextBox 4"/>
          <p:cNvSpPr txBox="1"/>
          <p:nvPr/>
        </p:nvSpPr>
        <p:spPr>
          <a:xfrm>
            <a:off x="1905000" y="1081201"/>
            <a:ext cx="10210800" cy="1015663"/>
          </a:xfrm>
          <a:prstGeom prst="rect">
            <a:avLst/>
          </a:prstGeom>
          <a:noFill/>
        </p:spPr>
        <p:txBody>
          <a:bodyPr wrap="square">
            <a:spAutoFit/>
          </a:bodyPr>
          <a:lstStyle/>
          <a:p>
            <a:r>
              <a:rPr lang="en-IN" sz="6000" dirty="0">
                <a:solidFill>
                  <a:schemeClr val="bg1"/>
                </a:solidFill>
                <a:latin typeface="Arial" panose="020B0604020202020204" pitchFamily="34" charset="0"/>
                <a:cs typeface="Arial" panose="020B0604020202020204" pitchFamily="34" charset="0"/>
              </a:rPr>
              <a:t>Easy appointment booking</a:t>
            </a:r>
            <a:endParaRPr lang="en-IN" sz="6000" dirty="0">
              <a:solidFill>
                <a:schemeClr val="bg1"/>
              </a:solidFill>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1"/>
          <a:stretch>
            <a:fillRect/>
          </a:stretch>
        </p:blipFill>
        <p:spPr>
          <a:xfrm>
            <a:off x="4038600" y="2857500"/>
            <a:ext cx="9428206" cy="54864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TextBox 4"/>
          <p:cNvSpPr txBox="1"/>
          <p:nvPr/>
        </p:nvSpPr>
        <p:spPr>
          <a:xfrm>
            <a:off x="1905000" y="1081201"/>
            <a:ext cx="10210800" cy="1015663"/>
          </a:xfrm>
          <a:prstGeom prst="rect">
            <a:avLst/>
          </a:prstGeom>
          <a:noFill/>
        </p:spPr>
        <p:txBody>
          <a:bodyPr wrap="square">
            <a:spAutoFit/>
          </a:bodyPr>
          <a:lstStyle/>
          <a:p>
            <a:r>
              <a:rPr lang="en-IN" sz="6000" dirty="0">
                <a:solidFill>
                  <a:schemeClr val="bg1"/>
                </a:solidFill>
                <a:latin typeface="Arial" panose="020B0604020202020204" pitchFamily="34" charset="0"/>
                <a:cs typeface="Arial" panose="020B0604020202020204" pitchFamily="34" charset="0"/>
              </a:rPr>
              <a:t>Reminders and scheduling  </a:t>
            </a:r>
            <a:endParaRPr lang="en-IN" sz="6000" dirty="0">
              <a:solidFill>
                <a:schemeClr val="bg1"/>
              </a:solidFill>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1"/>
          <a:stretch>
            <a:fillRect/>
          </a:stretch>
        </p:blipFill>
        <p:spPr>
          <a:xfrm>
            <a:off x="3886200" y="2933700"/>
            <a:ext cx="10002981" cy="57912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TextBox 4"/>
          <p:cNvSpPr txBox="1"/>
          <p:nvPr/>
        </p:nvSpPr>
        <p:spPr>
          <a:xfrm>
            <a:off x="1905000" y="1081201"/>
            <a:ext cx="10210800" cy="1014730"/>
          </a:xfrm>
          <a:prstGeom prst="rect">
            <a:avLst/>
          </a:prstGeom>
          <a:noFill/>
        </p:spPr>
        <p:txBody>
          <a:bodyPr wrap="square">
            <a:spAutoFit/>
          </a:bodyPr>
          <a:lstStyle/>
          <a:p>
            <a:r>
              <a:rPr lang="en-US" altLang="en-IN" sz="6000" dirty="0">
                <a:solidFill>
                  <a:schemeClr val="bg1"/>
                </a:solidFill>
                <a:latin typeface="Arial" panose="020B0604020202020204" pitchFamily="34" charset="0"/>
                <a:cs typeface="Arial" panose="020B0604020202020204" pitchFamily="34" charset="0"/>
              </a:rPr>
              <a:t>CODE:</a:t>
            </a:r>
            <a:r>
              <a:rPr lang="en-IN" sz="6000" dirty="0">
                <a:solidFill>
                  <a:schemeClr val="bg1"/>
                </a:solidFill>
                <a:latin typeface="Arial" panose="020B0604020202020204" pitchFamily="34" charset="0"/>
                <a:cs typeface="Arial" panose="020B0604020202020204" pitchFamily="34" charset="0"/>
              </a:rPr>
              <a:t>  </a:t>
            </a:r>
            <a:endParaRPr lang="en-IN" sz="6000" dirty="0">
              <a:solidFill>
                <a:schemeClr val="bg1"/>
              </a:solidFill>
              <a:latin typeface="Arial" panose="020B0604020202020204" pitchFamily="34" charset="0"/>
              <a:cs typeface="Arial" panose="020B0604020202020204" pitchFamily="34" charset="0"/>
            </a:endParaRPr>
          </a:p>
        </p:txBody>
      </p:sp>
      <p:sp>
        <p:nvSpPr>
          <p:cNvPr id="2" name="Text Box 1"/>
          <p:cNvSpPr txBox="1"/>
          <p:nvPr/>
        </p:nvSpPr>
        <p:spPr>
          <a:xfrm>
            <a:off x="1787525" y="2532380"/>
            <a:ext cx="13909675" cy="5631180"/>
          </a:xfrm>
          <a:prstGeom prst="rect">
            <a:avLst/>
          </a:prstGeom>
          <a:noFill/>
        </p:spPr>
        <p:txBody>
          <a:bodyPr wrap="square" rtlCol="0">
            <a:spAutoFit/>
          </a:bodyPr>
          <a:p>
            <a:r>
              <a:rPr lang="en-US" sz="4000">
                <a:solidFill>
                  <a:schemeClr val="bg1"/>
                </a:solidFill>
              </a:rPr>
              <a:t>This project is website interface and backend code for an online healthcare management app and this contains many features like identifying the diseases from symptoms and also suggests appropriate medication for the same. Next you get another opion that is it also suggests doctors accordingly and also helps in booking an appointment with the doctor as well as helps in performing transactions. if you think an appointment is unnecessary then it also helps in ordering the required medicine to your doorstep</a:t>
            </a:r>
            <a:endParaRPr lang="en-US" sz="4000">
              <a:solidFill>
                <a:schemeClr val="bg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extBox 2"/>
          <p:cNvSpPr txBox="1"/>
          <p:nvPr/>
        </p:nvSpPr>
        <p:spPr>
          <a:xfrm>
            <a:off x="6654439" y="4752975"/>
            <a:ext cx="4979121" cy="723900"/>
          </a:xfrm>
          <a:prstGeom prst="rect">
            <a:avLst/>
          </a:prstGeom>
        </p:spPr>
        <p:txBody>
          <a:bodyPr lIns="0" tIns="0" rIns="0" bIns="0" rtlCol="0" anchor="t">
            <a:spAutoFit/>
          </a:bodyPr>
          <a:lstStyle/>
          <a:p>
            <a:pPr marL="0" lvl="0" indent="0" algn="ctr">
              <a:lnSpc>
                <a:spcPts val="5280"/>
              </a:lnSpc>
            </a:pPr>
            <a:r>
              <a:rPr lang="en-US" sz="4400">
                <a:solidFill>
                  <a:srgbClr val="FFFFFF"/>
                </a:solidFill>
                <a:latin typeface="Horizon Bold"/>
              </a:rPr>
              <a:t>Thankyou</a:t>
            </a:r>
            <a:endParaRPr lang="en-US" sz="4400">
              <a:solidFill>
                <a:srgbClr val="FFFFFF"/>
              </a:solidFill>
              <a:latin typeface="Horizon Bold"/>
            </a:endParaRPr>
          </a:p>
        </p:txBody>
      </p:sp>
      <p:sp>
        <p:nvSpPr>
          <p:cNvPr id="3" name="Freeform 3"/>
          <p:cNvSpPr/>
          <p:nvPr/>
        </p:nvSpPr>
        <p:spPr>
          <a:xfrm>
            <a:off x="15034187" y="586282"/>
            <a:ext cx="2225113" cy="1084789"/>
          </a:xfrm>
          <a:custGeom>
            <a:avLst/>
            <a:gdLst/>
            <a:ahLst/>
            <a:cxnLst/>
            <a:rect l="l" t="t" r="r" b="b"/>
            <a:pathLst>
              <a:path w="2225113" h="1084789">
                <a:moveTo>
                  <a:pt x="0" y="0"/>
                </a:moveTo>
                <a:lnTo>
                  <a:pt x="2225113" y="0"/>
                </a:lnTo>
                <a:lnTo>
                  <a:pt x="2225113" y="1084789"/>
                </a:lnTo>
                <a:lnTo>
                  <a:pt x="0" y="1084789"/>
                </a:lnTo>
                <a:lnTo>
                  <a:pt x="0" y="0"/>
                </a:lnTo>
                <a:close/>
              </a:path>
            </a:pathLst>
          </a:custGeom>
          <a:blipFill>
            <a:blip r:embed="rId1"/>
            <a:stretch>
              <a:fillRect/>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970</Words>
  <Application>WPS Presentation</Application>
  <PresentationFormat>Custom</PresentationFormat>
  <Paragraphs>42</Paragraphs>
  <Slides>9</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9</vt:i4>
      </vt:variant>
    </vt:vector>
  </HeadingPairs>
  <TitlesOfParts>
    <vt:vector size="21" baseType="lpstr">
      <vt:lpstr>Arial</vt:lpstr>
      <vt:lpstr>SimSun</vt:lpstr>
      <vt:lpstr>Wingdings</vt:lpstr>
      <vt:lpstr>Horizon Bold</vt:lpstr>
      <vt:lpstr>Segoe Print</vt:lpstr>
      <vt:lpstr>Horizon</vt:lpstr>
      <vt:lpstr>Glock Grotesk</vt:lpstr>
      <vt:lpstr>Glock Grotesk Bold</vt:lpstr>
      <vt:lpstr>Microsoft YaHei</vt:lpstr>
      <vt:lpstr>Arial Unicode MS</vt:lpstr>
      <vt:lpstr>Calibri</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Details Brochure</dc:title>
  <dc:creator>tejas parekh</dc:creator>
  <cp:lastModifiedBy>Admin</cp:lastModifiedBy>
  <cp:revision>4</cp:revision>
  <dcterms:created xsi:type="dcterms:W3CDTF">2006-08-16T00:00:00Z</dcterms:created>
  <dcterms:modified xsi:type="dcterms:W3CDTF">2024-02-01T15:20:51Z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F7C5BA59F5CB489B9CCF47173C0567CC_12</vt:lpwstr>
  </property>
  <property fmtid="{D5CDD505-2E9C-101B-9397-08002B2CF9AE}" pid="3" name="KSOProductBuildVer">
    <vt:lpwstr>1033-12.2.0.13431</vt:lpwstr>
  </property>
</Properties>
</file>