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4630400" cy="8229600"/>
  <p:notesSz cx="8229600" cy="14630400"/>
  <p:embeddedFontLst>
    <p:embeddedFont>
      <p:font typeface="Montserrat"/>
      <p:regular r:id="rId22"/>
    </p:embeddedFont>
    <p:embeddedFont>
      <p:font typeface="Montserrat"/>
      <p:regular r:id="rId23"/>
    </p:embeddedFont>
    <p:embeddedFont>
      <p:font typeface="Montserrat"/>
      <p:regular r:id="rId24"/>
    </p:embeddedFont>
    <p:embeddedFont>
      <p:font typeface="Montserrat"/>
      <p:regular r:id="rId2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 Id="rId22" Type="http://schemas.openxmlformats.org/officeDocument/2006/relationships/font" Target="fonts/font1.fntdata"/><Relationship Id="rId23" Type="http://schemas.openxmlformats.org/officeDocument/2006/relationships/font" Target="fonts/font2.fntdata"/><Relationship Id="rId24" Type="http://schemas.openxmlformats.org/officeDocument/2006/relationships/font" Target="fonts/font3.fntdata"/><Relationship Id="rId25"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5-1.png"/><Relationship Id="rId3"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6-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www.python.org/doc/" TargetMode="External"/><Relationship Id="rId2" Type="http://schemas.openxmlformats.org/officeDocument/2006/relationships/hyperlink" Target="https://pypi.org/project/SpeechRecognition/" TargetMode="External"/><Relationship Id="rId3" Type="http://schemas.openxmlformats.org/officeDocument/2006/relationships/hyperlink" Target="https://openweathermap.org/" TargetMode="External"/><Relationship Id="rId4" Type="http://schemas.openxmlformats.org/officeDocument/2006/relationships/hyperlink" Target="https://newsapi.org/" TargetMode="External"/><Relationship Id="rId5" Type="http://schemas.openxmlformats.org/officeDocument/2006/relationships/slideLayout" Target="../slideLayouts/slideLayout14.xml"/><Relationship Id="rId6"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5.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6.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9.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0.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1562695"/>
            <a:ext cx="7416403" cy="1402556"/>
          </a:xfrm>
          <a:prstGeom prst="rect">
            <a:avLst/>
          </a:prstGeom>
          <a:noFill/>
          <a:ln/>
        </p:spPr>
        <p:txBody>
          <a:bodyPr wrap="squar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Virtual Assistant using Python</a:t>
            </a:r>
            <a:endParaRPr lang="en-US" sz="4400" dirty="0"/>
          </a:p>
        </p:txBody>
      </p:sp>
      <p:sp>
        <p:nvSpPr>
          <p:cNvPr id="4" name="Text 1"/>
          <p:cNvSpPr/>
          <p:nvPr/>
        </p:nvSpPr>
        <p:spPr>
          <a:xfrm>
            <a:off x="863798" y="3335417"/>
            <a:ext cx="7416403" cy="3331488"/>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Welcome to our presentation on the development of a virtual assistant using Python. This assistant is designed to streamline daily tasks and enhance productivity using voice commands.</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b="1" dirty="0">
                <a:solidFill>
                  <a:srgbClr val="3D3838"/>
                </a:solidFill>
                <a:latin typeface="Source Sans Pro" pitchFamily="34" charset="0"/>
                <a:ea typeface="Source Sans Pro" pitchFamily="34" charset="-122"/>
                <a:cs typeface="Source Sans Pro" pitchFamily="34" charset="-120"/>
              </a:rPr>
              <a:t>TEAM MEMEBERS:</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2200049136</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2200040008</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2200040003</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2200049127</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3798" y="2819162"/>
            <a:ext cx="12902803" cy="2591157"/>
          </a:xfrm>
          <a:prstGeom prst="rect">
            <a:avLst/>
          </a:prstGeom>
          <a:noFill/>
          <a:ln/>
        </p:spPr>
        <p:txBody>
          <a:bodyPr wrap="square" lIns="0" tIns="0" rIns="0" bIns="0" rtlCol="0" anchor="t"/>
          <a:lstStyle/>
          <a:p>
            <a:pPr indent="0" marL="0">
              <a:lnSpc>
                <a:spcPts val="2900"/>
              </a:lnSpc>
              <a:buNone/>
            </a:pPr>
            <a:r>
              <a:rPr lang="en-US" sz="1900" b="1" dirty="0">
                <a:solidFill>
                  <a:srgbClr val="3D3838"/>
                </a:solidFill>
                <a:latin typeface="Source Sans Pro" pitchFamily="34" charset="0"/>
                <a:ea typeface="Source Sans Pro" pitchFamily="34" charset="-122"/>
                <a:cs typeface="Source Sans Pro" pitchFamily="34" charset="-120"/>
              </a:rPr>
              <a:t>FUTURE ENHANCEMENT</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One future enhancement to consider is integrating the virtual assistant with smart home devices, allowing users to control their lights, thermostat, and other connected devices through voice commands. Additionally, exploring the possibility of incorporating AI-driven personalization to make the assistant more tailored to individual users' preferences and needs could greatly enhance the user experience. Lastly, integrating the assistant with popular messaging platforms or social media platforms could further extend its usefulness and accessibility to users.</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3798" y="1691283"/>
            <a:ext cx="560974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APPLICATIONS</a:t>
            </a:r>
            <a:endParaRPr lang="en-US" sz="4400" dirty="0"/>
          </a:p>
        </p:txBody>
      </p:sp>
      <p:sp>
        <p:nvSpPr>
          <p:cNvPr id="3" name="Text 1"/>
          <p:cNvSpPr/>
          <p:nvPr/>
        </p:nvSpPr>
        <p:spPr>
          <a:xfrm>
            <a:off x="863798" y="2984778"/>
            <a:ext cx="6150293" cy="3331488"/>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Another potential application for the virtual assistant is in the healthcare industry. By integrating with electronic health records systems and medical databases, the assistant could provide patients with personalized health information and reminders for medication schedules. Additionally, the assistant could be used in customer service settings to provide quick and efficient responses to frequently asked questions, improving customer satisfaction and reducing call wait times. </a:t>
            </a:r>
            <a:endParaRPr lang="en-US" sz="1900" dirty="0"/>
          </a:p>
        </p:txBody>
      </p:sp>
      <p:sp>
        <p:nvSpPr>
          <p:cNvPr id="4" name="Text 2"/>
          <p:cNvSpPr/>
          <p:nvPr/>
        </p:nvSpPr>
        <p:spPr>
          <a:xfrm>
            <a:off x="7623929" y="2984778"/>
            <a:ext cx="6150293" cy="3331488"/>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virtual assistant could also be utilized in the education sector to provide personalized learning experiences for students. By analyzing individual learning styles and preferences, the assistant could recommend relevant educational resources and tailor instructional materials to each student's needs. Furthermore, the assistant could assist teachers in managing administrative tasks such as grading and scheduling, allowing them to focus more on instructional activities and student engagement.</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2098358"/>
            <a:ext cx="560974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CONCLUSION</a:t>
            </a:r>
            <a:endParaRPr lang="en-US" sz="4400" dirty="0"/>
          </a:p>
        </p:txBody>
      </p:sp>
      <p:sp>
        <p:nvSpPr>
          <p:cNvPr id="4" name="Text 1"/>
          <p:cNvSpPr/>
          <p:nvPr/>
        </p:nvSpPr>
        <p:spPr>
          <a:xfrm>
            <a:off x="863798" y="3169801"/>
            <a:ext cx="7416403" cy="2961323"/>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In conclusion, the potential applications for virtual assistants are vast and not limited to just healthcare and education. They could also be used in other industries such as finance, where they can help customers with banking transactions and provide personalized financial advice. Moreover, virtual assistants can be integrated into smart homes, allowing individuals to control various devices and perform tasks through voice commands, making daily life more convenient and efficient.</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63798" y="2559963"/>
            <a:ext cx="12902803" cy="740331"/>
          </a:xfrm>
          <a:prstGeom prst="rect">
            <a:avLst/>
          </a:prstGeom>
          <a:noFill/>
          <a:ln/>
        </p:spPr>
        <p:txBody>
          <a:bodyPr wrap="square" lIns="0" tIns="0" rIns="0" bIns="0" rtlCol="0" anchor="t"/>
          <a:lstStyle/>
          <a:p>
            <a:pPr indent="0" marL="0">
              <a:lnSpc>
                <a:spcPts val="2900"/>
              </a:lnSpc>
              <a:buNone/>
            </a:pPr>
            <a:r>
              <a:rPr lang="en-US" sz="1900" b="1" dirty="0">
                <a:solidFill>
                  <a:srgbClr val="3D3838"/>
                </a:solidFill>
                <a:latin typeface="Source Sans Pro" pitchFamily="34" charset="0"/>
                <a:ea typeface="Source Sans Pro" pitchFamily="34" charset="-122"/>
                <a:cs typeface="Source Sans Pro" pitchFamily="34" charset="-120"/>
              </a:rPr>
              <a:t>REFERNCES:</a:t>
            </a:r>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
</a:t>
            </a:r>
            <a:endParaRPr lang="en-US" sz="1900" dirty="0"/>
          </a:p>
        </p:txBody>
      </p:sp>
      <p:sp>
        <p:nvSpPr>
          <p:cNvPr id="3" name="Text 1"/>
          <p:cNvSpPr/>
          <p:nvPr/>
        </p:nvSpPr>
        <p:spPr>
          <a:xfrm>
            <a:off x="863798" y="3577947"/>
            <a:ext cx="12902803" cy="370165"/>
          </a:xfrm>
          <a:prstGeom prst="rect">
            <a:avLst/>
          </a:prstGeom>
          <a:noFill/>
          <a:ln/>
        </p:spPr>
        <p:txBody>
          <a:bodyPr wrap="non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Python Documentation: </a:t>
            </a:r>
            <a:pPr indent="0" marL="0">
              <a:lnSpc>
                <a:spcPts val="2900"/>
              </a:lnSpc>
              <a:buNone/>
            </a:pPr>
            <a:r>
              <a:rPr lang="en-US" sz="1900" u="sng" dirty="0">
                <a:solidFill>
                  <a:srgbClr val="2D2E34"/>
                </a:solidFill>
                <a:latin typeface="Source Sans Pro" pitchFamily="34" charset="0"/>
                <a:ea typeface="Source Sans Pro" pitchFamily="34" charset="-122"/>
                <a:cs typeface="Source Sans Pro"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https://www.python.org/doc/</a:t>
            </a:r>
            <a:endParaRPr lang="en-US" sz="1900" dirty="0"/>
          </a:p>
        </p:txBody>
      </p:sp>
      <p:sp>
        <p:nvSpPr>
          <p:cNvPr id="4" name="Text 2"/>
          <p:cNvSpPr/>
          <p:nvPr/>
        </p:nvSpPr>
        <p:spPr>
          <a:xfrm>
            <a:off x="863798" y="4225766"/>
            <a:ext cx="12902803" cy="370165"/>
          </a:xfrm>
          <a:prstGeom prst="rect">
            <a:avLst/>
          </a:prstGeom>
          <a:noFill/>
          <a:ln/>
        </p:spPr>
        <p:txBody>
          <a:bodyPr wrap="non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Speech Recognition Library: </a:t>
            </a:r>
            <a:pPr indent="0" marL="0">
              <a:lnSpc>
                <a:spcPts val="2900"/>
              </a:lnSpc>
              <a:buNone/>
            </a:pPr>
            <a:r>
              <a:rPr lang="en-US" sz="1900" u="sng" dirty="0">
                <a:solidFill>
                  <a:srgbClr val="2D2E34"/>
                </a:solidFill>
                <a:latin typeface="Source Sans Pro" pitchFamily="34" charset="0"/>
                <a:ea typeface="Source Sans Pro" pitchFamily="34" charset="-122"/>
                <a:cs typeface="Source Sans Pro"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https://pypi.org/project/SpeechRecognition/</a:t>
            </a:r>
            <a:endParaRPr lang="en-US" sz="1900" dirty="0"/>
          </a:p>
        </p:txBody>
      </p:sp>
      <p:sp>
        <p:nvSpPr>
          <p:cNvPr id="5" name="Text 3"/>
          <p:cNvSpPr/>
          <p:nvPr/>
        </p:nvSpPr>
        <p:spPr>
          <a:xfrm>
            <a:off x="863798" y="4873585"/>
            <a:ext cx="12902803" cy="370165"/>
          </a:xfrm>
          <a:prstGeom prst="rect">
            <a:avLst/>
          </a:prstGeom>
          <a:noFill/>
          <a:ln/>
        </p:spPr>
        <p:txBody>
          <a:bodyPr wrap="non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OpenWeatherMap API: </a:t>
            </a:r>
            <a:pPr indent="0" marL="0">
              <a:lnSpc>
                <a:spcPts val="2900"/>
              </a:lnSpc>
              <a:buNone/>
            </a:pPr>
            <a:r>
              <a:rPr lang="en-US" sz="1900" u="sng" dirty="0">
                <a:solidFill>
                  <a:srgbClr val="2D2E34"/>
                </a:solidFill>
                <a:latin typeface="Source Sans Pro" pitchFamily="34" charset="0"/>
                <a:ea typeface="Source Sans Pro" pitchFamily="34" charset="-122"/>
                <a:cs typeface="Source Sans Pro" pitchFamily="34" charset="-120"/>
                <a:hlinkClick r:id="rId3" invalidUrl="" action="" tgtFrame="" tooltip="" history="1" highlightClick="0" endSnd="0">
                  <a:extLst>
                    <a:ext uri="{A12FA001-AC4F-418D-AE19-62706E023703}">
                      <ahyp:hlinkClr xmlns:ahyp="http://schemas.microsoft.com/office/drawing/2018/hyperlinkcolor" val="tx"/>
                    </a:ext>
                  </a:extLst>
                </a:hlinkClick>
              </a:rPr>
              <a:t>https://openweathermap.org/</a:t>
            </a:r>
            <a:endParaRPr lang="en-US" sz="1900" dirty="0"/>
          </a:p>
        </p:txBody>
      </p:sp>
      <p:sp>
        <p:nvSpPr>
          <p:cNvPr id="6" name="Text 4"/>
          <p:cNvSpPr/>
          <p:nvPr/>
        </p:nvSpPr>
        <p:spPr>
          <a:xfrm>
            <a:off x="863798" y="5521404"/>
            <a:ext cx="12902803" cy="370165"/>
          </a:xfrm>
          <a:prstGeom prst="rect">
            <a:avLst/>
          </a:prstGeom>
          <a:noFill/>
          <a:ln/>
        </p:spPr>
        <p:txBody>
          <a:bodyPr wrap="non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NewsAPI: </a:t>
            </a:r>
            <a:pPr indent="0" marL="0">
              <a:lnSpc>
                <a:spcPts val="2900"/>
              </a:lnSpc>
              <a:buNone/>
            </a:pPr>
            <a:r>
              <a:rPr lang="en-US" sz="1900" u="sng" dirty="0">
                <a:solidFill>
                  <a:srgbClr val="2D2E34"/>
                </a:solidFill>
                <a:latin typeface="Source Sans Pro" pitchFamily="34" charset="0"/>
                <a:ea typeface="Source Sans Pro" pitchFamily="34" charset="-122"/>
                <a:cs typeface="Source Sans Pro" pitchFamily="34" charset="-120"/>
                <a:hlinkClick r:id="rId4" invalidUrl="" action="" tgtFrame="" tooltip="" history="1" highlightClick="0" endSnd="0">
                  <a:extLst>
                    <a:ext uri="{A12FA001-AC4F-418D-AE19-62706E023703}">
                      <ahyp:hlinkClr xmlns:ahyp="http://schemas.microsoft.com/office/drawing/2018/hyperlinkcolor" val="tx"/>
                    </a:ext>
                  </a:extLst>
                </a:hlinkClick>
              </a:rPr>
              <a:t>https://newsapi.org/</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3208853"/>
            <a:ext cx="560974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THANK YOU</a:t>
            </a:r>
            <a:endParaRPr lang="en-US" sz="4400" dirty="0"/>
          </a:p>
        </p:txBody>
      </p:sp>
      <p:sp>
        <p:nvSpPr>
          <p:cNvPr id="4" name="Text 1"/>
          <p:cNvSpPr/>
          <p:nvPr/>
        </p:nvSpPr>
        <p:spPr>
          <a:xfrm>
            <a:off x="863798" y="4280297"/>
            <a:ext cx="7416403" cy="740331"/>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We appreciate your interest in our virtual assistant project. Thank you for your valuable time and feedback.</a:t>
            </a:r>
            <a:endParaRPr lang="en-US"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3208853"/>
            <a:ext cx="560974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ANY QUERIES</a:t>
            </a:r>
            <a:endParaRPr lang="en-US" sz="4400" dirty="0"/>
          </a:p>
        </p:txBody>
      </p:sp>
      <p:sp>
        <p:nvSpPr>
          <p:cNvPr id="4" name="Text 1"/>
          <p:cNvSpPr/>
          <p:nvPr/>
        </p:nvSpPr>
        <p:spPr>
          <a:xfrm>
            <a:off x="863798" y="4280297"/>
            <a:ext cx="7416403" cy="740331"/>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This section addresses any questions you may have about the virtual assistant project.</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1919883"/>
            <a:ext cx="5609749" cy="701278"/>
          </a:xfrm>
          <a:prstGeom prst="rect">
            <a:avLst/>
          </a:prstGeom>
          <a:noFill/>
          <a:ln/>
        </p:spPr>
        <p:txBody>
          <a:bodyPr wrap="none" lIns="0" tIns="0" rIns="0" bIns="0" rtlCol="0" anchor="t"/>
          <a:lstStyle/>
          <a:p>
            <a:pPr indent="0" marL="0">
              <a:lnSpc>
                <a:spcPts val="5500"/>
              </a:lnSpc>
              <a:buNone/>
            </a:pPr>
            <a:r>
              <a:rPr lang="en-US" sz="4400" b="1" spc="-44" kern="0" dirty="0">
                <a:solidFill>
                  <a:srgbClr val="000000"/>
                </a:solidFill>
                <a:latin typeface="Montserrat Bold" pitchFamily="34" charset="0"/>
                <a:ea typeface="Montserrat Bold" pitchFamily="34" charset="-122"/>
                <a:cs typeface="Montserrat Bold" pitchFamily="34" charset="-120"/>
              </a:rPr>
              <a:t>Introduction</a:t>
            </a:r>
            <a:endParaRPr lang="en-US" sz="4400" dirty="0"/>
          </a:p>
        </p:txBody>
      </p:sp>
      <p:sp>
        <p:nvSpPr>
          <p:cNvPr id="3" name="Text 1"/>
          <p:cNvSpPr/>
          <p:nvPr/>
        </p:nvSpPr>
        <p:spPr>
          <a:xfrm>
            <a:off x="863798" y="3114794"/>
            <a:ext cx="12902803" cy="740331"/>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This virtual assistant is designed to be a personalized AI assistant for daily tasks. We aim to create an intuitive and user-friendly experience.</a:t>
            </a:r>
            <a:endParaRPr lang="en-US" sz="1900" dirty="0"/>
          </a:p>
        </p:txBody>
      </p:sp>
      <p:sp>
        <p:nvSpPr>
          <p:cNvPr id="4" name="Text 2"/>
          <p:cNvSpPr/>
          <p:nvPr/>
        </p:nvSpPr>
        <p:spPr>
          <a:xfrm>
            <a:off x="863798" y="4379595"/>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000000"/>
                </a:solidFill>
                <a:latin typeface="Montserrat Bold" pitchFamily="34" charset="0"/>
                <a:ea typeface="Montserrat Bold" pitchFamily="34" charset="-122"/>
                <a:cs typeface="Montserrat Bold" pitchFamily="34" charset="-120"/>
              </a:rPr>
              <a:t>What is it?</a:t>
            </a:r>
            <a:endParaRPr lang="en-US" sz="2200" dirty="0"/>
          </a:p>
        </p:txBody>
      </p:sp>
      <p:sp>
        <p:nvSpPr>
          <p:cNvPr id="5" name="Text 3"/>
          <p:cNvSpPr/>
          <p:nvPr/>
        </p:nvSpPr>
        <p:spPr>
          <a:xfrm>
            <a:off x="863798" y="4977051"/>
            <a:ext cx="6150293" cy="1110496"/>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A virtual assistant using Python to perform tasks like web search, system control, weather updates, and jokes using voice commands.</a:t>
            </a:r>
            <a:endParaRPr lang="en-US" sz="1900" dirty="0"/>
          </a:p>
        </p:txBody>
      </p:sp>
      <p:sp>
        <p:nvSpPr>
          <p:cNvPr id="6" name="Text 4"/>
          <p:cNvSpPr/>
          <p:nvPr/>
        </p:nvSpPr>
        <p:spPr>
          <a:xfrm>
            <a:off x="7623929" y="4379595"/>
            <a:ext cx="2804874" cy="350639"/>
          </a:xfrm>
          <a:prstGeom prst="rect">
            <a:avLst/>
          </a:prstGeom>
          <a:noFill/>
          <a:ln/>
        </p:spPr>
        <p:txBody>
          <a:bodyPr wrap="none" lIns="0" tIns="0" rIns="0" bIns="0" rtlCol="0" anchor="t"/>
          <a:lstStyle/>
          <a:p>
            <a:pPr indent="0" marL="0">
              <a:lnSpc>
                <a:spcPts val="2750"/>
              </a:lnSpc>
              <a:buNone/>
            </a:pPr>
            <a:r>
              <a:rPr lang="en-US" sz="2200" b="1" spc="-22" kern="0" dirty="0">
                <a:solidFill>
                  <a:srgbClr val="000000"/>
                </a:solidFill>
                <a:latin typeface="Montserrat Bold" pitchFamily="34" charset="0"/>
                <a:ea typeface="Montserrat Bold" pitchFamily="34" charset="-122"/>
                <a:cs typeface="Montserrat Bold" pitchFamily="34" charset="-120"/>
              </a:rPr>
              <a:t>How does it work?</a:t>
            </a:r>
            <a:endParaRPr lang="en-US" sz="2200" dirty="0"/>
          </a:p>
        </p:txBody>
      </p:sp>
      <p:sp>
        <p:nvSpPr>
          <p:cNvPr id="7" name="Text 5"/>
          <p:cNvSpPr/>
          <p:nvPr/>
        </p:nvSpPr>
        <p:spPr>
          <a:xfrm>
            <a:off x="7623929" y="4977051"/>
            <a:ext cx="6150293" cy="1110496"/>
          </a:xfrm>
          <a:prstGeom prst="rect">
            <a:avLst/>
          </a:prstGeom>
          <a:noFill/>
          <a:ln/>
        </p:spPr>
        <p:txBody>
          <a:bodyPr wrap="square" lIns="0" tIns="0" rIns="0" bIns="0" rtlCol="0" anchor="t"/>
          <a:lstStyle/>
          <a:p>
            <a:pPr indent="0" marL="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assistant listens to your commands, processes them using natural language processing, executes the task, and responds with spoken output.</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297180" y="969883"/>
            <a:ext cx="4891921" cy="6289715"/>
          </a:xfrm>
          <a:prstGeom prst="rect">
            <a:avLst/>
          </a:prstGeom>
        </p:spPr>
      </p:pic>
      <p:sp>
        <p:nvSpPr>
          <p:cNvPr id="4" name="Text 0"/>
          <p:cNvSpPr/>
          <p:nvPr/>
        </p:nvSpPr>
        <p:spPr>
          <a:xfrm>
            <a:off x="6318647" y="824746"/>
            <a:ext cx="5404604" cy="675442"/>
          </a:xfrm>
          <a:prstGeom prst="rect">
            <a:avLst/>
          </a:prstGeom>
          <a:noFill/>
          <a:ln/>
        </p:spPr>
        <p:txBody>
          <a:bodyPr wrap="none" lIns="0" tIns="0" rIns="0" bIns="0" rtlCol="0" anchor="t"/>
          <a:lstStyle/>
          <a:p>
            <a:pPr indent="0" marL="0">
              <a:lnSpc>
                <a:spcPts val="5300"/>
              </a:lnSpc>
              <a:buNone/>
            </a:pPr>
            <a:r>
              <a:rPr lang="en-US" sz="4250" b="1" spc="-43" kern="0" dirty="0">
                <a:solidFill>
                  <a:srgbClr val="000000"/>
                </a:solidFill>
                <a:latin typeface="Montserrat Bold" pitchFamily="34" charset="0"/>
                <a:ea typeface="Montserrat Bold" pitchFamily="34" charset="-122"/>
                <a:cs typeface="Montserrat Bold" pitchFamily="34" charset="-120"/>
              </a:rPr>
              <a:t>Technologies Used</a:t>
            </a:r>
            <a:endParaRPr lang="en-US" sz="4250" dirty="0"/>
          </a:p>
        </p:txBody>
      </p:sp>
      <p:sp>
        <p:nvSpPr>
          <p:cNvPr id="5" name="Text 1"/>
          <p:cNvSpPr/>
          <p:nvPr/>
        </p:nvSpPr>
        <p:spPr>
          <a:xfrm>
            <a:off x="6318647" y="1856780"/>
            <a:ext cx="7479506" cy="713184"/>
          </a:xfrm>
          <a:prstGeom prst="rect">
            <a:avLst/>
          </a:prstGeom>
          <a:noFill/>
          <a:ln/>
        </p:spPr>
        <p:txBody>
          <a:bodyPr wrap="square" lIns="0" tIns="0" rIns="0" bIns="0" rtlCol="0" anchor="t"/>
          <a:lstStyle/>
          <a:p>
            <a:pPr indent="0" marL="0">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We have utilized a combination of robust technologies to bring this virtual assistant to life.</a:t>
            </a:r>
            <a:endParaRPr lang="en-US" sz="1850" dirty="0"/>
          </a:p>
        </p:txBody>
      </p:sp>
      <p:sp>
        <p:nvSpPr>
          <p:cNvPr id="6" name="Shape 2"/>
          <p:cNvSpPr/>
          <p:nvPr/>
        </p:nvSpPr>
        <p:spPr>
          <a:xfrm>
            <a:off x="6318647" y="3104793"/>
            <a:ext cx="534948" cy="534948"/>
          </a:xfrm>
          <a:prstGeom prst="roundRect">
            <a:avLst>
              <a:gd name="adj" fmla="val 6668"/>
            </a:avLst>
          </a:prstGeom>
          <a:solidFill>
            <a:srgbClr val="F2EEEE"/>
          </a:solidFill>
          <a:ln/>
        </p:spPr>
      </p:sp>
      <p:sp>
        <p:nvSpPr>
          <p:cNvPr id="7" name="Text 3"/>
          <p:cNvSpPr/>
          <p:nvPr/>
        </p:nvSpPr>
        <p:spPr>
          <a:xfrm>
            <a:off x="6524149" y="3210044"/>
            <a:ext cx="123944" cy="324326"/>
          </a:xfrm>
          <a:prstGeom prst="rect">
            <a:avLst/>
          </a:prstGeom>
          <a:noFill/>
          <a:ln/>
        </p:spPr>
        <p:txBody>
          <a:bodyPr wrap="none" lIns="0" tIns="0" rIns="0" bIns="0" rtlCol="0" anchor="t"/>
          <a:lstStyle/>
          <a:p>
            <a:pPr algn="ctr" indent="0" marL="0">
              <a:lnSpc>
                <a:spcPts val="2550"/>
              </a:lnSpc>
              <a:buNone/>
            </a:pPr>
            <a:r>
              <a:rPr lang="en-US" sz="2550" b="1" spc="-26" kern="0" dirty="0">
                <a:solidFill>
                  <a:srgbClr val="3D3838"/>
                </a:solidFill>
                <a:latin typeface="Montserrat Bold" pitchFamily="34" charset="0"/>
                <a:ea typeface="Montserrat Bold" pitchFamily="34" charset="-122"/>
                <a:cs typeface="Montserrat Bold" pitchFamily="34" charset="-120"/>
              </a:rPr>
              <a:t>1</a:t>
            </a:r>
            <a:endParaRPr lang="en-US" sz="2550" dirty="0"/>
          </a:p>
        </p:txBody>
      </p:sp>
      <p:sp>
        <p:nvSpPr>
          <p:cNvPr id="8" name="Text 4"/>
          <p:cNvSpPr/>
          <p:nvPr/>
        </p:nvSpPr>
        <p:spPr>
          <a:xfrm>
            <a:off x="7091363" y="3104793"/>
            <a:ext cx="2848213" cy="675561"/>
          </a:xfrm>
          <a:prstGeom prst="rect">
            <a:avLst/>
          </a:prstGeom>
          <a:noFill/>
          <a:ln/>
        </p:spPr>
        <p:txBody>
          <a:bodyPr wrap="square" lIns="0" tIns="0" rIns="0" bIns="0" rtlCol="0" anchor="t"/>
          <a:lstStyle/>
          <a:p>
            <a:pPr indent="0" marL="0">
              <a:lnSpc>
                <a:spcPts val="2650"/>
              </a:lnSpc>
              <a:buNone/>
            </a:pPr>
            <a:r>
              <a:rPr lang="en-US" sz="2100" b="1" spc="-21" kern="0" dirty="0">
                <a:solidFill>
                  <a:srgbClr val="3D3838"/>
                </a:solidFill>
                <a:latin typeface="Montserrat Bold" pitchFamily="34" charset="0"/>
                <a:ea typeface="Montserrat Bold" pitchFamily="34" charset="-122"/>
                <a:cs typeface="Montserrat Bold" pitchFamily="34" charset="-120"/>
              </a:rPr>
              <a:t>1. Speech Recognition</a:t>
            </a:r>
            <a:endParaRPr lang="en-US" sz="2100" dirty="0"/>
          </a:p>
        </p:txBody>
      </p:sp>
      <p:sp>
        <p:nvSpPr>
          <p:cNvPr id="9" name="Text 5"/>
          <p:cNvSpPr/>
          <p:nvPr/>
        </p:nvSpPr>
        <p:spPr>
          <a:xfrm>
            <a:off x="7091363" y="3922990"/>
            <a:ext cx="2848213" cy="1426369"/>
          </a:xfrm>
          <a:prstGeom prst="rect">
            <a:avLst/>
          </a:prstGeom>
          <a:noFill/>
          <a:ln/>
        </p:spPr>
        <p:txBody>
          <a:bodyPr wrap="square" lIns="0" tIns="0" rIns="0" bIns="0" rtlCol="0" anchor="t"/>
          <a:lstStyle/>
          <a:p>
            <a:pPr indent="0" marL="0">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The assistant uses libraries like SpeechRecognition to convert spoken commands into text.</a:t>
            </a:r>
            <a:endParaRPr lang="en-US" sz="1850" dirty="0"/>
          </a:p>
        </p:txBody>
      </p:sp>
      <p:sp>
        <p:nvSpPr>
          <p:cNvPr id="10" name="Shape 6"/>
          <p:cNvSpPr/>
          <p:nvPr/>
        </p:nvSpPr>
        <p:spPr>
          <a:xfrm>
            <a:off x="10177343" y="3104793"/>
            <a:ext cx="534948" cy="534948"/>
          </a:xfrm>
          <a:prstGeom prst="roundRect">
            <a:avLst>
              <a:gd name="adj" fmla="val 6668"/>
            </a:avLst>
          </a:prstGeom>
          <a:solidFill>
            <a:srgbClr val="F2EEEE"/>
          </a:solidFill>
          <a:ln/>
        </p:spPr>
      </p:sp>
      <p:sp>
        <p:nvSpPr>
          <p:cNvPr id="11" name="Text 7"/>
          <p:cNvSpPr/>
          <p:nvPr/>
        </p:nvSpPr>
        <p:spPr>
          <a:xfrm>
            <a:off x="10350698" y="3210044"/>
            <a:ext cx="188119" cy="324326"/>
          </a:xfrm>
          <a:prstGeom prst="rect">
            <a:avLst/>
          </a:prstGeom>
          <a:noFill/>
          <a:ln/>
        </p:spPr>
        <p:txBody>
          <a:bodyPr wrap="none" lIns="0" tIns="0" rIns="0" bIns="0" rtlCol="0" anchor="t"/>
          <a:lstStyle/>
          <a:p>
            <a:pPr algn="ctr" indent="0" marL="0">
              <a:lnSpc>
                <a:spcPts val="2550"/>
              </a:lnSpc>
              <a:buNone/>
            </a:pPr>
            <a:r>
              <a:rPr lang="en-US" sz="2550" b="1" spc="-26" kern="0" dirty="0">
                <a:solidFill>
                  <a:srgbClr val="3D3838"/>
                </a:solidFill>
                <a:latin typeface="Montserrat Bold" pitchFamily="34" charset="0"/>
                <a:ea typeface="Montserrat Bold" pitchFamily="34" charset="-122"/>
                <a:cs typeface="Montserrat Bold" pitchFamily="34" charset="-120"/>
              </a:rPr>
              <a:t>2</a:t>
            </a:r>
            <a:endParaRPr lang="en-US" sz="2550" dirty="0"/>
          </a:p>
        </p:txBody>
      </p:sp>
      <p:sp>
        <p:nvSpPr>
          <p:cNvPr id="12" name="Text 8"/>
          <p:cNvSpPr/>
          <p:nvPr/>
        </p:nvSpPr>
        <p:spPr>
          <a:xfrm>
            <a:off x="10950059" y="3104793"/>
            <a:ext cx="2848213" cy="675561"/>
          </a:xfrm>
          <a:prstGeom prst="rect">
            <a:avLst/>
          </a:prstGeom>
          <a:noFill/>
          <a:ln/>
        </p:spPr>
        <p:txBody>
          <a:bodyPr wrap="square" lIns="0" tIns="0" rIns="0" bIns="0" rtlCol="0" anchor="t"/>
          <a:lstStyle/>
          <a:p>
            <a:pPr indent="0" marL="0">
              <a:lnSpc>
                <a:spcPts val="2650"/>
              </a:lnSpc>
              <a:buNone/>
            </a:pPr>
            <a:r>
              <a:rPr lang="en-US" sz="2100" b="1" spc="-21" kern="0" dirty="0">
                <a:solidFill>
                  <a:srgbClr val="3D3838"/>
                </a:solidFill>
                <a:latin typeface="Montserrat Bold" pitchFamily="34" charset="0"/>
                <a:ea typeface="Montserrat Bold" pitchFamily="34" charset="-122"/>
                <a:cs typeface="Montserrat Bold" pitchFamily="34" charset="-120"/>
              </a:rPr>
              <a:t>2. Natural Language Processing (NLP)</a:t>
            </a:r>
            <a:endParaRPr lang="en-US" sz="2100" dirty="0"/>
          </a:p>
        </p:txBody>
      </p:sp>
      <p:sp>
        <p:nvSpPr>
          <p:cNvPr id="13" name="Text 9"/>
          <p:cNvSpPr/>
          <p:nvPr/>
        </p:nvSpPr>
        <p:spPr>
          <a:xfrm>
            <a:off x="10950059" y="3922990"/>
            <a:ext cx="2848213" cy="1782961"/>
          </a:xfrm>
          <a:prstGeom prst="rect">
            <a:avLst/>
          </a:prstGeom>
          <a:noFill/>
          <a:ln/>
        </p:spPr>
        <p:txBody>
          <a:bodyPr wrap="square" lIns="0" tIns="0" rIns="0" bIns="0" rtlCol="0" anchor="t"/>
          <a:lstStyle/>
          <a:p>
            <a:pPr indent="0" marL="0">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NLP libraries like NLTK and spaCy help interpret the meaning behind the commands and understand context.</a:t>
            </a:r>
            <a:endParaRPr lang="en-US" sz="1850" dirty="0"/>
          </a:p>
        </p:txBody>
      </p:sp>
      <p:sp>
        <p:nvSpPr>
          <p:cNvPr id="14" name="Shape 10"/>
          <p:cNvSpPr/>
          <p:nvPr/>
        </p:nvSpPr>
        <p:spPr>
          <a:xfrm>
            <a:off x="6318647" y="6211133"/>
            <a:ext cx="534948" cy="534948"/>
          </a:xfrm>
          <a:prstGeom prst="roundRect">
            <a:avLst>
              <a:gd name="adj" fmla="val 6668"/>
            </a:avLst>
          </a:prstGeom>
          <a:solidFill>
            <a:srgbClr val="F2EEEE"/>
          </a:solidFill>
          <a:ln/>
        </p:spPr>
      </p:sp>
      <p:sp>
        <p:nvSpPr>
          <p:cNvPr id="15" name="Text 11"/>
          <p:cNvSpPr/>
          <p:nvPr/>
        </p:nvSpPr>
        <p:spPr>
          <a:xfrm>
            <a:off x="6491764" y="6316385"/>
            <a:ext cx="188714" cy="324326"/>
          </a:xfrm>
          <a:prstGeom prst="rect">
            <a:avLst/>
          </a:prstGeom>
          <a:noFill/>
          <a:ln/>
        </p:spPr>
        <p:txBody>
          <a:bodyPr wrap="none" lIns="0" tIns="0" rIns="0" bIns="0" rtlCol="0" anchor="t"/>
          <a:lstStyle/>
          <a:p>
            <a:pPr algn="ctr" indent="0" marL="0">
              <a:lnSpc>
                <a:spcPts val="2550"/>
              </a:lnSpc>
              <a:buNone/>
            </a:pPr>
            <a:r>
              <a:rPr lang="en-US" sz="2550" b="1" spc="-26" kern="0" dirty="0">
                <a:solidFill>
                  <a:srgbClr val="3D3838"/>
                </a:solidFill>
                <a:latin typeface="Montserrat Bold" pitchFamily="34" charset="0"/>
                <a:ea typeface="Montserrat Bold" pitchFamily="34" charset="-122"/>
                <a:cs typeface="Montserrat Bold" pitchFamily="34" charset="-120"/>
              </a:rPr>
              <a:t>3</a:t>
            </a:r>
            <a:endParaRPr lang="en-US" sz="2550" dirty="0"/>
          </a:p>
        </p:txBody>
      </p:sp>
      <p:sp>
        <p:nvSpPr>
          <p:cNvPr id="16" name="Text 12"/>
          <p:cNvSpPr/>
          <p:nvPr/>
        </p:nvSpPr>
        <p:spPr>
          <a:xfrm>
            <a:off x="7091363" y="6211133"/>
            <a:ext cx="2702243" cy="337780"/>
          </a:xfrm>
          <a:prstGeom prst="rect">
            <a:avLst/>
          </a:prstGeom>
          <a:noFill/>
          <a:ln/>
        </p:spPr>
        <p:txBody>
          <a:bodyPr wrap="none" lIns="0" tIns="0" rIns="0" bIns="0" rtlCol="0" anchor="t"/>
          <a:lstStyle/>
          <a:p>
            <a:pPr indent="0" marL="0">
              <a:lnSpc>
                <a:spcPts val="2650"/>
              </a:lnSpc>
              <a:buNone/>
            </a:pPr>
            <a:r>
              <a:rPr lang="en-US" sz="2100" b="1" spc="-21" kern="0" dirty="0">
                <a:solidFill>
                  <a:srgbClr val="3D3838"/>
                </a:solidFill>
                <a:latin typeface="Montserrat Bold" pitchFamily="34" charset="0"/>
                <a:ea typeface="Montserrat Bold" pitchFamily="34" charset="-122"/>
                <a:cs typeface="Montserrat Bold" pitchFamily="34" charset="-120"/>
              </a:rPr>
              <a:t>3. Text-to-Speech</a:t>
            </a:r>
            <a:endParaRPr lang="en-US" sz="2100" dirty="0"/>
          </a:p>
        </p:txBody>
      </p:sp>
      <p:sp>
        <p:nvSpPr>
          <p:cNvPr id="17" name="Text 13"/>
          <p:cNvSpPr/>
          <p:nvPr/>
        </p:nvSpPr>
        <p:spPr>
          <a:xfrm>
            <a:off x="7091363" y="6691551"/>
            <a:ext cx="6706791" cy="713184"/>
          </a:xfrm>
          <a:prstGeom prst="rect">
            <a:avLst/>
          </a:prstGeom>
          <a:noFill/>
          <a:ln/>
        </p:spPr>
        <p:txBody>
          <a:bodyPr wrap="square" lIns="0" tIns="0" rIns="0" bIns="0" rtlCol="0" anchor="t"/>
          <a:lstStyle/>
          <a:p>
            <a:pPr indent="0" marL="0">
              <a:lnSpc>
                <a:spcPts val="2800"/>
              </a:lnSpc>
              <a:buNone/>
            </a:pPr>
            <a:r>
              <a:rPr lang="en-US" sz="1850" dirty="0">
                <a:solidFill>
                  <a:srgbClr val="3D3838"/>
                </a:solidFill>
                <a:latin typeface="Source Sans Pro" pitchFamily="34" charset="0"/>
                <a:ea typeface="Source Sans Pro" pitchFamily="34" charset="-122"/>
                <a:cs typeface="Source Sans Pro" pitchFamily="34" charset="-120"/>
              </a:rPr>
              <a:t>The assistant uses libraries like pyttsx3 to convert text responses back into audible speech for user feedback.</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426297" y="950833"/>
            <a:ext cx="4921687" cy="6327934"/>
          </a:xfrm>
          <a:prstGeom prst="rect">
            <a:avLst/>
          </a:prstGeom>
        </p:spPr>
      </p:pic>
      <p:sp>
        <p:nvSpPr>
          <p:cNvPr id="4" name="Text 0"/>
          <p:cNvSpPr/>
          <p:nvPr/>
        </p:nvSpPr>
        <p:spPr>
          <a:xfrm>
            <a:off x="790694" y="791647"/>
            <a:ext cx="5134332" cy="641747"/>
          </a:xfrm>
          <a:prstGeom prst="rect">
            <a:avLst/>
          </a:prstGeom>
          <a:noFill/>
          <a:ln/>
        </p:spPr>
        <p:txBody>
          <a:bodyPr wrap="none" lIns="0" tIns="0" rIns="0" bIns="0" rtlCol="0" anchor="t"/>
          <a:lstStyle/>
          <a:p>
            <a:pPr indent="0" marL="0">
              <a:lnSpc>
                <a:spcPts val="5050"/>
              </a:lnSpc>
              <a:buNone/>
            </a:pPr>
            <a:r>
              <a:rPr lang="en-US" sz="4000" b="1" spc="-40" kern="0" dirty="0">
                <a:solidFill>
                  <a:srgbClr val="000000"/>
                </a:solidFill>
                <a:latin typeface="Montserrat Bold" pitchFamily="34" charset="0"/>
                <a:ea typeface="Montserrat Bold" pitchFamily="34" charset="-122"/>
                <a:cs typeface="Montserrat Bold" pitchFamily="34" charset="-120"/>
              </a:rPr>
              <a:t>Key Functionalities</a:t>
            </a:r>
            <a:endParaRPr lang="en-US" sz="4000" dirty="0"/>
          </a:p>
        </p:txBody>
      </p:sp>
      <p:sp>
        <p:nvSpPr>
          <p:cNvPr id="5" name="Text 1"/>
          <p:cNvSpPr/>
          <p:nvPr/>
        </p:nvSpPr>
        <p:spPr>
          <a:xfrm>
            <a:off x="790694" y="1772245"/>
            <a:ext cx="7562612" cy="677466"/>
          </a:xfrm>
          <a:prstGeom prst="rect">
            <a:avLst/>
          </a:prstGeom>
          <a:noFill/>
          <a:ln/>
        </p:spPr>
        <p:txBody>
          <a:bodyPr wrap="square" lIns="0" tIns="0" rIns="0" bIns="0" rtlCol="0" anchor="t"/>
          <a:lstStyle/>
          <a:p>
            <a:pPr indent="0" marL="0">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The virtual assistant is packed with a range of features, offering versatile functionality to enhance your day.</a:t>
            </a:r>
            <a:endParaRPr lang="en-US" sz="1750" dirty="0"/>
          </a:p>
        </p:txBody>
      </p:sp>
      <p:sp>
        <p:nvSpPr>
          <p:cNvPr id="6" name="Shape 2"/>
          <p:cNvSpPr/>
          <p:nvPr/>
        </p:nvSpPr>
        <p:spPr>
          <a:xfrm>
            <a:off x="790694" y="2703790"/>
            <a:ext cx="3668435" cy="1924288"/>
          </a:xfrm>
          <a:prstGeom prst="roundRect">
            <a:avLst>
              <a:gd name="adj" fmla="val 1761"/>
            </a:avLst>
          </a:prstGeom>
          <a:solidFill>
            <a:srgbClr val="F2EEEE"/>
          </a:solidFill>
          <a:ln/>
        </p:spPr>
      </p:sp>
      <p:sp>
        <p:nvSpPr>
          <p:cNvPr id="7" name="Text 3"/>
          <p:cNvSpPr/>
          <p:nvPr/>
        </p:nvSpPr>
        <p:spPr>
          <a:xfrm>
            <a:off x="1016556" y="2929652"/>
            <a:ext cx="2567107" cy="320873"/>
          </a:xfrm>
          <a:prstGeom prst="rect">
            <a:avLst/>
          </a:prstGeom>
          <a:noFill/>
          <a:ln/>
        </p:spPr>
        <p:txBody>
          <a:bodyPr wrap="none" lIns="0" tIns="0" rIns="0" bIns="0" rtlCol="0" anchor="t"/>
          <a:lstStyle/>
          <a:p>
            <a:pPr indent="0" marL="0">
              <a:lnSpc>
                <a:spcPts val="2500"/>
              </a:lnSpc>
              <a:buNone/>
            </a:pPr>
            <a:r>
              <a:rPr lang="en-US" sz="2000" b="1" spc="-20" kern="0" dirty="0">
                <a:solidFill>
                  <a:srgbClr val="3D3838"/>
                </a:solidFill>
                <a:latin typeface="Montserrat Bold" pitchFamily="34" charset="0"/>
                <a:ea typeface="Montserrat Bold" pitchFamily="34" charset="-122"/>
                <a:cs typeface="Montserrat Bold" pitchFamily="34" charset="-120"/>
              </a:rPr>
              <a:t>Web Search</a:t>
            </a:r>
            <a:endParaRPr lang="en-US" sz="2000" dirty="0"/>
          </a:p>
        </p:txBody>
      </p:sp>
      <p:sp>
        <p:nvSpPr>
          <p:cNvPr id="8" name="Text 4"/>
          <p:cNvSpPr/>
          <p:nvPr/>
        </p:nvSpPr>
        <p:spPr>
          <a:xfrm>
            <a:off x="1016556" y="3386018"/>
            <a:ext cx="3216712" cy="1016198"/>
          </a:xfrm>
          <a:prstGeom prst="rect">
            <a:avLst/>
          </a:prstGeom>
          <a:noFill/>
          <a:ln/>
        </p:spPr>
        <p:txBody>
          <a:bodyPr wrap="square" lIns="0" tIns="0" rIns="0" bIns="0" rtlCol="0" anchor="t"/>
          <a:lstStyle/>
          <a:p>
            <a:pPr indent="0" marL="0">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Search the web using voice commands for quick and easy information retrieval.</a:t>
            </a:r>
            <a:endParaRPr lang="en-US" sz="1750" dirty="0"/>
          </a:p>
        </p:txBody>
      </p:sp>
      <p:sp>
        <p:nvSpPr>
          <p:cNvPr id="9" name="Shape 5"/>
          <p:cNvSpPr/>
          <p:nvPr/>
        </p:nvSpPr>
        <p:spPr>
          <a:xfrm>
            <a:off x="4684990" y="2703790"/>
            <a:ext cx="3668435" cy="1924288"/>
          </a:xfrm>
          <a:prstGeom prst="roundRect">
            <a:avLst>
              <a:gd name="adj" fmla="val 1761"/>
            </a:avLst>
          </a:prstGeom>
          <a:solidFill>
            <a:srgbClr val="F2EEEE"/>
          </a:solidFill>
          <a:ln/>
        </p:spPr>
      </p:sp>
      <p:sp>
        <p:nvSpPr>
          <p:cNvPr id="10" name="Text 6"/>
          <p:cNvSpPr/>
          <p:nvPr/>
        </p:nvSpPr>
        <p:spPr>
          <a:xfrm>
            <a:off x="4910852" y="2929652"/>
            <a:ext cx="2567107" cy="320873"/>
          </a:xfrm>
          <a:prstGeom prst="rect">
            <a:avLst/>
          </a:prstGeom>
          <a:noFill/>
          <a:ln/>
        </p:spPr>
        <p:txBody>
          <a:bodyPr wrap="none" lIns="0" tIns="0" rIns="0" bIns="0" rtlCol="0" anchor="t"/>
          <a:lstStyle/>
          <a:p>
            <a:pPr indent="0" marL="0">
              <a:lnSpc>
                <a:spcPts val="2500"/>
              </a:lnSpc>
              <a:buNone/>
            </a:pPr>
            <a:r>
              <a:rPr lang="en-US" sz="2000" b="1" spc="-20" kern="0" dirty="0">
                <a:solidFill>
                  <a:srgbClr val="3D3838"/>
                </a:solidFill>
                <a:latin typeface="Montserrat Bold" pitchFamily="34" charset="0"/>
                <a:ea typeface="Montserrat Bold" pitchFamily="34" charset="-122"/>
                <a:cs typeface="Montserrat Bold" pitchFamily="34" charset="-120"/>
              </a:rPr>
              <a:t>System Control</a:t>
            </a:r>
            <a:endParaRPr lang="en-US" sz="2000" dirty="0"/>
          </a:p>
        </p:txBody>
      </p:sp>
      <p:sp>
        <p:nvSpPr>
          <p:cNvPr id="11" name="Text 7"/>
          <p:cNvSpPr/>
          <p:nvPr/>
        </p:nvSpPr>
        <p:spPr>
          <a:xfrm>
            <a:off x="4910852" y="3386018"/>
            <a:ext cx="3216712" cy="1016198"/>
          </a:xfrm>
          <a:prstGeom prst="rect">
            <a:avLst/>
          </a:prstGeom>
          <a:noFill/>
          <a:ln/>
        </p:spPr>
        <p:txBody>
          <a:bodyPr wrap="square" lIns="0" tIns="0" rIns="0" bIns="0" rtlCol="0" anchor="t"/>
          <a:lstStyle/>
          <a:p>
            <a:pPr indent="0" marL="0">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Control your computer using voice commands, like opening programs or adjusting volume.</a:t>
            </a:r>
            <a:endParaRPr lang="en-US" sz="1750" dirty="0"/>
          </a:p>
        </p:txBody>
      </p:sp>
      <p:sp>
        <p:nvSpPr>
          <p:cNvPr id="12" name="Shape 8"/>
          <p:cNvSpPr/>
          <p:nvPr/>
        </p:nvSpPr>
        <p:spPr>
          <a:xfrm>
            <a:off x="790694" y="4853940"/>
            <a:ext cx="3668435" cy="2583894"/>
          </a:xfrm>
          <a:prstGeom prst="roundRect">
            <a:avLst>
              <a:gd name="adj" fmla="val 1311"/>
            </a:avLst>
          </a:prstGeom>
          <a:solidFill>
            <a:srgbClr val="F2EEEE"/>
          </a:solidFill>
          <a:ln/>
        </p:spPr>
      </p:sp>
      <p:sp>
        <p:nvSpPr>
          <p:cNvPr id="13" name="Text 9"/>
          <p:cNvSpPr/>
          <p:nvPr/>
        </p:nvSpPr>
        <p:spPr>
          <a:xfrm>
            <a:off x="1016556" y="5079802"/>
            <a:ext cx="2567107" cy="320873"/>
          </a:xfrm>
          <a:prstGeom prst="rect">
            <a:avLst/>
          </a:prstGeom>
          <a:noFill/>
          <a:ln/>
        </p:spPr>
        <p:txBody>
          <a:bodyPr wrap="none" lIns="0" tIns="0" rIns="0" bIns="0" rtlCol="0" anchor="t"/>
          <a:lstStyle/>
          <a:p>
            <a:pPr indent="0" marL="0">
              <a:lnSpc>
                <a:spcPts val="2500"/>
              </a:lnSpc>
              <a:buNone/>
            </a:pPr>
            <a:r>
              <a:rPr lang="en-US" sz="2000" b="1" spc="-20" kern="0" dirty="0">
                <a:solidFill>
                  <a:srgbClr val="3D3838"/>
                </a:solidFill>
                <a:latin typeface="Montserrat Bold" pitchFamily="34" charset="0"/>
                <a:ea typeface="Montserrat Bold" pitchFamily="34" charset="-122"/>
                <a:cs typeface="Montserrat Bold" pitchFamily="34" charset="-120"/>
              </a:rPr>
              <a:t>Weather Updates</a:t>
            </a:r>
            <a:endParaRPr lang="en-US" sz="2000" dirty="0"/>
          </a:p>
        </p:txBody>
      </p:sp>
      <p:sp>
        <p:nvSpPr>
          <p:cNvPr id="14" name="Text 10"/>
          <p:cNvSpPr/>
          <p:nvPr/>
        </p:nvSpPr>
        <p:spPr>
          <a:xfrm>
            <a:off x="1016556" y="5536168"/>
            <a:ext cx="3216712" cy="1016198"/>
          </a:xfrm>
          <a:prstGeom prst="rect">
            <a:avLst/>
          </a:prstGeom>
          <a:noFill/>
          <a:ln/>
        </p:spPr>
        <p:txBody>
          <a:bodyPr wrap="square" lIns="0" tIns="0" rIns="0" bIns="0" rtlCol="0" anchor="t"/>
          <a:lstStyle/>
          <a:p>
            <a:pPr indent="0" marL="0">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Get up-to-date weather information for your location with just a voice request.</a:t>
            </a:r>
            <a:endParaRPr lang="en-US" sz="1750" dirty="0"/>
          </a:p>
        </p:txBody>
      </p:sp>
      <p:sp>
        <p:nvSpPr>
          <p:cNvPr id="15" name="Shape 11"/>
          <p:cNvSpPr/>
          <p:nvPr/>
        </p:nvSpPr>
        <p:spPr>
          <a:xfrm>
            <a:off x="4684990" y="4853940"/>
            <a:ext cx="3668435" cy="2583894"/>
          </a:xfrm>
          <a:prstGeom prst="roundRect">
            <a:avLst>
              <a:gd name="adj" fmla="val 1311"/>
            </a:avLst>
          </a:prstGeom>
          <a:solidFill>
            <a:srgbClr val="F2EEEE"/>
          </a:solidFill>
          <a:ln/>
        </p:spPr>
      </p:sp>
      <p:sp>
        <p:nvSpPr>
          <p:cNvPr id="16" name="Text 12"/>
          <p:cNvSpPr/>
          <p:nvPr/>
        </p:nvSpPr>
        <p:spPr>
          <a:xfrm>
            <a:off x="4910852" y="5079802"/>
            <a:ext cx="3216712" cy="641747"/>
          </a:xfrm>
          <a:prstGeom prst="rect">
            <a:avLst/>
          </a:prstGeom>
          <a:noFill/>
          <a:ln/>
        </p:spPr>
        <p:txBody>
          <a:bodyPr wrap="square" lIns="0" tIns="0" rIns="0" bIns="0" rtlCol="0" anchor="t"/>
          <a:lstStyle/>
          <a:p>
            <a:pPr indent="0" marL="0">
              <a:lnSpc>
                <a:spcPts val="2500"/>
              </a:lnSpc>
              <a:buNone/>
            </a:pPr>
            <a:r>
              <a:rPr lang="en-US" sz="2000" b="1" spc="-20" kern="0" dirty="0">
                <a:solidFill>
                  <a:srgbClr val="3D3838"/>
                </a:solidFill>
                <a:latin typeface="Montserrat Bold" pitchFamily="34" charset="0"/>
                <a:ea typeface="Montserrat Bold" pitchFamily="34" charset="-122"/>
                <a:cs typeface="Montserrat Bold" pitchFamily="34" charset="-120"/>
              </a:rPr>
              <a:t>Jokes and Entertainment</a:t>
            </a:r>
            <a:endParaRPr lang="en-US" sz="2000" dirty="0"/>
          </a:p>
        </p:txBody>
      </p:sp>
      <p:sp>
        <p:nvSpPr>
          <p:cNvPr id="17" name="Text 13"/>
          <p:cNvSpPr/>
          <p:nvPr/>
        </p:nvSpPr>
        <p:spPr>
          <a:xfrm>
            <a:off x="4910852" y="5857042"/>
            <a:ext cx="3216712" cy="1354931"/>
          </a:xfrm>
          <a:prstGeom prst="rect">
            <a:avLst/>
          </a:prstGeom>
          <a:noFill/>
          <a:ln/>
        </p:spPr>
        <p:txBody>
          <a:bodyPr wrap="square" lIns="0" tIns="0" rIns="0" bIns="0" rtlCol="0" anchor="t"/>
          <a:lstStyle/>
          <a:p>
            <a:pPr indent="0" marL="0">
              <a:lnSpc>
                <a:spcPts val="2650"/>
              </a:lnSpc>
              <a:buNone/>
            </a:pPr>
            <a:r>
              <a:rPr lang="en-US" sz="1750" dirty="0">
                <a:solidFill>
                  <a:srgbClr val="3D3838"/>
                </a:solidFill>
                <a:latin typeface="Source Sans Pro" pitchFamily="34" charset="0"/>
                <a:ea typeface="Source Sans Pro" pitchFamily="34" charset="-122"/>
                <a:cs typeface="Source Sans Pro" pitchFamily="34" charset="-120"/>
              </a:rPr>
              <a:t>Enjoy a light-hearted moment with the assistant's ability to tell jokes and provide other forms of entertainment.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54963" y="515541"/>
            <a:ext cx="4253508" cy="531733"/>
          </a:xfrm>
          <a:prstGeom prst="rect">
            <a:avLst/>
          </a:prstGeom>
          <a:noFill/>
          <a:ln/>
        </p:spPr>
        <p:txBody>
          <a:bodyPr wrap="none" lIns="0" tIns="0" rIns="0" bIns="0" rtlCol="0" anchor="t"/>
          <a:lstStyle/>
          <a:p>
            <a:pPr indent="0" marL="0">
              <a:lnSpc>
                <a:spcPts val="4150"/>
              </a:lnSpc>
              <a:buNone/>
            </a:pPr>
            <a:r>
              <a:rPr lang="en-US" sz="3300" b="1" spc="-33" kern="0" dirty="0">
                <a:solidFill>
                  <a:srgbClr val="000000"/>
                </a:solidFill>
                <a:latin typeface="Montserrat Bold" pitchFamily="34" charset="0"/>
                <a:ea typeface="Montserrat Bold" pitchFamily="34" charset="-122"/>
                <a:cs typeface="Montserrat Bold" pitchFamily="34" charset="-120"/>
              </a:rPr>
              <a:t>Flowchart</a:t>
            </a:r>
            <a:endParaRPr lang="en-US" sz="3300" dirty="0"/>
          </a:p>
        </p:txBody>
      </p:sp>
      <p:sp>
        <p:nvSpPr>
          <p:cNvPr id="3" name="Text 1"/>
          <p:cNvSpPr/>
          <p:nvPr/>
        </p:nvSpPr>
        <p:spPr>
          <a:xfrm>
            <a:off x="654963" y="1421487"/>
            <a:ext cx="13320474" cy="280749"/>
          </a:xfrm>
          <a:prstGeom prst="rect">
            <a:avLst/>
          </a:prstGeom>
          <a:noFill/>
          <a:ln/>
        </p:spPr>
        <p:txBody>
          <a:bodyPr wrap="none" lIns="0" tIns="0" rIns="0" bIns="0" rtlCol="0" anchor="t"/>
          <a:lstStyle/>
          <a:p>
            <a:pPr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Here is a visual representation of the step-by-step process the virtual assistant follows to understand and execute your commands.</a:t>
            </a:r>
            <a:endParaRPr lang="en-US" sz="1450" dirty="0"/>
          </a:p>
        </p:txBody>
      </p:sp>
      <p:sp>
        <p:nvSpPr>
          <p:cNvPr id="4" name="Shape 2"/>
          <p:cNvSpPr/>
          <p:nvPr/>
        </p:nvSpPr>
        <p:spPr>
          <a:xfrm>
            <a:off x="7303770" y="1912739"/>
            <a:ext cx="22860" cy="5801320"/>
          </a:xfrm>
          <a:prstGeom prst="roundRect">
            <a:avLst>
              <a:gd name="adj" fmla="val 122808"/>
            </a:avLst>
          </a:prstGeom>
          <a:solidFill>
            <a:srgbClr val="D8D4D4"/>
          </a:solidFill>
          <a:ln/>
        </p:spPr>
      </p:sp>
      <p:sp>
        <p:nvSpPr>
          <p:cNvPr id="5" name="Shape 3"/>
          <p:cNvSpPr/>
          <p:nvPr/>
        </p:nvSpPr>
        <p:spPr>
          <a:xfrm>
            <a:off x="6472595" y="2322314"/>
            <a:ext cx="654963" cy="22860"/>
          </a:xfrm>
          <a:prstGeom prst="roundRect">
            <a:avLst>
              <a:gd name="adj" fmla="val 122808"/>
            </a:avLst>
          </a:prstGeom>
          <a:solidFill>
            <a:srgbClr val="D8D4D4"/>
          </a:solidFill>
          <a:ln/>
        </p:spPr>
      </p:sp>
      <p:sp>
        <p:nvSpPr>
          <p:cNvPr id="6" name="Shape 4"/>
          <p:cNvSpPr/>
          <p:nvPr/>
        </p:nvSpPr>
        <p:spPr>
          <a:xfrm>
            <a:off x="7104698" y="2123242"/>
            <a:ext cx="421005" cy="421005"/>
          </a:xfrm>
          <a:prstGeom prst="roundRect">
            <a:avLst>
              <a:gd name="adj" fmla="val 6668"/>
            </a:avLst>
          </a:prstGeom>
          <a:solidFill>
            <a:srgbClr val="F2EEEE"/>
          </a:solidFill>
          <a:ln/>
        </p:spPr>
      </p:sp>
      <p:sp>
        <p:nvSpPr>
          <p:cNvPr id="7" name="Text 5"/>
          <p:cNvSpPr/>
          <p:nvPr/>
        </p:nvSpPr>
        <p:spPr>
          <a:xfrm>
            <a:off x="7266384" y="2206109"/>
            <a:ext cx="97512" cy="255270"/>
          </a:xfrm>
          <a:prstGeom prst="rect">
            <a:avLst/>
          </a:prstGeom>
          <a:noFill/>
          <a:ln/>
        </p:spPr>
        <p:txBody>
          <a:bodyPr wrap="none" lIns="0" tIns="0" rIns="0" bIns="0" rtlCol="0" anchor="t"/>
          <a:lstStyle/>
          <a:p>
            <a:pPr algn="ctr" indent="0" marL="0">
              <a:lnSpc>
                <a:spcPts val="2000"/>
              </a:lnSpc>
              <a:buNone/>
            </a:pPr>
            <a:r>
              <a:rPr lang="en-US" sz="2000" b="1" spc="-20" kern="0" dirty="0">
                <a:solidFill>
                  <a:srgbClr val="3D3838"/>
                </a:solidFill>
                <a:latin typeface="Montserrat Bold" pitchFamily="34" charset="0"/>
                <a:ea typeface="Montserrat Bold" pitchFamily="34" charset="-122"/>
                <a:cs typeface="Montserrat Bold" pitchFamily="34" charset="-120"/>
              </a:rPr>
              <a:t>1</a:t>
            </a:r>
            <a:endParaRPr lang="en-US" sz="2000" dirty="0"/>
          </a:p>
        </p:txBody>
      </p:sp>
      <p:sp>
        <p:nvSpPr>
          <p:cNvPr id="8" name="Text 6"/>
          <p:cNvSpPr/>
          <p:nvPr/>
        </p:nvSpPr>
        <p:spPr>
          <a:xfrm>
            <a:off x="654963" y="2099786"/>
            <a:ext cx="5630942" cy="280749"/>
          </a:xfrm>
          <a:prstGeom prst="rect">
            <a:avLst/>
          </a:prstGeom>
          <a:noFill/>
          <a:ln/>
        </p:spPr>
        <p:txBody>
          <a:bodyPr wrap="none" lIns="0" tIns="0" rIns="0" bIns="0" rtlCol="0" anchor="t"/>
          <a:lstStyle/>
          <a:p>
            <a:pPr algn="r"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User speaks a command.</a:t>
            </a:r>
            <a:endParaRPr lang="en-US" sz="1450" dirty="0"/>
          </a:p>
        </p:txBody>
      </p:sp>
      <p:sp>
        <p:nvSpPr>
          <p:cNvPr id="9" name="Shape 7"/>
          <p:cNvSpPr/>
          <p:nvPr/>
        </p:nvSpPr>
        <p:spPr>
          <a:xfrm>
            <a:off x="7502843" y="3257907"/>
            <a:ext cx="654963" cy="22860"/>
          </a:xfrm>
          <a:prstGeom prst="roundRect">
            <a:avLst>
              <a:gd name="adj" fmla="val 122808"/>
            </a:avLst>
          </a:prstGeom>
          <a:solidFill>
            <a:srgbClr val="D8D4D4"/>
          </a:solidFill>
          <a:ln/>
        </p:spPr>
      </p:sp>
      <p:sp>
        <p:nvSpPr>
          <p:cNvPr id="10" name="Shape 8"/>
          <p:cNvSpPr/>
          <p:nvPr/>
        </p:nvSpPr>
        <p:spPr>
          <a:xfrm>
            <a:off x="7104698" y="3058835"/>
            <a:ext cx="421005" cy="421005"/>
          </a:xfrm>
          <a:prstGeom prst="roundRect">
            <a:avLst>
              <a:gd name="adj" fmla="val 6668"/>
            </a:avLst>
          </a:prstGeom>
          <a:solidFill>
            <a:srgbClr val="F2EEEE"/>
          </a:solidFill>
          <a:ln/>
        </p:spPr>
      </p:sp>
      <p:sp>
        <p:nvSpPr>
          <p:cNvPr id="11" name="Text 9"/>
          <p:cNvSpPr/>
          <p:nvPr/>
        </p:nvSpPr>
        <p:spPr>
          <a:xfrm>
            <a:off x="7241143" y="3141702"/>
            <a:ext cx="147995" cy="255270"/>
          </a:xfrm>
          <a:prstGeom prst="rect">
            <a:avLst/>
          </a:prstGeom>
          <a:noFill/>
          <a:ln/>
        </p:spPr>
        <p:txBody>
          <a:bodyPr wrap="none" lIns="0" tIns="0" rIns="0" bIns="0" rtlCol="0" anchor="t"/>
          <a:lstStyle/>
          <a:p>
            <a:pPr algn="ctr" indent="0" marL="0">
              <a:lnSpc>
                <a:spcPts val="2000"/>
              </a:lnSpc>
              <a:buNone/>
            </a:pPr>
            <a:r>
              <a:rPr lang="en-US" sz="2000" b="1" spc="-20" kern="0" dirty="0">
                <a:solidFill>
                  <a:srgbClr val="3D3838"/>
                </a:solidFill>
                <a:latin typeface="Montserrat Bold" pitchFamily="34" charset="0"/>
                <a:ea typeface="Montserrat Bold" pitchFamily="34" charset="-122"/>
                <a:cs typeface="Montserrat Bold" pitchFamily="34" charset="-120"/>
              </a:rPr>
              <a:t>2</a:t>
            </a:r>
            <a:endParaRPr lang="en-US" sz="2000" dirty="0"/>
          </a:p>
        </p:txBody>
      </p:sp>
      <p:sp>
        <p:nvSpPr>
          <p:cNvPr id="12" name="Text 10"/>
          <p:cNvSpPr/>
          <p:nvPr/>
        </p:nvSpPr>
        <p:spPr>
          <a:xfrm>
            <a:off x="8344495" y="3035379"/>
            <a:ext cx="5630942" cy="280749"/>
          </a:xfrm>
          <a:prstGeom prst="rect">
            <a:avLst/>
          </a:prstGeom>
          <a:noFill/>
          <a:ln/>
        </p:spPr>
        <p:txBody>
          <a:bodyPr wrap="none" lIns="0" tIns="0" rIns="0" bIns="0" rtlCol="0" anchor="t"/>
          <a:lstStyle/>
          <a:p>
            <a:pPr algn="l"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command is converted to text using speech recognition.</a:t>
            </a:r>
            <a:endParaRPr lang="en-US" sz="1450" dirty="0"/>
          </a:p>
        </p:txBody>
      </p:sp>
      <p:sp>
        <p:nvSpPr>
          <p:cNvPr id="13" name="Shape 11"/>
          <p:cNvSpPr/>
          <p:nvPr/>
        </p:nvSpPr>
        <p:spPr>
          <a:xfrm>
            <a:off x="6472595" y="4100036"/>
            <a:ext cx="654963" cy="22860"/>
          </a:xfrm>
          <a:prstGeom prst="roundRect">
            <a:avLst>
              <a:gd name="adj" fmla="val 122808"/>
            </a:avLst>
          </a:prstGeom>
          <a:solidFill>
            <a:srgbClr val="D8D4D4"/>
          </a:solidFill>
          <a:ln/>
        </p:spPr>
      </p:sp>
      <p:sp>
        <p:nvSpPr>
          <p:cNvPr id="14" name="Shape 12"/>
          <p:cNvSpPr/>
          <p:nvPr/>
        </p:nvSpPr>
        <p:spPr>
          <a:xfrm>
            <a:off x="7104698" y="3900964"/>
            <a:ext cx="421005" cy="421005"/>
          </a:xfrm>
          <a:prstGeom prst="roundRect">
            <a:avLst>
              <a:gd name="adj" fmla="val 6668"/>
            </a:avLst>
          </a:prstGeom>
          <a:solidFill>
            <a:srgbClr val="F2EEEE"/>
          </a:solidFill>
          <a:ln/>
        </p:spPr>
      </p:sp>
      <p:sp>
        <p:nvSpPr>
          <p:cNvPr id="15" name="Text 13"/>
          <p:cNvSpPr/>
          <p:nvPr/>
        </p:nvSpPr>
        <p:spPr>
          <a:xfrm>
            <a:off x="7240905" y="3983831"/>
            <a:ext cx="148590" cy="255270"/>
          </a:xfrm>
          <a:prstGeom prst="rect">
            <a:avLst/>
          </a:prstGeom>
          <a:noFill/>
          <a:ln/>
        </p:spPr>
        <p:txBody>
          <a:bodyPr wrap="none" lIns="0" tIns="0" rIns="0" bIns="0" rtlCol="0" anchor="t"/>
          <a:lstStyle/>
          <a:p>
            <a:pPr algn="ctr" indent="0" marL="0">
              <a:lnSpc>
                <a:spcPts val="2000"/>
              </a:lnSpc>
              <a:buNone/>
            </a:pPr>
            <a:r>
              <a:rPr lang="en-US" sz="2000" b="1" spc="-20" kern="0" dirty="0">
                <a:solidFill>
                  <a:srgbClr val="3D3838"/>
                </a:solidFill>
                <a:latin typeface="Montserrat Bold" pitchFamily="34" charset="0"/>
                <a:ea typeface="Montserrat Bold" pitchFamily="34" charset="-122"/>
                <a:cs typeface="Montserrat Bold" pitchFamily="34" charset="-120"/>
              </a:rPr>
              <a:t>3</a:t>
            </a:r>
            <a:endParaRPr lang="en-US" sz="2000" dirty="0"/>
          </a:p>
        </p:txBody>
      </p:sp>
      <p:sp>
        <p:nvSpPr>
          <p:cNvPr id="16" name="Text 14"/>
          <p:cNvSpPr/>
          <p:nvPr/>
        </p:nvSpPr>
        <p:spPr>
          <a:xfrm>
            <a:off x="654963" y="3877508"/>
            <a:ext cx="5630942" cy="280749"/>
          </a:xfrm>
          <a:prstGeom prst="rect">
            <a:avLst/>
          </a:prstGeom>
          <a:noFill/>
          <a:ln/>
        </p:spPr>
        <p:txBody>
          <a:bodyPr wrap="none" lIns="0" tIns="0" rIns="0" bIns="0" rtlCol="0" anchor="t"/>
          <a:lstStyle/>
          <a:p>
            <a:pPr algn="r"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text is processed using NLP to identify the intended task.</a:t>
            </a:r>
            <a:endParaRPr lang="en-US" sz="1450" dirty="0"/>
          </a:p>
        </p:txBody>
      </p:sp>
      <p:sp>
        <p:nvSpPr>
          <p:cNvPr id="17" name="Shape 15"/>
          <p:cNvSpPr/>
          <p:nvPr/>
        </p:nvSpPr>
        <p:spPr>
          <a:xfrm>
            <a:off x="7502843" y="4942165"/>
            <a:ext cx="654963" cy="22860"/>
          </a:xfrm>
          <a:prstGeom prst="roundRect">
            <a:avLst>
              <a:gd name="adj" fmla="val 122808"/>
            </a:avLst>
          </a:prstGeom>
          <a:solidFill>
            <a:srgbClr val="D8D4D4"/>
          </a:solidFill>
          <a:ln/>
        </p:spPr>
      </p:sp>
      <p:sp>
        <p:nvSpPr>
          <p:cNvPr id="18" name="Shape 16"/>
          <p:cNvSpPr/>
          <p:nvPr/>
        </p:nvSpPr>
        <p:spPr>
          <a:xfrm>
            <a:off x="7104698" y="4743093"/>
            <a:ext cx="421005" cy="421005"/>
          </a:xfrm>
          <a:prstGeom prst="roundRect">
            <a:avLst>
              <a:gd name="adj" fmla="val 6668"/>
            </a:avLst>
          </a:prstGeom>
          <a:solidFill>
            <a:srgbClr val="F2EEEE"/>
          </a:solidFill>
          <a:ln/>
        </p:spPr>
      </p:sp>
      <p:sp>
        <p:nvSpPr>
          <p:cNvPr id="19" name="Text 17"/>
          <p:cNvSpPr/>
          <p:nvPr/>
        </p:nvSpPr>
        <p:spPr>
          <a:xfrm>
            <a:off x="7228523" y="4825960"/>
            <a:ext cx="173355" cy="255270"/>
          </a:xfrm>
          <a:prstGeom prst="rect">
            <a:avLst/>
          </a:prstGeom>
          <a:noFill/>
          <a:ln/>
        </p:spPr>
        <p:txBody>
          <a:bodyPr wrap="none" lIns="0" tIns="0" rIns="0" bIns="0" rtlCol="0" anchor="t"/>
          <a:lstStyle/>
          <a:p>
            <a:pPr algn="ctr" indent="0" marL="0">
              <a:lnSpc>
                <a:spcPts val="2000"/>
              </a:lnSpc>
              <a:buNone/>
            </a:pPr>
            <a:r>
              <a:rPr lang="en-US" sz="2000" b="1" spc="-20" kern="0" dirty="0">
                <a:solidFill>
                  <a:srgbClr val="3D3838"/>
                </a:solidFill>
                <a:latin typeface="Montserrat Bold" pitchFamily="34" charset="0"/>
                <a:ea typeface="Montserrat Bold" pitchFamily="34" charset="-122"/>
                <a:cs typeface="Montserrat Bold" pitchFamily="34" charset="-120"/>
              </a:rPr>
              <a:t>4</a:t>
            </a:r>
            <a:endParaRPr lang="en-US" sz="2000" dirty="0"/>
          </a:p>
        </p:txBody>
      </p:sp>
      <p:sp>
        <p:nvSpPr>
          <p:cNvPr id="20" name="Text 18"/>
          <p:cNvSpPr/>
          <p:nvPr/>
        </p:nvSpPr>
        <p:spPr>
          <a:xfrm>
            <a:off x="8344495" y="4719638"/>
            <a:ext cx="5630942" cy="280749"/>
          </a:xfrm>
          <a:prstGeom prst="rect">
            <a:avLst/>
          </a:prstGeom>
          <a:noFill/>
          <a:ln/>
        </p:spPr>
        <p:txBody>
          <a:bodyPr wrap="none" lIns="0" tIns="0" rIns="0" bIns="0" rtlCol="0" anchor="t"/>
          <a:lstStyle/>
          <a:p>
            <a:pPr algn="l"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virtual assistant executes the specified task.</a:t>
            </a:r>
            <a:endParaRPr lang="en-US" sz="1450" dirty="0"/>
          </a:p>
        </p:txBody>
      </p:sp>
      <p:sp>
        <p:nvSpPr>
          <p:cNvPr id="21" name="Shape 19"/>
          <p:cNvSpPr/>
          <p:nvPr/>
        </p:nvSpPr>
        <p:spPr>
          <a:xfrm>
            <a:off x="6472595" y="5784294"/>
            <a:ext cx="654963" cy="22860"/>
          </a:xfrm>
          <a:prstGeom prst="roundRect">
            <a:avLst>
              <a:gd name="adj" fmla="val 122808"/>
            </a:avLst>
          </a:prstGeom>
          <a:solidFill>
            <a:srgbClr val="D8D4D4"/>
          </a:solidFill>
          <a:ln/>
        </p:spPr>
      </p:sp>
      <p:sp>
        <p:nvSpPr>
          <p:cNvPr id="22" name="Shape 20"/>
          <p:cNvSpPr/>
          <p:nvPr/>
        </p:nvSpPr>
        <p:spPr>
          <a:xfrm>
            <a:off x="7104698" y="5585222"/>
            <a:ext cx="421005" cy="421005"/>
          </a:xfrm>
          <a:prstGeom prst="roundRect">
            <a:avLst>
              <a:gd name="adj" fmla="val 6668"/>
            </a:avLst>
          </a:prstGeom>
          <a:solidFill>
            <a:srgbClr val="F2EEEE"/>
          </a:solidFill>
          <a:ln/>
        </p:spPr>
      </p:sp>
      <p:sp>
        <p:nvSpPr>
          <p:cNvPr id="23" name="Text 21"/>
          <p:cNvSpPr/>
          <p:nvPr/>
        </p:nvSpPr>
        <p:spPr>
          <a:xfrm>
            <a:off x="7240548" y="5668089"/>
            <a:ext cx="149304" cy="255270"/>
          </a:xfrm>
          <a:prstGeom prst="rect">
            <a:avLst/>
          </a:prstGeom>
          <a:noFill/>
          <a:ln/>
        </p:spPr>
        <p:txBody>
          <a:bodyPr wrap="none" lIns="0" tIns="0" rIns="0" bIns="0" rtlCol="0" anchor="t"/>
          <a:lstStyle/>
          <a:p>
            <a:pPr algn="ctr" indent="0" marL="0">
              <a:lnSpc>
                <a:spcPts val="2000"/>
              </a:lnSpc>
              <a:buNone/>
            </a:pPr>
            <a:r>
              <a:rPr lang="en-US" sz="2000" b="1" spc="-20" kern="0" dirty="0">
                <a:solidFill>
                  <a:srgbClr val="3D3838"/>
                </a:solidFill>
                <a:latin typeface="Montserrat Bold" pitchFamily="34" charset="0"/>
                <a:ea typeface="Montserrat Bold" pitchFamily="34" charset="-122"/>
                <a:cs typeface="Montserrat Bold" pitchFamily="34" charset="-120"/>
              </a:rPr>
              <a:t>5</a:t>
            </a:r>
            <a:endParaRPr lang="en-US" sz="2000" dirty="0"/>
          </a:p>
        </p:txBody>
      </p:sp>
      <p:sp>
        <p:nvSpPr>
          <p:cNvPr id="24" name="Text 22"/>
          <p:cNvSpPr/>
          <p:nvPr/>
        </p:nvSpPr>
        <p:spPr>
          <a:xfrm>
            <a:off x="654963" y="5561767"/>
            <a:ext cx="5630942" cy="280749"/>
          </a:xfrm>
          <a:prstGeom prst="rect">
            <a:avLst/>
          </a:prstGeom>
          <a:noFill/>
          <a:ln/>
        </p:spPr>
        <p:txBody>
          <a:bodyPr wrap="none" lIns="0" tIns="0" rIns="0" bIns="0" rtlCol="0" anchor="t"/>
          <a:lstStyle/>
          <a:p>
            <a:pPr algn="r"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result is converted to spoken output using text-to-speech.</a:t>
            </a:r>
            <a:endParaRPr lang="en-US" sz="1450" dirty="0"/>
          </a:p>
        </p:txBody>
      </p:sp>
      <p:sp>
        <p:nvSpPr>
          <p:cNvPr id="25" name="Shape 23"/>
          <p:cNvSpPr/>
          <p:nvPr/>
        </p:nvSpPr>
        <p:spPr>
          <a:xfrm>
            <a:off x="7502843" y="6626423"/>
            <a:ext cx="654963" cy="22860"/>
          </a:xfrm>
          <a:prstGeom prst="roundRect">
            <a:avLst>
              <a:gd name="adj" fmla="val 122808"/>
            </a:avLst>
          </a:prstGeom>
          <a:solidFill>
            <a:srgbClr val="D8D4D4"/>
          </a:solidFill>
          <a:ln/>
        </p:spPr>
      </p:sp>
      <p:sp>
        <p:nvSpPr>
          <p:cNvPr id="26" name="Shape 24"/>
          <p:cNvSpPr/>
          <p:nvPr/>
        </p:nvSpPr>
        <p:spPr>
          <a:xfrm>
            <a:off x="7104698" y="6427351"/>
            <a:ext cx="421005" cy="421005"/>
          </a:xfrm>
          <a:prstGeom prst="roundRect">
            <a:avLst>
              <a:gd name="adj" fmla="val 6668"/>
            </a:avLst>
          </a:prstGeom>
          <a:solidFill>
            <a:srgbClr val="F2EEEE"/>
          </a:solidFill>
          <a:ln/>
        </p:spPr>
      </p:sp>
      <p:sp>
        <p:nvSpPr>
          <p:cNvPr id="27" name="Text 25"/>
          <p:cNvSpPr/>
          <p:nvPr/>
        </p:nvSpPr>
        <p:spPr>
          <a:xfrm>
            <a:off x="7235190" y="6510218"/>
            <a:ext cx="160020" cy="255270"/>
          </a:xfrm>
          <a:prstGeom prst="rect">
            <a:avLst/>
          </a:prstGeom>
          <a:noFill/>
          <a:ln/>
        </p:spPr>
        <p:txBody>
          <a:bodyPr wrap="none" lIns="0" tIns="0" rIns="0" bIns="0" rtlCol="0" anchor="t"/>
          <a:lstStyle/>
          <a:p>
            <a:pPr algn="ctr" indent="0" marL="0">
              <a:lnSpc>
                <a:spcPts val="2000"/>
              </a:lnSpc>
              <a:buNone/>
            </a:pPr>
            <a:r>
              <a:rPr lang="en-US" sz="2000" b="1" spc="-20" kern="0" dirty="0">
                <a:solidFill>
                  <a:srgbClr val="3D3838"/>
                </a:solidFill>
                <a:latin typeface="Montserrat Bold" pitchFamily="34" charset="0"/>
                <a:ea typeface="Montserrat Bold" pitchFamily="34" charset="-122"/>
                <a:cs typeface="Montserrat Bold" pitchFamily="34" charset="-120"/>
              </a:rPr>
              <a:t>6</a:t>
            </a:r>
            <a:endParaRPr lang="en-US" sz="2000" dirty="0"/>
          </a:p>
        </p:txBody>
      </p:sp>
      <p:sp>
        <p:nvSpPr>
          <p:cNvPr id="28" name="Text 26"/>
          <p:cNvSpPr/>
          <p:nvPr/>
        </p:nvSpPr>
        <p:spPr>
          <a:xfrm>
            <a:off x="8344495" y="6403896"/>
            <a:ext cx="5630942" cy="280749"/>
          </a:xfrm>
          <a:prstGeom prst="rect">
            <a:avLst/>
          </a:prstGeom>
          <a:noFill/>
          <a:ln/>
        </p:spPr>
        <p:txBody>
          <a:bodyPr wrap="none" lIns="0" tIns="0" rIns="0" bIns="0" rtlCol="0" anchor="t"/>
          <a:lstStyle/>
          <a:p>
            <a:pPr algn="l"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assistant provides audio feedback to the user.</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947" y="596860"/>
            <a:ext cx="5178504" cy="615672"/>
          </a:xfrm>
          <a:prstGeom prst="rect">
            <a:avLst/>
          </a:prstGeom>
          <a:noFill/>
          <a:ln/>
        </p:spPr>
        <p:txBody>
          <a:bodyPr wrap="none" lIns="0" tIns="0" rIns="0" bIns="0" rtlCol="0" anchor="t"/>
          <a:lstStyle/>
          <a:p>
            <a:pPr indent="0" marL="0">
              <a:lnSpc>
                <a:spcPts val="4800"/>
              </a:lnSpc>
              <a:buNone/>
            </a:pPr>
            <a:r>
              <a:rPr lang="en-US" sz="3850" b="1" spc="-39" kern="0" dirty="0">
                <a:solidFill>
                  <a:srgbClr val="000000"/>
                </a:solidFill>
                <a:latin typeface="Montserrat Bold" pitchFamily="34" charset="0"/>
                <a:ea typeface="Montserrat Bold" pitchFamily="34" charset="-122"/>
                <a:cs typeface="Montserrat Bold" pitchFamily="34" charset="-120"/>
              </a:rPr>
              <a:t>Preprocessing Steps</a:t>
            </a:r>
            <a:endParaRPr lang="en-US" sz="3850" dirty="0"/>
          </a:p>
        </p:txBody>
      </p:sp>
      <p:sp>
        <p:nvSpPr>
          <p:cNvPr id="4" name="Text 1"/>
          <p:cNvSpPr/>
          <p:nvPr/>
        </p:nvSpPr>
        <p:spPr>
          <a:xfrm>
            <a:off x="6244947" y="1537573"/>
            <a:ext cx="7626906" cy="650081"/>
          </a:xfrm>
          <a:prstGeom prst="rect">
            <a:avLst/>
          </a:prstGeom>
          <a:noFill/>
          <a:ln/>
        </p:spPr>
        <p:txBody>
          <a:bodyPr wrap="square" lIns="0" tIns="0" rIns="0" bIns="0" rtlCol="0" anchor="t"/>
          <a:lstStyle/>
          <a:p>
            <a:pPr indent="0" marL="0">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Before the virtual assistant can understand your commands, we perform preprocessing steps to prepare the data.</a:t>
            </a:r>
            <a:endParaRPr lang="en-US" sz="1700" dirty="0"/>
          </a:p>
        </p:txBody>
      </p:sp>
      <p:pic>
        <p:nvPicPr>
          <p:cNvPr id="5" name="Image 1" descr="preencoded.png">    </p:cNvPr>
          <p:cNvPicPr>
            <a:picLocks noChangeAspect="1"/>
          </p:cNvPicPr>
          <p:nvPr/>
        </p:nvPicPr>
        <p:blipFill>
          <a:blip r:embed="rId2"/>
          <a:stretch>
            <a:fillRect/>
          </a:stretch>
        </p:blipFill>
        <p:spPr>
          <a:xfrm>
            <a:off x="6244947" y="2431375"/>
            <a:ext cx="1083588" cy="1733788"/>
          </a:xfrm>
          <a:prstGeom prst="rect">
            <a:avLst/>
          </a:prstGeom>
        </p:spPr>
      </p:pic>
      <p:sp>
        <p:nvSpPr>
          <p:cNvPr id="6" name="Text 2"/>
          <p:cNvSpPr/>
          <p:nvPr/>
        </p:nvSpPr>
        <p:spPr>
          <a:xfrm>
            <a:off x="7653576" y="2648069"/>
            <a:ext cx="2462808" cy="307896"/>
          </a:xfrm>
          <a:prstGeom prst="rect">
            <a:avLst/>
          </a:prstGeom>
          <a:noFill/>
          <a:ln/>
        </p:spPr>
        <p:txBody>
          <a:bodyPr wrap="none" lIns="0" tIns="0" rIns="0" bIns="0" rtlCol="0" anchor="t"/>
          <a:lstStyle/>
          <a:p>
            <a:pPr algn="l" indent="0" marL="0">
              <a:lnSpc>
                <a:spcPts val="2400"/>
              </a:lnSpc>
              <a:buNone/>
            </a:pPr>
            <a:r>
              <a:rPr lang="en-US" sz="1900" b="1" spc="-19" kern="0" dirty="0">
                <a:solidFill>
                  <a:srgbClr val="3D3838"/>
                </a:solidFill>
                <a:latin typeface="Montserrat Bold" pitchFamily="34" charset="0"/>
                <a:ea typeface="Montserrat Bold" pitchFamily="34" charset="-122"/>
                <a:cs typeface="Montserrat Bold" pitchFamily="34" charset="-120"/>
              </a:rPr>
              <a:t>1. Noise Reduction</a:t>
            </a:r>
            <a:endParaRPr lang="en-US" sz="1900" dirty="0"/>
          </a:p>
        </p:txBody>
      </p:sp>
      <p:sp>
        <p:nvSpPr>
          <p:cNvPr id="7" name="Text 3"/>
          <p:cNvSpPr/>
          <p:nvPr/>
        </p:nvSpPr>
        <p:spPr>
          <a:xfrm>
            <a:off x="7653576" y="3085981"/>
            <a:ext cx="6218277" cy="650081"/>
          </a:xfrm>
          <a:prstGeom prst="rect">
            <a:avLst/>
          </a:prstGeom>
          <a:noFill/>
          <a:ln/>
        </p:spPr>
        <p:txBody>
          <a:bodyPr wrap="square" lIns="0" tIns="0" rIns="0" bIns="0" rtlCol="0" anchor="t"/>
          <a:lstStyle/>
          <a:p>
            <a:pPr algn="l" indent="0" marL="0">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Remove any background noise from the recorded audio to improve the accuracy of speech recognition.</a:t>
            </a:r>
            <a:endParaRPr lang="en-US" sz="1700" dirty="0"/>
          </a:p>
        </p:txBody>
      </p:sp>
      <p:pic>
        <p:nvPicPr>
          <p:cNvPr id="8" name="Image 2" descr="preencoded.png">    </p:cNvPr>
          <p:cNvPicPr>
            <a:picLocks noChangeAspect="1"/>
          </p:cNvPicPr>
          <p:nvPr/>
        </p:nvPicPr>
        <p:blipFill>
          <a:blip r:embed="rId3"/>
          <a:stretch>
            <a:fillRect/>
          </a:stretch>
        </p:blipFill>
        <p:spPr>
          <a:xfrm>
            <a:off x="6244947" y="4165163"/>
            <a:ext cx="1083588" cy="1733788"/>
          </a:xfrm>
          <a:prstGeom prst="rect">
            <a:avLst/>
          </a:prstGeom>
        </p:spPr>
      </p:pic>
      <p:sp>
        <p:nvSpPr>
          <p:cNvPr id="9" name="Text 4"/>
          <p:cNvSpPr/>
          <p:nvPr/>
        </p:nvSpPr>
        <p:spPr>
          <a:xfrm>
            <a:off x="7653576" y="4381857"/>
            <a:ext cx="4216598" cy="307896"/>
          </a:xfrm>
          <a:prstGeom prst="rect">
            <a:avLst/>
          </a:prstGeom>
          <a:noFill/>
          <a:ln/>
        </p:spPr>
        <p:txBody>
          <a:bodyPr wrap="none" lIns="0" tIns="0" rIns="0" bIns="0" rtlCol="0" anchor="t"/>
          <a:lstStyle/>
          <a:p>
            <a:pPr algn="l" indent="0" marL="0">
              <a:lnSpc>
                <a:spcPts val="2400"/>
              </a:lnSpc>
              <a:buNone/>
            </a:pPr>
            <a:r>
              <a:rPr lang="en-US" sz="1900" b="1" spc="-19" kern="0" dirty="0">
                <a:solidFill>
                  <a:srgbClr val="3D3838"/>
                </a:solidFill>
                <a:latin typeface="Montserrat Bold" pitchFamily="34" charset="0"/>
                <a:ea typeface="Montserrat Bold" pitchFamily="34" charset="-122"/>
                <a:cs typeface="Montserrat Bold" pitchFamily="34" charset="-120"/>
              </a:rPr>
              <a:t>2. Punctuation and Capitalization</a:t>
            </a:r>
            <a:endParaRPr lang="en-US" sz="1900" dirty="0"/>
          </a:p>
        </p:txBody>
      </p:sp>
      <p:sp>
        <p:nvSpPr>
          <p:cNvPr id="10" name="Text 5"/>
          <p:cNvSpPr/>
          <p:nvPr/>
        </p:nvSpPr>
        <p:spPr>
          <a:xfrm>
            <a:off x="7653576" y="4819769"/>
            <a:ext cx="6218277" cy="650081"/>
          </a:xfrm>
          <a:prstGeom prst="rect">
            <a:avLst/>
          </a:prstGeom>
          <a:noFill/>
          <a:ln/>
        </p:spPr>
        <p:txBody>
          <a:bodyPr wrap="square" lIns="0" tIns="0" rIns="0" bIns="0" rtlCol="0" anchor="t"/>
          <a:lstStyle/>
          <a:p>
            <a:pPr algn="l" indent="0" marL="0">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Add appropriate punctuation and capitalization to the transcribed text for improved NLP analysis.</a:t>
            </a:r>
            <a:endParaRPr lang="en-US" sz="1700" dirty="0"/>
          </a:p>
        </p:txBody>
      </p:sp>
      <p:pic>
        <p:nvPicPr>
          <p:cNvPr id="11" name="Image 3" descr="preencoded.png">    </p:cNvPr>
          <p:cNvPicPr>
            <a:picLocks noChangeAspect="1"/>
          </p:cNvPicPr>
          <p:nvPr/>
        </p:nvPicPr>
        <p:blipFill>
          <a:blip r:embed="rId4"/>
          <a:stretch>
            <a:fillRect/>
          </a:stretch>
        </p:blipFill>
        <p:spPr>
          <a:xfrm>
            <a:off x="6244947" y="5898952"/>
            <a:ext cx="1083588" cy="1733788"/>
          </a:xfrm>
          <a:prstGeom prst="rect">
            <a:avLst/>
          </a:prstGeom>
        </p:spPr>
      </p:pic>
      <p:sp>
        <p:nvSpPr>
          <p:cNvPr id="12" name="Text 6"/>
          <p:cNvSpPr/>
          <p:nvPr/>
        </p:nvSpPr>
        <p:spPr>
          <a:xfrm>
            <a:off x="7653576" y="6115645"/>
            <a:ext cx="2462808" cy="307896"/>
          </a:xfrm>
          <a:prstGeom prst="rect">
            <a:avLst/>
          </a:prstGeom>
          <a:noFill/>
          <a:ln/>
        </p:spPr>
        <p:txBody>
          <a:bodyPr wrap="none" lIns="0" tIns="0" rIns="0" bIns="0" rtlCol="0" anchor="t"/>
          <a:lstStyle/>
          <a:p>
            <a:pPr algn="l" indent="0" marL="0">
              <a:lnSpc>
                <a:spcPts val="2400"/>
              </a:lnSpc>
              <a:buNone/>
            </a:pPr>
            <a:r>
              <a:rPr lang="en-US" sz="1900" b="1" spc="-19" kern="0" dirty="0">
                <a:solidFill>
                  <a:srgbClr val="3D3838"/>
                </a:solidFill>
                <a:latin typeface="Montserrat Bold" pitchFamily="34" charset="0"/>
                <a:ea typeface="Montserrat Bold" pitchFamily="34" charset="-122"/>
                <a:cs typeface="Montserrat Bold" pitchFamily="34" charset="-120"/>
              </a:rPr>
              <a:t>3. Tokenization</a:t>
            </a:r>
            <a:endParaRPr lang="en-US" sz="1900" dirty="0"/>
          </a:p>
        </p:txBody>
      </p:sp>
      <p:sp>
        <p:nvSpPr>
          <p:cNvPr id="13" name="Text 7"/>
          <p:cNvSpPr/>
          <p:nvPr/>
        </p:nvSpPr>
        <p:spPr>
          <a:xfrm>
            <a:off x="7653576" y="6553557"/>
            <a:ext cx="6218277" cy="650081"/>
          </a:xfrm>
          <a:prstGeom prst="rect">
            <a:avLst/>
          </a:prstGeom>
          <a:noFill/>
          <a:ln/>
        </p:spPr>
        <p:txBody>
          <a:bodyPr wrap="square" lIns="0" tIns="0" rIns="0" bIns="0" rtlCol="0" anchor="t"/>
          <a:lstStyle/>
          <a:p>
            <a:pPr algn="l" indent="0" marL="0">
              <a:lnSpc>
                <a:spcPts val="2550"/>
              </a:lnSpc>
              <a:buNone/>
            </a:pPr>
            <a:r>
              <a:rPr lang="en-US" sz="1700" dirty="0">
                <a:solidFill>
                  <a:srgbClr val="3D3838"/>
                </a:solidFill>
                <a:latin typeface="Source Sans Pro" pitchFamily="34" charset="0"/>
                <a:ea typeface="Source Sans Pro" pitchFamily="34" charset="-122"/>
                <a:cs typeface="Source Sans Pro" pitchFamily="34" charset="-120"/>
              </a:rPr>
              <a:t>Break down the text into individual words or tokens for easier processing and analysis.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2944" y="545425"/>
            <a:ext cx="4499848" cy="562332"/>
          </a:xfrm>
          <a:prstGeom prst="rect">
            <a:avLst/>
          </a:prstGeom>
          <a:noFill/>
          <a:ln/>
        </p:spPr>
        <p:txBody>
          <a:bodyPr wrap="none" lIns="0" tIns="0" rIns="0" bIns="0" rtlCol="0" anchor="t"/>
          <a:lstStyle/>
          <a:p>
            <a:pPr indent="0" marL="0">
              <a:lnSpc>
                <a:spcPts val="4400"/>
              </a:lnSpc>
              <a:buNone/>
            </a:pPr>
            <a:r>
              <a:rPr lang="en-US" sz="3500" b="1" spc="-35" kern="0" dirty="0">
                <a:solidFill>
                  <a:srgbClr val="000000"/>
                </a:solidFill>
                <a:latin typeface="Montserrat Bold" pitchFamily="34" charset="0"/>
                <a:ea typeface="Montserrat Bold" pitchFamily="34" charset="-122"/>
                <a:cs typeface="Montserrat Bold" pitchFamily="34" charset="-120"/>
              </a:rPr>
              <a:t>Code Structure</a:t>
            </a:r>
            <a:endParaRPr lang="en-US" sz="3500" dirty="0"/>
          </a:p>
        </p:txBody>
      </p:sp>
      <p:sp>
        <p:nvSpPr>
          <p:cNvPr id="3" name="Text 1"/>
          <p:cNvSpPr/>
          <p:nvPr/>
        </p:nvSpPr>
        <p:spPr>
          <a:xfrm>
            <a:off x="692944" y="1503640"/>
            <a:ext cx="13244513" cy="296942"/>
          </a:xfrm>
          <a:prstGeom prst="rect">
            <a:avLst/>
          </a:prstGeom>
          <a:noFill/>
          <a:ln/>
        </p:spPr>
        <p:txBody>
          <a:bodyPr wrap="none" lIns="0" tIns="0" rIns="0" bIns="0" rtlCol="0" anchor="t"/>
          <a:lstStyle/>
          <a:p>
            <a:pPr indent="0" marL="0">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The virtual assistant is organized into a modular code structure for maintainability and scalability.</a:t>
            </a:r>
            <a:endParaRPr lang="en-US" sz="1550" dirty="0"/>
          </a:p>
        </p:txBody>
      </p:sp>
      <p:pic>
        <p:nvPicPr>
          <p:cNvPr id="4" name="Image 0" descr="preencoded.png">    </p:cNvPr>
          <p:cNvPicPr>
            <a:picLocks noChangeAspect="1"/>
          </p:cNvPicPr>
          <p:nvPr/>
        </p:nvPicPr>
        <p:blipFill>
          <a:blip r:embed="rId1"/>
          <a:stretch>
            <a:fillRect/>
          </a:stretch>
        </p:blipFill>
        <p:spPr>
          <a:xfrm>
            <a:off x="3348395" y="2023229"/>
            <a:ext cx="1311116" cy="1092637"/>
          </a:xfrm>
          <a:prstGeom prst="rect">
            <a:avLst/>
          </a:prstGeom>
        </p:spPr>
      </p:pic>
      <p:sp>
        <p:nvSpPr>
          <p:cNvPr id="5" name="Text 2"/>
          <p:cNvSpPr/>
          <p:nvPr/>
        </p:nvSpPr>
        <p:spPr>
          <a:xfrm>
            <a:off x="3956685" y="2518053"/>
            <a:ext cx="94536" cy="371237"/>
          </a:xfrm>
          <a:prstGeom prst="rect">
            <a:avLst/>
          </a:prstGeom>
          <a:noFill/>
          <a:ln/>
        </p:spPr>
        <p:txBody>
          <a:bodyPr wrap="none" lIns="0" tIns="0" rIns="0" bIns="0" rtlCol="0" anchor="t"/>
          <a:lstStyle/>
          <a:p>
            <a:pPr algn="ctr" indent="0" marL="0">
              <a:lnSpc>
                <a:spcPts val="2900"/>
              </a:lnSpc>
              <a:buNone/>
            </a:pPr>
            <a:r>
              <a:rPr lang="en-US" sz="1900" b="1" spc="-19" kern="0" dirty="0">
                <a:solidFill>
                  <a:srgbClr val="3D3838"/>
                </a:solidFill>
                <a:latin typeface="Montserrat Bold" pitchFamily="34" charset="0"/>
                <a:ea typeface="Montserrat Bold" pitchFamily="34" charset="-122"/>
                <a:cs typeface="Montserrat Bold" pitchFamily="34" charset="-120"/>
              </a:rPr>
              <a:t>1</a:t>
            </a:r>
            <a:endParaRPr lang="en-US" sz="1900" dirty="0"/>
          </a:p>
        </p:txBody>
      </p:sp>
      <p:sp>
        <p:nvSpPr>
          <p:cNvPr id="6" name="Text 3"/>
          <p:cNvSpPr/>
          <p:nvPr/>
        </p:nvSpPr>
        <p:spPr>
          <a:xfrm>
            <a:off x="4857393" y="2428875"/>
            <a:ext cx="1665565" cy="281226"/>
          </a:xfrm>
          <a:prstGeom prst="rect">
            <a:avLst/>
          </a:prstGeom>
          <a:noFill/>
          <a:ln/>
        </p:spPr>
        <p:txBody>
          <a:bodyPr wrap="none" lIns="0" tIns="0" rIns="0" bIns="0" rtlCol="0" anchor="t"/>
          <a:lstStyle/>
          <a:p>
            <a:pPr algn="l" indent="0" marL="0">
              <a:lnSpc>
                <a:spcPts val="2200"/>
              </a:lnSpc>
              <a:buNone/>
            </a:pPr>
            <a:r>
              <a:rPr lang="en-US" sz="1750" b="1" spc="-18" kern="0" dirty="0">
                <a:solidFill>
                  <a:srgbClr val="3D3838"/>
                </a:solidFill>
                <a:latin typeface="Montserrat Bold" pitchFamily="34" charset="0"/>
                <a:ea typeface="Montserrat Bold" pitchFamily="34" charset="-122"/>
                <a:cs typeface="Montserrat Bold" pitchFamily="34" charset="-120"/>
              </a:rPr>
              <a:t>Main Function</a:t>
            </a:r>
            <a:endParaRPr lang="en-US" sz="1750" dirty="0"/>
          </a:p>
        </p:txBody>
      </p:sp>
      <p:sp>
        <p:nvSpPr>
          <p:cNvPr id="7" name="Shape 4"/>
          <p:cNvSpPr/>
          <p:nvPr/>
        </p:nvSpPr>
        <p:spPr>
          <a:xfrm>
            <a:off x="4708922" y="3130987"/>
            <a:ext cx="9179123" cy="11430"/>
          </a:xfrm>
          <a:prstGeom prst="roundRect">
            <a:avLst>
              <a:gd name="adj" fmla="val 259837"/>
            </a:avLst>
          </a:prstGeom>
          <a:solidFill>
            <a:srgbClr val="D8D4D4"/>
          </a:solidFill>
          <a:ln/>
        </p:spPr>
      </p:sp>
      <p:pic>
        <p:nvPicPr>
          <p:cNvPr id="8" name="Image 1" descr="preencoded.png">    </p:cNvPr>
          <p:cNvPicPr>
            <a:picLocks noChangeAspect="1"/>
          </p:cNvPicPr>
          <p:nvPr/>
        </p:nvPicPr>
        <p:blipFill>
          <a:blip r:embed="rId2"/>
          <a:stretch>
            <a:fillRect/>
          </a:stretch>
        </p:blipFill>
        <p:spPr>
          <a:xfrm>
            <a:off x="2692837" y="3165277"/>
            <a:ext cx="2622352" cy="1092637"/>
          </a:xfrm>
          <a:prstGeom prst="rect">
            <a:avLst/>
          </a:prstGeom>
        </p:spPr>
      </p:pic>
      <p:sp>
        <p:nvSpPr>
          <p:cNvPr id="9" name="Text 5"/>
          <p:cNvSpPr/>
          <p:nvPr/>
        </p:nvSpPr>
        <p:spPr>
          <a:xfrm>
            <a:off x="3932158" y="3525917"/>
            <a:ext cx="143589" cy="371237"/>
          </a:xfrm>
          <a:prstGeom prst="rect">
            <a:avLst/>
          </a:prstGeom>
          <a:noFill/>
          <a:ln/>
        </p:spPr>
        <p:txBody>
          <a:bodyPr wrap="none" lIns="0" tIns="0" rIns="0" bIns="0" rtlCol="0" anchor="t"/>
          <a:lstStyle/>
          <a:p>
            <a:pPr algn="ctr" indent="0" marL="0">
              <a:lnSpc>
                <a:spcPts val="2900"/>
              </a:lnSpc>
              <a:buNone/>
            </a:pPr>
            <a:r>
              <a:rPr lang="en-US" sz="1900" b="1" spc="-19" kern="0" dirty="0">
                <a:solidFill>
                  <a:srgbClr val="3D3838"/>
                </a:solidFill>
                <a:latin typeface="Montserrat Bold" pitchFamily="34" charset="0"/>
                <a:ea typeface="Montserrat Bold" pitchFamily="34" charset="-122"/>
                <a:cs typeface="Montserrat Bold" pitchFamily="34" charset="-120"/>
              </a:rPr>
              <a:t>2</a:t>
            </a:r>
            <a:endParaRPr lang="en-US" sz="1900" dirty="0"/>
          </a:p>
        </p:txBody>
      </p:sp>
      <p:sp>
        <p:nvSpPr>
          <p:cNvPr id="10" name="Text 6"/>
          <p:cNvSpPr/>
          <p:nvPr/>
        </p:nvSpPr>
        <p:spPr>
          <a:xfrm>
            <a:off x="5513070" y="3363158"/>
            <a:ext cx="2327910" cy="281226"/>
          </a:xfrm>
          <a:prstGeom prst="rect">
            <a:avLst/>
          </a:prstGeom>
          <a:noFill/>
          <a:ln/>
        </p:spPr>
        <p:txBody>
          <a:bodyPr wrap="none" lIns="0" tIns="0" rIns="0" bIns="0" rtlCol="0" anchor="t"/>
          <a:lstStyle/>
          <a:p>
            <a:pPr algn="l" indent="0" marL="0">
              <a:lnSpc>
                <a:spcPts val="2200"/>
              </a:lnSpc>
              <a:buNone/>
            </a:pPr>
            <a:r>
              <a:rPr lang="en-US" sz="1750" b="1" spc="-18" kern="0" dirty="0">
                <a:solidFill>
                  <a:srgbClr val="3D3838"/>
                </a:solidFill>
                <a:latin typeface="Montserrat Bold" pitchFamily="34" charset="0"/>
                <a:ea typeface="Montserrat Bold" pitchFamily="34" charset="-122"/>
                <a:cs typeface="Montserrat Bold" pitchFamily="34" charset="-120"/>
              </a:rPr>
              <a:t>Speech Recognition</a:t>
            </a:r>
            <a:endParaRPr lang="en-US" sz="1750" dirty="0"/>
          </a:p>
        </p:txBody>
      </p:sp>
      <p:sp>
        <p:nvSpPr>
          <p:cNvPr id="11" name="Text 7"/>
          <p:cNvSpPr/>
          <p:nvPr/>
        </p:nvSpPr>
        <p:spPr>
          <a:xfrm>
            <a:off x="5513070" y="3763089"/>
            <a:ext cx="3544372" cy="296942"/>
          </a:xfrm>
          <a:prstGeom prst="rect">
            <a:avLst/>
          </a:prstGeom>
          <a:noFill/>
          <a:ln/>
        </p:spPr>
        <p:txBody>
          <a:bodyPr wrap="none" lIns="0" tIns="0" rIns="0" bIns="0" rtlCol="0" anchor="t"/>
          <a:lstStyle/>
          <a:p>
            <a:pPr algn="l" indent="0" marL="0">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Handles audio input and converts it to text.</a:t>
            </a:r>
            <a:endParaRPr lang="en-US" sz="1550" dirty="0"/>
          </a:p>
        </p:txBody>
      </p:sp>
      <p:sp>
        <p:nvSpPr>
          <p:cNvPr id="12" name="Shape 8"/>
          <p:cNvSpPr/>
          <p:nvPr/>
        </p:nvSpPr>
        <p:spPr>
          <a:xfrm>
            <a:off x="5364599" y="4273034"/>
            <a:ext cx="8523446" cy="11430"/>
          </a:xfrm>
          <a:prstGeom prst="roundRect">
            <a:avLst>
              <a:gd name="adj" fmla="val 259837"/>
            </a:avLst>
          </a:prstGeom>
          <a:solidFill>
            <a:srgbClr val="D8D4D4"/>
          </a:solidFill>
          <a:ln/>
        </p:spPr>
      </p:sp>
      <p:pic>
        <p:nvPicPr>
          <p:cNvPr id="13" name="Image 2" descr="preencoded.png">    </p:cNvPr>
          <p:cNvPicPr>
            <a:picLocks noChangeAspect="1"/>
          </p:cNvPicPr>
          <p:nvPr/>
        </p:nvPicPr>
        <p:blipFill>
          <a:blip r:embed="rId3"/>
          <a:stretch>
            <a:fillRect/>
          </a:stretch>
        </p:blipFill>
        <p:spPr>
          <a:xfrm>
            <a:off x="2037159" y="4307324"/>
            <a:ext cx="3933587" cy="1092637"/>
          </a:xfrm>
          <a:prstGeom prst="rect">
            <a:avLst/>
          </a:prstGeom>
        </p:spPr>
      </p:pic>
      <p:sp>
        <p:nvSpPr>
          <p:cNvPr id="14" name="Text 9"/>
          <p:cNvSpPr/>
          <p:nvPr/>
        </p:nvSpPr>
        <p:spPr>
          <a:xfrm>
            <a:off x="3931920" y="4667964"/>
            <a:ext cx="144066" cy="371237"/>
          </a:xfrm>
          <a:prstGeom prst="rect">
            <a:avLst/>
          </a:prstGeom>
          <a:noFill/>
          <a:ln/>
        </p:spPr>
        <p:txBody>
          <a:bodyPr wrap="none" lIns="0" tIns="0" rIns="0" bIns="0" rtlCol="0" anchor="t"/>
          <a:lstStyle/>
          <a:p>
            <a:pPr algn="ctr" indent="0" marL="0">
              <a:lnSpc>
                <a:spcPts val="2900"/>
              </a:lnSpc>
              <a:buNone/>
            </a:pPr>
            <a:r>
              <a:rPr lang="en-US" sz="1900" b="1" spc="-19" kern="0" dirty="0">
                <a:solidFill>
                  <a:srgbClr val="3D3838"/>
                </a:solidFill>
                <a:latin typeface="Montserrat Bold" pitchFamily="34" charset="0"/>
                <a:ea typeface="Montserrat Bold" pitchFamily="34" charset="-122"/>
                <a:cs typeface="Montserrat Bold" pitchFamily="34" charset="-120"/>
              </a:rPr>
              <a:t>3</a:t>
            </a:r>
            <a:endParaRPr lang="en-US" sz="1900" dirty="0"/>
          </a:p>
        </p:txBody>
      </p:sp>
      <p:sp>
        <p:nvSpPr>
          <p:cNvPr id="15" name="Text 10"/>
          <p:cNvSpPr/>
          <p:nvPr/>
        </p:nvSpPr>
        <p:spPr>
          <a:xfrm>
            <a:off x="6168628" y="4505206"/>
            <a:ext cx="2249924" cy="281226"/>
          </a:xfrm>
          <a:prstGeom prst="rect">
            <a:avLst/>
          </a:prstGeom>
          <a:noFill/>
          <a:ln/>
        </p:spPr>
        <p:txBody>
          <a:bodyPr wrap="none" lIns="0" tIns="0" rIns="0" bIns="0" rtlCol="0" anchor="t"/>
          <a:lstStyle/>
          <a:p>
            <a:pPr algn="l" indent="0" marL="0">
              <a:lnSpc>
                <a:spcPts val="2200"/>
              </a:lnSpc>
              <a:buNone/>
            </a:pPr>
            <a:r>
              <a:rPr lang="en-US" sz="1750" b="1" spc="-18" kern="0" dirty="0">
                <a:solidFill>
                  <a:srgbClr val="3D3838"/>
                </a:solidFill>
                <a:latin typeface="Montserrat Bold" pitchFamily="34" charset="0"/>
                <a:ea typeface="Montserrat Bold" pitchFamily="34" charset="-122"/>
                <a:cs typeface="Montserrat Bold" pitchFamily="34" charset="-120"/>
              </a:rPr>
              <a:t>NLP Processing</a:t>
            </a:r>
            <a:endParaRPr lang="en-US" sz="1750" dirty="0"/>
          </a:p>
        </p:txBody>
      </p:sp>
      <p:sp>
        <p:nvSpPr>
          <p:cNvPr id="16" name="Text 11"/>
          <p:cNvSpPr/>
          <p:nvPr/>
        </p:nvSpPr>
        <p:spPr>
          <a:xfrm>
            <a:off x="6168628" y="4905137"/>
            <a:ext cx="4076819" cy="296942"/>
          </a:xfrm>
          <a:prstGeom prst="rect">
            <a:avLst/>
          </a:prstGeom>
          <a:noFill/>
          <a:ln/>
        </p:spPr>
        <p:txBody>
          <a:bodyPr wrap="none" lIns="0" tIns="0" rIns="0" bIns="0" rtlCol="0" anchor="t"/>
          <a:lstStyle/>
          <a:p>
            <a:pPr algn="l" indent="0" marL="0">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Analyzes the text and identifies the intended task.</a:t>
            </a:r>
            <a:endParaRPr lang="en-US" sz="1550" dirty="0"/>
          </a:p>
        </p:txBody>
      </p:sp>
      <p:sp>
        <p:nvSpPr>
          <p:cNvPr id="17" name="Shape 12"/>
          <p:cNvSpPr/>
          <p:nvPr/>
        </p:nvSpPr>
        <p:spPr>
          <a:xfrm>
            <a:off x="6020157" y="5415082"/>
            <a:ext cx="7867888" cy="11430"/>
          </a:xfrm>
          <a:prstGeom prst="roundRect">
            <a:avLst>
              <a:gd name="adj" fmla="val 259837"/>
            </a:avLst>
          </a:prstGeom>
          <a:solidFill>
            <a:srgbClr val="D8D4D4"/>
          </a:solidFill>
          <a:ln/>
        </p:spPr>
      </p:sp>
      <p:pic>
        <p:nvPicPr>
          <p:cNvPr id="18" name="Image 3" descr="preencoded.png">    </p:cNvPr>
          <p:cNvPicPr>
            <a:picLocks noChangeAspect="1"/>
          </p:cNvPicPr>
          <p:nvPr/>
        </p:nvPicPr>
        <p:blipFill>
          <a:blip r:embed="rId4"/>
          <a:stretch>
            <a:fillRect/>
          </a:stretch>
        </p:blipFill>
        <p:spPr>
          <a:xfrm>
            <a:off x="1381601" y="5449372"/>
            <a:ext cx="5244822" cy="1092637"/>
          </a:xfrm>
          <a:prstGeom prst="rect">
            <a:avLst/>
          </a:prstGeom>
        </p:spPr>
      </p:pic>
      <p:sp>
        <p:nvSpPr>
          <p:cNvPr id="19" name="Text 13"/>
          <p:cNvSpPr/>
          <p:nvPr/>
        </p:nvSpPr>
        <p:spPr>
          <a:xfrm>
            <a:off x="3920014" y="5810012"/>
            <a:ext cx="167997" cy="371237"/>
          </a:xfrm>
          <a:prstGeom prst="rect">
            <a:avLst/>
          </a:prstGeom>
          <a:noFill/>
          <a:ln/>
        </p:spPr>
        <p:txBody>
          <a:bodyPr wrap="none" lIns="0" tIns="0" rIns="0" bIns="0" rtlCol="0" anchor="t"/>
          <a:lstStyle/>
          <a:p>
            <a:pPr algn="ctr" indent="0" marL="0">
              <a:lnSpc>
                <a:spcPts val="2900"/>
              </a:lnSpc>
              <a:buNone/>
            </a:pPr>
            <a:r>
              <a:rPr lang="en-US" sz="1900" b="1" spc="-19" kern="0" dirty="0">
                <a:solidFill>
                  <a:srgbClr val="3D3838"/>
                </a:solidFill>
                <a:latin typeface="Montserrat Bold" pitchFamily="34" charset="0"/>
                <a:ea typeface="Montserrat Bold" pitchFamily="34" charset="-122"/>
                <a:cs typeface="Montserrat Bold" pitchFamily="34" charset="-120"/>
              </a:rPr>
              <a:t>4</a:t>
            </a:r>
            <a:endParaRPr lang="en-US" sz="1900" dirty="0"/>
          </a:p>
        </p:txBody>
      </p:sp>
      <p:sp>
        <p:nvSpPr>
          <p:cNvPr id="20" name="Text 14"/>
          <p:cNvSpPr/>
          <p:nvPr/>
        </p:nvSpPr>
        <p:spPr>
          <a:xfrm>
            <a:off x="6824305" y="5647253"/>
            <a:ext cx="2249924" cy="281226"/>
          </a:xfrm>
          <a:prstGeom prst="rect">
            <a:avLst/>
          </a:prstGeom>
          <a:noFill/>
          <a:ln/>
        </p:spPr>
        <p:txBody>
          <a:bodyPr wrap="none" lIns="0" tIns="0" rIns="0" bIns="0" rtlCol="0" anchor="t"/>
          <a:lstStyle/>
          <a:p>
            <a:pPr algn="l" indent="0" marL="0">
              <a:lnSpc>
                <a:spcPts val="2200"/>
              </a:lnSpc>
              <a:buNone/>
            </a:pPr>
            <a:r>
              <a:rPr lang="en-US" sz="1750" b="1" spc="-18" kern="0" dirty="0">
                <a:solidFill>
                  <a:srgbClr val="3D3838"/>
                </a:solidFill>
                <a:latin typeface="Montserrat Bold" pitchFamily="34" charset="0"/>
                <a:ea typeface="Montserrat Bold" pitchFamily="34" charset="-122"/>
                <a:cs typeface="Montserrat Bold" pitchFamily="34" charset="-120"/>
              </a:rPr>
              <a:t>Task Execution</a:t>
            </a:r>
            <a:endParaRPr lang="en-US" sz="1750" dirty="0"/>
          </a:p>
        </p:txBody>
      </p:sp>
      <p:sp>
        <p:nvSpPr>
          <p:cNvPr id="21" name="Text 15"/>
          <p:cNvSpPr/>
          <p:nvPr/>
        </p:nvSpPr>
        <p:spPr>
          <a:xfrm>
            <a:off x="6824305" y="6047184"/>
            <a:ext cx="4811316" cy="296942"/>
          </a:xfrm>
          <a:prstGeom prst="rect">
            <a:avLst/>
          </a:prstGeom>
          <a:noFill/>
          <a:ln/>
        </p:spPr>
        <p:txBody>
          <a:bodyPr wrap="none" lIns="0" tIns="0" rIns="0" bIns="0" rtlCol="0" anchor="t"/>
          <a:lstStyle/>
          <a:p>
            <a:pPr algn="l" indent="0" marL="0">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Executes the identified task based on the user's command.</a:t>
            </a:r>
            <a:endParaRPr lang="en-US" sz="1550" dirty="0"/>
          </a:p>
        </p:txBody>
      </p:sp>
      <p:sp>
        <p:nvSpPr>
          <p:cNvPr id="22" name="Shape 16"/>
          <p:cNvSpPr/>
          <p:nvPr/>
        </p:nvSpPr>
        <p:spPr>
          <a:xfrm>
            <a:off x="6675834" y="6557129"/>
            <a:ext cx="7212211" cy="11430"/>
          </a:xfrm>
          <a:prstGeom prst="roundRect">
            <a:avLst>
              <a:gd name="adj" fmla="val 259837"/>
            </a:avLst>
          </a:prstGeom>
          <a:solidFill>
            <a:srgbClr val="D8D4D4"/>
          </a:solidFill>
          <a:ln/>
        </p:spPr>
      </p:sp>
      <p:pic>
        <p:nvPicPr>
          <p:cNvPr id="23" name="Image 4" descr="preencoded.png">    </p:cNvPr>
          <p:cNvPicPr>
            <a:picLocks noChangeAspect="1"/>
          </p:cNvPicPr>
          <p:nvPr/>
        </p:nvPicPr>
        <p:blipFill>
          <a:blip r:embed="rId5"/>
          <a:stretch>
            <a:fillRect/>
          </a:stretch>
        </p:blipFill>
        <p:spPr>
          <a:xfrm>
            <a:off x="726043" y="6591419"/>
            <a:ext cx="6555938" cy="1092637"/>
          </a:xfrm>
          <a:prstGeom prst="rect">
            <a:avLst/>
          </a:prstGeom>
        </p:spPr>
      </p:pic>
      <p:sp>
        <p:nvSpPr>
          <p:cNvPr id="24" name="Text 17"/>
          <p:cNvSpPr/>
          <p:nvPr/>
        </p:nvSpPr>
        <p:spPr>
          <a:xfrm>
            <a:off x="3931563" y="6952059"/>
            <a:ext cx="144780" cy="371237"/>
          </a:xfrm>
          <a:prstGeom prst="rect">
            <a:avLst/>
          </a:prstGeom>
          <a:noFill/>
          <a:ln/>
        </p:spPr>
        <p:txBody>
          <a:bodyPr wrap="none" lIns="0" tIns="0" rIns="0" bIns="0" rtlCol="0" anchor="t"/>
          <a:lstStyle/>
          <a:p>
            <a:pPr algn="ctr" indent="0" marL="0">
              <a:lnSpc>
                <a:spcPts val="2900"/>
              </a:lnSpc>
              <a:buNone/>
            </a:pPr>
            <a:r>
              <a:rPr lang="en-US" sz="1900" b="1" spc="-19" kern="0" dirty="0">
                <a:solidFill>
                  <a:srgbClr val="3D3838"/>
                </a:solidFill>
                <a:latin typeface="Montserrat Bold" pitchFamily="34" charset="0"/>
                <a:ea typeface="Montserrat Bold" pitchFamily="34" charset="-122"/>
                <a:cs typeface="Montserrat Bold" pitchFamily="34" charset="-120"/>
              </a:rPr>
              <a:t>5</a:t>
            </a:r>
            <a:endParaRPr lang="en-US" sz="1900" dirty="0"/>
          </a:p>
        </p:txBody>
      </p:sp>
      <p:sp>
        <p:nvSpPr>
          <p:cNvPr id="25" name="Text 18"/>
          <p:cNvSpPr/>
          <p:nvPr/>
        </p:nvSpPr>
        <p:spPr>
          <a:xfrm>
            <a:off x="7479863" y="6789301"/>
            <a:ext cx="2249924" cy="281226"/>
          </a:xfrm>
          <a:prstGeom prst="rect">
            <a:avLst/>
          </a:prstGeom>
          <a:noFill/>
          <a:ln/>
        </p:spPr>
        <p:txBody>
          <a:bodyPr wrap="none" lIns="0" tIns="0" rIns="0" bIns="0" rtlCol="0" anchor="t"/>
          <a:lstStyle/>
          <a:p>
            <a:pPr algn="l" indent="0" marL="0">
              <a:lnSpc>
                <a:spcPts val="2200"/>
              </a:lnSpc>
              <a:buNone/>
            </a:pPr>
            <a:r>
              <a:rPr lang="en-US" sz="1750" b="1" spc="-18" kern="0" dirty="0">
                <a:solidFill>
                  <a:srgbClr val="3D3838"/>
                </a:solidFill>
                <a:latin typeface="Montserrat Bold" pitchFamily="34" charset="0"/>
                <a:ea typeface="Montserrat Bold" pitchFamily="34" charset="-122"/>
                <a:cs typeface="Montserrat Bold" pitchFamily="34" charset="-120"/>
              </a:rPr>
              <a:t>Text-to-Speech</a:t>
            </a:r>
            <a:endParaRPr lang="en-US" sz="1750" dirty="0"/>
          </a:p>
        </p:txBody>
      </p:sp>
      <p:sp>
        <p:nvSpPr>
          <p:cNvPr id="26" name="Text 19"/>
          <p:cNvSpPr/>
          <p:nvPr/>
        </p:nvSpPr>
        <p:spPr>
          <a:xfrm>
            <a:off x="7479863" y="7189232"/>
            <a:ext cx="4408646" cy="296942"/>
          </a:xfrm>
          <a:prstGeom prst="rect">
            <a:avLst/>
          </a:prstGeom>
          <a:noFill/>
          <a:ln/>
        </p:spPr>
        <p:txBody>
          <a:bodyPr wrap="none" lIns="0" tIns="0" rIns="0" bIns="0" rtlCol="0" anchor="t"/>
          <a:lstStyle/>
          <a:p>
            <a:pPr algn="l" indent="0" marL="0">
              <a:lnSpc>
                <a:spcPts val="2300"/>
              </a:lnSpc>
              <a:buNone/>
            </a:pPr>
            <a:r>
              <a:rPr lang="en-US" sz="1550" dirty="0">
                <a:solidFill>
                  <a:srgbClr val="3D3838"/>
                </a:solidFill>
                <a:latin typeface="Source Sans Pro" pitchFamily="34" charset="0"/>
                <a:ea typeface="Source Sans Pro" pitchFamily="34" charset="-122"/>
                <a:cs typeface="Source Sans Pro" pitchFamily="34" charset="-120"/>
              </a:rPr>
              <a:t>Converts the output of the task into spoken feedback.</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421058" y="944047"/>
            <a:ext cx="4932283" cy="6341507"/>
          </a:xfrm>
          <a:prstGeom prst="rect">
            <a:avLst/>
          </a:prstGeom>
        </p:spPr>
      </p:pic>
      <p:sp>
        <p:nvSpPr>
          <p:cNvPr id="4" name="Text 0"/>
          <p:cNvSpPr/>
          <p:nvPr/>
        </p:nvSpPr>
        <p:spPr>
          <a:xfrm>
            <a:off x="775930" y="611267"/>
            <a:ext cx="6317099" cy="629841"/>
          </a:xfrm>
          <a:prstGeom prst="rect">
            <a:avLst/>
          </a:prstGeom>
          <a:noFill/>
          <a:ln/>
        </p:spPr>
        <p:txBody>
          <a:bodyPr wrap="none" lIns="0" tIns="0" rIns="0" bIns="0" rtlCol="0" anchor="t"/>
          <a:lstStyle/>
          <a:p>
            <a:pPr indent="0" marL="0">
              <a:lnSpc>
                <a:spcPts val="4950"/>
              </a:lnSpc>
              <a:buNone/>
            </a:pPr>
            <a:r>
              <a:rPr lang="en-US" sz="3950" b="1" spc="-40" kern="0" dirty="0">
                <a:solidFill>
                  <a:srgbClr val="000000"/>
                </a:solidFill>
                <a:latin typeface="Montserrat Bold" pitchFamily="34" charset="0"/>
                <a:ea typeface="Montserrat Bold" pitchFamily="34" charset="-122"/>
                <a:cs typeface="Montserrat Bold" pitchFamily="34" charset="-120"/>
              </a:rPr>
              <a:t>Features Demonstration</a:t>
            </a:r>
            <a:endParaRPr lang="en-US" sz="3950" dirty="0"/>
          </a:p>
        </p:txBody>
      </p:sp>
      <p:sp>
        <p:nvSpPr>
          <p:cNvPr id="5" name="Text 1"/>
          <p:cNvSpPr/>
          <p:nvPr/>
        </p:nvSpPr>
        <p:spPr>
          <a:xfrm>
            <a:off x="775930" y="1573649"/>
            <a:ext cx="7592139" cy="665083"/>
          </a:xfrm>
          <a:prstGeom prst="rect">
            <a:avLst/>
          </a:prstGeom>
          <a:noFill/>
          <a:ln/>
        </p:spPr>
        <p:txBody>
          <a:bodyPr wrap="square" lIns="0" tIns="0" rIns="0" bIns="0" rtlCol="0" anchor="t"/>
          <a:lstStyle/>
          <a:p>
            <a:pPr indent="0" marL="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Let's see the virtual assistant in action! We will demonstrate some of its key functionalities to showcase its capabilities.</a:t>
            </a:r>
            <a:endParaRPr lang="en-US" sz="1700" dirty="0"/>
          </a:p>
        </p:txBody>
      </p:sp>
      <p:sp>
        <p:nvSpPr>
          <p:cNvPr id="6" name="Text 2"/>
          <p:cNvSpPr/>
          <p:nvPr/>
        </p:nvSpPr>
        <p:spPr>
          <a:xfrm>
            <a:off x="775930" y="2598896"/>
            <a:ext cx="3629739" cy="731639"/>
          </a:xfrm>
          <a:prstGeom prst="rect">
            <a:avLst/>
          </a:prstGeom>
          <a:noFill/>
          <a:ln/>
        </p:spPr>
        <p:txBody>
          <a:bodyPr wrap="none" lIns="0" tIns="0" rIns="0" bIns="0" rtlCol="0" anchor="t"/>
          <a:lstStyle/>
          <a:p>
            <a:pPr algn="ctr" indent="0" marL="0">
              <a:lnSpc>
                <a:spcPts val="5750"/>
              </a:lnSpc>
              <a:buNone/>
            </a:pPr>
            <a:r>
              <a:rPr lang="en-US" sz="5750" b="1" spc="-58" kern="0" dirty="0">
                <a:solidFill>
                  <a:srgbClr val="3D3838"/>
                </a:solidFill>
                <a:latin typeface="Montserrat Bold" pitchFamily="34" charset="0"/>
                <a:ea typeface="Montserrat Bold" pitchFamily="34" charset="-122"/>
                <a:cs typeface="Montserrat Bold" pitchFamily="34" charset="-120"/>
              </a:rPr>
              <a:t>1</a:t>
            </a:r>
            <a:endParaRPr lang="en-US" sz="5750" dirty="0"/>
          </a:p>
        </p:txBody>
      </p:sp>
      <p:sp>
        <p:nvSpPr>
          <p:cNvPr id="7" name="Text 3"/>
          <p:cNvSpPr/>
          <p:nvPr/>
        </p:nvSpPr>
        <p:spPr>
          <a:xfrm>
            <a:off x="1331119" y="3607594"/>
            <a:ext cx="2519362" cy="314920"/>
          </a:xfrm>
          <a:prstGeom prst="rect">
            <a:avLst/>
          </a:prstGeom>
          <a:noFill/>
          <a:ln/>
        </p:spPr>
        <p:txBody>
          <a:bodyPr wrap="none" lIns="0" tIns="0" rIns="0" bIns="0" rtlCol="0" anchor="t"/>
          <a:lstStyle/>
          <a:p>
            <a:pPr algn="ctr" indent="0" marL="0">
              <a:lnSpc>
                <a:spcPts val="2450"/>
              </a:lnSpc>
              <a:buNone/>
            </a:pPr>
            <a:r>
              <a:rPr lang="en-US" sz="1950" b="1" spc="-20" kern="0" dirty="0">
                <a:solidFill>
                  <a:srgbClr val="3D3838"/>
                </a:solidFill>
                <a:latin typeface="Montserrat Bold" pitchFamily="34" charset="0"/>
                <a:ea typeface="Montserrat Bold" pitchFamily="34" charset="-122"/>
                <a:cs typeface="Montserrat Bold" pitchFamily="34" charset="-120"/>
              </a:rPr>
              <a:t>Web Search</a:t>
            </a:r>
            <a:endParaRPr lang="en-US" sz="1950" dirty="0"/>
          </a:p>
        </p:txBody>
      </p:sp>
      <p:sp>
        <p:nvSpPr>
          <p:cNvPr id="8" name="Text 4"/>
          <p:cNvSpPr/>
          <p:nvPr/>
        </p:nvSpPr>
        <p:spPr>
          <a:xfrm>
            <a:off x="775930" y="4055507"/>
            <a:ext cx="3629739" cy="665083"/>
          </a:xfrm>
          <a:prstGeom prst="rect">
            <a:avLst/>
          </a:prstGeom>
          <a:noFill/>
          <a:ln/>
        </p:spPr>
        <p:txBody>
          <a:bodyPr wrap="square" lIns="0" tIns="0" rIns="0" bIns="0" rtlCol="0" anchor="t"/>
          <a:lstStyle/>
          <a:p>
            <a:pPr algn="ctr" indent="0" marL="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Let's see a quick web search for "latest news."</a:t>
            </a:r>
            <a:endParaRPr lang="en-US" sz="1700" dirty="0"/>
          </a:p>
        </p:txBody>
      </p:sp>
      <p:sp>
        <p:nvSpPr>
          <p:cNvPr id="9" name="Text 5"/>
          <p:cNvSpPr/>
          <p:nvPr/>
        </p:nvSpPr>
        <p:spPr>
          <a:xfrm>
            <a:off x="4738211" y="2598896"/>
            <a:ext cx="3629858" cy="731639"/>
          </a:xfrm>
          <a:prstGeom prst="rect">
            <a:avLst/>
          </a:prstGeom>
          <a:noFill/>
          <a:ln/>
        </p:spPr>
        <p:txBody>
          <a:bodyPr wrap="none" lIns="0" tIns="0" rIns="0" bIns="0" rtlCol="0" anchor="t"/>
          <a:lstStyle/>
          <a:p>
            <a:pPr algn="ctr" indent="0" marL="0">
              <a:lnSpc>
                <a:spcPts val="5750"/>
              </a:lnSpc>
              <a:buNone/>
            </a:pPr>
            <a:r>
              <a:rPr lang="en-US" sz="5750" b="1" spc="-58" kern="0" dirty="0">
                <a:solidFill>
                  <a:srgbClr val="3D3838"/>
                </a:solidFill>
                <a:latin typeface="Montserrat Bold" pitchFamily="34" charset="0"/>
                <a:ea typeface="Montserrat Bold" pitchFamily="34" charset="-122"/>
                <a:cs typeface="Montserrat Bold" pitchFamily="34" charset="-120"/>
              </a:rPr>
              <a:t>2</a:t>
            </a:r>
            <a:endParaRPr lang="en-US" sz="5750" dirty="0"/>
          </a:p>
        </p:txBody>
      </p:sp>
      <p:sp>
        <p:nvSpPr>
          <p:cNvPr id="10" name="Text 6"/>
          <p:cNvSpPr/>
          <p:nvPr/>
        </p:nvSpPr>
        <p:spPr>
          <a:xfrm>
            <a:off x="5293400" y="3607594"/>
            <a:ext cx="2519362" cy="314920"/>
          </a:xfrm>
          <a:prstGeom prst="rect">
            <a:avLst/>
          </a:prstGeom>
          <a:noFill/>
          <a:ln/>
        </p:spPr>
        <p:txBody>
          <a:bodyPr wrap="none" lIns="0" tIns="0" rIns="0" bIns="0" rtlCol="0" anchor="t"/>
          <a:lstStyle/>
          <a:p>
            <a:pPr algn="ctr" indent="0" marL="0">
              <a:lnSpc>
                <a:spcPts val="2450"/>
              </a:lnSpc>
              <a:buNone/>
            </a:pPr>
            <a:r>
              <a:rPr lang="en-US" sz="1950" b="1" spc="-20" kern="0" dirty="0">
                <a:solidFill>
                  <a:srgbClr val="3D3838"/>
                </a:solidFill>
                <a:latin typeface="Montserrat Bold" pitchFamily="34" charset="0"/>
                <a:ea typeface="Montserrat Bold" pitchFamily="34" charset="-122"/>
                <a:cs typeface="Montserrat Bold" pitchFamily="34" charset="-120"/>
              </a:rPr>
              <a:t>Weather Updates</a:t>
            </a:r>
            <a:endParaRPr lang="en-US" sz="1950" dirty="0"/>
          </a:p>
        </p:txBody>
      </p:sp>
      <p:sp>
        <p:nvSpPr>
          <p:cNvPr id="11" name="Text 7"/>
          <p:cNvSpPr/>
          <p:nvPr/>
        </p:nvSpPr>
        <p:spPr>
          <a:xfrm>
            <a:off x="4738211" y="4055507"/>
            <a:ext cx="3629858" cy="665083"/>
          </a:xfrm>
          <a:prstGeom prst="rect">
            <a:avLst/>
          </a:prstGeom>
          <a:noFill/>
          <a:ln/>
        </p:spPr>
        <p:txBody>
          <a:bodyPr wrap="square" lIns="0" tIns="0" rIns="0" bIns="0" rtlCol="0" anchor="t"/>
          <a:lstStyle/>
          <a:p>
            <a:pPr algn="ctr" indent="0" marL="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Requesting the current weather in New York City.</a:t>
            </a:r>
            <a:endParaRPr lang="en-US" sz="1700" dirty="0"/>
          </a:p>
        </p:txBody>
      </p:sp>
      <p:sp>
        <p:nvSpPr>
          <p:cNvPr id="12" name="Text 8"/>
          <p:cNvSpPr/>
          <p:nvPr/>
        </p:nvSpPr>
        <p:spPr>
          <a:xfrm>
            <a:off x="775930" y="5496520"/>
            <a:ext cx="3629739" cy="731639"/>
          </a:xfrm>
          <a:prstGeom prst="rect">
            <a:avLst/>
          </a:prstGeom>
          <a:noFill/>
          <a:ln/>
        </p:spPr>
        <p:txBody>
          <a:bodyPr wrap="none" lIns="0" tIns="0" rIns="0" bIns="0" rtlCol="0" anchor="t"/>
          <a:lstStyle/>
          <a:p>
            <a:pPr algn="ctr" indent="0" marL="0">
              <a:lnSpc>
                <a:spcPts val="5750"/>
              </a:lnSpc>
              <a:buNone/>
            </a:pPr>
            <a:r>
              <a:rPr lang="en-US" sz="5750" b="1" spc="-58" kern="0" dirty="0">
                <a:solidFill>
                  <a:srgbClr val="3D3838"/>
                </a:solidFill>
                <a:latin typeface="Montserrat Bold" pitchFamily="34" charset="0"/>
                <a:ea typeface="Montserrat Bold" pitchFamily="34" charset="-122"/>
                <a:cs typeface="Montserrat Bold" pitchFamily="34" charset="-120"/>
              </a:rPr>
              <a:t>3</a:t>
            </a:r>
            <a:endParaRPr lang="en-US" sz="5750" dirty="0"/>
          </a:p>
        </p:txBody>
      </p:sp>
      <p:sp>
        <p:nvSpPr>
          <p:cNvPr id="13" name="Text 9"/>
          <p:cNvSpPr/>
          <p:nvPr/>
        </p:nvSpPr>
        <p:spPr>
          <a:xfrm>
            <a:off x="1331119" y="6505218"/>
            <a:ext cx="2519362" cy="314920"/>
          </a:xfrm>
          <a:prstGeom prst="rect">
            <a:avLst/>
          </a:prstGeom>
          <a:noFill/>
          <a:ln/>
        </p:spPr>
        <p:txBody>
          <a:bodyPr wrap="none" lIns="0" tIns="0" rIns="0" bIns="0" rtlCol="0" anchor="t"/>
          <a:lstStyle/>
          <a:p>
            <a:pPr algn="ctr" indent="0" marL="0">
              <a:lnSpc>
                <a:spcPts val="2450"/>
              </a:lnSpc>
              <a:buNone/>
            </a:pPr>
            <a:r>
              <a:rPr lang="en-US" sz="1950" b="1" spc="-20" kern="0" dirty="0">
                <a:solidFill>
                  <a:srgbClr val="3D3838"/>
                </a:solidFill>
                <a:latin typeface="Montserrat Bold" pitchFamily="34" charset="0"/>
                <a:ea typeface="Montserrat Bold" pitchFamily="34" charset="-122"/>
                <a:cs typeface="Montserrat Bold" pitchFamily="34" charset="-120"/>
              </a:rPr>
              <a:t>System Control</a:t>
            </a:r>
            <a:endParaRPr lang="en-US" sz="1950" dirty="0"/>
          </a:p>
        </p:txBody>
      </p:sp>
      <p:sp>
        <p:nvSpPr>
          <p:cNvPr id="14" name="Text 10"/>
          <p:cNvSpPr/>
          <p:nvPr/>
        </p:nvSpPr>
        <p:spPr>
          <a:xfrm>
            <a:off x="775930" y="6953131"/>
            <a:ext cx="3629739" cy="665083"/>
          </a:xfrm>
          <a:prstGeom prst="rect">
            <a:avLst/>
          </a:prstGeom>
          <a:noFill/>
          <a:ln/>
        </p:spPr>
        <p:txBody>
          <a:bodyPr wrap="square" lIns="0" tIns="0" rIns="0" bIns="0" rtlCol="0" anchor="t"/>
          <a:lstStyle/>
          <a:p>
            <a:pPr algn="ctr" indent="0" marL="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Attempting to open the calculator application.</a:t>
            </a:r>
            <a:endParaRPr lang="en-US" sz="1700" dirty="0"/>
          </a:p>
        </p:txBody>
      </p:sp>
      <p:sp>
        <p:nvSpPr>
          <p:cNvPr id="15" name="Text 11"/>
          <p:cNvSpPr/>
          <p:nvPr/>
        </p:nvSpPr>
        <p:spPr>
          <a:xfrm>
            <a:off x="4738211" y="5496520"/>
            <a:ext cx="3629858" cy="731639"/>
          </a:xfrm>
          <a:prstGeom prst="rect">
            <a:avLst/>
          </a:prstGeom>
          <a:noFill/>
          <a:ln/>
        </p:spPr>
        <p:txBody>
          <a:bodyPr wrap="none" lIns="0" tIns="0" rIns="0" bIns="0" rtlCol="0" anchor="t"/>
          <a:lstStyle/>
          <a:p>
            <a:pPr algn="ctr" indent="0" marL="0">
              <a:lnSpc>
                <a:spcPts val="5750"/>
              </a:lnSpc>
              <a:buNone/>
            </a:pPr>
            <a:r>
              <a:rPr lang="en-US" sz="5750" b="1" spc="-58" kern="0" dirty="0">
                <a:solidFill>
                  <a:srgbClr val="3D3838"/>
                </a:solidFill>
                <a:latin typeface="Montserrat Bold" pitchFamily="34" charset="0"/>
                <a:ea typeface="Montserrat Bold" pitchFamily="34" charset="-122"/>
                <a:cs typeface="Montserrat Bold" pitchFamily="34" charset="-120"/>
              </a:rPr>
              <a:t>4</a:t>
            </a:r>
            <a:endParaRPr lang="en-US" sz="5750" dirty="0"/>
          </a:p>
        </p:txBody>
      </p:sp>
      <p:sp>
        <p:nvSpPr>
          <p:cNvPr id="16" name="Text 12"/>
          <p:cNvSpPr/>
          <p:nvPr/>
        </p:nvSpPr>
        <p:spPr>
          <a:xfrm>
            <a:off x="5293400" y="6505218"/>
            <a:ext cx="2519362" cy="314920"/>
          </a:xfrm>
          <a:prstGeom prst="rect">
            <a:avLst/>
          </a:prstGeom>
          <a:noFill/>
          <a:ln/>
        </p:spPr>
        <p:txBody>
          <a:bodyPr wrap="none" lIns="0" tIns="0" rIns="0" bIns="0" rtlCol="0" anchor="t"/>
          <a:lstStyle/>
          <a:p>
            <a:pPr algn="ctr" indent="0" marL="0">
              <a:lnSpc>
                <a:spcPts val="2450"/>
              </a:lnSpc>
              <a:buNone/>
            </a:pPr>
            <a:r>
              <a:rPr lang="en-US" sz="1950" b="1" spc="-20" kern="0" dirty="0">
                <a:solidFill>
                  <a:srgbClr val="3D3838"/>
                </a:solidFill>
                <a:latin typeface="Montserrat Bold" pitchFamily="34" charset="0"/>
                <a:ea typeface="Montserrat Bold" pitchFamily="34" charset="-122"/>
                <a:cs typeface="Montserrat Bold" pitchFamily="34" charset="-120"/>
              </a:rPr>
              <a:t>Jokes</a:t>
            </a:r>
            <a:endParaRPr lang="en-US" sz="1950" dirty="0"/>
          </a:p>
        </p:txBody>
      </p:sp>
      <p:sp>
        <p:nvSpPr>
          <p:cNvPr id="17" name="Text 13"/>
          <p:cNvSpPr/>
          <p:nvPr/>
        </p:nvSpPr>
        <p:spPr>
          <a:xfrm>
            <a:off x="4738211" y="6953131"/>
            <a:ext cx="3629858" cy="665083"/>
          </a:xfrm>
          <a:prstGeom prst="rect">
            <a:avLst/>
          </a:prstGeom>
          <a:noFill/>
          <a:ln/>
        </p:spPr>
        <p:txBody>
          <a:bodyPr wrap="square" lIns="0" tIns="0" rIns="0" bIns="0" rtlCol="0" anchor="t"/>
          <a:lstStyle/>
          <a:p>
            <a:pPr algn="ctr" indent="0" marL="0">
              <a:lnSpc>
                <a:spcPts val="2600"/>
              </a:lnSpc>
              <a:buNone/>
            </a:pPr>
            <a:r>
              <a:rPr lang="en-US" sz="1700" dirty="0">
                <a:solidFill>
                  <a:srgbClr val="3D3838"/>
                </a:solidFill>
                <a:latin typeface="Source Sans Pro" pitchFamily="34" charset="0"/>
                <a:ea typeface="Source Sans Pro" pitchFamily="34" charset="-122"/>
                <a:cs typeface="Source Sans Pro" pitchFamily="34" charset="-120"/>
              </a:rPr>
              <a:t>Let's see what kind of jokes the assistant can tell.</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377482" y="887968"/>
            <a:ext cx="5019318" cy="6453545"/>
          </a:xfrm>
          <a:prstGeom prst="rect">
            <a:avLst/>
          </a:prstGeom>
        </p:spPr>
      </p:pic>
      <p:sp>
        <p:nvSpPr>
          <p:cNvPr id="4" name="Text 0"/>
          <p:cNvSpPr/>
          <p:nvPr/>
        </p:nvSpPr>
        <p:spPr>
          <a:xfrm>
            <a:off x="654010" y="936188"/>
            <a:ext cx="5958483" cy="530781"/>
          </a:xfrm>
          <a:prstGeom prst="rect">
            <a:avLst/>
          </a:prstGeom>
          <a:noFill/>
          <a:ln/>
        </p:spPr>
        <p:txBody>
          <a:bodyPr wrap="none" lIns="0" tIns="0" rIns="0" bIns="0" rtlCol="0" anchor="t"/>
          <a:lstStyle/>
          <a:p>
            <a:pPr indent="0" marL="0">
              <a:lnSpc>
                <a:spcPts val="4150"/>
              </a:lnSpc>
              <a:buNone/>
            </a:pPr>
            <a:r>
              <a:rPr lang="en-US" sz="3300" b="1" spc="-33" kern="0" dirty="0">
                <a:solidFill>
                  <a:srgbClr val="000000"/>
                </a:solidFill>
                <a:latin typeface="Montserrat Bold" pitchFamily="34" charset="0"/>
                <a:ea typeface="Montserrat Bold" pitchFamily="34" charset="-122"/>
                <a:cs typeface="Montserrat Bold" pitchFamily="34" charset="-120"/>
              </a:rPr>
              <a:t>Challenges and Limitations</a:t>
            </a:r>
            <a:endParaRPr lang="en-US" sz="3300" dirty="0"/>
          </a:p>
        </p:txBody>
      </p:sp>
      <p:sp>
        <p:nvSpPr>
          <p:cNvPr id="5" name="Text 1"/>
          <p:cNvSpPr/>
          <p:nvPr/>
        </p:nvSpPr>
        <p:spPr>
          <a:xfrm>
            <a:off x="654010" y="1747242"/>
            <a:ext cx="7835979" cy="280154"/>
          </a:xfrm>
          <a:prstGeom prst="rect">
            <a:avLst/>
          </a:prstGeom>
          <a:noFill/>
          <a:ln/>
        </p:spPr>
        <p:txBody>
          <a:bodyPr wrap="none" lIns="0" tIns="0" rIns="0" bIns="0" rtlCol="0" anchor="t"/>
          <a:lstStyle/>
          <a:p>
            <a:pPr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While we've made significant progress, there are still some challenges and limitations to address.</a:t>
            </a:r>
            <a:endParaRPr lang="en-US" sz="1450" dirty="0"/>
          </a:p>
        </p:txBody>
      </p:sp>
      <p:pic>
        <p:nvPicPr>
          <p:cNvPr id="6" name="Image 2" descr="preencoded.png">    </p:cNvPr>
          <p:cNvPicPr>
            <a:picLocks noChangeAspect="1"/>
          </p:cNvPicPr>
          <p:nvPr/>
        </p:nvPicPr>
        <p:blipFill>
          <a:blip r:embed="rId3"/>
          <a:stretch>
            <a:fillRect/>
          </a:stretch>
        </p:blipFill>
        <p:spPr>
          <a:xfrm>
            <a:off x="654010" y="2237542"/>
            <a:ext cx="467082" cy="467082"/>
          </a:xfrm>
          <a:prstGeom prst="rect">
            <a:avLst/>
          </a:prstGeom>
        </p:spPr>
      </p:pic>
      <p:sp>
        <p:nvSpPr>
          <p:cNvPr id="7" name="Text 2"/>
          <p:cNvSpPr/>
          <p:nvPr/>
        </p:nvSpPr>
        <p:spPr>
          <a:xfrm>
            <a:off x="654010" y="2891433"/>
            <a:ext cx="2123480" cy="265509"/>
          </a:xfrm>
          <a:prstGeom prst="rect">
            <a:avLst/>
          </a:prstGeom>
          <a:noFill/>
          <a:ln/>
        </p:spPr>
        <p:txBody>
          <a:bodyPr wrap="none" lIns="0" tIns="0" rIns="0" bIns="0" rtlCol="0" anchor="t"/>
          <a:lstStyle/>
          <a:p>
            <a:pPr algn="l" indent="0" marL="0">
              <a:lnSpc>
                <a:spcPts val="2050"/>
              </a:lnSpc>
              <a:buNone/>
            </a:pPr>
            <a:r>
              <a:rPr lang="en-US" sz="1650" b="1" spc="-17" kern="0" dirty="0">
                <a:solidFill>
                  <a:srgbClr val="3D3838"/>
                </a:solidFill>
                <a:latin typeface="Montserrat Bold" pitchFamily="34" charset="0"/>
                <a:ea typeface="Montserrat Bold" pitchFamily="34" charset="-122"/>
                <a:cs typeface="Montserrat Bold" pitchFamily="34" charset="-120"/>
              </a:rPr>
              <a:t>Accuracy</a:t>
            </a:r>
            <a:endParaRPr lang="en-US" sz="1650" dirty="0"/>
          </a:p>
        </p:txBody>
      </p:sp>
      <p:sp>
        <p:nvSpPr>
          <p:cNvPr id="8" name="Text 3"/>
          <p:cNvSpPr/>
          <p:nvPr/>
        </p:nvSpPr>
        <p:spPr>
          <a:xfrm>
            <a:off x="654010" y="3268980"/>
            <a:ext cx="7835979" cy="280154"/>
          </a:xfrm>
          <a:prstGeom prst="rect">
            <a:avLst/>
          </a:prstGeom>
          <a:noFill/>
          <a:ln/>
        </p:spPr>
        <p:txBody>
          <a:bodyPr wrap="none" lIns="0" tIns="0" rIns="0" bIns="0" rtlCol="0" anchor="t"/>
          <a:lstStyle/>
          <a:p>
            <a:pPr algn="l"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Speech recognition and NLP can struggle with accents, background noise, and complex language.</a:t>
            </a:r>
            <a:endParaRPr lang="en-US" sz="1450" dirty="0"/>
          </a:p>
        </p:txBody>
      </p:sp>
      <p:pic>
        <p:nvPicPr>
          <p:cNvPr id="9" name="Image 3" descr="preencoded.png">    </p:cNvPr>
          <p:cNvPicPr>
            <a:picLocks noChangeAspect="1"/>
          </p:cNvPicPr>
          <p:nvPr/>
        </p:nvPicPr>
        <p:blipFill>
          <a:blip r:embed="rId4"/>
          <a:stretch>
            <a:fillRect/>
          </a:stretch>
        </p:blipFill>
        <p:spPr>
          <a:xfrm>
            <a:off x="654010" y="4109680"/>
            <a:ext cx="467082" cy="467082"/>
          </a:xfrm>
          <a:prstGeom prst="rect">
            <a:avLst/>
          </a:prstGeom>
        </p:spPr>
      </p:pic>
      <p:sp>
        <p:nvSpPr>
          <p:cNvPr id="10" name="Text 4"/>
          <p:cNvSpPr/>
          <p:nvPr/>
        </p:nvSpPr>
        <p:spPr>
          <a:xfrm>
            <a:off x="654010" y="4763572"/>
            <a:ext cx="2123480" cy="265509"/>
          </a:xfrm>
          <a:prstGeom prst="rect">
            <a:avLst/>
          </a:prstGeom>
          <a:noFill/>
          <a:ln/>
        </p:spPr>
        <p:txBody>
          <a:bodyPr wrap="none" lIns="0" tIns="0" rIns="0" bIns="0" rtlCol="0" anchor="t"/>
          <a:lstStyle/>
          <a:p>
            <a:pPr algn="l" indent="0" marL="0">
              <a:lnSpc>
                <a:spcPts val="2050"/>
              </a:lnSpc>
              <a:buNone/>
            </a:pPr>
            <a:r>
              <a:rPr lang="en-US" sz="1650" b="1" spc="-17" kern="0" dirty="0">
                <a:solidFill>
                  <a:srgbClr val="3D3838"/>
                </a:solidFill>
                <a:latin typeface="Montserrat Bold" pitchFamily="34" charset="0"/>
                <a:ea typeface="Montserrat Bold" pitchFamily="34" charset="-122"/>
                <a:cs typeface="Montserrat Bold" pitchFamily="34" charset="-120"/>
              </a:rPr>
              <a:t>Security</a:t>
            </a:r>
            <a:endParaRPr lang="en-US" sz="1650" dirty="0"/>
          </a:p>
        </p:txBody>
      </p:sp>
      <p:sp>
        <p:nvSpPr>
          <p:cNvPr id="11" name="Text 5"/>
          <p:cNvSpPr/>
          <p:nvPr/>
        </p:nvSpPr>
        <p:spPr>
          <a:xfrm>
            <a:off x="654010" y="5141119"/>
            <a:ext cx="7835979" cy="280154"/>
          </a:xfrm>
          <a:prstGeom prst="rect">
            <a:avLst/>
          </a:prstGeom>
          <a:noFill/>
          <a:ln/>
        </p:spPr>
        <p:txBody>
          <a:bodyPr wrap="none" lIns="0" tIns="0" rIns="0" bIns="0" rtlCol="0" anchor="t"/>
          <a:lstStyle/>
          <a:p>
            <a:pPr algn="l"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Protecting user privacy and data security is crucial, especially when handling sensitive information.</a:t>
            </a:r>
            <a:endParaRPr lang="en-US" sz="1450" dirty="0"/>
          </a:p>
        </p:txBody>
      </p:sp>
      <p:pic>
        <p:nvPicPr>
          <p:cNvPr id="12" name="Image 4" descr="preencoded.png">    </p:cNvPr>
          <p:cNvPicPr>
            <a:picLocks noChangeAspect="1"/>
          </p:cNvPicPr>
          <p:nvPr/>
        </p:nvPicPr>
        <p:blipFill>
          <a:blip r:embed="rId5"/>
          <a:stretch>
            <a:fillRect/>
          </a:stretch>
        </p:blipFill>
        <p:spPr>
          <a:xfrm>
            <a:off x="654010" y="5981819"/>
            <a:ext cx="467082" cy="467082"/>
          </a:xfrm>
          <a:prstGeom prst="rect">
            <a:avLst/>
          </a:prstGeom>
        </p:spPr>
      </p:pic>
      <p:sp>
        <p:nvSpPr>
          <p:cNvPr id="13" name="Text 6"/>
          <p:cNvSpPr/>
          <p:nvPr/>
        </p:nvSpPr>
        <p:spPr>
          <a:xfrm>
            <a:off x="654010" y="6635710"/>
            <a:ext cx="2897386" cy="265509"/>
          </a:xfrm>
          <a:prstGeom prst="rect">
            <a:avLst/>
          </a:prstGeom>
          <a:noFill/>
          <a:ln/>
        </p:spPr>
        <p:txBody>
          <a:bodyPr wrap="none" lIns="0" tIns="0" rIns="0" bIns="0" rtlCol="0" anchor="t"/>
          <a:lstStyle/>
          <a:p>
            <a:pPr algn="l" indent="0" marL="0">
              <a:lnSpc>
                <a:spcPts val="2050"/>
              </a:lnSpc>
              <a:buNone/>
            </a:pPr>
            <a:r>
              <a:rPr lang="en-US" sz="1650" b="1" spc="-17" kern="0" dirty="0">
                <a:solidFill>
                  <a:srgbClr val="3D3838"/>
                </a:solidFill>
                <a:latin typeface="Montserrat Bold" pitchFamily="34" charset="0"/>
                <a:ea typeface="Montserrat Bold" pitchFamily="34" charset="-122"/>
                <a:cs typeface="Montserrat Bold" pitchFamily="34" charset="-120"/>
              </a:rPr>
              <a:t>Contextual Understanding</a:t>
            </a:r>
            <a:endParaRPr lang="en-US" sz="1650" dirty="0"/>
          </a:p>
        </p:txBody>
      </p:sp>
      <p:sp>
        <p:nvSpPr>
          <p:cNvPr id="14" name="Text 7"/>
          <p:cNvSpPr/>
          <p:nvPr/>
        </p:nvSpPr>
        <p:spPr>
          <a:xfrm>
            <a:off x="654010" y="7013258"/>
            <a:ext cx="7835979" cy="280154"/>
          </a:xfrm>
          <a:prstGeom prst="rect">
            <a:avLst/>
          </a:prstGeom>
          <a:noFill/>
          <a:ln/>
        </p:spPr>
        <p:txBody>
          <a:bodyPr wrap="none" lIns="0" tIns="0" rIns="0" bIns="0" rtlCol="0" anchor="t"/>
          <a:lstStyle/>
          <a:p>
            <a:pPr algn="l" indent="0" marL="0">
              <a:lnSpc>
                <a:spcPts val="2200"/>
              </a:lnSpc>
              <a:buNone/>
            </a:pPr>
            <a:r>
              <a:rPr lang="en-US" sz="1450" dirty="0">
                <a:solidFill>
                  <a:srgbClr val="3D3838"/>
                </a:solidFill>
                <a:latin typeface="Source Sans Pro" pitchFamily="34" charset="0"/>
                <a:ea typeface="Source Sans Pro" pitchFamily="34" charset="-122"/>
                <a:cs typeface="Source Sans Pro" pitchFamily="34" charset="-120"/>
              </a:rPr>
              <a:t>The assistant needs to improve its ability to understand complex conversations and context.</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2024-12-07T19:03:55Z</dcterms:created>
  <dcterms:modified xsi:type="dcterms:W3CDTF">2024-12-07T19:03:55Z</dcterms:modified>
</cp:coreProperties>
</file>