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6" r:id="rId16"/>
    <p:sldId id="294" r:id="rId17"/>
    <p:sldId id="293" r:id="rId18"/>
    <p:sldId id="297" r:id="rId19"/>
    <p:sldId id="295" r:id="rId20"/>
    <p:sldId id="298" r:id="rId21"/>
    <p:sldId id="299" r:id="rId22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596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8/5/22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8/5/22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8FD29-F16D-B24D-AC1C-5ACC7AEF9236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049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8FD29-F16D-B24D-AC1C-5ACC7AEF9236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495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8FD29-F16D-B24D-AC1C-5ACC7AEF9236}" type="slidenum">
              <a:rPr lang="es-ES_tradnl" smtClean="0"/>
              <a:pPr>
                <a:defRPr/>
              </a:pPr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935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8FD29-F16D-B24D-AC1C-5ACC7AEF9236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699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4000" noProof="0" dirty="0"/>
              <a:t>Introducción a Android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799" y="3602038"/>
            <a:ext cx="10668001" cy="2639736"/>
          </a:xfrm>
        </p:spPr>
        <p:txBody>
          <a:bodyPr/>
          <a:lstStyle/>
          <a:p>
            <a:r>
              <a:rPr lang="es-ES_tradnl" noProof="0" dirty="0"/>
              <a:t>Este material fue creado a partir de la información y bajo licencia Creative </a:t>
            </a:r>
            <a:r>
              <a:rPr lang="es-ES_tradnl" noProof="0" dirty="0" err="1"/>
              <a:t>Commons</a:t>
            </a:r>
            <a:r>
              <a:rPr lang="es-ES_tradnl" noProof="0" dirty="0"/>
              <a:t> </a:t>
            </a:r>
            <a:r>
              <a:rPr lang="es-ES_tradnl" noProof="0" dirty="0" err="1"/>
              <a:t>Attribution</a:t>
            </a:r>
            <a:r>
              <a:rPr lang="es-ES_tradnl" noProof="0" dirty="0"/>
              <a:t> 4.0 International, de </a:t>
            </a:r>
            <a:r>
              <a:rPr lang="es-ES_tradnl" noProof="0" dirty="0" err="1"/>
              <a:t>Developers</a:t>
            </a:r>
            <a:r>
              <a:rPr lang="es-ES_tradnl" noProof="0" dirty="0"/>
              <a:t> Android oficial de Google y con la participación de Francisco Cabezas </a:t>
            </a:r>
          </a:p>
          <a:p>
            <a:r>
              <a:rPr lang="es-ES_tradnl" noProof="0" dirty="0"/>
              <a:t>ELO329: Diseño y Programación Orientados a Objetos</a:t>
            </a:r>
            <a:endParaRPr lang="es-ES_tradnl" altLang="en-CL" noProof="0" dirty="0"/>
          </a:p>
          <a:p>
            <a:r>
              <a:rPr lang="es-ES_tradnl" altLang="en-CL" noProof="0" dirty="0"/>
              <a:t>Departamento de Electrónica</a:t>
            </a:r>
          </a:p>
          <a:p>
            <a:r>
              <a:rPr lang="es-ES_tradnl" altLang="en-CL" noProof="0" dirty="0"/>
              <a:t>Universidad Técnica Federico Santa María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495-000E-D8A7-3282-4F815E9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Aplicaciones de Sistema y Usuario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41A11-CCEB-BA8A-11AA-E53F9774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081" y="1231970"/>
            <a:ext cx="7316457" cy="5124380"/>
          </a:xfrm>
        </p:spPr>
        <p:txBody>
          <a:bodyPr/>
          <a:lstStyle/>
          <a:p>
            <a:r>
              <a:rPr lang="es-ES_tradnl" noProof="0" dirty="0"/>
              <a:t>Las aplicaciones de sistema (</a:t>
            </a:r>
            <a:r>
              <a:rPr lang="es-ES_tradnl" noProof="0" dirty="0" err="1"/>
              <a:t>System</a:t>
            </a:r>
            <a:r>
              <a:rPr lang="es-ES_tradnl" noProof="0" dirty="0"/>
              <a:t> Apps) no tienen un status especial, y proveen funcionalidades clave para los desarrolladores de aplicaciones. </a:t>
            </a:r>
          </a:p>
          <a:p>
            <a:r>
              <a:rPr lang="es-ES_tradnl" noProof="0" dirty="0"/>
              <a:t>Por ejemplo, para enviar un mensaje SMS, un desarrollador puede usar una app de sistema, asimismo para realizar una llamada telefónica.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A4E1D-C288-1F14-DED1-6E699C1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9808-BDE4-40DE-2E3A-D7404D1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B169-FF33-F030-1CD9-304A559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99D38B-78B0-211C-8AB6-A20A496899AC}"/>
              </a:ext>
            </a:extLst>
          </p:cNvPr>
          <p:cNvSpPr/>
          <p:nvPr/>
        </p:nvSpPr>
        <p:spPr>
          <a:xfrm>
            <a:off x="787078" y="1423686"/>
            <a:ext cx="3379808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65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495-000E-D8A7-3282-4F815E9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Java API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41A11-CCEB-BA8A-11AA-E53F9774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687" y="1904510"/>
            <a:ext cx="7161852" cy="4451840"/>
          </a:xfrm>
        </p:spPr>
        <p:txBody>
          <a:bodyPr/>
          <a:lstStyle/>
          <a:p>
            <a:r>
              <a:rPr lang="es-ES_tradnl" noProof="0" dirty="0"/>
              <a:t>Todas las capacidades del sistema operativo Android están disponibles a través de </a:t>
            </a:r>
            <a:r>
              <a:rPr lang="es-ES_tradnl" noProof="0" dirty="0" err="1"/>
              <a:t>APIs</a:t>
            </a:r>
            <a:r>
              <a:rPr lang="es-ES_tradnl" noProof="0" dirty="0"/>
              <a:t> escritas en lenguaje Java. </a:t>
            </a:r>
          </a:p>
          <a:p>
            <a:pPr lvl="1"/>
            <a:r>
              <a:rPr lang="es-ES_tradnl" noProof="0" dirty="0"/>
              <a:t>Jerarquía de clases visuales para crear vistas</a:t>
            </a:r>
          </a:p>
          <a:p>
            <a:pPr lvl="1"/>
            <a:r>
              <a:rPr lang="es-ES_tradnl" noProof="0" dirty="0" err="1"/>
              <a:t>Notification</a:t>
            </a:r>
            <a:r>
              <a:rPr lang="es-ES_tradnl" noProof="0" dirty="0"/>
              <a:t> Manager</a:t>
            </a:r>
          </a:p>
          <a:p>
            <a:pPr lvl="1"/>
            <a:r>
              <a:rPr lang="es-ES_tradnl" noProof="0" dirty="0" err="1"/>
              <a:t>Activity</a:t>
            </a:r>
            <a:r>
              <a:rPr lang="es-ES_tradnl" noProof="0" dirty="0"/>
              <a:t> Manager para ciclos de vida y navegación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A4E1D-C288-1F14-DED1-6E699C1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9808-BDE4-40DE-2E3A-D7404D1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B169-FF33-F030-1CD9-304A559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6A925B-1755-C883-65D4-DF1739575E44}"/>
              </a:ext>
            </a:extLst>
          </p:cNvPr>
          <p:cNvSpPr/>
          <p:nvPr/>
        </p:nvSpPr>
        <p:spPr>
          <a:xfrm>
            <a:off x="799219" y="2387836"/>
            <a:ext cx="3379808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214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495-000E-D8A7-3282-4F815E9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Android </a:t>
            </a:r>
            <a:r>
              <a:rPr lang="es-ES_tradnl" noProof="0" dirty="0" err="1"/>
              <a:t>Runtime</a:t>
            </a:r>
            <a:r>
              <a:rPr lang="es-ES_tradnl" noProof="0" dirty="0"/>
              <a:t> y Bibliotecas Nativas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41A11-CCEB-BA8A-11AA-E53F9774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3" y="2906486"/>
            <a:ext cx="7014895" cy="3449864"/>
          </a:xfrm>
        </p:spPr>
        <p:txBody>
          <a:bodyPr/>
          <a:lstStyle/>
          <a:p>
            <a:r>
              <a:rPr lang="es-ES_tradnl" noProof="0" dirty="0"/>
              <a:t>Cada aplicación corre sus propios procesos con su propia instancia de Android </a:t>
            </a:r>
            <a:r>
              <a:rPr lang="es-ES_tradnl" noProof="0" dirty="0" err="1"/>
              <a:t>Runtime</a:t>
            </a:r>
            <a:r>
              <a:rPr lang="es-ES_tradnl" noProof="0" dirty="0"/>
              <a:t> </a:t>
            </a:r>
          </a:p>
          <a:p>
            <a:r>
              <a:rPr lang="es-ES_tradnl" noProof="0" dirty="0"/>
              <a:t>Las bibliotecas nativas permiten acceso a componentes y servicios </a:t>
            </a:r>
            <a:r>
              <a:rPr lang="es-ES_tradnl" noProof="0" dirty="0" err="1"/>
              <a:t>core</a:t>
            </a:r>
            <a:r>
              <a:rPr lang="es-ES_tradnl" noProof="0" dirty="0"/>
              <a:t> de Android. La mayoría de las funcionalidades está disponibles de todas formas a través de la API de Java.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A4E1D-C288-1F14-DED1-6E699C1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9808-BDE4-40DE-2E3A-D7404D1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B169-FF33-F030-1CD9-304A559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6A925B-1755-C883-65D4-DF1739575E44}"/>
              </a:ext>
            </a:extLst>
          </p:cNvPr>
          <p:cNvSpPr/>
          <p:nvPr/>
        </p:nvSpPr>
        <p:spPr>
          <a:xfrm>
            <a:off x="793708" y="3325385"/>
            <a:ext cx="3379808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10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495-000E-D8A7-3282-4F815E9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Hardware </a:t>
            </a:r>
            <a:r>
              <a:rPr lang="es-ES_tradnl" noProof="0" dirty="0" err="1"/>
              <a:t>Abstraction</a:t>
            </a:r>
            <a:r>
              <a:rPr lang="es-ES_tradnl" noProof="0" dirty="0"/>
              <a:t> </a:t>
            </a:r>
            <a:r>
              <a:rPr lang="es-ES_tradnl" noProof="0" dirty="0" err="1"/>
              <a:t>Layer</a:t>
            </a:r>
            <a:r>
              <a:rPr lang="es-ES_tradnl" noProof="0" dirty="0"/>
              <a:t> (HAL)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41A11-CCEB-BA8A-11AA-E53F9774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1" y="3429000"/>
            <a:ext cx="7227167" cy="2927350"/>
          </a:xfrm>
        </p:spPr>
        <p:txBody>
          <a:bodyPr/>
          <a:lstStyle/>
          <a:p>
            <a:r>
              <a:rPr lang="es-ES_tradnl" noProof="0" dirty="0"/>
              <a:t>Interfaces estándar que exponen capacidades de hardware como bibliotecas. </a:t>
            </a:r>
          </a:p>
          <a:p>
            <a:pPr lvl="1"/>
            <a:r>
              <a:rPr lang="es-ES_tradnl" noProof="0" dirty="0"/>
              <a:t>Por ejemplo, en nuestras aplicaciones podemos acceder al uso de la cámara a través de </a:t>
            </a:r>
            <a:r>
              <a:rPr lang="es-ES_tradnl" noProof="0" dirty="0">
                <a:latin typeface="Courier" pitchFamily="2" charset="0"/>
              </a:rPr>
              <a:t>android.hardware.camera2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A4E1D-C288-1F14-DED1-6E699C1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9808-BDE4-40DE-2E3A-D7404D1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B169-FF33-F030-1CD9-304A559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6A925B-1755-C883-65D4-DF1739575E44}"/>
              </a:ext>
            </a:extLst>
          </p:cNvPr>
          <p:cNvSpPr/>
          <p:nvPr/>
        </p:nvSpPr>
        <p:spPr>
          <a:xfrm>
            <a:off x="793708" y="4205060"/>
            <a:ext cx="3379808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19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495-000E-D8A7-3282-4F815E9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Linux </a:t>
            </a:r>
            <a:r>
              <a:rPr lang="es-ES_tradnl" noProof="0" dirty="0" err="1"/>
              <a:t>Kernel</a:t>
            </a:r>
            <a:endParaRPr lang="es-ES_tradnl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41A11-CCEB-BA8A-11AA-E53F9774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435" y="3233056"/>
            <a:ext cx="7360104" cy="3123293"/>
          </a:xfrm>
        </p:spPr>
        <p:txBody>
          <a:bodyPr/>
          <a:lstStyle/>
          <a:p>
            <a:r>
              <a:rPr lang="es-ES_tradnl" noProof="0" dirty="0"/>
              <a:t>El </a:t>
            </a:r>
            <a:r>
              <a:rPr lang="es-ES_tradnl" noProof="0" dirty="0" err="1"/>
              <a:t>kernel</a:t>
            </a:r>
            <a:r>
              <a:rPr lang="es-ES_tradnl" noProof="0" dirty="0"/>
              <a:t> de Linux nos permite poder ejecutar nuestras aplicaciones de forma segura, ofreciendo soporte para la gestión de memoria, procesos y hebras de aplicaciones. </a:t>
            </a:r>
          </a:p>
          <a:p>
            <a:r>
              <a:rPr lang="es-ES_tradnl" noProof="0" dirty="0"/>
              <a:t>Provee funciones de seguridad </a:t>
            </a:r>
          </a:p>
          <a:p>
            <a:r>
              <a:rPr lang="es-ES_tradnl" noProof="0" dirty="0"/>
              <a:t>Drivers para conexión a periféricos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A4E1D-C288-1F14-DED1-6E699C1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9808-BDE4-40DE-2E3A-D7404D1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B169-FF33-F030-1CD9-304A559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6A925B-1755-C883-65D4-DF1739575E44}"/>
              </a:ext>
            </a:extLst>
          </p:cNvPr>
          <p:cNvSpPr/>
          <p:nvPr/>
        </p:nvSpPr>
        <p:spPr>
          <a:xfrm>
            <a:off x="793708" y="5131035"/>
            <a:ext cx="3379808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7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BCB-353E-065B-FE8F-1074CF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4D9-92C1-1991-634D-8E1828B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/>
              <a:t>Android como ecosistema </a:t>
            </a:r>
          </a:p>
          <a:p>
            <a:pPr fontAlgn="auto"/>
            <a:r>
              <a:rPr lang="es-ES_tradnl" noProof="0" dirty="0"/>
              <a:t>Arquitectura de la plataforma Android </a:t>
            </a:r>
          </a:p>
          <a:p>
            <a:pPr fontAlgn="auto"/>
            <a:r>
              <a:rPr lang="es-ES_tradnl" noProof="0" dirty="0">
                <a:solidFill>
                  <a:srgbClr val="FF0000"/>
                </a:solidFill>
              </a:rPr>
              <a:t>Versiones de Android </a:t>
            </a:r>
          </a:p>
          <a:p>
            <a:pPr fontAlgn="auto"/>
            <a:r>
              <a:rPr lang="es-ES_tradnl" noProof="0" dirty="0"/>
              <a:t>Desafíos del desarrollo de aplicaciones Android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D287-489B-C689-74DB-EB6F09F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4DEE-82BD-D10F-4D6A-58F9623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957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D8A-6F50-65EC-4F51-2E4D1D48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Versiones Antiguas de Android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C29C-6F62-9858-6D6D-1F326E9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F9EBC-9B7D-D9D7-BA64-4C03447F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895A-A7E2-61B7-EECC-3D6AD3D8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04" y="1682829"/>
            <a:ext cx="6688559" cy="37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D8A-6F50-65EC-4F51-2E4D1D48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Versiones Nuevas de Android (hasta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C29C-6F62-9858-6D6D-1F326E9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F9EBC-9B7D-D9D7-BA64-4C03447F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17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D2EA7-03B9-7DA6-AB80-91F8AC98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52" y="1601807"/>
            <a:ext cx="7685896" cy="43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BCB-353E-065B-FE8F-1074CF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4D9-92C1-1991-634D-8E1828B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/>
              <a:t>Android como ecosistema </a:t>
            </a:r>
          </a:p>
          <a:p>
            <a:pPr fontAlgn="auto"/>
            <a:r>
              <a:rPr lang="es-ES_tradnl" noProof="0" dirty="0"/>
              <a:t>Arquitectura de la plataforma Android </a:t>
            </a:r>
          </a:p>
          <a:p>
            <a:pPr fontAlgn="auto"/>
            <a:r>
              <a:rPr lang="es-ES_tradnl" noProof="0" dirty="0"/>
              <a:t>Versiones de Android </a:t>
            </a:r>
          </a:p>
          <a:p>
            <a:pPr fontAlgn="auto"/>
            <a:r>
              <a:rPr lang="es-ES_tradnl" noProof="0" dirty="0">
                <a:solidFill>
                  <a:srgbClr val="FF0000"/>
                </a:solidFill>
              </a:rPr>
              <a:t>Desafíos del desarrollo de aplicaciones Android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D287-489B-C689-74DB-EB6F09F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4DEE-82BD-D10F-4D6A-58F9623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047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A46-F85A-1C5C-12BF-AA38C080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¿Qué es una Aplicación Android?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5FF00-7B70-4C89-6EC2-262F81B4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Una o más vistas interactivas</a:t>
            </a:r>
          </a:p>
          <a:p>
            <a:r>
              <a:rPr lang="es-ES_tradnl" noProof="0" dirty="0"/>
              <a:t>Veremos que una aplicación es un conjunto de vistas organizadas como un </a:t>
            </a:r>
            <a:r>
              <a:rPr lang="es-ES_tradnl" noProof="0" dirty="0" err="1"/>
              <a:t>stack</a:t>
            </a:r>
            <a:r>
              <a:rPr lang="es-ES_tradnl" noProof="0" dirty="0"/>
              <a:t>. </a:t>
            </a:r>
          </a:p>
          <a:p>
            <a:r>
              <a:rPr lang="es-ES_tradnl" noProof="0" dirty="0"/>
              <a:t>Escritas usando el lenguaje de programación </a:t>
            </a:r>
            <a:r>
              <a:rPr lang="es-ES_tradnl" b="1" noProof="0" dirty="0"/>
              <a:t>Java</a:t>
            </a:r>
            <a:r>
              <a:rPr lang="es-ES_tradnl" noProof="0" dirty="0"/>
              <a:t>, también con el lenguaje </a:t>
            </a:r>
            <a:r>
              <a:rPr lang="es-ES_tradnl" noProof="0" dirty="0" err="1"/>
              <a:t>Kotlin</a:t>
            </a:r>
            <a:r>
              <a:rPr lang="es-ES_tradnl" noProof="0" dirty="0"/>
              <a:t>. </a:t>
            </a:r>
          </a:p>
          <a:p>
            <a:r>
              <a:rPr lang="es-ES_tradnl" noProof="0" dirty="0"/>
              <a:t>Utiliza el Android Software </a:t>
            </a:r>
            <a:r>
              <a:rPr lang="es-ES_tradnl" noProof="0" dirty="0" err="1"/>
              <a:t>Development</a:t>
            </a:r>
            <a:r>
              <a:rPr lang="es-ES_tradnl" noProof="0" dirty="0"/>
              <a:t> Kit (SDK), bibliotecas y el Android </a:t>
            </a:r>
            <a:r>
              <a:rPr lang="es-ES_tradnl" noProof="0" dirty="0" err="1"/>
              <a:t>Application</a:t>
            </a:r>
            <a:r>
              <a:rPr lang="es-ES_tradnl" noProof="0" dirty="0"/>
              <a:t> Framework </a:t>
            </a:r>
          </a:p>
          <a:p>
            <a:r>
              <a:rPr lang="es-ES_tradnl" noProof="0" dirty="0"/>
              <a:t>Ejecutadas sobre una máquina virtual. En el caso de Android, sobre la ART (Android </a:t>
            </a:r>
            <a:r>
              <a:rPr lang="es-ES_tradnl" noProof="0" dirty="0" err="1"/>
              <a:t>Runtime</a:t>
            </a:r>
            <a:r>
              <a:rPr lang="es-ES_tradnl" noProof="0" dirty="0"/>
              <a:t>), en versiones anteriores, </a:t>
            </a:r>
            <a:r>
              <a:rPr lang="es-ES_tradnl" noProof="0" dirty="0" err="1"/>
              <a:t>Dalvik</a:t>
            </a:r>
            <a:r>
              <a:rPr lang="es-ES_tradnl" noProof="0" dirty="0"/>
              <a:t> Virtual Machine. </a:t>
            </a:r>
          </a:p>
          <a:p>
            <a:pPr marL="0" indent="0">
              <a:buNone/>
            </a:pPr>
            <a:endParaRPr lang="es-ES_tradnl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DAEA7-0B88-7D80-1ABF-A1619A58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BDB08-3F2F-A182-C5C0-4BC229FF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28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BCB-353E-065B-FE8F-1074CF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4D9-92C1-1991-634D-8E1828B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>
                <a:solidFill>
                  <a:srgbClr val="FF0000"/>
                </a:solidFill>
              </a:rPr>
              <a:t>Android como ecosistema </a:t>
            </a:r>
          </a:p>
          <a:p>
            <a:pPr fontAlgn="auto"/>
            <a:r>
              <a:rPr lang="es-ES_tradnl" noProof="0" dirty="0"/>
              <a:t>Arquitectura de la plataforma Android </a:t>
            </a:r>
          </a:p>
          <a:p>
            <a:pPr fontAlgn="auto"/>
            <a:r>
              <a:rPr lang="es-ES_tradnl" noProof="0" dirty="0"/>
              <a:t>Versiones de Android </a:t>
            </a:r>
          </a:p>
          <a:p>
            <a:pPr fontAlgn="auto"/>
            <a:r>
              <a:rPr lang="es-ES_tradnl" noProof="0" dirty="0"/>
              <a:t>Desafíos del desarrollo de aplicaciones Android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D287-489B-C689-74DB-EB6F09F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4DEE-82BD-D10F-4D6A-58F9623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31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B64F-074A-7172-F882-308A7F43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Desafíos del Desarrollo de Aplicaciones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D3C6-BEE7-88D2-296D-0662A427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Múltiples tamaños de pantalla y resoluciones </a:t>
            </a:r>
          </a:p>
          <a:p>
            <a:r>
              <a:rPr lang="es-ES_tradnl" noProof="0" dirty="0"/>
              <a:t>Performance (Desempeño): Las aplicaciones deben ser responsivas y con transiciones suaves </a:t>
            </a:r>
          </a:p>
          <a:p>
            <a:r>
              <a:rPr lang="es-ES_tradnl" noProof="0" dirty="0"/>
              <a:t>Seguridad: Mantener el código de fuente seguro y la información del usuario también </a:t>
            </a:r>
          </a:p>
          <a:p>
            <a:r>
              <a:rPr lang="es-ES_tradnl" noProof="0" dirty="0"/>
              <a:t>Compatibilidad: Correr bien en plataformas antiguas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C54A-538D-00EC-2A1E-F1DBA0A0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9DD7F-23C2-728E-49DF-E32C1489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0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BCB-353E-065B-FE8F-1074CF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4D9-92C1-1991-634D-8E1828B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/>
              <a:t>Android como ecosistema </a:t>
            </a:r>
          </a:p>
          <a:p>
            <a:pPr fontAlgn="auto"/>
            <a:r>
              <a:rPr lang="es-ES_tradnl" noProof="0" dirty="0"/>
              <a:t>Arquitectura de la plataforma Android </a:t>
            </a:r>
          </a:p>
          <a:p>
            <a:pPr fontAlgn="auto"/>
            <a:r>
              <a:rPr lang="es-ES_tradnl" noProof="0" dirty="0"/>
              <a:t>Versiones de Android </a:t>
            </a:r>
          </a:p>
          <a:p>
            <a:pPr fontAlgn="auto"/>
            <a:r>
              <a:rPr lang="es-ES_tradnl" noProof="0" dirty="0"/>
              <a:t>Desafíos del desarrollo de aplicaciones Android </a:t>
            </a:r>
          </a:p>
          <a:p>
            <a:pPr fontAlgn="auto"/>
            <a:r>
              <a:rPr lang="es-ES_tradnl" dirty="0">
                <a:solidFill>
                  <a:srgbClr val="FF0000"/>
                </a:solidFill>
              </a:rPr>
              <a:t>Creación de aplicaciones Android (</a:t>
            </a:r>
            <a:r>
              <a:rPr lang="es-ES_tradnl">
                <a:solidFill>
                  <a:srgbClr val="FF0000"/>
                </a:solidFill>
              </a:rPr>
              <a:t>próxima clase)</a:t>
            </a:r>
            <a:endParaRPr lang="es-ES_tradnl" noProof="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D287-489B-C689-74DB-EB6F09F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4DEE-82BD-D10F-4D6A-58F9623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056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AC5F-3E01-C75F-823A-2DB7BAAE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Ecosistema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F3A6-C9D0-8E49-A314-D1EBD72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¿Qué es Android?</a:t>
            </a:r>
          </a:p>
          <a:p>
            <a:r>
              <a:rPr lang="es-ES_tradnl" noProof="0" dirty="0"/>
              <a:t>Sistema operativo móvil basado en el </a:t>
            </a:r>
            <a:r>
              <a:rPr lang="es-ES_tradnl" noProof="0" dirty="0" err="1"/>
              <a:t>kernel</a:t>
            </a:r>
            <a:r>
              <a:rPr lang="es-ES_tradnl" noProof="0" dirty="0"/>
              <a:t> de Linux </a:t>
            </a:r>
          </a:p>
          <a:p>
            <a:r>
              <a:rPr lang="es-ES_tradnl" noProof="0" dirty="0"/>
              <a:t>Interfaz de usuario adaptada para pantallas táctiles </a:t>
            </a:r>
          </a:p>
          <a:p>
            <a:r>
              <a:rPr lang="es-ES_tradnl" noProof="0" dirty="0"/>
              <a:t>Usado en cerca del 80% de todos los smartphones </a:t>
            </a:r>
          </a:p>
          <a:p>
            <a:r>
              <a:rPr lang="es-ES_tradnl" noProof="0" dirty="0"/>
              <a:t>Está presente en una diversa gama de dispositivos, tales como relojes inteligentes, </a:t>
            </a:r>
            <a:r>
              <a:rPr lang="es-ES_tradnl" noProof="0" dirty="0" err="1"/>
              <a:t>smart</a:t>
            </a:r>
            <a:r>
              <a:rPr lang="es-ES_tradnl" noProof="0" dirty="0"/>
              <a:t> TV, autos, etc. </a:t>
            </a:r>
          </a:p>
          <a:p>
            <a:r>
              <a:rPr lang="es-ES_tradnl" noProof="0" dirty="0"/>
              <a:t>Más de 2 millones de aplicaciones en la Google Play Store Altamente personalizable para diversos dispositivos</a:t>
            </a:r>
          </a:p>
          <a:p>
            <a:r>
              <a:rPr lang="es-ES_tradnl" noProof="0" dirty="0"/>
              <a:t>Open </a:t>
            </a:r>
            <a:r>
              <a:rPr lang="es-ES_tradnl" noProof="0" dirty="0" err="1"/>
              <a:t>Source</a:t>
            </a:r>
            <a:r>
              <a:rPr lang="es-ES_tradnl" noProof="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28E25-338A-FCFB-7C84-30DC3367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C4479-D2EC-5B70-7C41-C90E30F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067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F2FB-527D-8A80-CD66-D9A8E8D6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Interacción con el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3516-963E-1A04-315F-9E0C40B4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noProof="0" dirty="0"/>
              <a:t>Gestos </a:t>
            </a:r>
            <a:r>
              <a:rPr lang="es-ES_tradnl" dirty="0"/>
              <a:t>de los dedos</a:t>
            </a:r>
            <a:r>
              <a:rPr lang="es-ES_tradnl" noProof="0" dirty="0"/>
              <a:t>: </a:t>
            </a:r>
            <a:r>
              <a:rPr lang="es-ES_tradnl" noProof="0" dirty="0" err="1"/>
              <a:t>Swipe</a:t>
            </a:r>
            <a:r>
              <a:rPr lang="es-ES_tradnl" noProof="0" dirty="0"/>
              <a:t>, </a:t>
            </a:r>
            <a:r>
              <a:rPr lang="es-ES_tradnl" noProof="0" dirty="0" err="1"/>
              <a:t>Tap</a:t>
            </a:r>
            <a:r>
              <a:rPr lang="es-ES_tradnl" noProof="0" dirty="0"/>
              <a:t>, Arrastrar</a:t>
            </a:r>
          </a:p>
          <a:p>
            <a:r>
              <a:rPr lang="es-ES_tradnl" noProof="0" dirty="0"/>
              <a:t>Teclado virtual para caracteres, números y emojis </a:t>
            </a:r>
          </a:p>
          <a:p>
            <a:r>
              <a:rPr lang="es-ES_tradnl" noProof="0" dirty="0"/>
              <a:t>Soporte para Bluetooth, </a:t>
            </a:r>
            <a:r>
              <a:rPr lang="es-ES_tradnl" noProof="0"/>
              <a:t>controladores USB </a:t>
            </a:r>
            <a:r>
              <a:rPr lang="es-ES_tradnl" noProof="0" dirty="0"/>
              <a:t>y periféricos </a:t>
            </a:r>
            <a:br>
              <a:rPr lang="es-ES_tradnl" noProof="0" dirty="0"/>
            </a:br>
            <a:endParaRPr lang="es-ES_tradnl" noProof="0" dirty="0"/>
          </a:p>
          <a:p>
            <a:pPr marL="0" indent="0" fontAlgn="auto">
              <a:buNone/>
            </a:pPr>
            <a:r>
              <a:rPr lang="es-ES_tradnl" sz="2800" u="sng" dirty="0">
                <a:solidFill>
                  <a:srgbClr val="0000CC"/>
                </a:solidFill>
              </a:rPr>
              <a:t>Sensores</a:t>
            </a:r>
          </a:p>
          <a:p>
            <a:r>
              <a:rPr lang="es-ES_tradnl" noProof="0" dirty="0"/>
              <a:t>Los sensores pueden descubrir una acción del usuario y responder</a:t>
            </a:r>
          </a:p>
          <a:p>
            <a:r>
              <a:rPr lang="es-ES_tradnl" noProof="0" dirty="0"/>
              <a:t>Los contenidos del dispositivo pueden rotar si es necesario</a:t>
            </a:r>
          </a:p>
          <a:p>
            <a:r>
              <a:rPr lang="es-ES_tradnl" noProof="0" dirty="0"/>
              <a:t>El movimiento ajusta la posición en un mapa</a:t>
            </a:r>
          </a:p>
          <a:p>
            <a:r>
              <a:rPr lang="es-ES_tradnl" noProof="0" dirty="0"/>
              <a:t>Movimientos rápidos pueden deshabilitar ciertas funciones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7E8B0-D199-67AE-7C11-ADDCD3BE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FACF6-978F-BC84-9E65-8D9AECB3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99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F299-4F7E-F0A4-5F09-E962E8C1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Ejemplos de aplicaciones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18A85-2F91-64EA-1AFA-D05BD6BC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213A4-5DEA-930C-4A62-8D45FEE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D2B6B-FA61-82FC-152F-5D83A8DB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9" y="1356167"/>
            <a:ext cx="2538192" cy="4224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214A3-7796-B34F-C393-34850051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55" y="1502641"/>
            <a:ext cx="2538191" cy="4465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45DD8-70DD-72D8-FD7E-1999EE68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738" y="1064871"/>
            <a:ext cx="3082023" cy="54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A85ED-3CAF-0EFB-0210-004A6057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Android Software </a:t>
            </a:r>
            <a:r>
              <a:rPr lang="es-ES_tradnl" noProof="0" dirty="0" err="1"/>
              <a:t>Development</a:t>
            </a:r>
            <a:r>
              <a:rPr lang="es-ES_tradnl" noProof="0" dirty="0"/>
              <a:t> Kit (SDK)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676D7-830D-6E49-5C98-20E37DD5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noProof="0" dirty="0"/>
              <a:t>Herramientas de desarrollo (</a:t>
            </a:r>
            <a:r>
              <a:rPr lang="es-ES_tradnl" noProof="0" dirty="0" err="1"/>
              <a:t>debugger</a:t>
            </a:r>
            <a:r>
              <a:rPr lang="es-ES_tradnl" noProof="0" dirty="0"/>
              <a:t>, monitoreo, editores)</a:t>
            </a:r>
          </a:p>
          <a:p>
            <a:r>
              <a:rPr lang="es-ES_tradnl" noProof="0" dirty="0"/>
              <a:t>Librerías (</a:t>
            </a:r>
            <a:r>
              <a:rPr lang="es-ES_tradnl" noProof="0" dirty="0" err="1"/>
              <a:t>maps</a:t>
            </a:r>
            <a:r>
              <a:rPr lang="es-ES_tradnl" noProof="0" dirty="0"/>
              <a:t>, wearables)</a:t>
            </a:r>
          </a:p>
          <a:p>
            <a:r>
              <a:rPr lang="es-ES_tradnl" noProof="0" dirty="0"/>
              <a:t>Dispositivos Virtuales (Emuladores)</a:t>
            </a:r>
          </a:p>
          <a:p>
            <a:r>
              <a:rPr lang="es-ES_tradnl" noProof="0" dirty="0"/>
              <a:t>Documentación (</a:t>
            </a:r>
            <a:r>
              <a:rPr lang="es-ES_tradnl" noProof="0" dirty="0">
                <a:hlinkClick r:id="rId2"/>
              </a:rPr>
              <a:t>https://developer.android.com/</a:t>
            </a:r>
            <a:r>
              <a:rPr lang="es-ES_tradnl" noProof="0" dirty="0"/>
              <a:t>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10DC-B94B-D182-36EA-6AC2E36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AFEC-B31E-810F-58A9-6C136B71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08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B1CF-2147-CEDA-10E5-2DE579CA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Android Studio: IDE oficial de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6080-D29A-D056-6290-4AF96CE1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/>
              <a:t>Sirve para desarrollar, correr, </a:t>
            </a:r>
            <a:r>
              <a:rPr lang="es-ES_tradnl" noProof="0" dirty="0" err="1"/>
              <a:t>debuguear</a:t>
            </a:r>
            <a:r>
              <a:rPr lang="es-ES_tradnl" noProof="0" dirty="0"/>
              <a:t> y empaquetar aplicaciones </a:t>
            </a:r>
          </a:p>
          <a:p>
            <a:pPr fontAlgn="auto"/>
            <a:r>
              <a:rPr lang="es-ES_tradnl" noProof="0" dirty="0"/>
              <a:t>Monitoreo y herramientas de performance </a:t>
            </a:r>
          </a:p>
          <a:p>
            <a:pPr fontAlgn="auto"/>
            <a:r>
              <a:rPr lang="es-ES_tradnl" noProof="0" dirty="0"/>
              <a:t>Dispositivos virtuales </a:t>
            </a:r>
          </a:p>
          <a:p>
            <a:pPr fontAlgn="auto"/>
            <a:r>
              <a:rPr lang="es-ES_tradnl" noProof="0" dirty="0"/>
              <a:t>Editor visual </a:t>
            </a:r>
          </a:p>
          <a:p>
            <a:pPr fontAlgn="auto"/>
            <a:endParaRPr lang="es-ES_tradnl" noProof="0" dirty="0"/>
          </a:p>
          <a:p>
            <a:pPr marL="0" indent="0" fontAlgn="auto">
              <a:buNone/>
            </a:pPr>
            <a:r>
              <a:rPr lang="es-ES_tradnl" sz="2800" u="sng" noProof="0" dirty="0">
                <a:solidFill>
                  <a:srgbClr val="0000CC"/>
                </a:solidFill>
              </a:rPr>
              <a:t>Google Play Store</a:t>
            </a:r>
          </a:p>
          <a:p>
            <a:r>
              <a:rPr lang="es-ES_tradnl" noProof="0" dirty="0"/>
              <a:t>Tienda oficial de aplicaciones para Android</a:t>
            </a:r>
          </a:p>
          <a:p>
            <a:r>
              <a:rPr lang="es-ES_tradnl" noProof="0" dirty="0"/>
              <a:t>Servicio de distribución digital operado por Google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F3218-2940-07F4-8B81-028D6AF3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2B308-381C-884E-3862-FAE96252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73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BCB-353E-065B-FE8F-1074CF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4D9-92C1-1991-634D-8E1828B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s-ES_tradnl" noProof="0" dirty="0"/>
              <a:t>Android como ecosistema </a:t>
            </a:r>
          </a:p>
          <a:p>
            <a:pPr fontAlgn="auto"/>
            <a:r>
              <a:rPr lang="es-ES_tradnl" noProof="0" dirty="0">
                <a:solidFill>
                  <a:srgbClr val="FF0000"/>
                </a:solidFill>
              </a:rPr>
              <a:t>Arquitectura de la plataforma Android </a:t>
            </a:r>
          </a:p>
          <a:p>
            <a:pPr fontAlgn="auto"/>
            <a:r>
              <a:rPr lang="es-ES_tradnl" noProof="0" dirty="0"/>
              <a:t>Versiones de Android </a:t>
            </a:r>
          </a:p>
          <a:p>
            <a:pPr fontAlgn="auto"/>
            <a:r>
              <a:rPr lang="es-ES_tradnl" noProof="0" dirty="0"/>
              <a:t>Desafíos del desarrollo de aplicaciones Android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D287-489B-C689-74DB-EB6F09F5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4DEE-82BD-D10F-4D6A-58F9623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387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6B7E-A020-4FF4-C4C3-F5465FB2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Stack</a:t>
            </a:r>
            <a:r>
              <a:rPr lang="es-ES_tradnl" noProof="0" dirty="0"/>
              <a:t> Android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1C1D4-0802-2406-4079-0FBB005B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89273-57F6-7CD7-C10D-21BE3165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65BF6-25D1-E3F4-D0C6-685F56C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6" y="1522553"/>
            <a:ext cx="3109973" cy="4451840"/>
          </a:xfrm>
          <a:prstGeom prst="rect">
            <a:avLst/>
          </a:prstGeo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E4807DF2-7EDC-DCA5-1D5B-7C1FB6E68C78}"/>
              </a:ext>
            </a:extLst>
          </p:cNvPr>
          <p:cNvSpPr/>
          <p:nvPr/>
        </p:nvSpPr>
        <p:spPr>
          <a:xfrm>
            <a:off x="4790326" y="1399599"/>
            <a:ext cx="5824866" cy="677853"/>
          </a:xfrm>
          <a:prstGeom prst="borderCallout1">
            <a:avLst>
              <a:gd name="adj1" fmla="val 53433"/>
              <a:gd name="adj2" fmla="val -105"/>
              <a:gd name="adj3" fmla="val 78349"/>
              <a:gd name="adj4" fmla="val -131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Aplicaciones de sistema y usuario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D2E407E-52CF-EA8A-716F-D6DD5F3B3EC3}"/>
              </a:ext>
            </a:extLst>
          </p:cNvPr>
          <p:cNvSpPr/>
          <p:nvPr/>
        </p:nvSpPr>
        <p:spPr>
          <a:xfrm>
            <a:off x="4788732" y="2353043"/>
            <a:ext cx="5955467" cy="677853"/>
          </a:xfrm>
          <a:prstGeom prst="borderCallout1">
            <a:avLst>
              <a:gd name="adj1" fmla="val 53433"/>
              <a:gd name="adj2" fmla="val -105"/>
              <a:gd name="adj3" fmla="val 64688"/>
              <a:gd name="adj4" fmla="val -141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Android OS API en Java Framework 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855DFF1-C20D-1DE3-50A1-9595C5842FB0}"/>
              </a:ext>
            </a:extLst>
          </p:cNvPr>
          <p:cNvSpPr/>
          <p:nvPr/>
        </p:nvSpPr>
        <p:spPr>
          <a:xfrm>
            <a:off x="4788733" y="3293256"/>
            <a:ext cx="5084472" cy="677853"/>
          </a:xfrm>
          <a:prstGeom prst="borderCallout1">
            <a:avLst>
              <a:gd name="adj1" fmla="val 53433"/>
              <a:gd name="adj2" fmla="val -105"/>
              <a:gd name="adj3" fmla="val 64688"/>
              <a:gd name="adj4" fmla="val -141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APIs nativas, Android Runtime 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6C116F57-9E76-220A-A2D2-4DF48C07F7A0}"/>
              </a:ext>
            </a:extLst>
          </p:cNvPr>
          <p:cNvSpPr/>
          <p:nvPr/>
        </p:nvSpPr>
        <p:spPr>
          <a:xfrm>
            <a:off x="4788733" y="4072274"/>
            <a:ext cx="6765938" cy="866843"/>
          </a:xfrm>
          <a:prstGeom prst="borderCallout1">
            <a:avLst>
              <a:gd name="adj1" fmla="val 53433"/>
              <a:gd name="adj2" fmla="val -105"/>
              <a:gd name="adj3" fmla="val 64688"/>
              <a:gd name="adj4" fmla="val -110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Exposición de las capacidades de hardware del dispositivo 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78806256-2EC2-C5E2-9628-19BA47DDA283}"/>
              </a:ext>
            </a:extLst>
          </p:cNvPr>
          <p:cNvSpPr/>
          <p:nvPr/>
        </p:nvSpPr>
        <p:spPr>
          <a:xfrm>
            <a:off x="4788733" y="5201477"/>
            <a:ext cx="5084472" cy="677853"/>
          </a:xfrm>
          <a:prstGeom prst="borderCallout1">
            <a:avLst>
              <a:gd name="adj1" fmla="val 53433"/>
              <a:gd name="adj2" fmla="val -105"/>
              <a:gd name="adj3" fmla="val 64688"/>
              <a:gd name="adj4" fmla="val -141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Kernel de linux </a:t>
            </a:r>
          </a:p>
        </p:txBody>
      </p:sp>
    </p:spTree>
    <p:extLst>
      <p:ext uri="{BB962C8B-B14F-4D97-AF65-F5344CB8AC3E}">
        <p14:creationId xmlns:p14="http://schemas.microsoft.com/office/powerpoint/2010/main" val="2095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914</Words>
  <Application>Microsoft Macintosh PowerPoint</Application>
  <PresentationFormat>Widescreen</PresentationFormat>
  <Paragraphs>146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</vt:lpstr>
      <vt:lpstr>Wingdings</vt:lpstr>
      <vt:lpstr>Office Theme</vt:lpstr>
      <vt:lpstr>Introducción a Android</vt:lpstr>
      <vt:lpstr>Contenidos</vt:lpstr>
      <vt:lpstr>Ecosistema Android</vt:lpstr>
      <vt:lpstr>Interacción con el usuario</vt:lpstr>
      <vt:lpstr>Ejemplos de aplicaciones</vt:lpstr>
      <vt:lpstr>Android Software Development Kit (SDK)</vt:lpstr>
      <vt:lpstr>Android Studio: IDE oficial de Android</vt:lpstr>
      <vt:lpstr>Contenidos</vt:lpstr>
      <vt:lpstr>Stack Android</vt:lpstr>
      <vt:lpstr>Aplicaciones de Sistema y Usuario</vt:lpstr>
      <vt:lpstr>Java API Framework</vt:lpstr>
      <vt:lpstr>Android Runtime y Bibliotecas Nativas</vt:lpstr>
      <vt:lpstr>Hardware Abstraction Layer (HAL)</vt:lpstr>
      <vt:lpstr>Linux Kernel</vt:lpstr>
      <vt:lpstr>Contenidos</vt:lpstr>
      <vt:lpstr>Versiones Antiguas de Android</vt:lpstr>
      <vt:lpstr>Versiones Nuevas de Android (hasta 2020)</vt:lpstr>
      <vt:lpstr>Contenidos</vt:lpstr>
      <vt:lpstr>¿Qué es una Aplicación Android?</vt:lpstr>
      <vt:lpstr>Desafíos del Desarrollo de Aplicaciones</vt:lpstr>
      <vt:lpstr>Contenidos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159</cp:revision>
  <dcterms:created xsi:type="dcterms:W3CDTF">2021-09-30T23:46:18Z</dcterms:created>
  <dcterms:modified xsi:type="dcterms:W3CDTF">2022-05-09T00:37:01Z</dcterms:modified>
  <cp:category/>
</cp:coreProperties>
</file>