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75"/>
    <p:restoredTop sz="95964"/>
  </p:normalViewPr>
  <p:slideViewPr>
    <p:cSldViewPr snapToGrid="0" snapToObjects="1">
      <p:cViewPr varScale="1">
        <p:scale>
          <a:sx n="120" d="100"/>
          <a:sy n="120" d="100"/>
        </p:scale>
        <p:origin x="192" y="568"/>
      </p:cViewPr>
      <p:guideLst/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12/4/22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12/4/22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4/12/22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4/12/22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4/12/22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4/12/22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text styles fghfhfghfghfghfgfghfghfghf fgdf dg df dfg</a:t>
            </a:r>
          </a:p>
          <a:p>
            <a:pPr lvl="1"/>
            <a:r>
              <a:rPr lang="en-US" altLang="en-CL"/>
              <a:t>Second level</a:t>
            </a:r>
          </a:p>
          <a:p>
            <a:pPr lvl="2"/>
            <a:r>
              <a:rPr lang="en-US" altLang="en-CL"/>
              <a:t>Third level</a:t>
            </a:r>
          </a:p>
          <a:p>
            <a:pPr lvl="3"/>
            <a:r>
              <a:rPr lang="en-US" altLang="en-CL"/>
              <a:t>Fourth level</a:t>
            </a:r>
          </a:p>
          <a:p>
            <a:pPr lvl="4"/>
            <a:r>
              <a:rPr lang="en-US" altLang="en-CL"/>
              <a:t>Fifth level</a:t>
            </a:r>
            <a:endParaRPr lang="es-ES_tradnl" alt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4/12/22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4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utfsm-elo/elo329/-/blob/master/c&#243;digos/10-Java_LambdaExpressions/Calculator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64D-EC82-5248-82FB-1C62C292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Expresiones Lambda</a:t>
            </a:r>
          </a:p>
        </p:txBody>
      </p:sp>
      <p:sp>
        <p:nvSpPr>
          <p:cNvPr id="3074" name="Subtitle 2">
            <a:extLst>
              <a:ext uri="{FF2B5EF4-FFF2-40B4-BE49-F238E27FC236}">
                <a16:creationId xmlns:a16="http://schemas.microsoft.com/office/drawing/2014/main" id="{FBAC81FB-EF25-B643-B283-6C274555A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92F1-426E-0A44-8A48-A8AA5008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A56A-1EFE-AB4D-88F2-9189B15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D4B6-8FCC-1C45-B106-5AD13104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Expresiones Lambda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7533-447A-34A5-EE4D-9BEDCF6D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la implementación de una clases anónima es simple, la sintaxis de las clases anónimas puede ser excesiva y poco clara.</a:t>
            </a:r>
          </a:p>
          <a:p>
            <a:r>
              <a:rPr lang="es-ES" dirty="0"/>
              <a:t>En estos casos se busca pasar cierta funcionalidad como un argumento de otro método.</a:t>
            </a:r>
          </a:p>
          <a:p>
            <a:r>
              <a:rPr lang="es-ES" dirty="0"/>
              <a:t>Las </a:t>
            </a:r>
            <a:r>
              <a:rPr lang="es-ES" dirty="0">
                <a:solidFill>
                  <a:srgbClr val="FF0000"/>
                </a:solidFill>
              </a:rPr>
              <a:t>Expresiones Lambda </a:t>
            </a:r>
            <a:r>
              <a:rPr lang="es-ES" dirty="0"/>
              <a:t>permiten tratar funcionalidad como un argumento, o código como datos.</a:t>
            </a:r>
          </a:p>
          <a:p>
            <a:r>
              <a:rPr lang="es-ES" dirty="0"/>
              <a:t>Las expresiones lambda nos permiten expresar instancias de una clase </a:t>
            </a:r>
            <a:r>
              <a:rPr lang="es-ES" dirty="0">
                <a:solidFill>
                  <a:srgbClr val="FF0000"/>
                </a:solidFill>
              </a:rPr>
              <a:t>de método único </a:t>
            </a:r>
            <a:r>
              <a:rPr lang="es-ES" dirty="0"/>
              <a:t>de manera más compacta.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3D1E-A7E5-B236-3D59-7092C000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AD109-6242-5041-0D8F-0E532C64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852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B0F6-82EF-D751-B7AF-58BF9B31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Recordemos la clase </a:t>
            </a:r>
            <a:r>
              <a:rPr lang="es-ES" spc="-1" dirty="0" err="1">
                <a:solidFill>
                  <a:srgbClr val="000080"/>
                </a:solidFill>
                <a:latin typeface="Arial"/>
              </a:rPr>
              <a:t>BankAccount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C41A-A47E-99E8-23E5-85FB27F8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58" y="1231970"/>
            <a:ext cx="9550980" cy="51243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class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BankAccount</a:t>
            </a:r>
            <a:r>
              <a:rPr lang="es-ES" sz="1600" b="1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{  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    </a:t>
            </a:r>
            <a:r>
              <a:rPr lang="es-ES" sz="16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public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BankAccount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(</a:t>
            </a:r>
            <a:r>
              <a:rPr lang="es-ES" sz="16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initialBalance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) {  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r>
              <a:rPr lang="es-ES" sz="1600" b="1" spc="-1" dirty="0">
                <a:solidFill>
                  <a:srgbClr val="000000"/>
                </a:solidFill>
                <a:latin typeface="Dialog.plain"/>
                <a:ea typeface="Dialog.plain"/>
              </a:rPr>
              <a:t>balance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= 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initialBalance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  }</a:t>
            </a:r>
            <a:br>
              <a:rPr lang="es-ES" sz="1600" dirty="0"/>
            </a:b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  </a:t>
            </a:r>
            <a:r>
              <a:rPr lang="es-ES" sz="16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public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void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start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(</a:t>
            </a:r>
            <a:r>
              <a:rPr lang="es-ES" sz="1600" b="1" spc="-1" dirty="0">
                <a:solidFill>
                  <a:srgbClr val="941EDF"/>
                </a:solidFill>
                <a:latin typeface="Dialog.plain"/>
                <a:ea typeface="Dialog.plain"/>
              </a:rPr>
              <a:t>final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rate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)   {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   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ActionListener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adder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= </a:t>
            </a:r>
            <a:r>
              <a:rPr lang="es-ES" sz="1600" b="1" spc="-1" dirty="0">
                <a:solidFill>
                  <a:srgbClr val="941EDF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new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ActionListener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()  { //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adder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es la única instancia  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          </a:t>
            </a:r>
            <a:r>
              <a:rPr lang="es-ES" sz="1600" b="1" spc="-1" dirty="0" err="1">
                <a:solidFill>
                  <a:srgbClr val="941EDF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public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941EDF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void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actionPerformed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(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ActionEvent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event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)  {  // implementación 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             </a:t>
            </a:r>
            <a:r>
              <a:rPr lang="es-ES" sz="1600" b="1" spc="-1" dirty="0" err="1">
                <a:solidFill>
                  <a:srgbClr val="941EDF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interest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= </a:t>
            </a:r>
            <a:r>
              <a:rPr lang="es-ES" sz="1600" b="1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balance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*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rate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/ 100;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             </a:t>
            </a:r>
            <a:r>
              <a:rPr lang="es-ES" sz="1600" b="1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balance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+=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interest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;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            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NumberFormat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formatter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 =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NumberFormat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.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getCurrencyInstance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();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            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System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.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out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.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println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(</a:t>
            </a:r>
            <a:r>
              <a:rPr lang="es-ES" sz="1600" spc="-1" dirty="0">
                <a:solidFill>
                  <a:srgbClr val="00CB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"balance="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+ 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formatter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.</a:t>
            </a:r>
            <a:r>
              <a:rPr lang="es-ES" sz="16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format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(</a:t>
            </a:r>
            <a:r>
              <a:rPr lang="es-ES" sz="1600" b="1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balance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));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          }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latin typeface="Dialog.plain"/>
                <a:ea typeface="Dialog.plain"/>
              </a:rPr>
              <a:t>         };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Timer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>
                <a:solidFill>
                  <a:srgbClr val="000000"/>
                </a:solidFill>
                <a:latin typeface="Dialog.plain"/>
                <a:ea typeface="Dialog.plain"/>
              </a:rPr>
              <a:t>t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= </a:t>
            </a:r>
            <a:r>
              <a:rPr lang="es-ES" sz="1600" b="1" spc="-1" dirty="0">
                <a:solidFill>
                  <a:srgbClr val="941EDF"/>
                </a:solidFill>
                <a:latin typeface="Dialog.plain"/>
                <a:ea typeface="Dialog.plain"/>
              </a:rPr>
              <a:t>new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Timer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(1000, 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adder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);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t</a:t>
            </a:r>
            <a:r>
              <a:rPr lang="es-ES" sz="1600" spc="-1" dirty="0" err="1">
                <a:solidFill>
                  <a:srgbClr val="000000"/>
                </a:solidFill>
                <a:latin typeface="Dialog.plain"/>
                <a:ea typeface="Dialog.plain"/>
              </a:rPr>
              <a:t>.</a:t>
            </a:r>
            <a:r>
              <a:rPr lang="es-ES" sz="16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start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();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  }</a:t>
            </a:r>
            <a:br>
              <a:rPr lang="es-ES" sz="1600" dirty="0"/>
            </a:b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  </a:t>
            </a:r>
            <a:r>
              <a:rPr lang="es-ES" sz="16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private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1600" b="1" spc="-1" dirty="0">
                <a:solidFill>
                  <a:srgbClr val="000000"/>
                </a:solidFill>
                <a:latin typeface="Dialog.plain"/>
                <a:ea typeface="Dialog.plain"/>
              </a:rPr>
              <a:t>balance</a:t>
            </a: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latin typeface="Dialog.plain"/>
                <a:ea typeface="Dialog.plain"/>
              </a:rPr>
              <a:t>}</a:t>
            </a:r>
            <a:endParaRPr lang="es-ES" sz="1600" spc="-1" dirty="0">
              <a:latin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DB9EA-4C37-9EC2-39CC-A9F6DBA4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E8BA4-556D-0FAD-B4BD-FA827C9E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002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527C-64BB-0036-E981-029A0168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Observaciones: método  </a:t>
            </a:r>
            <a:r>
              <a:rPr lang="es-ES" dirty="0" err="1"/>
              <a:t>start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13DD-7F70-3710-CDA8-1693401D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3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public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void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start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</a:t>
            </a:r>
            <a:r>
              <a:rPr lang="es-ES" sz="2100" spc="-1" dirty="0">
                <a:solidFill>
                  <a:srgbClr val="941EDF"/>
                </a:solidFill>
                <a:latin typeface="Dialog.plain"/>
                <a:ea typeface="Dialog.plain"/>
              </a:rPr>
              <a:t>final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double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rate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)   {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ActionListener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adder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= </a:t>
            </a:r>
            <a:r>
              <a:rPr lang="es-ES" sz="2100" spc="-1" dirty="0">
                <a:solidFill>
                  <a:srgbClr val="941EDF"/>
                </a:solidFill>
                <a:latin typeface="Dialog.plain"/>
                <a:ea typeface="Dialog.plain"/>
              </a:rPr>
              <a:t>new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ActionListener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()  { //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adder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es la única instancia  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</a:t>
            </a: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public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void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actionPerformed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ActionEvent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event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)  {  // implementación 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</a:t>
            </a: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double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interest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= balance *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rate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/ 100;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balance +=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interest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NumberFormat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formatter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=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NumberFormat.getCurrencyInstance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();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System.out.println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</a:t>
            </a:r>
            <a:r>
              <a:rPr lang="es-ES" sz="2100" spc="-1" dirty="0">
                <a:solidFill>
                  <a:srgbClr val="00CB00"/>
                </a:solidFill>
                <a:latin typeface="Dialog.plain"/>
                <a:ea typeface="Dialog.plain"/>
              </a:rPr>
              <a:t>"balance="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+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formatter.format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(balance));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}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   };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Timer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t = </a:t>
            </a:r>
            <a:r>
              <a:rPr lang="es-ES" sz="2100" spc="-1" dirty="0">
                <a:solidFill>
                  <a:srgbClr val="941EDF"/>
                </a:solidFill>
                <a:latin typeface="Dialog.plain"/>
                <a:ea typeface="Dialog.plain"/>
              </a:rPr>
              <a:t>new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Timer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(1000,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adder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);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t.start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();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}</a:t>
            </a:r>
            <a:endParaRPr lang="es-ES" sz="2100" dirty="0"/>
          </a:p>
          <a:p>
            <a:r>
              <a:rPr lang="es-ES" dirty="0"/>
              <a:t>Observaciones:</a:t>
            </a:r>
          </a:p>
          <a:p>
            <a:pPr lvl="1"/>
            <a:r>
              <a:rPr lang="es-ES" dirty="0" err="1"/>
              <a:t>adder</a:t>
            </a:r>
            <a:r>
              <a:rPr lang="es-ES" dirty="0"/>
              <a:t> es creado solo para pasarlo como argumento.</a:t>
            </a:r>
          </a:p>
          <a:p>
            <a:pPr lvl="1"/>
            <a:r>
              <a:rPr lang="es-ES" dirty="0"/>
              <a:t>Lo que se desea es entregar al </a:t>
            </a:r>
            <a:r>
              <a:rPr lang="es-ES" dirty="0" err="1"/>
              <a:t>timer</a:t>
            </a:r>
            <a:r>
              <a:rPr lang="es-ES" dirty="0"/>
              <a:t> t el código que debe ser invocado periódicamente.</a:t>
            </a:r>
          </a:p>
          <a:p>
            <a:pPr lvl="1"/>
            <a:r>
              <a:rPr lang="es-ES" dirty="0"/>
              <a:t>Notar que </a:t>
            </a:r>
            <a:r>
              <a:rPr lang="es-ES" dirty="0" err="1">
                <a:solidFill>
                  <a:srgbClr val="FF0000"/>
                </a:solidFill>
              </a:rPr>
              <a:t>ActionListener</a:t>
            </a:r>
            <a:r>
              <a:rPr lang="es-ES" dirty="0">
                <a:solidFill>
                  <a:srgbClr val="FF0000"/>
                </a:solidFill>
              </a:rPr>
              <a:t> es una interfaz con solo un método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En este caso podríamos omitir la creación de </a:t>
            </a:r>
            <a:r>
              <a:rPr lang="es-ES" dirty="0" err="1"/>
              <a:t>adder</a:t>
            </a:r>
            <a:r>
              <a:rPr lang="es-ES" dirty="0"/>
              <a:t>, el método queda así: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B8CC1-D7F6-13A2-15D5-34D04C17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A0AE-EEF5-D925-D368-A9FA2ED1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9014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A932-8B62-E100-118C-BED98529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62" y="179903"/>
            <a:ext cx="11668538" cy="866844"/>
          </a:xfrm>
        </p:spPr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Método </a:t>
            </a:r>
            <a:r>
              <a:rPr lang="es-ES" spc="-1" dirty="0" err="1">
                <a:solidFill>
                  <a:srgbClr val="000080"/>
                </a:solidFill>
                <a:latin typeface="Arial"/>
              </a:rPr>
              <a:t>start</a:t>
            </a:r>
            <a:r>
              <a:rPr lang="es-ES" spc="-1" dirty="0">
                <a:solidFill>
                  <a:srgbClr val="000080"/>
                </a:solidFill>
                <a:latin typeface="Arial"/>
              </a:rPr>
              <a:t> sin objeto </a:t>
            </a:r>
            <a:r>
              <a:rPr lang="es-ES" spc="-1" dirty="0" err="1">
                <a:solidFill>
                  <a:srgbClr val="000080"/>
                </a:solidFill>
                <a:latin typeface="Arial"/>
              </a:rPr>
              <a:t>adder</a:t>
            </a:r>
            <a:r>
              <a:rPr lang="es-ES" spc="-1" dirty="0">
                <a:solidFill>
                  <a:srgbClr val="000080"/>
                </a:solidFill>
                <a:latin typeface="Arial"/>
              </a:rPr>
              <a:t> (Lámina clave!)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1C5E-9D5E-9028-3972-BAD598A8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46747"/>
            <a:ext cx="11042373" cy="5582653"/>
          </a:xfrm>
        </p:spPr>
        <p:txBody>
          <a:bodyPr>
            <a:normAutofit fontScale="77500" lnSpcReduction="20000"/>
          </a:bodyPr>
          <a:lstStyle/>
          <a:p>
            <a:pPr marL="720000" indent="0">
              <a:buNone/>
            </a:pP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public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void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start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</a:t>
            </a:r>
            <a:r>
              <a:rPr lang="es-ES" sz="2100" spc="-1" dirty="0">
                <a:solidFill>
                  <a:srgbClr val="941EDF"/>
                </a:solidFill>
                <a:latin typeface="Dialog.plain"/>
                <a:ea typeface="Dialog.plain"/>
              </a:rPr>
              <a:t>final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double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rate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)   {</a:t>
            </a:r>
            <a:endParaRPr lang="es-ES" sz="2100" spc="-1" dirty="0">
              <a:latin typeface="Arial"/>
            </a:endParaRPr>
          </a:p>
          <a:p>
            <a:pPr marL="720000" indent="0">
              <a:buNone/>
            </a:pP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Timer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t = </a:t>
            </a:r>
            <a:r>
              <a:rPr lang="es-ES" sz="2100" spc="-1" dirty="0">
                <a:solidFill>
                  <a:srgbClr val="941EDF"/>
                </a:solidFill>
                <a:latin typeface="Dialog.plain"/>
                <a:ea typeface="Dialog.plain"/>
              </a:rPr>
              <a:t>new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Timer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(1000, 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b="1" spc="-1" dirty="0">
                <a:solidFill>
                  <a:srgbClr val="941EDF"/>
                </a:solidFill>
                <a:latin typeface="Dialog.plain"/>
                <a:ea typeface="Dialog.plain"/>
              </a:rPr>
              <a:t>new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ActionListener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()  {  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</a:t>
            </a:r>
            <a:r>
              <a:rPr lang="es-ES" sz="21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public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void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actionPerformed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(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ActionEvent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event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)  { 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</a:t>
            </a:r>
            <a:r>
              <a:rPr lang="es-ES" sz="21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double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interest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= balance *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rate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/ 100;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balance +=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interest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;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NumberFormat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formatter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=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NumberFormat.getCurrencyInstance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();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System.out.println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(</a:t>
            </a:r>
            <a:r>
              <a:rPr lang="es-ES" sz="2100" b="1" spc="-1" dirty="0">
                <a:solidFill>
                  <a:srgbClr val="00CB00"/>
                </a:solidFill>
                <a:latin typeface="Dialog.plain"/>
                <a:ea typeface="Dialog.plain"/>
              </a:rPr>
              <a:t>"balance="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+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formatter.format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(balance));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}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}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);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t.start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();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}</a:t>
            </a:r>
            <a:endParaRPr lang="es-ES" sz="2100" spc="-1" dirty="0">
              <a:latin typeface="Arial"/>
            </a:endParaRPr>
          </a:p>
          <a:p>
            <a:pPr marL="0" indent="0">
              <a:buSzPct val="100000"/>
              <a:buNone/>
            </a:pPr>
            <a:r>
              <a:rPr lang="es-ES" dirty="0"/>
              <a:t>Cuando se trata de un solo método y dado que es aquel de interfaz </a:t>
            </a:r>
            <a:r>
              <a:rPr lang="es-ES" dirty="0" err="1"/>
              <a:t>ActionListener</a:t>
            </a:r>
            <a:r>
              <a:rPr lang="es-ES" dirty="0"/>
              <a:t>, se puede simplificar y omitirlo, lo mismo con el nombre de la interfaz</a:t>
            </a:r>
            <a:r>
              <a:rPr lang="es-ES" dirty="0">
                <a:solidFill>
                  <a:srgbClr val="FF0000"/>
                </a:solidFill>
              </a:rPr>
              <a:t>. Así se llega a la versión usando un expresión lambda:</a:t>
            </a:r>
          </a:p>
          <a:p>
            <a:pPr marL="2160000" indent="0">
              <a:buNone/>
            </a:pP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public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void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start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</a:t>
            </a:r>
            <a:r>
              <a:rPr lang="es-ES" sz="2100" spc="-1" dirty="0">
                <a:solidFill>
                  <a:srgbClr val="941EDF"/>
                </a:solidFill>
                <a:latin typeface="Dialog.plain"/>
                <a:ea typeface="Dialog.plain"/>
              </a:rPr>
              <a:t>final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941EDF"/>
                </a:solidFill>
                <a:latin typeface="Dialog.plain"/>
                <a:ea typeface="Dialog.plain"/>
              </a:rPr>
              <a:t>double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rate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)   {</a:t>
            </a:r>
            <a:endParaRPr lang="es-ES" sz="2100" spc="-1" dirty="0">
              <a:latin typeface="Arial"/>
            </a:endParaRPr>
          </a:p>
          <a:p>
            <a:pPr marL="2160000" indent="0">
              <a:buNone/>
            </a:pP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Timer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t = </a:t>
            </a:r>
            <a:r>
              <a:rPr lang="es-ES" sz="2100" spc="-1" dirty="0">
                <a:solidFill>
                  <a:srgbClr val="941EDF"/>
                </a:solidFill>
                <a:latin typeface="Dialog.plain"/>
                <a:ea typeface="Dialog.plain"/>
              </a:rPr>
              <a:t>new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Timer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(1000,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event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-&gt; { 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</a:t>
            </a:r>
            <a:r>
              <a:rPr lang="es-ES" sz="2100" b="1" spc="-1" dirty="0" err="1">
                <a:solidFill>
                  <a:srgbClr val="941EDF"/>
                </a:solidFill>
                <a:latin typeface="Dialog.plain"/>
                <a:ea typeface="Dialog.plain"/>
              </a:rPr>
              <a:t>double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interest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= balance *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rate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/ 100;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balance +=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interest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;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NumberFormat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formatter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=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NumberFormat.getCurrencyInstance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();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  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System.out.println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(</a:t>
            </a:r>
            <a:r>
              <a:rPr lang="es-ES" sz="2100" b="1" spc="-1" dirty="0">
                <a:solidFill>
                  <a:srgbClr val="00CB00"/>
                </a:solidFill>
                <a:latin typeface="Dialog.plain"/>
                <a:ea typeface="Dialog.plain"/>
              </a:rPr>
              <a:t>"balance="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+ </a:t>
            </a:r>
            <a:r>
              <a:rPr lang="es-ES" sz="2100" b="1" spc="-1" dirty="0" err="1">
                <a:solidFill>
                  <a:srgbClr val="000000"/>
                </a:solidFill>
                <a:latin typeface="Dialog.plain"/>
                <a:ea typeface="Dialog.plain"/>
              </a:rPr>
              <a:t>formatter.format</a:t>
            </a: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(balance));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   }</a:t>
            </a:r>
            <a:br>
              <a:rPr lang="es-ES" sz="2100" dirty="0"/>
            </a:br>
            <a:r>
              <a:rPr lang="es-ES" sz="2100" b="1" spc="-1" dirty="0">
                <a:solidFill>
                  <a:srgbClr val="000000"/>
                </a:solidFill>
                <a:latin typeface="Dialog.plain"/>
                <a:ea typeface="Dialog.plain"/>
              </a:rPr>
              <a:t>         }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);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     </a:t>
            </a:r>
            <a:r>
              <a:rPr lang="es-ES" sz="2100" spc="-1" dirty="0" err="1">
                <a:solidFill>
                  <a:srgbClr val="000000"/>
                </a:solidFill>
                <a:latin typeface="Dialog.plain"/>
                <a:ea typeface="Dialog.plain"/>
              </a:rPr>
              <a:t>t.start</a:t>
            </a: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();</a:t>
            </a:r>
            <a:br>
              <a:rPr lang="es-ES" sz="2100" dirty="0"/>
            </a:br>
            <a:r>
              <a:rPr lang="es-ES" sz="2100" spc="-1" dirty="0">
                <a:solidFill>
                  <a:srgbClr val="000000"/>
                </a:solidFill>
                <a:latin typeface="Dialog.plain"/>
                <a:ea typeface="Dialog.plain"/>
              </a:rPr>
              <a:t> }</a:t>
            </a:r>
            <a:endParaRPr lang="es-ES" sz="2100" spc="-1" dirty="0">
              <a:latin typeface="Arial"/>
            </a:endParaRP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07911-AE00-6BED-CA80-BB8BFD2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37C66-4D6F-74AC-2CBC-C6628E0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0A2753-9947-378B-76A8-1296E161D77B}"/>
              </a:ext>
            </a:extLst>
          </p:cNvPr>
          <p:cNvGrpSpPr/>
          <p:nvPr/>
        </p:nvGrpSpPr>
        <p:grpSpPr>
          <a:xfrm>
            <a:off x="5293163" y="1648047"/>
            <a:ext cx="2341026" cy="3375837"/>
            <a:chOff x="5293163" y="1648047"/>
            <a:chExt cx="2341026" cy="33758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B3DE3E-64A3-ADF7-B9E3-A1F363AEBE77}"/>
                </a:ext>
              </a:extLst>
            </p:cNvPr>
            <p:cNvSpPr/>
            <p:nvPr/>
          </p:nvSpPr>
          <p:spPr>
            <a:xfrm>
              <a:off x="5307379" y="1648047"/>
              <a:ext cx="839972" cy="37213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31353C-426A-3DCA-5353-D162F71BC8C6}"/>
                </a:ext>
              </a:extLst>
            </p:cNvPr>
            <p:cNvSpPr/>
            <p:nvPr/>
          </p:nvSpPr>
          <p:spPr>
            <a:xfrm>
              <a:off x="5293163" y="4651745"/>
              <a:ext cx="839972" cy="37213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853DF10-BACA-BDE2-4A5C-45737CFCBC7B}"/>
                </a:ext>
              </a:extLst>
            </p:cNvPr>
            <p:cNvSpPr/>
            <p:nvPr/>
          </p:nvSpPr>
          <p:spPr>
            <a:xfrm>
              <a:off x="6134986" y="1828800"/>
              <a:ext cx="1499203" cy="2987749"/>
            </a:xfrm>
            <a:custGeom>
              <a:avLst/>
              <a:gdLst>
                <a:gd name="connsiteX0" fmla="*/ 21265 w 1499203"/>
                <a:gd name="connsiteY0" fmla="*/ 0 h 2987749"/>
                <a:gd name="connsiteX1" fmla="*/ 1499191 w 1499203"/>
                <a:gd name="connsiteY1" fmla="*/ 1392865 h 2987749"/>
                <a:gd name="connsiteX2" fmla="*/ 0 w 1499203"/>
                <a:gd name="connsiteY2" fmla="*/ 2987749 h 29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203" h="2987749">
                  <a:moveTo>
                    <a:pt x="21265" y="0"/>
                  </a:moveTo>
                  <a:cubicBezTo>
                    <a:pt x="762000" y="447453"/>
                    <a:pt x="1502735" y="894907"/>
                    <a:pt x="1499191" y="1392865"/>
                  </a:cubicBezTo>
                  <a:cubicBezTo>
                    <a:pt x="1495647" y="1890823"/>
                    <a:pt x="747823" y="2439286"/>
                    <a:pt x="0" y="298774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7009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5F59-FC2F-34BD-25DD-97BEC956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237536"/>
            <a:ext cx="11042373" cy="866844"/>
          </a:xfrm>
        </p:spPr>
        <p:txBody>
          <a:bodyPr/>
          <a:lstStyle/>
          <a:p>
            <a:r>
              <a:rPr lang="es-ES" sz="3600" dirty="0"/>
              <a:t>Sintaxis General de las Expresiones Lambda</a:t>
            </a:r>
            <a:endParaRPr lang="es-ES_trad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B5A1-B39D-4510-4E39-F2B3E0BA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(</a:t>
            </a:r>
            <a:r>
              <a:rPr lang="es-ES" dirty="0" err="1"/>
              <a:t>a,b</a:t>
            </a:r>
            <a:r>
              <a:rPr lang="es-ES" dirty="0"/>
              <a:t>,…, c) -&gt; { sentencia 1; sentencia 2;…;}</a:t>
            </a:r>
          </a:p>
          <a:p>
            <a:r>
              <a:rPr lang="es-ES" dirty="0"/>
              <a:t>a, b, .., c son los parámetros del método, si es solo un parámetro podemos omitir los paréntesis ()</a:t>
            </a:r>
          </a:p>
          <a:p>
            <a:r>
              <a:rPr lang="es-ES" dirty="0"/>
              <a:t>Le sigue la fecha -&gt;</a:t>
            </a:r>
          </a:p>
          <a:p>
            <a:r>
              <a:rPr lang="es-ES" dirty="0"/>
              <a:t>Le sigue una sentencia única o un bloque de sentencias.</a:t>
            </a:r>
          </a:p>
          <a:p>
            <a:r>
              <a:rPr lang="es-ES" dirty="0"/>
              <a:t>En cada expresión lambda se crea un objeto.</a:t>
            </a:r>
          </a:p>
          <a:p>
            <a:r>
              <a:rPr lang="es-ES" dirty="0"/>
              <a:t>Equivale a un new </a:t>
            </a:r>
            <a:r>
              <a:rPr lang="es-ES" dirty="0" err="1"/>
              <a:t>Alguna_Interfaz</a:t>
            </a:r>
            <a:r>
              <a:rPr lang="es-ES" dirty="0"/>
              <a:t>(){..}, donde </a:t>
            </a:r>
            <a:r>
              <a:rPr lang="es-ES" dirty="0" err="1"/>
              <a:t>Alguna_Interfaz</a:t>
            </a:r>
            <a:r>
              <a:rPr lang="es-ES" dirty="0"/>
              <a:t> tiene un único método con parámetros (</a:t>
            </a:r>
            <a:r>
              <a:rPr lang="es-ES" dirty="0" err="1"/>
              <a:t>a,b</a:t>
            </a:r>
            <a:r>
              <a:rPr lang="es-ES" dirty="0"/>
              <a:t>,…,c) con implementación {sentencia 1; sentencia 2; ...}</a:t>
            </a:r>
          </a:p>
          <a:p>
            <a:r>
              <a:rPr lang="es-ES" dirty="0"/>
              <a:t>Veamos otro ejemplo en otro contexto →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2009D-A87E-36DE-4EED-C40F3508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6BF70-71BD-5CAF-6461-74AB23F9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389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7581-1917-0CE4-1DAF-031DDA21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Creación de instancia usando expresión lambda</a:t>
            </a:r>
            <a:endParaRPr lang="es-ES_tradnl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ABB785-2DE3-761E-8565-1D7D99FE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Calculator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2800" spc="-1" dirty="0">
                <a:solidFill>
                  <a:srgbClr val="941EDF"/>
                </a:solidFill>
                <a:latin typeface="Courier New"/>
                <a:ea typeface="Courier New"/>
              </a:rPr>
              <a:t>interface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IntegerMath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{  // interfaz anidada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operation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a, 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b);   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operateBinary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a, 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b,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IntegerMath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op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return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op.operation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(a, b);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static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main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String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...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args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) {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Calculator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myApp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lang="es-ES" sz="2800" spc="-1" dirty="0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Calculator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();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28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IntegerMath</a:t>
            </a:r>
            <a:r>
              <a:rPr lang="es-ES" sz="28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addition</a:t>
            </a:r>
            <a:r>
              <a:rPr lang="es-ES" sz="2800" b="1" spc="-1" dirty="0">
                <a:solidFill>
                  <a:srgbClr val="000000"/>
                </a:solidFill>
                <a:latin typeface="Courier New"/>
                <a:ea typeface="Courier New"/>
              </a:rPr>
              <a:t> = (a, b) -&gt; a + b;</a:t>
            </a:r>
            <a:br>
              <a:rPr lang="es-ES" dirty="0"/>
            </a:br>
            <a:r>
              <a:rPr lang="es-ES" sz="2800" b="1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28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IntegerMath</a:t>
            </a:r>
            <a:r>
              <a:rPr lang="es-ES" sz="2800" b="1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800" b="1" spc="-1" dirty="0" err="1">
                <a:solidFill>
                  <a:srgbClr val="000000"/>
                </a:solidFill>
                <a:latin typeface="Courier New"/>
                <a:ea typeface="Courier New"/>
              </a:rPr>
              <a:t>subtraction</a:t>
            </a:r>
            <a:r>
              <a:rPr lang="es-ES" sz="2800" b="1" spc="-1" dirty="0">
                <a:solidFill>
                  <a:srgbClr val="000000"/>
                </a:solidFill>
                <a:latin typeface="Courier New"/>
                <a:ea typeface="Courier New"/>
              </a:rPr>
              <a:t> = (a, b) -&gt; a - b;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2800" spc="-1" dirty="0">
                <a:solidFill>
                  <a:srgbClr val="00A000"/>
                </a:solidFill>
                <a:latin typeface="Courier New"/>
                <a:ea typeface="Courier New"/>
              </a:rPr>
              <a:t>"40 + 2 = "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+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myApp.operateBinary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(40, 2,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addition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System.out.println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lang="es-ES" sz="2800" spc="-1" dirty="0">
                <a:solidFill>
                  <a:srgbClr val="00A000"/>
                </a:solidFill>
                <a:latin typeface="Courier New"/>
                <a:ea typeface="Courier New"/>
              </a:rPr>
              <a:t>"20 - 10 = "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+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       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myApp.operateBinary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(20, 10, </a:t>
            </a:r>
            <a:r>
              <a:rPr lang="es-ES" sz="2800" spc="-1" dirty="0" err="1">
                <a:solidFill>
                  <a:srgbClr val="000000"/>
                </a:solidFill>
                <a:latin typeface="Courier New"/>
                <a:ea typeface="Courier New"/>
              </a:rPr>
              <a:t>subtraction</a:t>
            </a: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));    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lang="es-ES" dirty="0"/>
            </a:br>
            <a:r>
              <a:rPr lang="es-ES" sz="2800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ES" sz="2800" spc="-1" dirty="0">
              <a:latin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1A624-4BEB-0449-31C6-44D7D8B0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5742E-BC41-FECF-A385-F8B670D9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11" name="TextShape 3">
            <a:extLst>
              <a:ext uri="{FF2B5EF4-FFF2-40B4-BE49-F238E27FC236}">
                <a16:creationId xmlns:a16="http://schemas.microsoft.com/office/drawing/2014/main" id="{44B30262-23F2-9E8B-D839-2678EB90F28B}"/>
              </a:ext>
            </a:extLst>
          </p:cNvPr>
          <p:cNvSpPr txBox="1"/>
          <p:nvPr/>
        </p:nvSpPr>
        <p:spPr>
          <a:xfrm>
            <a:off x="7451035" y="5626030"/>
            <a:ext cx="4114800" cy="41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>
                <a:latin typeface="Arial"/>
              </a:rPr>
              <a:t>Código </a:t>
            </a:r>
            <a:r>
              <a:rPr lang="es-ES" sz="2400" b="0" strike="noStrike" spc="-1" dirty="0">
                <a:latin typeface="Arial"/>
                <a:hlinkClick r:id="rId2"/>
              </a:rPr>
              <a:t>Calculator.java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40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959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Dialog.plain</vt:lpstr>
      <vt:lpstr>Wingdings</vt:lpstr>
      <vt:lpstr>Office Theme</vt:lpstr>
      <vt:lpstr>Expresiones Lambda</vt:lpstr>
      <vt:lpstr>Expresiones Lambda</vt:lpstr>
      <vt:lpstr>Recordemos la clase BankAccount</vt:lpstr>
      <vt:lpstr>Observaciones: método  start</vt:lpstr>
      <vt:lpstr>Método start sin objeto adder (Lámina clave!)</vt:lpstr>
      <vt:lpstr>Sintaxis General de las Expresiones Lambda</vt:lpstr>
      <vt:lpstr>Creación de instancia usando expresión lambda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79</cp:revision>
  <dcterms:created xsi:type="dcterms:W3CDTF">2021-09-30T23:46:18Z</dcterms:created>
  <dcterms:modified xsi:type="dcterms:W3CDTF">2022-04-13T01:23:18Z</dcterms:modified>
  <cp:category/>
</cp:coreProperties>
</file>