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Lst>
  <p:sldSz cx="12192000" cy="6858000"/>
  <p:notesSz cx="6858000" cy="9144000"/>
  <p:defaultTextStyle>
    <a:defPPr>
      <a:defRPr lang="en-CL"/>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23"/>
    <p:restoredTop sz="95964"/>
  </p:normalViewPr>
  <p:slideViewPr>
    <p:cSldViewPr snapToGrid="0" snapToObjects="1">
      <p:cViewPr varScale="1">
        <p:scale>
          <a:sx n="130" d="100"/>
          <a:sy n="130" d="100"/>
        </p:scale>
        <p:origin x="208" y="352"/>
      </p:cViewPr>
      <p:guideLst/>
    </p:cSldViewPr>
  </p:slideViewPr>
  <p:outlineViewPr>
    <p:cViewPr>
      <p:scale>
        <a:sx n="33" d="100"/>
        <a:sy n="33" d="100"/>
      </p:scale>
      <p:origin x="0" y="-914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38AB84-CECE-BE48-AB3C-D0820CC5CC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a:extLst>
              <a:ext uri="{FF2B5EF4-FFF2-40B4-BE49-F238E27FC236}">
                <a16:creationId xmlns:a16="http://schemas.microsoft.com/office/drawing/2014/main" id="{E1F92FA2-4D86-E945-B1E7-D79A4445F6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3EDD30-79D7-FE41-B50E-14052E171100}" type="datetimeFigureOut">
              <a:rPr lang="es-ES_tradnl" smtClean="0"/>
              <a:t>18/4/22</a:t>
            </a:fld>
            <a:endParaRPr lang="es-ES_tradnl"/>
          </a:p>
        </p:txBody>
      </p:sp>
      <p:sp>
        <p:nvSpPr>
          <p:cNvPr id="4" name="Footer Placeholder 3">
            <a:extLst>
              <a:ext uri="{FF2B5EF4-FFF2-40B4-BE49-F238E27FC236}">
                <a16:creationId xmlns:a16="http://schemas.microsoft.com/office/drawing/2014/main" id="{B4CE0E65-6298-4A4C-A227-654A6FBBD7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5" name="Slide Number Placeholder 4">
            <a:extLst>
              <a:ext uri="{FF2B5EF4-FFF2-40B4-BE49-F238E27FC236}">
                <a16:creationId xmlns:a16="http://schemas.microsoft.com/office/drawing/2014/main" id="{11807875-EB86-E64F-B3B2-236AA39B08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37A599-16ED-DC41-873E-7EF29FBB764B}" type="slidenum">
              <a:rPr lang="es-ES_tradnl" smtClean="0"/>
              <a:t>‹#›</a:t>
            </a:fld>
            <a:endParaRPr lang="es-ES_tradnl"/>
          </a:p>
        </p:txBody>
      </p:sp>
    </p:spTree>
    <p:extLst>
      <p:ext uri="{BB962C8B-B14F-4D97-AF65-F5344CB8AC3E}">
        <p14:creationId xmlns:p14="http://schemas.microsoft.com/office/powerpoint/2010/main" val="404919218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9A7660-3494-8440-A325-A7DB5B5FD4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s-ES_tradnl"/>
          </a:p>
        </p:txBody>
      </p:sp>
      <p:sp>
        <p:nvSpPr>
          <p:cNvPr id="3" name="Date Placeholder 2">
            <a:extLst>
              <a:ext uri="{FF2B5EF4-FFF2-40B4-BE49-F238E27FC236}">
                <a16:creationId xmlns:a16="http://schemas.microsoft.com/office/drawing/2014/main" id="{8EED5D9B-AA3D-4140-91E2-A520695D0B4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EBB5320-4B53-AF40-904B-D859662E0D98}" type="datetimeFigureOut">
              <a:rPr lang="es-ES_tradnl"/>
              <a:pPr>
                <a:defRPr/>
              </a:pPr>
              <a:t>18/4/22</a:t>
            </a:fld>
            <a:endParaRPr lang="es-ES_tradnl"/>
          </a:p>
        </p:txBody>
      </p:sp>
      <p:sp>
        <p:nvSpPr>
          <p:cNvPr id="4" name="Slide Image Placeholder 3">
            <a:extLst>
              <a:ext uri="{FF2B5EF4-FFF2-40B4-BE49-F238E27FC236}">
                <a16:creationId xmlns:a16="http://schemas.microsoft.com/office/drawing/2014/main" id="{EBAD040F-D45A-F648-A194-523D050DAC1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ES_tradnl" noProof="0"/>
          </a:p>
        </p:txBody>
      </p:sp>
      <p:sp>
        <p:nvSpPr>
          <p:cNvPr id="5" name="Notes Placeholder 4">
            <a:extLst>
              <a:ext uri="{FF2B5EF4-FFF2-40B4-BE49-F238E27FC236}">
                <a16:creationId xmlns:a16="http://schemas.microsoft.com/office/drawing/2014/main" id="{515530DC-16F1-7542-83E6-B3DDA968FB6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ES_tradnl" noProof="0"/>
          </a:p>
        </p:txBody>
      </p:sp>
      <p:sp>
        <p:nvSpPr>
          <p:cNvPr id="6" name="Footer Placeholder 5">
            <a:extLst>
              <a:ext uri="{FF2B5EF4-FFF2-40B4-BE49-F238E27FC236}">
                <a16:creationId xmlns:a16="http://schemas.microsoft.com/office/drawing/2014/main" id="{07FF3908-65A7-8247-A0A3-E1469EF3DD1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s-ES_tradnl"/>
          </a:p>
        </p:txBody>
      </p:sp>
      <p:sp>
        <p:nvSpPr>
          <p:cNvPr id="7" name="Slide Number Placeholder 6">
            <a:extLst>
              <a:ext uri="{FF2B5EF4-FFF2-40B4-BE49-F238E27FC236}">
                <a16:creationId xmlns:a16="http://schemas.microsoft.com/office/drawing/2014/main" id="{D0BB2F6D-D449-CC4D-A866-A86AF2F4EF3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9FC8FD29-F16D-B24D-AC1C-5ACC7AEF9236}" type="slidenum">
              <a:rPr lang="es-ES_tradnl"/>
              <a:pPr>
                <a:defRPr/>
              </a:pPr>
              <a:t>‹#›</a:t>
            </a:fld>
            <a:endParaRPr lang="es-ES_tradnl"/>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799" y="367748"/>
            <a:ext cx="10754139" cy="3142215"/>
          </a:xfrm>
        </p:spPr>
        <p:txBody>
          <a:bodyPr anchor="b"/>
          <a:lstStyle>
            <a:lvl1pPr algn="ctr">
              <a:defRPr sz="6000">
                <a:solidFill>
                  <a:srgbClr val="0000CC"/>
                </a:solidFill>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3" name="Subtitle 2"/>
          <p:cNvSpPr>
            <a:spLocks noGrp="1"/>
          </p:cNvSpPr>
          <p:nvPr>
            <p:ph type="subTitle" idx="1"/>
          </p:nvPr>
        </p:nvSpPr>
        <p:spPr>
          <a:xfrm>
            <a:off x="685799" y="3602038"/>
            <a:ext cx="10668001"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dirty="0"/>
          </a:p>
        </p:txBody>
      </p:sp>
      <p:sp>
        <p:nvSpPr>
          <p:cNvPr id="4" name="Date Placeholder 3">
            <a:extLst>
              <a:ext uri="{FF2B5EF4-FFF2-40B4-BE49-F238E27FC236}">
                <a16:creationId xmlns:a16="http://schemas.microsoft.com/office/drawing/2014/main" id="{433E9B3F-BDD1-6B49-BEB9-4EB2EA47A7F7}"/>
              </a:ext>
            </a:extLst>
          </p:cNvPr>
          <p:cNvSpPr>
            <a:spLocks noGrp="1"/>
          </p:cNvSpPr>
          <p:nvPr>
            <p:ph type="dt" sz="half" idx="10"/>
          </p:nvPr>
        </p:nvSpPr>
        <p:spPr/>
        <p:txBody>
          <a:bodyPr/>
          <a:lstStyle>
            <a:lvl1pPr>
              <a:defRPr/>
            </a:lvl1pPr>
          </a:lstStyle>
          <a:p>
            <a:pPr>
              <a:defRPr/>
            </a:pPr>
            <a:fld id="{CC4E2E22-B21D-8446-A7CF-76EEDA5EFE52}" type="datetime1">
              <a:rPr lang="en-US" smtClean="0"/>
              <a:t>4/18/22</a:t>
            </a:fld>
            <a:endParaRPr lang="es-ES_tradnl"/>
          </a:p>
        </p:txBody>
      </p:sp>
      <p:sp>
        <p:nvSpPr>
          <p:cNvPr id="5" name="Footer Placeholder 4">
            <a:extLst>
              <a:ext uri="{FF2B5EF4-FFF2-40B4-BE49-F238E27FC236}">
                <a16:creationId xmlns:a16="http://schemas.microsoft.com/office/drawing/2014/main" id="{0F8C4020-FAC2-E248-8B61-90DF951DCDF5}"/>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D2A7C314-29ED-0A40-B57B-77F24A9CEC8B}"/>
              </a:ext>
            </a:extLst>
          </p:cNvPr>
          <p:cNvSpPr>
            <a:spLocks noGrp="1"/>
          </p:cNvSpPr>
          <p:nvPr>
            <p:ph type="sldNum" sz="quarter" idx="12"/>
          </p:nvPr>
        </p:nvSpPr>
        <p:spPr/>
        <p:txBody>
          <a:bodyPr/>
          <a:lstStyle>
            <a:lvl1pPr>
              <a:defRPr/>
            </a:lvl1pPr>
          </a:lstStyle>
          <a:p>
            <a:pPr>
              <a:defRPr/>
            </a:pPr>
            <a:fld id="{ECF87212-83C0-BD4A-AAC5-B1605D949D77}" type="slidenum">
              <a:rPr lang="es-ES_tradnl"/>
              <a:pPr>
                <a:defRPr/>
              </a:pPr>
              <a:t>‹#›</a:t>
            </a:fld>
            <a:endParaRPr lang="es-ES_tradnl"/>
          </a:p>
        </p:txBody>
      </p:sp>
    </p:spTree>
    <p:extLst>
      <p:ext uri="{BB962C8B-B14F-4D97-AF65-F5344CB8AC3E}">
        <p14:creationId xmlns:p14="http://schemas.microsoft.com/office/powerpoint/2010/main" val="392908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6165" y="365126"/>
            <a:ext cx="11042373" cy="866844"/>
          </a:xfrm>
        </p:spPr>
        <p:txBody>
          <a:bodyPr/>
          <a:lstStyle>
            <a:lvl1pPr>
              <a:defRPr u="sng">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3" name="Content Placeholder 2"/>
          <p:cNvSpPr>
            <a:spLocks noGrp="1"/>
          </p:cNvSpPr>
          <p:nvPr>
            <p:ph idx="1"/>
          </p:nvPr>
        </p:nvSpPr>
        <p:spPr>
          <a:xfrm>
            <a:off x="626165" y="1231970"/>
            <a:ext cx="11042373" cy="5124380"/>
          </a:xfrm>
        </p:spPr>
        <p:txBody>
          <a:bodyPr>
            <a:normAutofit/>
          </a:bodyPr>
          <a:lstStyle>
            <a:lvl1pPr marL="480600" indent="-480600">
              <a:spcAft>
                <a:spcPts val="400"/>
              </a:spcAft>
              <a:buClr>
                <a:srgbClr val="0000CC"/>
              </a:buClr>
              <a:buFont typeface="Wingdings" pitchFamily="2" charset="2"/>
              <a:buChar char="q"/>
              <a:defRPr sz="2600">
                <a:latin typeface="Arial" panose="020B0604020202020204" pitchFamily="34" charset="0"/>
                <a:cs typeface="Arial" panose="020B0604020202020204" pitchFamily="34" charset="0"/>
              </a:defRPr>
            </a:lvl1pPr>
            <a:lvl2pPr marL="656100" indent="-342900">
              <a:lnSpc>
                <a:spcPct val="100000"/>
              </a:lnSpc>
              <a:spcBef>
                <a:spcPts val="500"/>
              </a:spcBef>
              <a:buClr>
                <a:srgbClr val="0000CC"/>
              </a:buClr>
              <a:buSzPct val="130000"/>
              <a:buFont typeface="Arial" panose="020B0604020202020204" pitchFamily="34" charset="0"/>
              <a:buChar char="•"/>
              <a:defRPr sz="2400">
                <a:latin typeface="Arial" panose="020B0604020202020204" pitchFamily="34" charset="0"/>
                <a:cs typeface="Arial" panose="020B0604020202020204" pitchFamily="34" charset="0"/>
              </a:defRPr>
            </a:lvl2pPr>
            <a:lvl3pPr marL="1143000" indent="-228600">
              <a:lnSpc>
                <a:spcPct val="100000"/>
              </a:lnSpc>
              <a:buClr>
                <a:srgbClr val="0000CC"/>
              </a:buClr>
              <a:buSzPct val="80000"/>
              <a:buFont typeface="Wingdings" pitchFamily="2" charset="2"/>
              <a:buChar char="q"/>
              <a:defRPr>
                <a:latin typeface="Arial" panose="020B0604020202020204" pitchFamily="34" charset="0"/>
                <a:cs typeface="Arial" panose="020B0604020202020204" pitchFamily="34" charset="0"/>
              </a:defRPr>
            </a:lvl3pPr>
            <a:lvl4pPr marL="16002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4pPr>
            <a:lvl5pPr marL="20574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Date Placeholder 3">
            <a:extLst>
              <a:ext uri="{FF2B5EF4-FFF2-40B4-BE49-F238E27FC236}">
                <a16:creationId xmlns:a16="http://schemas.microsoft.com/office/drawing/2014/main" id="{6AF7E7F8-EA5F-5E40-9305-018A9F1038FE}"/>
              </a:ext>
            </a:extLst>
          </p:cNvPr>
          <p:cNvSpPr>
            <a:spLocks noGrp="1"/>
          </p:cNvSpPr>
          <p:nvPr>
            <p:ph type="dt" sz="half" idx="10"/>
          </p:nvPr>
        </p:nvSpPr>
        <p:spPr/>
        <p:txBody>
          <a:bodyPr/>
          <a:lstStyle>
            <a:lvl1pPr>
              <a:defRPr/>
            </a:lvl1pPr>
          </a:lstStyle>
          <a:p>
            <a:pPr>
              <a:defRPr/>
            </a:pPr>
            <a:fld id="{DBA4783C-AF27-154F-A073-B778A62B4E57}" type="datetime1">
              <a:rPr lang="en-US" smtClean="0"/>
              <a:t>4/18/22</a:t>
            </a:fld>
            <a:endParaRPr lang="es-ES_tradnl"/>
          </a:p>
        </p:txBody>
      </p:sp>
      <p:sp>
        <p:nvSpPr>
          <p:cNvPr id="5" name="Footer Placeholder 4">
            <a:extLst>
              <a:ext uri="{FF2B5EF4-FFF2-40B4-BE49-F238E27FC236}">
                <a16:creationId xmlns:a16="http://schemas.microsoft.com/office/drawing/2014/main" id="{81D58534-DED8-D645-B5B0-59F890B1DDBA}"/>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75C7C0DC-AF28-F94A-A73D-D545D17F3FB8}"/>
              </a:ext>
            </a:extLst>
          </p:cNvPr>
          <p:cNvSpPr>
            <a:spLocks noGrp="1"/>
          </p:cNvSpPr>
          <p:nvPr>
            <p:ph type="sldNum" sz="quarter" idx="12"/>
          </p:nvPr>
        </p:nvSpPr>
        <p:spPr/>
        <p:txBody>
          <a:bodyPr/>
          <a:lstStyle>
            <a:lvl1pPr>
              <a:defRPr/>
            </a:lvl1pPr>
          </a:lstStyle>
          <a:p>
            <a:pPr>
              <a:defRPr/>
            </a:pPr>
            <a:fld id="{3AA8B298-836D-BF4F-8BF0-A4B0B62BAAF1}" type="slidenum">
              <a:rPr lang="es-ES_tradnl"/>
              <a:pPr>
                <a:defRPr/>
              </a:pPr>
              <a:t>‹#›</a:t>
            </a:fld>
            <a:endParaRPr lang="es-ES_tradnl"/>
          </a:p>
        </p:txBody>
      </p:sp>
    </p:spTree>
    <p:extLst>
      <p:ext uri="{BB962C8B-B14F-4D97-AF65-F5344CB8AC3E}">
        <p14:creationId xmlns:p14="http://schemas.microsoft.com/office/powerpoint/2010/main" val="3564317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6165" y="365126"/>
            <a:ext cx="11042373" cy="866844"/>
          </a:xfrm>
        </p:spPr>
        <p:txBody>
          <a:bodyPr/>
          <a:lstStyle>
            <a:lvl1pPr>
              <a:defRPr u="sng">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3" name="Content Placeholder 2"/>
          <p:cNvSpPr>
            <a:spLocks noGrp="1"/>
          </p:cNvSpPr>
          <p:nvPr>
            <p:ph idx="1"/>
          </p:nvPr>
        </p:nvSpPr>
        <p:spPr>
          <a:xfrm>
            <a:off x="626165" y="1231970"/>
            <a:ext cx="11042373" cy="2517070"/>
          </a:xfrm>
        </p:spPr>
        <p:txBody>
          <a:bodyPr>
            <a:normAutofit/>
          </a:bodyPr>
          <a:lstStyle>
            <a:lvl1pPr marL="480600" indent="-480600">
              <a:spcAft>
                <a:spcPts val="400"/>
              </a:spcAft>
              <a:buClr>
                <a:srgbClr val="0000CC"/>
              </a:buClr>
              <a:buFont typeface="Wingdings" pitchFamily="2" charset="2"/>
              <a:buChar char="q"/>
              <a:defRPr sz="2600">
                <a:latin typeface="Arial" panose="020B0604020202020204" pitchFamily="34" charset="0"/>
                <a:cs typeface="Arial" panose="020B0604020202020204" pitchFamily="34" charset="0"/>
              </a:defRPr>
            </a:lvl1pPr>
            <a:lvl2pPr marL="656100" indent="-342900">
              <a:lnSpc>
                <a:spcPct val="100000"/>
              </a:lnSpc>
              <a:spcBef>
                <a:spcPts val="500"/>
              </a:spcBef>
              <a:buClr>
                <a:srgbClr val="0000CC"/>
              </a:buClr>
              <a:buSzPct val="130000"/>
              <a:buFont typeface="Arial" panose="020B0604020202020204" pitchFamily="34" charset="0"/>
              <a:buChar char="•"/>
              <a:defRPr sz="2400">
                <a:latin typeface="Arial" panose="020B0604020202020204" pitchFamily="34" charset="0"/>
                <a:cs typeface="Arial" panose="020B0604020202020204" pitchFamily="34" charset="0"/>
              </a:defRPr>
            </a:lvl2pPr>
            <a:lvl3pPr marL="1143000" indent="-228600">
              <a:lnSpc>
                <a:spcPct val="100000"/>
              </a:lnSpc>
              <a:buClr>
                <a:srgbClr val="0000CC"/>
              </a:buClr>
              <a:buSzPct val="80000"/>
              <a:buFont typeface="Wingdings" pitchFamily="2" charset="2"/>
              <a:buChar char="q"/>
              <a:defRPr>
                <a:latin typeface="Arial" panose="020B0604020202020204" pitchFamily="34" charset="0"/>
                <a:cs typeface="Arial" panose="020B0604020202020204" pitchFamily="34" charset="0"/>
              </a:defRPr>
            </a:lvl3pPr>
            <a:lvl4pPr marL="16002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4pPr>
            <a:lvl5pPr marL="20574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4" name="Date Placeholder 3">
            <a:extLst>
              <a:ext uri="{FF2B5EF4-FFF2-40B4-BE49-F238E27FC236}">
                <a16:creationId xmlns:a16="http://schemas.microsoft.com/office/drawing/2014/main" id="{6AF7E7F8-EA5F-5E40-9305-018A9F1038FE}"/>
              </a:ext>
            </a:extLst>
          </p:cNvPr>
          <p:cNvSpPr>
            <a:spLocks noGrp="1"/>
          </p:cNvSpPr>
          <p:nvPr>
            <p:ph type="dt" sz="half" idx="10"/>
          </p:nvPr>
        </p:nvSpPr>
        <p:spPr/>
        <p:txBody>
          <a:bodyPr/>
          <a:lstStyle>
            <a:lvl1pPr>
              <a:defRPr/>
            </a:lvl1pPr>
          </a:lstStyle>
          <a:p>
            <a:pPr>
              <a:defRPr/>
            </a:pPr>
            <a:fld id="{DBA4783C-AF27-154F-A073-B778A62B4E57}" type="datetime1">
              <a:rPr lang="en-US" smtClean="0"/>
              <a:t>4/18/22</a:t>
            </a:fld>
            <a:endParaRPr lang="es-ES_tradnl"/>
          </a:p>
        </p:txBody>
      </p:sp>
      <p:sp>
        <p:nvSpPr>
          <p:cNvPr id="5" name="Footer Placeholder 4">
            <a:extLst>
              <a:ext uri="{FF2B5EF4-FFF2-40B4-BE49-F238E27FC236}">
                <a16:creationId xmlns:a16="http://schemas.microsoft.com/office/drawing/2014/main" id="{81D58534-DED8-D645-B5B0-59F890B1DDBA}"/>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75C7C0DC-AF28-F94A-A73D-D545D17F3FB8}"/>
              </a:ext>
            </a:extLst>
          </p:cNvPr>
          <p:cNvSpPr>
            <a:spLocks noGrp="1"/>
          </p:cNvSpPr>
          <p:nvPr>
            <p:ph type="sldNum" sz="quarter" idx="12"/>
          </p:nvPr>
        </p:nvSpPr>
        <p:spPr/>
        <p:txBody>
          <a:bodyPr/>
          <a:lstStyle>
            <a:lvl1pPr>
              <a:defRPr/>
            </a:lvl1pPr>
          </a:lstStyle>
          <a:p>
            <a:pPr>
              <a:defRPr/>
            </a:pPr>
            <a:fld id="{3AA8B298-836D-BF4F-8BF0-A4B0B62BAAF1}" type="slidenum">
              <a:rPr lang="es-ES_tradnl"/>
              <a:pPr>
                <a:defRPr/>
              </a:pPr>
              <a:t>‹#›</a:t>
            </a:fld>
            <a:endParaRPr lang="es-ES_tradnl"/>
          </a:p>
        </p:txBody>
      </p:sp>
      <p:sp>
        <p:nvSpPr>
          <p:cNvPr id="7" name="Content Placeholder 2">
            <a:extLst>
              <a:ext uri="{FF2B5EF4-FFF2-40B4-BE49-F238E27FC236}">
                <a16:creationId xmlns:a16="http://schemas.microsoft.com/office/drawing/2014/main" id="{DD95E808-5E9B-575C-F6D2-641D9EF8602E}"/>
              </a:ext>
            </a:extLst>
          </p:cNvPr>
          <p:cNvSpPr>
            <a:spLocks noGrp="1"/>
          </p:cNvSpPr>
          <p:nvPr>
            <p:ph idx="13"/>
          </p:nvPr>
        </p:nvSpPr>
        <p:spPr>
          <a:xfrm>
            <a:off x="626165" y="3839280"/>
            <a:ext cx="11042373" cy="2489765"/>
          </a:xfrm>
        </p:spPr>
        <p:txBody>
          <a:bodyPr>
            <a:normAutofit/>
          </a:bodyPr>
          <a:lstStyle>
            <a:lvl1pPr marL="480600" indent="-480600">
              <a:spcAft>
                <a:spcPts val="400"/>
              </a:spcAft>
              <a:buClr>
                <a:srgbClr val="0000CC"/>
              </a:buClr>
              <a:buFont typeface="Wingdings" pitchFamily="2" charset="2"/>
              <a:buChar char="q"/>
              <a:defRPr sz="2600">
                <a:latin typeface="Arial" panose="020B0604020202020204" pitchFamily="34" charset="0"/>
                <a:cs typeface="Arial" panose="020B0604020202020204" pitchFamily="34" charset="0"/>
              </a:defRPr>
            </a:lvl1pPr>
            <a:lvl2pPr marL="656100" indent="-342900">
              <a:lnSpc>
                <a:spcPct val="100000"/>
              </a:lnSpc>
              <a:spcBef>
                <a:spcPts val="500"/>
              </a:spcBef>
              <a:buClr>
                <a:srgbClr val="0000CC"/>
              </a:buClr>
              <a:buSzPct val="130000"/>
              <a:buFont typeface="Arial" panose="020B0604020202020204" pitchFamily="34" charset="0"/>
              <a:buChar char="•"/>
              <a:defRPr sz="2400">
                <a:latin typeface="Arial" panose="020B0604020202020204" pitchFamily="34" charset="0"/>
                <a:cs typeface="Arial" panose="020B0604020202020204" pitchFamily="34" charset="0"/>
              </a:defRPr>
            </a:lvl2pPr>
            <a:lvl3pPr marL="1143000" indent="-228600">
              <a:lnSpc>
                <a:spcPct val="100000"/>
              </a:lnSpc>
              <a:buClr>
                <a:srgbClr val="0000CC"/>
              </a:buClr>
              <a:buSzPct val="80000"/>
              <a:buFont typeface="Wingdings" pitchFamily="2" charset="2"/>
              <a:buChar char="q"/>
              <a:defRPr>
                <a:latin typeface="Arial" panose="020B0604020202020204" pitchFamily="34" charset="0"/>
                <a:cs typeface="Arial" panose="020B0604020202020204" pitchFamily="34" charset="0"/>
              </a:defRPr>
            </a:lvl3pPr>
            <a:lvl4pPr marL="16002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4pPr>
            <a:lvl5pPr marL="20574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355712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6165" y="365126"/>
            <a:ext cx="11042373" cy="866844"/>
          </a:xfrm>
        </p:spPr>
        <p:txBody>
          <a:bodyPr/>
          <a:lstStyle>
            <a:lvl1pPr>
              <a:defRPr u="sng">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4" name="Date Placeholder 3">
            <a:extLst>
              <a:ext uri="{FF2B5EF4-FFF2-40B4-BE49-F238E27FC236}">
                <a16:creationId xmlns:a16="http://schemas.microsoft.com/office/drawing/2014/main" id="{6AF7E7F8-EA5F-5E40-9305-018A9F1038FE}"/>
              </a:ext>
            </a:extLst>
          </p:cNvPr>
          <p:cNvSpPr>
            <a:spLocks noGrp="1"/>
          </p:cNvSpPr>
          <p:nvPr>
            <p:ph type="dt" sz="half" idx="10"/>
          </p:nvPr>
        </p:nvSpPr>
        <p:spPr/>
        <p:txBody>
          <a:bodyPr/>
          <a:lstStyle>
            <a:lvl1pPr>
              <a:defRPr/>
            </a:lvl1pPr>
          </a:lstStyle>
          <a:p>
            <a:pPr>
              <a:defRPr/>
            </a:pPr>
            <a:fld id="{DBA4783C-AF27-154F-A073-B778A62B4E57}" type="datetime1">
              <a:rPr lang="en-US" smtClean="0"/>
              <a:t>4/18/22</a:t>
            </a:fld>
            <a:endParaRPr lang="es-ES_tradnl"/>
          </a:p>
        </p:txBody>
      </p:sp>
      <p:sp>
        <p:nvSpPr>
          <p:cNvPr id="5" name="Footer Placeholder 4">
            <a:extLst>
              <a:ext uri="{FF2B5EF4-FFF2-40B4-BE49-F238E27FC236}">
                <a16:creationId xmlns:a16="http://schemas.microsoft.com/office/drawing/2014/main" id="{81D58534-DED8-D645-B5B0-59F890B1DDBA}"/>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75C7C0DC-AF28-F94A-A73D-D545D17F3FB8}"/>
              </a:ext>
            </a:extLst>
          </p:cNvPr>
          <p:cNvSpPr>
            <a:spLocks noGrp="1"/>
          </p:cNvSpPr>
          <p:nvPr>
            <p:ph type="sldNum" sz="quarter" idx="12"/>
          </p:nvPr>
        </p:nvSpPr>
        <p:spPr/>
        <p:txBody>
          <a:bodyPr/>
          <a:lstStyle>
            <a:lvl1pPr>
              <a:defRPr/>
            </a:lvl1pPr>
          </a:lstStyle>
          <a:p>
            <a:pPr>
              <a:defRPr/>
            </a:pPr>
            <a:fld id="{3AA8B298-836D-BF4F-8BF0-A4B0B62BAAF1}" type="slidenum">
              <a:rPr lang="es-ES_tradnl"/>
              <a:pPr>
                <a:defRPr/>
              </a:pPr>
              <a:t>‹#›</a:t>
            </a:fld>
            <a:endParaRPr lang="es-ES_tradnl"/>
          </a:p>
        </p:txBody>
      </p:sp>
    </p:spTree>
    <p:extLst>
      <p:ext uri="{BB962C8B-B14F-4D97-AF65-F5344CB8AC3E}">
        <p14:creationId xmlns:p14="http://schemas.microsoft.com/office/powerpoint/2010/main" val="2817316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6165" y="365126"/>
            <a:ext cx="11042373" cy="866844"/>
          </a:xfrm>
        </p:spPr>
        <p:txBody>
          <a:bodyPr/>
          <a:lstStyle>
            <a:lvl1pPr>
              <a:defRPr u="sng">
                <a:latin typeface="Arial" panose="020B0604020202020204" pitchFamily="34" charset="0"/>
                <a:cs typeface="Arial" panose="020B0604020202020204" pitchFamily="34" charset="0"/>
              </a:defRPr>
            </a:lvl1pPr>
          </a:lstStyle>
          <a:p>
            <a:r>
              <a:rPr lang="en-US"/>
              <a:t>Click to edit Master title style</a:t>
            </a:r>
            <a:endParaRPr lang="es-ES_tradnl" dirty="0"/>
          </a:p>
        </p:txBody>
      </p:sp>
      <p:sp>
        <p:nvSpPr>
          <p:cNvPr id="4" name="Date Placeholder 3">
            <a:extLst>
              <a:ext uri="{FF2B5EF4-FFF2-40B4-BE49-F238E27FC236}">
                <a16:creationId xmlns:a16="http://schemas.microsoft.com/office/drawing/2014/main" id="{6AF7E7F8-EA5F-5E40-9305-018A9F1038FE}"/>
              </a:ext>
            </a:extLst>
          </p:cNvPr>
          <p:cNvSpPr>
            <a:spLocks noGrp="1"/>
          </p:cNvSpPr>
          <p:nvPr>
            <p:ph type="dt" sz="half" idx="10"/>
          </p:nvPr>
        </p:nvSpPr>
        <p:spPr/>
        <p:txBody>
          <a:bodyPr/>
          <a:lstStyle>
            <a:lvl1pPr>
              <a:defRPr/>
            </a:lvl1pPr>
          </a:lstStyle>
          <a:p>
            <a:pPr>
              <a:defRPr/>
            </a:pPr>
            <a:fld id="{DBA4783C-AF27-154F-A073-B778A62B4E57}" type="datetime1">
              <a:rPr lang="en-US" smtClean="0"/>
              <a:t>4/18/22</a:t>
            </a:fld>
            <a:endParaRPr lang="es-ES_tradnl"/>
          </a:p>
        </p:txBody>
      </p:sp>
      <p:sp>
        <p:nvSpPr>
          <p:cNvPr id="5" name="Footer Placeholder 4">
            <a:extLst>
              <a:ext uri="{FF2B5EF4-FFF2-40B4-BE49-F238E27FC236}">
                <a16:creationId xmlns:a16="http://schemas.microsoft.com/office/drawing/2014/main" id="{81D58534-DED8-D645-B5B0-59F890B1DDBA}"/>
              </a:ext>
            </a:extLst>
          </p:cNvPr>
          <p:cNvSpPr>
            <a:spLocks noGrp="1"/>
          </p:cNvSpPr>
          <p:nvPr>
            <p:ph type="ftr" sz="quarter" idx="11"/>
          </p:nvPr>
        </p:nvSpPr>
        <p:spPr/>
        <p:txBody>
          <a:bodyPr/>
          <a:lstStyle>
            <a:lvl1pPr>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75C7C0DC-AF28-F94A-A73D-D545D17F3FB8}"/>
              </a:ext>
            </a:extLst>
          </p:cNvPr>
          <p:cNvSpPr>
            <a:spLocks noGrp="1"/>
          </p:cNvSpPr>
          <p:nvPr>
            <p:ph type="sldNum" sz="quarter" idx="12"/>
          </p:nvPr>
        </p:nvSpPr>
        <p:spPr/>
        <p:txBody>
          <a:bodyPr/>
          <a:lstStyle>
            <a:lvl1pPr>
              <a:defRPr/>
            </a:lvl1pPr>
          </a:lstStyle>
          <a:p>
            <a:pPr>
              <a:defRPr/>
            </a:pPr>
            <a:fld id="{3AA8B298-836D-BF4F-8BF0-A4B0B62BAAF1}" type="slidenum">
              <a:rPr lang="es-ES_tradnl"/>
              <a:pPr>
                <a:defRPr/>
              </a:pPr>
              <a:t>‹#›</a:t>
            </a:fld>
            <a:endParaRPr lang="es-ES_tradnl"/>
          </a:p>
        </p:txBody>
      </p:sp>
      <p:sp>
        <p:nvSpPr>
          <p:cNvPr id="7" name="Content Placeholder 2">
            <a:extLst>
              <a:ext uri="{FF2B5EF4-FFF2-40B4-BE49-F238E27FC236}">
                <a16:creationId xmlns:a16="http://schemas.microsoft.com/office/drawing/2014/main" id="{D7CF8410-E84E-625A-69B5-6F2ADB4050CA}"/>
              </a:ext>
            </a:extLst>
          </p:cNvPr>
          <p:cNvSpPr>
            <a:spLocks noGrp="1"/>
          </p:cNvSpPr>
          <p:nvPr>
            <p:ph idx="1"/>
          </p:nvPr>
        </p:nvSpPr>
        <p:spPr>
          <a:xfrm>
            <a:off x="626165" y="1231970"/>
            <a:ext cx="5469835" cy="5124380"/>
          </a:xfrm>
        </p:spPr>
        <p:txBody>
          <a:bodyPr>
            <a:normAutofit/>
          </a:bodyPr>
          <a:lstStyle>
            <a:lvl1pPr marL="552600" indent="-552600">
              <a:buClr>
                <a:srgbClr val="0000CC"/>
              </a:buClr>
              <a:buFont typeface="Wingdings" pitchFamily="2" charset="2"/>
              <a:buChar char="q"/>
              <a:defRPr sz="2600">
                <a:latin typeface="Arial" panose="020B0604020202020204" pitchFamily="34" charset="0"/>
                <a:cs typeface="Arial" panose="020B0604020202020204" pitchFamily="34" charset="0"/>
              </a:defRPr>
            </a:lvl1pPr>
            <a:lvl2pPr marL="656100" indent="-342900">
              <a:lnSpc>
                <a:spcPct val="100000"/>
              </a:lnSpc>
              <a:spcBef>
                <a:spcPts val="500"/>
              </a:spcBef>
              <a:buClr>
                <a:srgbClr val="0000CC"/>
              </a:buClr>
              <a:buSzPct val="130000"/>
              <a:buFont typeface="Arial" panose="020B0604020202020204" pitchFamily="34" charset="0"/>
              <a:buChar char="•"/>
              <a:defRPr sz="2400">
                <a:latin typeface="Arial" panose="020B0604020202020204" pitchFamily="34" charset="0"/>
                <a:cs typeface="Arial" panose="020B0604020202020204" pitchFamily="34" charset="0"/>
              </a:defRPr>
            </a:lvl2pPr>
            <a:lvl3pPr marL="1143000" indent="-228600">
              <a:lnSpc>
                <a:spcPct val="100000"/>
              </a:lnSpc>
              <a:buClr>
                <a:srgbClr val="0000CC"/>
              </a:buClr>
              <a:buSzPct val="80000"/>
              <a:buFont typeface="Wingdings" pitchFamily="2" charset="2"/>
              <a:buChar char="q"/>
              <a:defRPr>
                <a:latin typeface="Arial" panose="020B0604020202020204" pitchFamily="34" charset="0"/>
                <a:cs typeface="Arial" panose="020B0604020202020204" pitchFamily="34" charset="0"/>
              </a:defRPr>
            </a:lvl3pPr>
            <a:lvl4pPr marL="16002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4pPr>
            <a:lvl5pPr marL="20574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
        <p:nvSpPr>
          <p:cNvPr id="8" name="Content Placeholder 2">
            <a:extLst>
              <a:ext uri="{FF2B5EF4-FFF2-40B4-BE49-F238E27FC236}">
                <a16:creationId xmlns:a16="http://schemas.microsoft.com/office/drawing/2014/main" id="{F80DAB5A-11AC-A3B1-8733-693F0913650A}"/>
              </a:ext>
            </a:extLst>
          </p:cNvPr>
          <p:cNvSpPr>
            <a:spLocks noGrp="1"/>
          </p:cNvSpPr>
          <p:nvPr>
            <p:ph idx="13"/>
          </p:nvPr>
        </p:nvSpPr>
        <p:spPr>
          <a:xfrm>
            <a:off x="6198704" y="1232708"/>
            <a:ext cx="5469835" cy="5124380"/>
          </a:xfrm>
        </p:spPr>
        <p:txBody>
          <a:bodyPr>
            <a:normAutofit/>
          </a:bodyPr>
          <a:lstStyle>
            <a:lvl1pPr marL="552600" indent="-552600">
              <a:buClr>
                <a:srgbClr val="0000CC"/>
              </a:buClr>
              <a:buFont typeface="Wingdings" pitchFamily="2" charset="2"/>
              <a:buChar char="q"/>
              <a:defRPr sz="2600">
                <a:latin typeface="Arial" panose="020B0604020202020204" pitchFamily="34" charset="0"/>
                <a:cs typeface="Arial" panose="020B0604020202020204" pitchFamily="34" charset="0"/>
              </a:defRPr>
            </a:lvl1pPr>
            <a:lvl2pPr marL="656100" indent="-342900">
              <a:lnSpc>
                <a:spcPct val="100000"/>
              </a:lnSpc>
              <a:spcBef>
                <a:spcPts val="500"/>
              </a:spcBef>
              <a:buClr>
                <a:srgbClr val="0000CC"/>
              </a:buClr>
              <a:buSzPct val="130000"/>
              <a:buFont typeface="Arial" panose="020B0604020202020204" pitchFamily="34" charset="0"/>
              <a:buChar char="•"/>
              <a:defRPr sz="2400">
                <a:latin typeface="Arial" panose="020B0604020202020204" pitchFamily="34" charset="0"/>
                <a:cs typeface="Arial" panose="020B0604020202020204" pitchFamily="34" charset="0"/>
              </a:defRPr>
            </a:lvl2pPr>
            <a:lvl3pPr marL="1143000" indent="-228600">
              <a:lnSpc>
                <a:spcPct val="100000"/>
              </a:lnSpc>
              <a:buClr>
                <a:srgbClr val="0000CC"/>
              </a:buClr>
              <a:buSzPct val="80000"/>
              <a:buFont typeface="Wingdings" pitchFamily="2" charset="2"/>
              <a:buChar char="q"/>
              <a:defRPr>
                <a:latin typeface="Arial" panose="020B0604020202020204" pitchFamily="34" charset="0"/>
                <a:cs typeface="Arial" panose="020B0604020202020204" pitchFamily="34" charset="0"/>
              </a:defRPr>
            </a:lvl3pPr>
            <a:lvl4pPr marL="16002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4pPr>
            <a:lvl5pPr marL="2057400" indent="-228600">
              <a:buClr>
                <a:srgbClr val="0000CC"/>
              </a:buClr>
              <a:buSzPct val="80000"/>
              <a:buFont typeface="Wingdings" pitchFamily="2" charset="2"/>
              <a:buChar char="q"/>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ES_tradnl" dirty="0"/>
          </a:p>
        </p:txBody>
      </p:sp>
    </p:spTree>
    <p:extLst>
      <p:ext uri="{BB962C8B-B14F-4D97-AF65-F5344CB8AC3E}">
        <p14:creationId xmlns:p14="http://schemas.microsoft.com/office/powerpoint/2010/main" val="20887820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158E6D5-321A-C44C-8269-81A05BBAB8D9}"/>
              </a:ext>
            </a:extLst>
          </p:cNvPr>
          <p:cNvSpPr>
            <a:spLocks noGrp="1" noChangeArrowheads="1"/>
          </p:cNvSpPr>
          <p:nvPr>
            <p:ph type="title"/>
          </p:nvPr>
        </p:nvSpPr>
        <p:spPr bwMode="auto">
          <a:xfrm>
            <a:off x="838200" y="365125"/>
            <a:ext cx="105156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CL"/>
              <a:t>Click to edit Master title style</a:t>
            </a:r>
            <a:endParaRPr lang="es-ES_tradnl" altLang="en-CL"/>
          </a:p>
        </p:txBody>
      </p:sp>
      <p:sp>
        <p:nvSpPr>
          <p:cNvPr id="1027" name="Text Placeholder 2">
            <a:extLst>
              <a:ext uri="{FF2B5EF4-FFF2-40B4-BE49-F238E27FC236}">
                <a16:creationId xmlns:a16="http://schemas.microsoft.com/office/drawing/2014/main" id="{C6E7C4DE-8F85-3B45-BBB7-67D85E5894C8}"/>
              </a:ext>
            </a:extLst>
          </p:cNvPr>
          <p:cNvSpPr>
            <a:spLocks noGrp="1" noChangeArrowheads="1"/>
          </p:cNvSpPr>
          <p:nvPr>
            <p:ph type="body" idx="1"/>
          </p:nvPr>
        </p:nvSpPr>
        <p:spPr bwMode="auto">
          <a:xfrm>
            <a:off x="838200" y="1460500"/>
            <a:ext cx="10515600" cy="471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CL"/>
              <a:t>Click to edit Master text styles fghfhfghfghfghfgfghfghfghf fgdf dg df dfg</a:t>
            </a:r>
          </a:p>
          <a:p>
            <a:pPr lvl="1"/>
            <a:r>
              <a:rPr lang="en-US" altLang="en-CL"/>
              <a:t>Second level</a:t>
            </a:r>
          </a:p>
          <a:p>
            <a:pPr lvl="2"/>
            <a:r>
              <a:rPr lang="en-US" altLang="en-CL"/>
              <a:t>Third level</a:t>
            </a:r>
          </a:p>
          <a:p>
            <a:pPr lvl="3"/>
            <a:r>
              <a:rPr lang="en-US" altLang="en-CL"/>
              <a:t>Fourth level</a:t>
            </a:r>
          </a:p>
          <a:p>
            <a:pPr lvl="4"/>
            <a:r>
              <a:rPr lang="en-US" altLang="en-CL"/>
              <a:t>Fifth level</a:t>
            </a:r>
            <a:endParaRPr lang="es-ES_tradnl" altLang="en-CL"/>
          </a:p>
        </p:txBody>
      </p:sp>
      <p:sp>
        <p:nvSpPr>
          <p:cNvPr id="4" name="Date Placeholder 3">
            <a:extLst>
              <a:ext uri="{FF2B5EF4-FFF2-40B4-BE49-F238E27FC236}">
                <a16:creationId xmlns:a16="http://schemas.microsoft.com/office/drawing/2014/main" id="{62FB4EB2-1254-D14A-90C4-D9074D410E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DB1728EA-DD79-3B4D-A14E-C2659AC6343D}" type="datetime1">
              <a:rPr lang="en-US" smtClean="0"/>
              <a:t>4/18/22</a:t>
            </a:fld>
            <a:endParaRPr lang="es-ES_tradnl"/>
          </a:p>
        </p:txBody>
      </p:sp>
      <p:sp>
        <p:nvSpPr>
          <p:cNvPr id="5" name="Footer Placeholder 4">
            <a:extLst>
              <a:ext uri="{FF2B5EF4-FFF2-40B4-BE49-F238E27FC236}">
                <a16:creationId xmlns:a16="http://schemas.microsoft.com/office/drawing/2014/main" id="{0B3CF085-5E94-2643-B32D-27C573C151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000CC"/>
                </a:solidFill>
                <a:latin typeface="Arial" panose="020B0604020202020204" pitchFamily="34" charset="0"/>
                <a:cs typeface="Arial" panose="020B0604020202020204" pitchFamily="34" charset="0"/>
              </a:defRPr>
            </a:lvl1pPr>
          </a:lstStyle>
          <a:p>
            <a:pPr>
              <a:defRPr/>
            </a:pPr>
            <a:r>
              <a:rPr lang="es-ES_tradnl" dirty="0"/>
              <a:t>ELO329: Agustín J. González</a:t>
            </a:r>
          </a:p>
        </p:txBody>
      </p:sp>
      <p:sp>
        <p:nvSpPr>
          <p:cNvPr id="6" name="Slide Number Placeholder 5">
            <a:extLst>
              <a:ext uri="{FF2B5EF4-FFF2-40B4-BE49-F238E27FC236}">
                <a16:creationId xmlns:a16="http://schemas.microsoft.com/office/drawing/2014/main" id="{C7E65FF4-3F47-FD42-990E-850CFB3A31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rgbClr val="0000CC"/>
                </a:solidFill>
                <a:latin typeface="Arial" panose="020B0604020202020204" pitchFamily="34" charset="0"/>
                <a:cs typeface="Arial" panose="020B0604020202020204" pitchFamily="34" charset="0"/>
              </a:defRPr>
            </a:lvl1pPr>
          </a:lstStyle>
          <a:p>
            <a:pPr>
              <a:defRPr/>
            </a:pPr>
            <a:fld id="{898FC004-2C64-4344-85B6-8952237AD3D5}" type="slidenum">
              <a:rPr lang="es-ES_tradnl"/>
              <a:pPr>
                <a:defRPr/>
              </a:pPr>
              <a:t>‹#›</a:t>
            </a:fld>
            <a:endParaRPr lang="es-ES_trad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1" r:id="rId4"/>
    <p:sldLayoutId id="2147483652" r:id="rId5"/>
  </p:sldLayoutIdLst>
  <p:hf hdr="0" dt="0"/>
  <p:txStyles>
    <p:titleStyle>
      <a:lvl1pPr algn="l" rtl="0" fontAlgn="base">
        <a:lnSpc>
          <a:spcPct val="90000"/>
        </a:lnSpc>
        <a:spcBef>
          <a:spcPct val="0"/>
        </a:spcBef>
        <a:spcAft>
          <a:spcPct val="0"/>
        </a:spcAft>
        <a:defRPr sz="4400" u="sng" kern="1200">
          <a:solidFill>
            <a:srgbClr val="0000CC"/>
          </a:solidFill>
          <a:latin typeface="Arial" panose="020B0604020202020204" pitchFamily="34" charset="0"/>
          <a:ea typeface="+mj-ea"/>
          <a:cs typeface="Arial" panose="020B0604020202020204" pitchFamily="34" charset="0"/>
        </a:defRPr>
      </a:lvl1pPr>
      <a:lvl2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2pPr>
      <a:lvl3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3pPr>
      <a:lvl4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4pPr>
      <a:lvl5pPr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4400" u="sng">
          <a:solidFill>
            <a:srgbClr val="0000CC"/>
          </a:solidFill>
          <a:latin typeface="Arial" panose="020B0604020202020204" pitchFamily="34" charset="0"/>
          <a:cs typeface="Arial" panose="020B0604020202020204" pitchFamily="34" charset="0"/>
        </a:defRPr>
      </a:lvl9pPr>
    </p:titleStyle>
    <p:bodyStyle>
      <a:lvl1pPr marL="358775" indent="-371475" algn="l" rtl="0" fontAlgn="base">
        <a:spcBef>
          <a:spcPts val="400"/>
        </a:spcBef>
        <a:spcAft>
          <a:spcPct val="0"/>
        </a:spcAft>
        <a:buClr>
          <a:srgbClr val="0C48C8"/>
        </a:buClr>
        <a:buFont typeface="Wingdings" pitchFamily="2" charset="2"/>
        <a:buChar char="q"/>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fontAlgn="base">
        <a:lnSpc>
          <a:spcPct val="90000"/>
        </a:lnSpc>
        <a:spcBef>
          <a:spcPts val="500"/>
        </a:spcBef>
        <a:spcAft>
          <a:spcPct val="0"/>
        </a:spcAft>
        <a:buClr>
          <a:srgbClr val="0C48C8"/>
        </a:buClr>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fontAlgn="base">
        <a:lnSpc>
          <a:spcPct val="90000"/>
        </a:lnSpc>
        <a:spcBef>
          <a:spcPts val="500"/>
        </a:spcBef>
        <a:spcAft>
          <a:spcPct val="0"/>
        </a:spcAft>
        <a:buClr>
          <a:srgbClr val="0C48C8"/>
        </a:buClr>
        <a:buSzPct val="90000"/>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luonhq.com/products/javaf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lab.com/utfsm-elo/elo329/-/blob/master/codigos/12-JavaEventBasedProgramming/CloseableStage_Lambda.java"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lab.com/utfsm-elo/elo329/-/blob/master/c&#243;digos/12-JavaEventBasedProgramming/SimpleMimic.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lab.com/utfsm-elo/elo329/-/blob/master/c&#243;digos/12-JavaEventBasedProgramming/Mimic_Lambda.java" TargetMode="External"/><Relationship Id="rId2" Type="http://schemas.openxmlformats.org/officeDocument/2006/relationships/hyperlink" Target="https://gitlab.com/utfsm-elo/elo329/-/blob/master/c&#243;digos/12-JavaEventBasedProgramming/Mimic.jav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lab.com/utfsm-elo/elo329/-/blob/master/c&#243;digos/12-JavaEventBasedProgramming/CloseableStage.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764D-EC82-5248-82FB-1C62C2921D38}"/>
              </a:ext>
            </a:extLst>
          </p:cNvPr>
          <p:cNvSpPr>
            <a:spLocks noGrp="1"/>
          </p:cNvSpPr>
          <p:nvPr>
            <p:ph type="ctrTitle"/>
          </p:nvPr>
        </p:nvSpPr>
        <p:spPr/>
        <p:txBody>
          <a:bodyPr/>
          <a:lstStyle/>
          <a:p>
            <a:r>
              <a:rPr lang="es-ES" sz="4000" dirty="0"/>
              <a:t>Programación basada en/dirigida por eventos</a:t>
            </a:r>
            <a:br>
              <a:rPr lang="es-ES" sz="4000" dirty="0"/>
            </a:br>
            <a:r>
              <a:rPr lang="es-ES" sz="4000" dirty="0"/>
              <a:t>“</a:t>
            </a:r>
            <a:r>
              <a:rPr lang="es-ES" sz="4000" dirty="0" err="1"/>
              <a:t>Event-Based</a:t>
            </a:r>
            <a:r>
              <a:rPr lang="es-ES" sz="4000" dirty="0"/>
              <a:t> </a:t>
            </a:r>
            <a:r>
              <a:rPr lang="es-ES" sz="4000" dirty="0" err="1"/>
              <a:t>Programming</a:t>
            </a:r>
            <a:r>
              <a:rPr lang="es-ES" sz="4000" dirty="0"/>
              <a:t>”: Conceptos</a:t>
            </a:r>
            <a:br>
              <a:rPr lang="es-ES" sz="4000" dirty="0"/>
            </a:br>
            <a:r>
              <a:rPr lang="es-ES" sz="4000" dirty="0"/>
              <a:t>(o </a:t>
            </a:r>
            <a:r>
              <a:rPr lang="es-ES" sz="4000" dirty="0" err="1"/>
              <a:t>Event-driven</a:t>
            </a:r>
            <a:r>
              <a:rPr lang="es-ES" sz="4000" dirty="0"/>
              <a:t> </a:t>
            </a:r>
            <a:r>
              <a:rPr lang="es-ES" sz="4000" dirty="0" err="1"/>
              <a:t>Programming</a:t>
            </a:r>
            <a:r>
              <a:rPr lang="es-ES" sz="4000" dirty="0"/>
              <a:t>)</a:t>
            </a:r>
          </a:p>
        </p:txBody>
      </p:sp>
      <p:sp>
        <p:nvSpPr>
          <p:cNvPr id="3074" name="Subtitle 2">
            <a:extLst>
              <a:ext uri="{FF2B5EF4-FFF2-40B4-BE49-F238E27FC236}">
                <a16:creationId xmlns:a16="http://schemas.microsoft.com/office/drawing/2014/main" id="{FBAC81FB-EF25-B643-B283-6C274555A0A8}"/>
              </a:ext>
            </a:extLst>
          </p:cNvPr>
          <p:cNvSpPr>
            <a:spLocks noGrp="1" noChangeArrowheads="1"/>
          </p:cNvSpPr>
          <p:nvPr>
            <p:ph type="subTitle" idx="1"/>
          </p:nvPr>
        </p:nvSpPr>
        <p:spPr/>
        <p:txBody>
          <a:bodyPr/>
          <a:lstStyle/>
          <a:p>
            <a:r>
              <a:rPr lang="es-ES" dirty="0"/>
              <a:t>ELO329: Diseño y Programación Orientados a Objetos</a:t>
            </a:r>
          </a:p>
          <a:p>
            <a:r>
              <a:rPr lang="es-ES_tradnl" altLang="en-CL" dirty="0"/>
              <a:t>Departamento de Electrónica</a:t>
            </a:r>
          </a:p>
          <a:p>
            <a:r>
              <a:rPr lang="es-ES_tradnl" altLang="en-CL" dirty="0"/>
              <a:t>Universidad Técnica Federico Santa María</a:t>
            </a:r>
            <a:endParaRPr lang="es-ES" altLang="en-CL" dirty="0"/>
          </a:p>
        </p:txBody>
      </p:sp>
      <p:sp>
        <p:nvSpPr>
          <p:cNvPr id="3" name="Footer Placeholder 2">
            <a:extLst>
              <a:ext uri="{FF2B5EF4-FFF2-40B4-BE49-F238E27FC236}">
                <a16:creationId xmlns:a16="http://schemas.microsoft.com/office/drawing/2014/main" id="{AFF992F1-426E-0A44-8A48-A8AA50089F7D}"/>
              </a:ext>
            </a:extLst>
          </p:cNvPr>
          <p:cNvSpPr>
            <a:spLocks noGrp="1"/>
          </p:cNvSpPr>
          <p:nvPr>
            <p:ph type="ftr" sz="quarter" idx="11"/>
          </p:nvPr>
        </p:nvSpPr>
        <p:spPr/>
        <p:txBody>
          <a:bodyPr/>
          <a:lstStyle/>
          <a:p>
            <a:r>
              <a:rPr lang="es-ES_tradnl"/>
              <a:t>ELO329: Agustín J. González</a:t>
            </a:r>
            <a:endParaRPr lang="es-ES_tradnl" dirty="0"/>
          </a:p>
        </p:txBody>
      </p:sp>
      <p:sp>
        <p:nvSpPr>
          <p:cNvPr id="4" name="Slide Number Placeholder 3">
            <a:extLst>
              <a:ext uri="{FF2B5EF4-FFF2-40B4-BE49-F238E27FC236}">
                <a16:creationId xmlns:a16="http://schemas.microsoft.com/office/drawing/2014/main" id="{971AA56A-1EFE-AB4D-88F2-9189B15B4998}"/>
              </a:ext>
            </a:extLst>
          </p:cNvPr>
          <p:cNvSpPr>
            <a:spLocks noGrp="1"/>
          </p:cNvSpPr>
          <p:nvPr>
            <p:ph type="sldNum" sz="quarter" idx="12"/>
          </p:nvPr>
        </p:nvSpPr>
        <p:spPr/>
        <p:txBody>
          <a:bodyPr/>
          <a:lstStyle/>
          <a:p>
            <a:fld id="{ECF87212-83C0-BD4A-AAC5-B1605D949D77}" type="slidenum">
              <a:rPr lang="es-ES_tradnl" smtClean="0"/>
              <a:pPr/>
              <a:t>1</a:t>
            </a:fld>
            <a:endParaRPr lang="es-ES_tradn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A5E0-0BB1-E668-C4C3-702B86B55D57}"/>
              </a:ext>
            </a:extLst>
          </p:cNvPr>
          <p:cNvSpPr>
            <a:spLocks noGrp="1"/>
          </p:cNvSpPr>
          <p:nvPr>
            <p:ph type="title"/>
          </p:nvPr>
        </p:nvSpPr>
        <p:spPr/>
        <p:txBody>
          <a:bodyPr/>
          <a:lstStyle/>
          <a:p>
            <a:r>
              <a:rPr lang="es-ES_tradnl" dirty="0"/>
              <a:t>¿Cómo se compila esto?</a:t>
            </a:r>
          </a:p>
        </p:txBody>
      </p:sp>
      <p:sp>
        <p:nvSpPr>
          <p:cNvPr id="3" name="Content Placeholder 2">
            <a:extLst>
              <a:ext uri="{FF2B5EF4-FFF2-40B4-BE49-F238E27FC236}">
                <a16:creationId xmlns:a16="http://schemas.microsoft.com/office/drawing/2014/main" id="{383E2DB6-4837-EAF0-1349-16441529977F}"/>
              </a:ext>
            </a:extLst>
          </p:cNvPr>
          <p:cNvSpPr>
            <a:spLocks noGrp="1"/>
          </p:cNvSpPr>
          <p:nvPr>
            <p:ph idx="1"/>
          </p:nvPr>
        </p:nvSpPr>
        <p:spPr/>
        <p:txBody>
          <a:bodyPr/>
          <a:lstStyle/>
          <a:p>
            <a:r>
              <a:rPr lang="es-ES_tradnl" dirty="0"/>
              <a:t>Este ejemplo usa componentes gráficas de </a:t>
            </a:r>
            <a:r>
              <a:rPr lang="es-ES_tradnl" dirty="0" err="1"/>
              <a:t>JavaFX</a:t>
            </a:r>
            <a:endParaRPr lang="es-ES_tradnl" dirty="0"/>
          </a:p>
          <a:p>
            <a:r>
              <a:rPr lang="es-ES_tradnl" dirty="0"/>
              <a:t>Se debe bajar e instalar </a:t>
            </a:r>
            <a:r>
              <a:rPr lang="es-ES_tradnl" dirty="0" err="1"/>
              <a:t>JavaFX</a:t>
            </a:r>
            <a:r>
              <a:rPr lang="es-ES_tradnl" dirty="0"/>
              <a:t> (</a:t>
            </a:r>
            <a:r>
              <a:rPr lang="en-US" dirty="0">
                <a:hlinkClick r:id="rId2"/>
              </a:rPr>
              <a:t>https://</a:t>
            </a:r>
            <a:r>
              <a:rPr lang="en-US" dirty="0" err="1">
                <a:hlinkClick r:id="rId2"/>
              </a:rPr>
              <a:t>gluonhq.com</a:t>
            </a:r>
            <a:r>
              <a:rPr lang="en-US" dirty="0">
                <a:hlinkClick r:id="rId2"/>
              </a:rPr>
              <a:t>/products/</a:t>
            </a:r>
            <a:r>
              <a:rPr lang="en-US" dirty="0" err="1">
                <a:hlinkClick r:id="rId2"/>
              </a:rPr>
              <a:t>javafx</a:t>
            </a:r>
            <a:r>
              <a:rPr lang="en-US" dirty="0">
                <a:hlinkClick r:id="rId2"/>
              </a:rPr>
              <a:t>/</a:t>
            </a:r>
            <a:r>
              <a:rPr lang="es-ES_tradnl" dirty="0"/>
              <a:t>)</a:t>
            </a:r>
          </a:p>
          <a:p>
            <a:r>
              <a:rPr lang="es-ES_tradnl" dirty="0"/>
              <a:t>Identificar la ubicación donde usted deja su </a:t>
            </a:r>
            <a:r>
              <a:rPr lang="es-ES_tradnl" dirty="0" err="1"/>
              <a:t>JavaFX-sdk</a:t>
            </a:r>
            <a:r>
              <a:rPr lang="es-ES_tradnl" dirty="0"/>
              <a:t>, sea éste &lt;</a:t>
            </a:r>
            <a:r>
              <a:rPr lang="es-ES_tradnl" dirty="0" err="1"/>
              <a:t>path</a:t>
            </a:r>
            <a:r>
              <a:rPr lang="es-ES_tradnl" dirty="0"/>
              <a:t>/</a:t>
            </a:r>
            <a:r>
              <a:rPr lang="es-ES_tradnl" dirty="0" err="1"/>
              <a:t>to</a:t>
            </a:r>
            <a:r>
              <a:rPr lang="es-ES_tradnl" dirty="0"/>
              <a:t>/</a:t>
            </a:r>
            <a:r>
              <a:rPr lang="es-ES_tradnl" dirty="0" err="1"/>
              <a:t>javafx-sdk</a:t>
            </a:r>
            <a:r>
              <a:rPr lang="es-ES_tradnl" dirty="0"/>
              <a:t>/</a:t>
            </a:r>
            <a:r>
              <a:rPr lang="es-ES_tradnl" dirty="0" err="1"/>
              <a:t>lib</a:t>
            </a:r>
            <a:r>
              <a:rPr lang="es-ES_tradnl" dirty="0"/>
              <a:t>&gt;</a:t>
            </a:r>
          </a:p>
          <a:p>
            <a:r>
              <a:rPr lang="es-ES_tradnl" dirty="0"/>
              <a:t>¿Cómo se compila?</a:t>
            </a:r>
            <a:br>
              <a:rPr lang="es-ES_tradnl" dirty="0"/>
            </a:br>
            <a:r>
              <a:rPr lang="es-ES_tradnl" sz="2400" dirty="0"/>
              <a:t>$ </a:t>
            </a:r>
            <a:r>
              <a:rPr lang="es-ES_tradnl" sz="2400" dirty="0" err="1"/>
              <a:t>javac</a:t>
            </a:r>
            <a:r>
              <a:rPr lang="es-ES_tradnl" sz="2400" dirty="0"/>
              <a:t> --module-</a:t>
            </a:r>
            <a:r>
              <a:rPr lang="es-ES_tradnl" sz="2400" dirty="0" err="1"/>
              <a:t>path</a:t>
            </a:r>
            <a:r>
              <a:rPr lang="es-ES_tradnl" sz="2400" dirty="0"/>
              <a:t> &lt;</a:t>
            </a:r>
            <a:r>
              <a:rPr lang="es-ES_tradnl" sz="2400" dirty="0" err="1"/>
              <a:t>path</a:t>
            </a:r>
            <a:r>
              <a:rPr lang="es-ES_tradnl" sz="2400" dirty="0"/>
              <a:t>/</a:t>
            </a:r>
            <a:r>
              <a:rPr lang="es-ES_tradnl" sz="2400" dirty="0" err="1"/>
              <a:t>to</a:t>
            </a:r>
            <a:r>
              <a:rPr lang="es-ES_tradnl" sz="2400" dirty="0"/>
              <a:t>/</a:t>
            </a:r>
            <a:r>
              <a:rPr lang="es-ES_tradnl" sz="2400" dirty="0" err="1"/>
              <a:t>javafx-sdk</a:t>
            </a:r>
            <a:r>
              <a:rPr lang="es-ES_tradnl" sz="2400" dirty="0"/>
              <a:t>/</a:t>
            </a:r>
            <a:r>
              <a:rPr lang="es-ES_tradnl" sz="2400" dirty="0" err="1"/>
              <a:t>lib</a:t>
            </a:r>
            <a:r>
              <a:rPr lang="es-ES_tradnl" sz="2400" dirty="0"/>
              <a:t>&gt; --</a:t>
            </a:r>
            <a:r>
              <a:rPr lang="es-ES_tradnl" sz="2400" dirty="0" err="1"/>
              <a:t>add</a:t>
            </a:r>
            <a:r>
              <a:rPr lang="es-ES_tradnl" sz="2400" dirty="0"/>
              <a:t>-modules </a:t>
            </a:r>
            <a:r>
              <a:rPr lang="es-ES_tradnl" sz="2400" dirty="0" err="1"/>
              <a:t>javafx.controls</a:t>
            </a:r>
            <a:endParaRPr lang="es-ES_tradnl" sz="2400" dirty="0"/>
          </a:p>
          <a:p>
            <a:r>
              <a:rPr lang="es-ES_tradnl" dirty="0"/>
              <a:t>En mi caso:</a:t>
            </a:r>
            <a:br>
              <a:rPr lang="es-ES_tradnl" dirty="0"/>
            </a:br>
            <a:r>
              <a:rPr lang="es-ES_tradnl" sz="1800" dirty="0"/>
              <a:t>$</a:t>
            </a:r>
            <a:r>
              <a:rPr lang="en-US" sz="1800" dirty="0" err="1"/>
              <a:t>javac</a:t>
            </a:r>
            <a:r>
              <a:rPr lang="en-US" sz="1800" dirty="0"/>
              <a:t> --module-path ~/tools/javafx-sdk-17.0.2/lib --add-modules </a:t>
            </a:r>
            <a:r>
              <a:rPr lang="en-US" sz="1800" dirty="0" err="1"/>
              <a:t>javafx.controls</a:t>
            </a:r>
            <a:r>
              <a:rPr lang="en-US" sz="1800" dirty="0"/>
              <a:t> </a:t>
            </a:r>
            <a:r>
              <a:rPr lang="en-US" sz="1800" dirty="0" err="1"/>
              <a:t>CloseableStage.java</a:t>
            </a:r>
            <a:endParaRPr lang="en-US" sz="1800" dirty="0"/>
          </a:p>
          <a:p>
            <a:r>
              <a:rPr lang="en-US" sz="2400" dirty="0" err="1"/>
              <a:t>Luego</a:t>
            </a:r>
            <a:br>
              <a:rPr lang="en-US" sz="2400" dirty="0"/>
            </a:br>
            <a:r>
              <a:rPr lang="es-ES_tradnl" sz="1800" dirty="0"/>
              <a:t>$</a:t>
            </a:r>
            <a:r>
              <a:rPr lang="en-US" sz="1800" dirty="0"/>
              <a:t>java --module-path ~/tools/javafx-sdk-17.0.2/lib --add-modules </a:t>
            </a:r>
            <a:r>
              <a:rPr lang="en-US" sz="1800" dirty="0" err="1"/>
              <a:t>javafx.controls</a:t>
            </a:r>
            <a:r>
              <a:rPr lang="en-US" sz="1800" dirty="0"/>
              <a:t> </a:t>
            </a:r>
            <a:r>
              <a:rPr lang="en-US" sz="1800" dirty="0" err="1"/>
              <a:t>CloseableStage</a:t>
            </a:r>
            <a:endParaRPr lang="en-US" sz="1800" dirty="0"/>
          </a:p>
        </p:txBody>
      </p:sp>
      <p:sp>
        <p:nvSpPr>
          <p:cNvPr id="4" name="Footer Placeholder 3">
            <a:extLst>
              <a:ext uri="{FF2B5EF4-FFF2-40B4-BE49-F238E27FC236}">
                <a16:creationId xmlns:a16="http://schemas.microsoft.com/office/drawing/2014/main" id="{83294D36-9BA3-94FF-32F6-E94FB2B881C6}"/>
              </a:ext>
            </a:extLst>
          </p:cNvPr>
          <p:cNvSpPr>
            <a:spLocks noGrp="1"/>
          </p:cNvSpPr>
          <p:nvPr>
            <p:ph type="ftr" sz="quarter" idx="11"/>
          </p:nvPr>
        </p:nvSpPr>
        <p:spPr/>
        <p:txBody>
          <a:bodyPr/>
          <a:lstStyle/>
          <a:p>
            <a:pPr>
              <a:defRPr/>
            </a:pPr>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CC9B0210-3F76-E4F3-AA13-AE28F21CED74}"/>
              </a:ext>
            </a:extLst>
          </p:cNvPr>
          <p:cNvSpPr>
            <a:spLocks noGrp="1"/>
          </p:cNvSpPr>
          <p:nvPr>
            <p:ph type="sldNum" sz="quarter" idx="12"/>
          </p:nvPr>
        </p:nvSpPr>
        <p:spPr/>
        <p:txBody>
          <a:bodyPr/>
          <a:lstStyle/>
          <a:p>
            <a:pPr>
              <a:defRPr/>
            </a:pPr>
            <a:fld id="{3AA8B298-836D-BF4F-8BF0-A4B0B62BAAF1}" type="slidenum">
              <a:rPr lang="es-ES_tradnl" smtClean="0"/>
              <a:pPr>
                <a:defRPr/>
              </a:pPr>
              <a:t>10</a:t>
            </a:fld>
            <a:endParaRPr lang="es-ES_tradnl"/>
          </a:p>
        </p:txBody>
      </p:sp>
    </p:spTree>
    <p:extLst>
      <p:ext uri="{BB962C8B-B14F-4D97-AF65-F5344CB8AC3E}">
        <p14:creationId xmlns:p14="http://schemas.microsoft.com/office/powerpoint/2010/main" val="1130214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5794577-CB97-F283-B813-C29E08BB911C}"/>
              </a:ext>
            </a:extLst>
          </p:cNvPr>
          <p:cNvPicPr preferRelativeResize="0">
            <a:picLocks noChangeAspect="1"/>
          </p:cNvPicPr>
          <p:nvPr/>
        </p:nvPicPr>
        <p:blipFill>
          <a:blip r:embed="rId2"/>
          <a:stretch/>
        </p:blipFill>
        <p:spPr>
          <a:xfrm>
            <a:off x="7727514" y="2098814"/>
            <a:ext cx="4279471" cy="1452562"/>
          </a:xfrm>
          <a:prstGeom prst="rect">
            <a:avLst/>
          </a:prstGeom>
          <a:ln>
            <a:noFill/>
          </a:ln>
        </p:spPr>
      </p:pic>
      <p:sp>
        <p:nvSpPr>
          <p:cNvPr id="2" name="Title 1">
            <a:extLst>
              <a:ext uri="{FF2B5EF4-FFF2-40B4-BE49-F238E27FC236}">
                <a16:creationId xmlns:a16="http://schemas.microsoft.com/office/drawing/2014/main" id="{A4393E0C-0352-397B-1FEC-D097C327C414}"/>
              </a:ext>
            </a:extLst>
          </p:cNvPr>
          <p:cNvSpPr>
            <a:spLocks noGrp="1"/>
          </p:cNvSpPr>
          <p:nvPr>
            <p:ph type="title"/>
          </p:nvPr>
        </p:nvSpPr>
        <p:spPr/>
        <p:txBody>
          <a:bodyPr/>
          <a:lstStyle/>
          <a:p>
            <a:r>
              <a:rPr lang="es-ES" sz="3600" dirty="0"/>
              <a:t>Relación estática de clases (generada con </a:t>
            </a:r>
            <a:r>
              <a:rPr lang="es-ES" sz="3600" dirty="0" err="1"/>
              <a:t>Jprasp</a:t>
            </a:r>
            <a:r>
              <a:rPr lang="es-ES" sz="3600" dirty="0"/>
              <a:t>)‏</a:t>
            </a:r>
            <a:endParaRPr lang="es-ES_tradnl" sz="3600" dirty="0"/>
          </a:p>
        </p:txBody>
      </p:sp>
      <p:sp>
        <p:nvSpPr>
          <p:cNvPr id="3" name="Content Placeholder 2">
            <a:extLst>
              <a:ext uri="{FF2B5EF4-FFF2-40B4-BE49-F238E27FC236}">
                <a16:creationId xmlns:a16="http://schemas.microsoft.com/office/drawing/2014/main" id="{CA4A1D65-8721-F699-5ADA-D2E30D310771}"/>
              </a:ext>
            </a:extLst>
          </p:cNvPr>
          <p:cNvSpPr>
            <a:spLocks noGrp="1"/>
          </p:cNvSpPr>
          <p:nvPr>
            <p:ph idx="1"/>
          </p:nvPr>
        </p:nvSpPr>
        <p:spPr>
          <a:xfrm>
            <a:off x="626165" y="1231970"/>
            <a:ext cx="11042373" cy="5489505"/>
          </a:xfrm>
        </p:spPr>
        <p:txBody>
          <a:bodyPr>
            <a:normAutofit/>
          </a:bodyPr>
          <a:lstStyle/>
          <a:p>
            <a:r>
              <a:rPr lang="es-ES" dirty="0"/>
              <a:t>Misma aplicación usando Expresiones Lambda</a:t>
            </a:r>
          </a:p>
          <a:p>
            <a:pPr marL="0" indent="0">
              <a:buNone/>
            </a:pPr>
            <a:r>
              <a:rPr lang="es-ES" sz="1700" spc="-1" dirty="0" err="1">
                <a:solidFill>
                  <a:srgbClr val="941EDF"/>
                </a:solidFill>
                <a:latin typeface="Courier New"/>
                <a:ea typeface="Courier New"/>
              </a:rPr>
              <a:t>public</a:t>
            </a:r>
            <a:r>
              <a:rPr lang="es-ES" sz="1700" spc="-1" dirty="0">
                <a:solidFill>
                  <a:srgbClr val="000000"/>
                </a:solidFill>
                <a:latin typeface="Courier New"/>
                <a:ea typeface="Courier New"/>
              </a:rPr>
              <a:t> </a:t>
            </a:r>
            <a:r>
              <a:rPr lang="es-ES" sz="1700" spc="-1" dirty="0" err="1">
                <a:solidFill>
                  <a:srgbClr val="941EDF"/>
                </a:solidFill>
                <a:latin typeface="Courier New"/>
                <a:ea typeface="Courier New"/>
              </a:rPr>
              <a:t>class</a:t>
            </a: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CloseableStage_Lambda</a:t>
            </a:r>
            <a:r>
              <a:rPr lang="es-ES" sz="1700" spc="-1" dirty="0">
                <a:solidFill>
                  <a:srgbClr val="000000"/>
                </a:solidFill>
                <a:latin typeface="Courier New"/>
                <a:ea typeface="Courier New"/>
              </a:rPr>
              <a:t> </a:t>
            </a:r>
            <a:r>
              <a:rPr lang="es-ES" sz="1700" spc="-1" dirty="0" err="1">
                <a:solidFill>
                  <a:srgbClr val="941EDF"/>
                </a:solidFill>
                <a:latin typeface="Courier New"/>
                <a:ea typeface="Courier New"/>
              </a:rPr>
              <a:t>extends</a:t>
            </a: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Application</a:t>
            </a:r>
            <a:r>
              <a:rPr lang="es-ES" sz="1700" spc="-1" dirty="0">
                <a:solidFill>
                  <a:srgbClr val="000000"/>
                </a:solidFill>
                <a:latin typeface="Courier New"/>
                <a:ea typeface="Courier New"/>
              </a:rPr>
              <a:t> {</a:t>
            </a:r>
            <a:br>
              <a:rPr lang="es-ES" sz="1700" dirty="0"/>
            </a:br>
            <a:r>
              <a:rPr lang="es-ES" sz="1700" spc="-1" dirty="0">
                <a:solidFill>
                  <a:srgbClr val="000000"/>
                </a:solidFill>
                <a:latin typeface="Courier New"/>
                <a:ea typeface="Courier New"/>
              </a:rPr>
              <a:t>   </a:t>
            </a:r>
            <a:r>
              <a:rPr lang="es-ES" sz="1700" spc="-1" dirty="0" err="1">
                <a:solidFill>
                  <a:srgbClr val="941EDF"/>
                </a:solidFill>
                <a:latin typeface="Courier New"/>
                <a:ea typeface="Courier New"/>
              </a:rPr>
              <a:t>public</a:t>
            </a:r>
            <a:r>
              <a:rPr lang="es-ES" sz="1700" spc="-1" dirty="0">
                <a:solidFill>
                  <a:srgbClr val="000000"/>
                </a:solidFill>
                <a:latin typeface="Courier New"/>
                <a:ea typeface="Courier New"/>
              </a:rPr>
              <a:t> </a:t>
            </a:r>
            <a:r>
              <a:rPr lang="es-ES" sz="1700" spc="-1" dirty="0" err="1">
                <a:solidFill>
                  <a:srgbClr val="941EDF"/>
                </a:solidFill>
                <a:latin typeface="Courier New"/>
                <a:ea typeface="Courier New"/>
              </a:rPr>
              <a:t>void</a:t>
            </a: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start</a:t>
            </a:r>
            <a:r>
              <a:rPr lang="es-ES" sz="1700" spc="-1" dirty="0">
                <a:solidFill>
                  <a:srgbClr val="000000"/>
                </a:solidFill>
                <a:latin typeface="Courier New"/>
                <a:ea typeface="Courier New"/>
              </a:rPr>
              <a:t>(</a:t>
            </a:r>
            <a:r>
              <a:rPr lang="es-ES" sz="1700" spc="-1" dirty="0" err="1">
                <a:solidFill>
                  <a:srgbClr val="000000"/>
                </a:solidFill>
                <a:latin typeface="Courier New"/>
                <a:ea typeface="Courier New"/>
              </a:rPr>
              <a:t>Stage</a:t>
            </a: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primaryStage</a:t>
            </a:r>
            <a:r>
              <a:rPr lang="es-ES" sz="1700" spc="-1" dirty="0">
                <a:solidFill>
                  <a:srgbClr val="000000"/>
                </a:solidFill>
                <a:latin typeface="Courier New"/>
                <a:ea typeface="Courier New"/>
              </a:rPr>
              <a:t>) {</a:t>
            </a:r>
            <a:br>
              <a:rPr lang="es-ES" sz="1700" dirty="0"/>
            </a:br>
            <a:r>
              <a:rPr lang="es-ES" sz="1700" spc="-1" dirty="0">
                <a:solidFill>
                  <a:srgbClr val="000000"/>
                </a:solidFill>
                <a:latin typeface="Courier New"/>
                <a:ea typeface="Courier New"/>
              </a:rPr>
              <a:t>      </a:t>
            </a:r>
            <a:r>
              <a:rPr lang="es-ES" sz="1700" spc="-1" dirty="0">
                <a:solidFill>
                  <a:srgbClr val="E65D00"/>
                </a:solidFill>
                <a:latin typeface="Courier New"/>
                <a:ea typeface="Courier New"/>
              </a:rPr>
              <a:t>// Creamos elementos de la ventana</a:t>
            </a:r>
            <a:br>
              <a:rPr lang="es-ES" sz="1700" dirty="0"/>
            </a:b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BorderPane</a:t>
            </a: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root</a:t>
            </a:r>
            <a:r>
              <a:rPr lang="es-ES" sz="1700" spc="-1" dirty="0">
                <a:solidFill>
                  <a:srgbClr val="000000"/>
                </a:solidFill>
                <a:latin typeface="Courier New"/>
                <a:ea typeface="Courier New"/>
              </a:rPr>
              <a:t> = </a:t>
            </a:r>
            <a:r>
              <a:rPr lang="es-ES" sz="1700" spc="-1" dirty="0">
                <a:solidFill>
                  <a:srgbClr val="941EDF"/>
                </a:solidFill>
                <a:latin typeface="Courier New"/>
                <a:ea typeface="Courier New"/>
              </a:rPr>
              <a:t>new</a:t>
            </a: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BorderPane</a:t>
            </a:r>
            <a:r>
              <a:rPr lang="es-ES" sz="1700" spc="-1" dirty="0">
                <a:solidFill>
                  <a:srgbClr val="000000"/>
                </a:solidFill>
                <a:latin typeface="Courier New"/>
                <a:ea typeface="Courier New"/>
              </a:rPr>
              <a:t>();</a:t>
            </a:r>
            <a:br>
              <a:rPr lang="es-ES" sz="1700" dirty="0"/>
            </a:b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Scene</a:t>
            </a: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scene</a:t>
            </a:r>
            <a:r>
              <a:rPr lang="es-ES" sz="1700" spc="-1" dirty="0">
                <a:solidFill>
                  <a:srgbClr val="000000"/>
                </a:solidFill>
                <a:latin typeface="Courier New"/>
                <a:ea typeface="Courier New"/>
              </a:rPr>
              <a:t> = </a:t>
            </a:r>
            <a:r>
              <a:rPr lang="es-ES" sz="1700" spc="-1" dirty="0">
                <a:solidFill>
                  <a:srgbClr val="941EDF"/>
                </a:solidFill>
                <a:latin typeface="Courier New"/>
                <a:ea typeface="Courier New"/>
              </a:rPr>
              <a:t>new</a:t>
            </a: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Scene</a:t>
            </a:r>
            <a:r>
              <a:rPr lang="es-ES" sz="1700" spc="-1" dirty="0">
                <a:solidFill>
                  <a:srgbClr val="000000"/>
                </a:solidFill>
                <a:latin typeface="Courier New"/>
                <a:ea typeface="Courier New"/>
              </a:rPr>
              <a:t>(root,300,200);</a:t>
            </a:r>
            <a:br>
              <a:rPr lang="es-ES" sz="1700" dirty="0"/>
            </a:b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primaryStage.setScene</a:t>
            </a:r>
            <a:r>
              <a:rPr lang="es-ES" sz="1700" spc="-1" dirty="0">
                <a:solidFill>
                  <a:srgbClr val="000000"/>
                </a:solidFill>
                <a:latin typeface="Courier New"/>
                <a:ea typeface="Courier New"/>
              </a:rPr>
              <a:t>(</a:t>
            </a:r>
            <a:r>
              <a:rPr lang="es-ES" sz="1700" spc="-1" dirty="0" err="1">
                <a:solidFill>
                  <a:srgbClr val="000000"/>
                </a:solidFill>
                <a:latin typeface="Courier New"/>
                <a:ea typeface="Courier New"/>
              </a:rPr>
              <a:t>scene</a:t>
            </a:r>
            <a:r>
              <a:rPr lang="es-ES" sz="1700" spc="-1" dirty="0">
                <a:solidFill>
                  <a:srgbClr val="000000"/>
                </a:solidFill>
                <a:latin typeface="Courier New"/>
                <a:ea typeface="Courier New"/>
              </a:rPr>
              <a:t>);</a:t>
            </a:r>
            <a:br>
              <a:rPr lang="es-ES" sz="1700" dirty="0"/>
            </a:br>
            <a:br>
              <a:rPr lang="es-ES" sz="1700" dirty="0"/>
            </a:br>
            <a:r>
              <a:rPr lang="es-ES" sz="1700" spc="-1" dirty="0">
                <a:solidFill>
                  <a:srgbClr val="000000"/>
                </a:solidFill>
                <a:latin typeface="Courier New"/>
                <a:ea typeface="Courier New"/>
              </a:rPr>
              <a:t>   </a:t>
            </a:r>
            <a:r>
              <a:rPr lang="es-ES" sz="1700" spc="-1" dirty="0">
                <a:solidFill>
                  <a:srgbClr val="E65D00"/>
                </a:solidFill>
                <a:latin typeface="Courier New"/>
                <a:ea typeface="Courier New"/>
              </a:rPr>
              <a:t>// Creamos </a:t>
            </a:r>
            <a:r>
              <a:rPr lang="es-ES" sz="1700" spc="-1" dirty="0" err="1">
                <a:solidFill>
                  <a:srgbClr val="E65D00"/>
                </a:solidFill>
                <a:latin typeface="Courier New"/>
                <a:ea typeface="Courier New"/>
              </a:rPr>
              <a:t>Listener</a:t>
            </a:r>
            <a:r>
              <a:rPr lang="es-ES" sz="1700" spc="-1" dirty="0">
                <a:solidFill>
                  <a:srgbClr val="E65D00"/>
                </a:solidFill>
                <a:latin typeface="Courier New"/>
                <a:ea typeface="Courier New"/>
              </a:rPr>
              <a:t> asociado al cierre de ventana</a:t>
            </a:r>
            <a:br>
              <a:rPr lang="es-ES" sz="1700" dirty="0"/>
            </a:b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primaryStage.setOnCloseRequest</a:t>
            </a:r>
            <a:r>
              <a:rPr lang="es-ES" sz="1700" b="1" spc="-1" dirty="0">
                <a:solidFill>
                  <a:srgbClr val="000000"/>
                </a:solidFill>
                <a:latin typeface="Courier New"/>
                <a:ea typeface="Courier New"/>
              </a:rPr>
              <a:t>(e-&gt;</a:t>
            </a:r>
            <a:r>
              <a:rPr lang="es-ES" sz="1700" b="1" spc="-1" dirty="0" err="1">
                <a:solidFill>
                  <a:srgbClr val="000000"/>
                </a:solidFill>
                <a:latin typeface="Courier New"/>
                <a:ea typeface="Courier New"/>
              </a:rPr>
              <a:t>System.out.println</a:t>
            </a:r>
            <a:r>
              <a:rPr lang="es-ES" sz="1700" b="1" spc="-1" dirty="0">
                <a:solidFill>
                  <a:srgbClr val="000000"/>
                </a:solidFill>
                <a:latin typeface="Courier New"/>
                <a:ea typeface="Courier New"/>
              </a:rPr>
              <a:t>(</a:t>
            </a:r>
            <a:r>
              <a:rPr lang="es-ES" sz="1700" b="1" spc="-1" dirty="0">
                <a:solidFill>
                  <a:srgbClr val="00A000"/>
                </a:solidFill>
                <a:latin typeface="Courier New"/>
                <a:ea typeface="Courier New"/>
              </a:rPr>
              <a:t>"</a:t>
            </a:r>
            <a:r>
              <a:rPr lang="es-ES" sz="1700" b="1" spc="-1" dirty="0" err="1">
                <a:solidFill>
                  <a:srgbClr val="00A000"/>
                </a:solidFill>
                <a:latin typeface="Courier New"/>
                <a:ea typeface="Courier New"/>
              </a:rPr>
              <a:t>Stage</a:t>
            </a:r>
            <a:r>
              <a:rPr lang="es-ES" sz="1700" b="1" spc="-1" dirty="0">
                <a:solidFill>
                  <a:srgbClr val="00A000"/>
                </a:solidFill>
                <a:latin typeface="Courier New"/>
                <a:ea typeface="Courier New"/>
              </a:rPr>
              <a:t> </a:t>
            </a:r>
            <a:r>
              <a:rPr lang="es-ES" sz="1700" b="1" spc="-1" dirty="0" err="1">
                <a:solidFill>
                  <a:srgbClr val="00A000"/>
                </a:solidFill>
                <a:latin typeface="Courier New"/>
                <a:ea typeface="Courier New"/>
              </a:rPr>
              <a:t>is</a:t>
            </a:r>
            <a:r>
              <a:rPr lang="es-ES" sz="1700" b="1" spc="-1" dirty="0">
                <a:solidFill>
                  <a:srgbClr val="00A000"/>
                </a:solidFill>
                <a:latin typeface="Courier New"/>
                <a:ea typeface="Courier New"/>
              </a:rPr>
              <a:t> </a:t>
            </a:r>
            <a:r>
              <a:rPr lang="es-ES" sz="1700" b="1" spc="-1" dirty="0" err="1">
                <a:solidFill>
                  <a:srgbClr val="00A000"/>
                </a:solidFill>
                <a:latin typeface="Courier New"/>
                <a:ea typeface="Courier New"/>
              </a:rPr>
              <a:t>closing</a:t>
            </a:r>
            <a:r>
              <a:rPr lang="es-ES" sz="1700" b="1" spc="-1" dirty="0">
                <a:solidFill>
                  <a:srgbClr val="00A000"/>
                </a:solidFill>
                <a:latin typeface="Courier New"/>
                <a:ea typeface="Courier New"/>
              </a:rPr>
              <a:t>"</a:t>
            </a:r>
            <a:r>
              <a:rPr lang="es-ES" sz="1700" b="1" spc="-1" dirty="0">
                <a:solidFill>
                  <a:srgbClr val="000000"/>
                </a:solidFill>
                <a:latin typeface="Courier New"/>
                <a:ea typeface="Courier New"/>
              </a:rPr>
              <a:t>));</a:t>
            </a:r>
            <a:br>
              <a:rPr lang="es-ES" sz="1700" dirty="0"/>
            </a:b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primaryStage.show</a:t>
            </a:r>
            <a:r>
              <a:rPr lang="es-ES" sz="1700" spc="-1" dirty="0">
                <a:solidFill>
                  <a:srgbClr val="000000"/>
                </a:solidFill>
                <a:latin typeface="Courier New"/>
                <a:ea typeface="Courier New"/>
              </a:rPr>
              <a:t>();</a:t>
            </a:r>
            <a:br>
              <a:rPr lang="es-ES" sz="1700" dirty="0"/>
            </a:br>
            <a:r>
              <a:rPr lang="es-ES" sz="1700" spc="-1" dirty="0">
                <a:solidFill>
                  <a:srgbClr val="000000"/>
                </a:solidFill>
                <a:latin typeface="Courier New"/>
                <a:ea typeface="Courier New"/>
              </a:rPr>
              <a:t>   }</a:t>
            </a:r>
            <a:br>
              <a:rPr lang="es-ES" sz="1700" dirty="0"/>
            </a:br>
            <a:br>
              <a:rPr lang="es-ES" sz="1700" dirty="0"/>
            </a:br>
            <a:r>
              <a:rPr lang="es-ES" sz="1700" spc="-1" dirty="0">
                <a:solidFill>
                  <a:srgbClr val="000000"/>
                </a:solidFill>
                <a:latin typeface="Courier New"/>
                <a:ea typeface="Courier New"/>
              </a:rPr>
              <a:t>   </a:t>
            </a:r>
            <a:r>
              <a:rPr lang="es-ES" sz="1700" spc="-1" dirty="0" err="1">
                <a:solidFill>
                  <a:srgbClr val="941EDF"/>
                </a:solidFill>
                <a:latin typeface="Courier New"/>
                <a:ea typeface="Courier New"/>
              </a:rPr>
              <a:t>public</a:t>
            </a:r>
            <a:r>
              <a:rPr lang="es-ES" sz="1700" spc="-1" dirty="0">
                <a:solidFill>
                  <a:srgbClr val="000000"/>
                </a:solidFill>
                <a:latin typeface="Courier New"/>
                <a:ea typeface="Courier New"/>
              </a:rPr>
              <a:t> </a:t>
            </a:r>
            <a:r>
              <a:rPr lang="es-ES" sz="1700" spc="-1" dirty="0" err="1">
                <a:solidFill>
                  <a:srgbClr val="941EDF"/>
                </a:solidFill>
                <a:latin typeface="Courier New"/>
                <a:ea typeface="Courier New"/>
              </a:rPr>
              <a:t>static</a:t>
            </a:r>
            <a:r>
              <a:rPr lang="es-ES" sz="1700" spc="-1" dirty="0">
                <a:solidFill>
                  <a:srgbClr val="000000"/>
                </a:solidFill>
                <a:latin typeface="Courier New"/>
                <a:ea typeface="Courier New"/>
              </a:rPr>
              <a:t> </a:t>
            </a:r>
            <a:r>
              <a:rPr lang="es-ES" sz="1700" spc="-1" dirty="0" err="1">
                <a:solidFill>
                  <a:srgbClr val="941EDF"/>
                </a:solidFill>
                <a:latin typeface="Courier New"/>
                <a:ea typeface="Courier New"/>
              </a:rPr>
              <a:t>void</a:t>
            </a: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main</a:t>
            </a:r>
            <a:r>
              <a:rPr lang="es-ES" sz="1700" spc="-1" dirty="0">
                <a:solidFill>
                  <a:srgbClr val="000000"/>
                </a:solidFill>
                <a:latin typeface="Courier New"/>
                <a:ea typeface="Courier New"/>
              </a:rPr>
              <a:t>(</a:t>
            </a:r>
            <a:r>
              <a:rPr lang="es-ES" sz="1700" spc="-1" dirty="0" err="1">
                <a:solidFill>
                  <a:srgbClr val="000000"/>
                </a:solidFill>
                <a:latin typeface="Courier New"/>
                <a:ea typeface="Courier New"/>
              </a:rPr>
              <a:t>String</a:t>
            </a: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args</a:t>
            </a:r>
            <a:r>
              <a:rPr lang="es-ES" sz="1700" spc="-1" dirty="0">
                <a:solidFill>
                  <a:srgbClr val="000000"/>
                </a:solidFill>
                <a:latin typeface="Courier New"/>
                <a:ea typeface="Courier New"/>
              </a:rPr>
              <a:t>) {</a:t>
            </a:r>
            <a:br>
              <a:rPr lang="es-ES" sz="1700" dirty="0"/>
            </a:br>
            <a:r>
              <a:rPr lang="es-ES" sz="1700" spc="-1" dirty="0">
                <a:solidFill>
                  <a:srgbClr val="000000"/>
                </a:solidFill>
                <a:latin typeface="Courier New"/>
                <a:ea typeface="Courier New"/>
              </a:rPr>
              <a:t>      </a:t>
            </a:r>
            <a:r>
              <a:rPr lang="es-ES" sz="1700" spc="-1" dirty="0" err="1">
                <a:solidFill>
                  <a:srgbClr val="000000"/>
                </a:solidFill>
                <a:latin typeface="Courier New"/>
                <a:ea typeface="Courier New"/>
              </a:rPr>
              <a:t>launch</a:t>
            </a:r>
            <a:r>
              <a:rPr lang="es-ES" sz="1700" spc="-1" dirty="0">
                <a:solidFill>
                  <a:srgbClr val="000000"/>
                </a:solidFill>
                <a:latin typeface="Courier New"/>
                <a:ea typeface="Courier New"/>
              </a:rPr>
              <a:t>(</a:t>
            </a:r>
            <a:r>
              <a:rPr lang="es-ES" sz="1700" spc="-1" dirty="0" err="1">
                <a:solidFill>
                  <a:srgbClr val="000000"/>
                </a:solidFill>
                <a:latin typeface="Courier New"/>
                <a:ea typeface="Courier New"/>
              </a:rPr>
              <a:t>args</a:t>
            </a:r>
            <a:r>
              <a:rPr lang="es-ES" sz="1700" spc="-1" dirty="0">
                <a:solidFill>
                  <a:srgbClr val="000000"/>
                </a:solidFill>
                <a:latin typeface="Courier New"/>
                <a:ea typeface="Courier New"/>
              </a:rPr>
              <a:t>);</a:t>
            </a:r>
            <a:br>
              <a:rPr lang="es-ES" sz="1700" dirty="0"/>
            </a:br>
            <a:r>
              <a:rPr lang="es-ES" sz="1700" spc="-1" dirty="0">
                <a:solidFill>
                  <a:srgbClr val="000000"/>
                </a:solidFill>
                <a:latin typeface="Courier New"/>
                <a:ea typeface="Courier New"/>
              </a:rPr>
              <a:t>   }</a:t>
            </a:r>
            <a:br>
              <a:rPr lang="es-ES" sz="1700" dirty="0"/>
            </a:br>
            <a:r>
              <a:rPr lang="es-ES" sz="1700" spc="-1" dirty="0">
                <a:solidFill>
                  <a:srgbClr val="000000"/>
                </a:solidFill>
                <a:latin typeface="Courier New"/>
                <a:ea typeface="Courier New"/>
              </a:rPr>
              <a:t>}</a:t>
            </a:r>
            <a:endParaRPr lang="es-ES" sz="1700" spc="-1" dirty="0">
              <a:solidFill>
                <a:srgbClr val="000000"/>
              </a:solidFill>
              <a:latin typeface="FreeSans"/>
            </a:endParaRPr>
          </a:p>
        </p:txBody>
      </p:sp>
      <p:sp>
        <p:nvSpPr>
          <p:cNvPr id="4" name="Footer Placeholder 3">
            <a:extLst>
              <a:ext uri="{FF2B5EF4-FFF2-40B4-BE49-F238E27FC236}">
                <a16:creationId xmlns:a16="http://schemas.microsoft.com/office/drawing/2014/main" id="{2704302B-BA27-AE74-1209-D5D5334D7DA9}"/>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24396015-3634-27E5-3B8C-6B967896F81E}"/>
              </a:ext>
            </a:extLst>
          </p:cNvPr>
          <p:cNvSpPr>
            <a:spLocks noGrp="1"/>
          </p:cNvSpPr>
          <p:nvPr>
            <p:ph type="sldNum" sz="quarter" idx="12"/>
          </p:nvPr>
        </p:nvSpPr>
        <p:spPr/>
        <p:txBody>
          <a:bodyPr/>
          <a:lstStyle/>
          <a:p>
            <a:fld id="{3AA8B298-836D-BF4F-8BF0-A4B0B62BAAF1}" type="slidenum">
              <a:rPr lang="es-ES_tradnl" smtClean="0"/>
              <a:pPr/>
              <a:t>11</a:t>
            </a:fld>
            <a:endParaRPr lang="es-ES_tradnl"/>
          </a:p>
        </p:txBody>
      </p:sp>
      <p:sp>
        <p:nvSpPr>
          <p:cNvPr id="6" name="TextShape 4">
            <a:extLst>
              <a:ext uri="{FF2B5EF4-FFF2-40B4-BE49-F238E27FC236}">
                <a16:creationId xmlns:a16="http://schemas.microsoft.com/office/drawing/2014/main" id="{21B7BFCC-D350-0438-CC19-EE3330A3984C}"/>
              </a:ext>
            </a:extLst>
          </p:cNvPr>
          <p:cNvSpPr txBox="1"/>
          <p:nvPr/>
        </p:nvSpPr>
        <p:spPr>
          <a:xfrm>
            <a:off x="7742080" y="5089467"/>
            <a:ext cx="3611720" cy="559080"/>
          </a:xfrm>
          <a:prstGeom prst="rect">
            <a:avLst/>
          </a:prstGeom>
          <a:noFill/>
          <a:ln>
            <a:noFill/>
          </a:ln>
        </p:spPr>
        <p:txBody>
          <a:bodyPr lIns="90000" tIns="45000" rIns="90000" bIns="45000" anchorCtr="1">
            <a:noAutofit/>
          </a:bodyPr>
          <a:lstStyle/>
          <a:p>
            <a:r>
              <a:rPr lang="es-ES" sz="2000" b="0" strike="noStrike" spc="-1" dirty="0">
                <a:latin typeface="Arial"/>
                <a:hlinkClick r:id="rId3"/>
              </a:rPr>
              <a:t>CloseableStage_Lambda.java</a:t>
            </a:r>
            <a:endParaRPr lang="es-ES" sz="2000" b="0" strike="noStrike" spc="-1" dirty="0">
              <a:latin typeface="Arial"/>
            </a:endParaRPr>
          </a:p>
        </p:txBody>
      </p:sp>
    </p:spTree>
    <p:extLst>
      <p:ext uri="{BB962C8B-B14F-4D97-AF65-F5344CB8AC3E}">
        <p14:creationId xmlns:p14="http://schemas.microsoft.com/office/powerpoint/2010/main" val="169599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407A-90B8-D5BB-41A5-D7DBF520D325}"/>
              </a:ext>
            </a:extLst>
          </p:cNvPr>
          <p:cNvSpPr>
            <a:spLocks noGrp="1"/>
          </p:cNvSpPr>
          <p:nvPr>
            <p:ph type="title"/>
          </p:nvPr>
        </p:nvSpPr>
        <p:spPr>
          <a:xfrm>
            <a:off x="626165" y="365126"/>
            <a:ext cx="11314823" cy="866844"/>
          </a:xfrm>
        </p:spPr>
        <p:txBody>
          <a:bodyPr/>
          <a:lstStyle/>
          <a:p>
            <a:r>
              <a:rPr lang="es-ES" sz="3200" dirty="0"/>
              <a:t>Diagrama de secuencia UML para creación de ventana</a:t>
            </a:r>
            <a:endParaRPr lang="es-ES_tradnl" sz="3200" dirty="0"/>
          </a:p>
        </p:txBody>
      </p:sp>
      <p:sp>
        <p:nvSpPr>
          <p:cNvPr id="3" name="Content Placeholder 2">
            <a:extLst>
              <a:ext uri="{FF2B5EF4-FFF2-40B4-BE49-F238E27FC236}">
                <a16:creationId xmlns:a16="http://schemas.microsoft.com/office/drawing/2014/main" id="{16214F7E-D7EA-9D2E-18FD-3025447110F8}"/>
              </a:ext>
            </a:extLst>
          </p:cNvPr>
          <p:cNvSpPr>
            <a:spLocks noGrp="1"/>
          </p:cNvSpPr>
          <p:nvPr>
            <p:ph idx="1"/>
          </p:nvPr>
        </p:nvSpPr>
        <p:spPr>
          <a:xfrm>
            <a:off x="626165" y="1231970"/>
            <a:ext cx="11042373" cy="771642"/>
          </a:xfrm>
        </p:spPr>
        <p:txBody>
          <a:bodyPr/>
          <a:lstStyle/>
          <a:p>
            <a:r>
              <a:rPr lang="es-ES" dirty="0"/>
              <a:t>Muestra la dinámica al crear una ventana.</a:t>
            </a:r>
          </a:p>
        </p:txBody>
      </p:sp>
      <p:sp>
        <p:nvSpPr>
          <p:cNvPr id="4" name="Footer Placeholder 3">
            <a:extLst>
              <a:ext uri="{FF2B5EF4-FFF2-40B4-BE49-F238E27FC236}">
                <a16:creationId xmlns:a16="http://schemas.microsoft.com/office/drawing/2014/main" id="{4EC1CE16-3D95-9AA4-BC38-F65D17868868}"/>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B9C33048-48DE-162D-8927-1300F5E46185}"/>
              </a:ext>
            </a:extLst>
          </p:cNvPr>
          <p:cNvSpPr>
            <a:spLocks noGrp="1"/>
          </p:cNvSpPr>
          <p:nvPr>
            <p:ph type="sldNum" sz="quarter" idx="12"/>
          </p:nvPr>
        </p:nvSpPr>
        <p:spPr/>
        <p:txBody>
          <a:bodyPr/>
          <a:lstStyle/>
          <a:p>
            <a:fld id="{3AA8B298-836D-BF4F-8BF0-A4B0B62BAAF1}" type="slidenum">
              <a:rPr lang="es-ES_tradnl" smtClean="0"/>
              <a:pPr/>
              <a:t>12</a:t>
            </a:fld>
            <a:endParaRPr lang="es-ES_tradnl"/>
          </a:p>
        </p:txBody>
      </p:sp>
      <p:sp>
        <p:nvSpPr>
          <p:cNvPr id="14" name="CustomShape 3">
            <a:extLst>
              <a:ext uri="{FF2B5EF4-FFF2-40B4-BE49-F238E27FC236}">
                <a16:creationId xmlns:a16="http://schemas.microsoft.com/office/drawing/2014/main" id="{C874E912-1967-0A4F-1EBA-208618F30E80}"/>
              </a:ext>
            </a:extLst>
          </p:cNvPr>
          <p:cNvSpPr/>
          <p:nvPr/>
        </p:nvSpPr>
        <p:spPr>
          <a:xfrm>
            <a:off x="2187203" y="2265692"/>
            <a:ext cx="2250914" cy="433068"/>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99"/>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pPr>
            <a:r>
              <a:rPr lang="en-GB" sz="2200" b="0" strike="noStrike" spc="-1">
                <a:solidFill>
                  <a:srgbClr val="000000"/>
                </a:solidFill>
                <a:latin typeface="Arial" panose="020B0604020202020204" pitchFamily="34" charset="0"/>
                <a:cs typeface="Arial" panose="020B0604020202020204" pitchFamily="34" charset="0"/>
              </a:rPr>
              <a:t>:CloseableStage</a:t>
            </a:r>
            <a:endParaRPr lang="es-ES" sz="2200" b="0" strike="noStrike" spc="-1">
              <a:latin typeface="Arial" panose="020B0604020202020204" pitchFamily="34" charset="0"/>
              <a:cs typeface="Arial" panose="020B0604020202020204" pitchFamily="34" charset="0"/>
            </a:endParaRPr>
          </a:p>
        </p:txBody>
      </p:sp>
      <p:sp>
        <p:nvSpPr>
          <p:cNvPr id="17" name="Line 6">
            <a:extLst>
              <a:ext uri="{FF2B5EF4-FFF2-40B4-BE49-F238E27FC236}">
                <a16:creationId xmlns:a16="http://schemas.microsoft.com/office/drawing/2014/main" id="{C0725FC7-2B8F-E2C1-63F8-C7A3D5FBB860}"/>
              </a:ext>
            </a:extLst>
          </p:cNvPr>
          <p:cNvSpPr/>
          <p:nvPr/>
        </p:nvSpPr>
        <p:spPr>
          <a:xfrm flipH="1">
            <a:off x="3216720" y="2695172"/>
            <a:ext cx="17280" cy="2784960"/>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grpSp>
        <p:nvGrpSpPr>
          <p:cNvPr id="8" name="Group 7">
            <a:extLst>
              <a:ext uri="{FF2B5EF4-FFF2-40B4-BE49-F238E27FC236}">
                <a16:creationId xmlns:a16="http://schemas.microsoft.com/office/drawing/2014/main" id="{20AB058A-A752-ECA1-1C36-1D4BA339EDF4}"/>
              </a:ext>
            </a:extLst>
          </p:cNvPr>
          <p:cNvGrpSpPr/>
          <p:nvPr/>
        </p:nvGrpSpPr>
        <p:grpSpPr>
          <a:xfrm>
            <a:off x="3318600" y="4552295"/>
            <a:ext cx="5438812" cy="601757"/>
            <a:chOff x="3318600" y="4552295"/>
            <a:chExt cx="5438812" cy="601757"/>
          </a:xfrm>
        </p:grpSpPr>
        <p:sp>
          <p:nvSpPr>
            <p:cNvPr id="21" name="Line 10">
              <a:extLst>
                <a:ext uri="{FF2B5EF4-FFF2-40B4-BE49-F238E27FC236}">
                  <a16:creationId xmlns:a16="http://schemas.microsoft.com/office/drawing/2014/main" id="{84650640-2D8F-0BE4-EC5B-8D066C99578A}"/>
                </a:ext>
              </a:extLst>
            </p:cNvPr>
            <p:cNvSpPr/>
            <p:nvPr/>
          </p:nvSpPr>
          <p:spPr>
            <a:xfrm flipV="1">
              <a:off x="3318600" y="4914590"/>
              <a:ext cx="5258092" cy="2142"/>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27" name="CustomShape 16">
              <a:extLst>
                <a:ext uri="{FF2B5EF4-FFF2-40B4-BE49-F238E27FC236}">
                  <a16:creationId xmlns:a16="http://schemas.microsoft.com/office/drawing/2014/main" id="{4A4D6427-3D5C-2AF9-2259-8ECAC2ED1CD8}"/>
                </a:ext>
              </a:extLst>
            </p:cNvPr>
            <p:cNvSpPr/>
            <p:nvPr/>
          </p:nvSpPr>
          <p:spPr>
            <a:xfrm>
              <a:off x="3782415" y="4552295"/>
              <a:ext cx="950430" cy="402291"/>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sz="2000" b="0" strike="noStrike" spc="-1" dirty="0">
                  <a:solidFill>
                    <a:srgbClr val="000000"/>
                  </a:solidFill>
                  <a:latin typeface="Arial" panose="020B0604020202020204" pitchFamily="34" charset="0"/>
                  <a:cs typeface="Arial" panose="020B0604020202020204" pitchFamily="34" charset="0"/>
                </a:rPr>
                <a:t>show()</a:t>
              </a:r>
              <a:endParaRPr lang="es-ES" sz="2000" b="0" strike="noStrike" spc="-1" dirty="0">
                <a:latin typeface="Arial" panose="020B0604020202020204" pitchFamily="34" charset="0"/>
                <a:cs typeface="Arial" panose="020B0604020202020204" pitchFamily="34" charset="0"/>
              </a:endParaRPr>
            </a:p>
          </p:txBody>
        </p:sp>
        <p:sp>
          <p:nvSpPr>
            <p:cNvPr id="33" name="CustomShape 22">
              <a:extLst>
                <a:ext uri="{FF2B5EF4-FFF2-40B4-BE49-F238E27FC236}">
                  <a16:creationId xmlns:a16="http://schemas.microsoft.com/office/drawing/2014/main" id="{67B19F72-E24F-3317-27B2-9A3C466E4B68}"/>
                </a:ext>
              </a:extLst>
            </p:cNvPr>
            <p:cNvSpPr/>
            <p:nvPr/>
          </p:nvSpPr>
          <p:spPr>
            <a:xfrm>
              <a:off x="8578132" y="4918612"/>
              <a:ext cx="179280" cy="2354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grpSp>
      <p:sp>
        <p:nvSpPr>
          <p:cNvPr id="15" name="CustomShape 4">
            <a:extLst>
              <a:ext uri="{FF2B5EF4-FFF2-40B4-BE49-F238E27FC236}">
                <a16:creationId xmlns:a16="http://schemas.microsoft.com/office/drawing/2014/main" id="{966392B7-653F-2F9B-03F0-1632A7BCFAC5}"/>
              </a:ext>
            </a:extLst>
          </p:cNvPr>
          <p:cNvSpPr/>
          <p:nvPr/>
        </p:nvSpPr>
        <p:spPr>
          <a:xfrm>
            <a:off x="7625709" y="2330323"/>
            <a:ext cx="2707200" cy="476280"/>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99"/>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1">
            <a:noAutofit/>
          </a:bodyPr>
          <a:lstStyle/>
          <a:p>
            <a:pPr algn="ctr">
              <a:lnSpc>
                <a:spcPct val="100000"/>
              </a:lnSpc>
            </a:pPr>
            <a:r>
              <a:rPr lang="en-GB" sz="2200" b="0" strike="noStrike" spc="-1">
                <a:solidFill>
                  <a:srgbClr val="000000"/>
                </a:solidFill>
                <a:latin typeface="Arial" panose="020B0604020202020204" pitchFamily="34" charset="0"/>
                <a:cs typeface="Arial" panose="020B0604020202020204" pitchFamily="34" charset="0"/>
              </a:rPr>
              <a:t>primaryStage: Stage</a:t>
            </a:r>
            <a:endParaRPr lang="es-ES" sz="2200" b="0" strike="noStrike" spc="-1">
              <a:latin typeface="Arial" panose="020B0604020202020204" pitchFamily="34" charset="0"/>
              <a:cs typeface="Arial" panose="020B0604020202020204" pitchFamily="34" charset="0"/>
            </a:endParaRPr>
          </a:p>
        </p:txBody>
      </p:sp>
      <p:sp>
        <p:nvSpPr>
          <p:cNvPr id="18" name="Line 7">
            <a:extLst>
              <a:ext uri="{FF2B5EF4-FFF2-40B4-BE49-F238E27FC236}">
                <a16:creationId xmlns:a16="http://schemas.microsoft.com/office/drawing/2014/main" id="{6FD4F237-3306-4618-965A-05B02B8D9AE6}"/>
              </a:ext>
            </a:extLst>
          </p:cNvPr>
          <p:cNvSpPr/>
          <p:nvPr/>
        </p:nvSpPr>
        <p:spPr>
          <a:xfrm flipH="1">
            <a:off x="8667270" y="2806603"/>
            <a:ext cx="1440" cy="2540112"/>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sp>
        <p:nvSpPr>
          <p:cNvPr id="34" name="TextShape 23">
            <a:extLst>
              <a:ext uri="{FF2B5EF4-FFF2-40B4-BE49-F238E27FC236}">
                <a16:creationId xmlns:a16="http://schemas.microsoft.com/office/drawing/2014/main" id="{6E22CAE4-D073-815E-0DDF-63B5465E3246}"/>
              </a:ext>
            </a:extLst>
          </p:cNvPr>
          <p:cNvSpPr txBox="1"/>
          <p:nvPr/>
        </p:nvSpPr>
        <p:spPr>
          <a:xfrm>
            <a:off x="9119790" y="1749595"/>
            <a:ext cx="1780200" cy="436320"/>
          </a:xfrm>
          <a:prstGeom prst="rect">
            <a:avLst/>
          </a:prstGeom>
          <a:noFill/>
          <a:ln>
            <a:noFill/>
          </a:ln>
        </p:spPr>
        <p:txBody>
          <a:bodyPr lIns="90000" tIns="45000" rIns="90000" bIns="45000" anchorCtr="1">
            <a:noAutofit/>
          </a:bodyPr>
          <a:lstStyle/>
          <a:p>
            <a:r>
              <a:rPr lang="es-ES_tradnl" sz="2000" b="0" strike="noStrike" spc="-1">
                <a:solidFill>
                  <a:srgbClr val="FF0000"/>
                </a:solidFill>
                <a:latin typeface="Arial" panose="020B0604020202020204" pitchFamily="34" charset="0"/>
                <a:cs typeface="Arial" panose="020B0604020202020204" pitchFamily="34" charset="0"/>
              </a:rPr>
              <a:t>Objeto:Clase</a:t>
            </a:r>
            <a:endParaRPr lang="es-ES_tradnl" sz="2000" b="0" strike="noStrike" spc="-1">
              <a:latin typeface="Arial" panose="020B0604020202020204" pitchFamily="34" charset="0"/>
              <a:cs typeface="Arial" panose="020B0604020202020204" pitchFamily="34" charset="0"/>
            </a:endParaRPr>
          </a:p>
        </p:txBody>
      </p:sp>
      <p:sp>
        <p:nvSpPr>
          <p:cNvPr id="35" name="Line 24">
            <a:extLst>
              <a:ext uri="{FF2B5EF4-FFF2-40B4-BE49-F238E27FC236}">
                <a16:creationId xmlns:a16="http://schemas.microsoft.com/office/drawing/2014/main" id="{C085ACFD-AF83-AB44-5A18-2ACD9D37D599}"/>
              </a:ext>
            </a:extLst>
          </p:cNvPr>
          <p:cNvSpPr/>
          <p:nvPr/>
        </p:nvSpPr>
        <p:spPr>
          <a:xfrm flipH="1">
            <a:off x="9012510" y="2139475"/>
            <a:ext cx="341640" cy="190848"/>
          </a:xfrm>
          <a:prstGeom prst="line">
            <a:avLst/>
          </a:prstGeom>
          <a:ln>
            <a:solidFill>
              <a:srgbClr val="FF0000"/>
            </a:solidFill>
            <a:tailEnd type="triangle" w="med" len="med"/>
          </a:ln>
        </p:spPr>
        <p:style>
          <a:lnRef idx="0">
            <a:scrgbClr r="0" g="0" b="0"/>
          </a:lnRef>
          <a:fillRef idx="0">
            <a:scrgbClr r="0" g="0" b="0"/>
          </a:fillRef>
          <a:effectRef idx="0">
            <a:scrgbClr r="0" g="0" b="0"/>
          </a:effectRef>
          <a:fontRef idx="minor"/>
        </p:style>
      </p:sp>
      <p:grpSp>
        <p:nvGrpSpPr>
          <p:cNvPr id="40" name="Group 39">
            <a:extLst>
              <a:ext uri="{FF2B5EF4-FFF2-40B4-BE49-F238E27FC236}">
                <a16:creationId xmlns:a16="http://schemas.microsoft.com/office/drawing/2014/main" id="{5A0169BB-A466-2D87-94B0-03BFE9D180EE}"/>
              </a:ext>
            </a:extLst>
          </p:cNvPr>
          <p:cNvGrpSpPr/>
          <p:nvPr/>
        </p:nvGrpSpPr>
        <p:grpSpPr>
          <a:xfrm>
            <a:off x="310448" y="2735095"/>
            <a:ext cx="2990609" cy="2287249"/>
            <a:chOff x="327991" y="2806603"/>
            <a:chExt cx="2990609" cy="2287249"/>
          </a:xfrm>
        </p:grpSpPr>
        <p:sp>
          <p:nvSpPr>
            <p:cNvPr id="20" name="CustomShape 9">
              <a:extLst>
                <a:ext uri="{FF2B5EF4-FFF2-40B4-BE49-F238E27FC236}">
                  <a16:creationId xmlns:a16="http://schemas.microsoft.com/office/drawing/2014/main" id="{9E03CF39-955B-A7BB-A299-0A96F684CFD1}"/>
                </a:ext>
              </a:extLst>
            </p:cNvPr>
            <p:cNvSpPr/>
            <p:nvPr/>
          </p:nvSpPr>
          <p:spPr>
            <a:xfrm>
              <a:off x="3138960" y="3101252"/>
              <a:ext cx="179640" cy="199260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31" name="CustomShape 20">
              <a:extLst>
                <a:ext uri="{FF2B5EF4-FFF2-40B4-BE49-F238E27FC236}">
                  <a16:creationId xmlns:a16="http://schemas.microsoft.com/office/drawing/2014/main" id="{FB310548-59E9-FA0C-24B8-78F3CADE992D}"/>
                </a:ext>
              </a:extLst>
            </p:cNvPr>
            <p:cNvSpPr/>
            <p:nvPr/>
          </p:nvSpPr>
          <p:spPr>
            <a:xfrm>
              <a:off x="385600" y="3580690"/>
              <a:ext cx="1918518" cy="1290536"/>
            </a:xfrm>
            <a:prstGeom prst="wedgeRoundRectCallout">
              <a:avLst>
                <a:gd name="adj1" fmla="val -25341"/>
                <a:gd name="adj2" fmla="val -79487"/>
                <a:gd name="adj3" fmla="val 16667"/>
              </a:avLst>
            </a:prstGeom>
            <a:noFill/>
            <a:ln>
              <a:solidFill>
                <a:srgbClr val="000000"/>
              </a:solidFill>
            </a:ln>
          </p:spPr>
          <p:style>
            <a:lnRef idx="0">
              <a:scrgbClr r="0" g="0" b="0"/>
            </a:lnRef>
            <a:fillRef idx="0">
              <a:scrgbClr r="0" g="0" b="0"/>
            </a:fillRef>
            <a:effectRef idx="0">
              <a:scrgbClr r="0" g="0" b="0"/>
            </a:effectRef>
            <a:fontRef idx="minor"/>
          </p:style>
          <p:txBody>
            <a:bodyPr wrap="square" lIns="36000" tIns="36000" rIns="36000" bIns="36000" anchor="ctr" anchorCtr="1">
              <a:normAutofit lnSpcReduction="10000"/>
            </a:bodyPr>
            <a:lstStyle/>
            <a:p>
              <a:pPr algn="ctr"/>
              <a:r>
                <a:rPr lang="es-ES_tradnl" spc="-1" dirty="0">
                  <a:latin typeface="Arial" panose="020B0604020202020204" pitchFamily="34" charset="0"/>
                  <a:cs typeface="Arial" panose="020B0604020202020204" pitchFamily="34" charset="0"/>
                </a:rPr>
                <a:t>JVM inicia </a:t>
              </a:r>
              <a:r>
                <a:rPr lang="es-ES_tradnl" spc="-1" dirty="0" err="1">
                  <a:latin typeface="Arial" panose="020B0604020202020204" pitchFamily="34" charset="0"/>
                  <a:cs typeface="Arial" panose="020B0604020202020204" pitchFamily="34" charset="0"/>
                </a:rPr>
                <a:t>main</a:t>
              </a:r>
              <a:r>
                <a:rPr lang="es-ES_tradnl" spc="-1" dirty="0">
                  <a:latin typeface="Arial" panose="020B0604020202020204" pitchFamily="34" charset="0"/>
                  <a:cs typeface="Arial" panose="020B0604020202020204" pitchFamily="34" charset="0"/>
                </a:rPr>
                <a:t>, Instancia </a:t>
              </a:r>
              <a:r>
                <a:rPr lang="es-ES_tradnl" spc="-1" dirty="0" err="1">
                  <a:latin typeface="Arial" panose="020B0604020202020204" pitchFamily="34" charset="0"/>
                  <a:cs typeface="Arial" panose="020B0604020202020204" pitchFamily="34" charset="0"/>
                </a:rPr>
                <a:t>CloseableStage</a:t>
              </a:r>
              <a:br>
                <a:rPr lang="es-ES_tradnl" spc="-1" dirty="0">
                  <a:latin typeface="Arial" panose="020B0604020202020204" pitchFamily="34" charset="0"/>
                  <a:cs typeface="Arial" panose="020B0604020202020204" pitchFamily="34" charset="0"/>
                </a:rPr>
              </a:br>
              <a:r>
                <a:rPr lang="es-ES_tradnl" spc="-1" dirty="0">
                  <a:latin typeface="Arial" panose="020B0604020202020204" pitchFamily="34" charset="0"/>
                  <a:cs typeface="Arial" panose="020B0604020202020204" pitchFamily="34" charset="0"/>
                </a:rPr>
                <a:t>e invoca </a:t>
              </a:r>
              <a:r>
                <a:rPr lang="es-ES_tradnl" spc="-1" dirty="0" err="1">
                  <a:latin typeface="Arial" panose="020B0604020202020204" pitchFamily="34" charset="0"/>
                  <a:cs typeface="Arial" panose="020B0604020202020204" pitchFamily="34" charset="0"/>
                </a:rPr>
                <a:t>start</a:t>
              </a:r>
              <a:endParaRPr lang="es-ES_tradnl" spc="-1" dirty="0">
                <a:latin typeface="Arial" panose="020B0604020202020204" pitchFamily="34" charset="0"/>
                <a:cs typeface="Arial" panose="020B0604020202020204" pitchFamily="34" charset="0"/>
              </a:endParaRPr>
            </a:p>
          </p:txBody>
        </p:sp>
        <p:sp>
          <p:nvSpPr>
            <p:cNvPr id="36" name="TextShape 25">
              <a:extLst>
                <a:ext uri="{FF2B5EF4-FFF2-40B4-BE49-F238E27FC236}">
                  <a16:creationId xmlns:a16="http://schemas.microsoft.com/office/drawing/2014/main" id="{78886556-8359-9788-052B-9A988EC7161B}"/>
                </a:ext>
              </a:extLst>
            </p:cNvPr>
            <p:cNvSpPr txBox="1"/>
            <p:nvPr/>
          </p:nvSpPr>
          <p:spPr>
            <a:xfrm>
              <a:off x="327991" y="2806603"/>
              <a:ext cx="2551409" cy="363960"/>
            </a:xfrm>
            <a:prstGeom prst="rect">
              <a:avLst/>
            </a:prstGeom>
            <a:noFill/>
            <a:ln>
              <a:noFill/>
            </a:ln>
          </p:spPr>
          <p:txBody>
            <a:bodyPr lIns="90000" tIns="45000" rIns="90000" bIns="45000" anchorCtr="1">
              <a:noAutofit/>
            </a:bodyPr>
            <a:lstStyle/>
            <a:p>
              <a:r>
                <a:rPr lang="es-ES" sz="2000" spc="-1" dirty="0" err="1">
                  <a:latin typeface="Arial" panose="020B0604020202020204" pitchFamily="34" charset="0"/>
                  <a:cs typeface="Arial" panose="020B0604020202020204" pitchFamily="34" charset="0"/>
                </a:rPr>
                <a:t>s</a:t>
              </a:r>
              <a:r>
                <a:rPr lang="es-ES" sz="2000" b="0" strike="noStrike" spc="-1" dirty="0" err="1">
                  <a:latin typeface="Arial" panose="020B0604020202020204" pitchFamily="34" charset="0"/>
                  <a:cs typeface="Arial" panose="020B0604020202020204" pitchFamily="34" charset="0"/>
                </a:rPr>
                <a:t>tart</a:t>
              </a:r>
              <a:r>
                <a:rPr lang="es-ES" sz="2000" b="0" strike="noStrike" spc="-1" dirty="0">
                  <a:latin typeface="Arial" panose="020B0604020202020204" pitchFamily="34" charset="0"/>
                  <a:cs typeface="Arial" panose="020B0604020202020204" pitchFamily="34" charset="0"/>
                </a:rPr>
                <a:t>(</a:t>
              </a:r>
              <a:r>
                <a:rPr lang="es-ES" sz="2000" b="0" strike="noStrike" spc="-1" dirty="0" err="1">
                  <a:latin typeface="Arial" panose="020B0604020202020204" pitchFamily="34" charset="0"/>
                  <a:cs typeface="Arial" panose="020B0604020202020204" pitchFamily="34" charset="0"/>
                </a:rPr>
                <a:t>primaryStage</a:t>
              </a:r>
              <a:r>
                <a:rPr lang="es-ES" sz="2000" b="0" strike="noStrike" spc="-1" dirty="0">
                  <a:latin typeface="Arial" panose="020B0604020202020204" pitchFamily="34" charset="0"/>
                  <a:cs typeface="Arial" panose="020B0604020202020204" pitchFamily="34" charset="0"/>
                </a:rPr>
                <a:t>)</a:t>
              </a:r>
            </a:p>
          </p:txBody>
        </p:sp>
        <p:sp>
          <p:nvSpPr>
            <p:cNvPr id="37" name="Line 26">
              <a:extLst>
                <a:ext uri="{FF2B5EF4-FFF2-40B4-BE49-F238E27FC236}">
                  <a16:creationId xmlns:a16="http://schemas.microsoft.com/office/drawing/2014/main" id="{A3C2B3EC-6F20-51EC-C74F-8034922256AA}"/>
                </a:ext>
              </a:extLst>
            </p:cNvPr>
            <p:cNvSpPr/>
            <p:nvPr/>
          </p:nvSpPr>
          <p:spPr>
            <a:xfrm flipV="1">
              <a:off x="2041680" y="3152372"/>
              <a:ext cx="1058400" cy="432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grpSp>
      <p:grpSp>
        <p:nvGrpSpPr>
          <p:cNvPr id="6" name="Group 5">
            <a:extLst>
              <a:ext uri="{FF2B5EF4-FFF2-40B4-BE49-F238E27FC236}">
                <a16:creationId xmlns:a16="http://schemas.microsoft.com/office/drawing/2014/main" id="{8BB677EA-2704-FA64-EDA3-4A168FE59425}"/>
              </a:ext>
            </a:extLst>
          </p:cNvPr>
          <p:cNvGrpSpPr/>
          <p:nvPr/>
        </p:nvGrpSpPr>
        <p:grpSpPr>
          <a:xfrm>
            <a:off x="3315885" y="2987275"/>
            <a:ext cx="3001004" cy="2323189"/>
            <a:chOff x="3315885" y="2987275"/>
            <a:chExt cx="3001004" cy="2323189"/>
          </a:xfrm>
        </p:grpSpPr>
        <p:sp>
          <p:nvSpPr>
            <p:cNvPr id="16" name="CustomShape 5">
              <a:extLst>
                <a:ext uri="{FF2B5EF4-FFF2-40B4-BE49-F238E27FC236}">
                  <a16:creationId xmlns:a16="http://schemas.microsoft.com/office/drawing/2014/main" id="{30CBA0E1-A7FB-127A-03AD-461BADA9C1E3}"/>
                </a:ext>
              </a:extLst>
            </p:cNvPr>
            <p:cNvSpPr/>
            <p:nvPr/>
          </p:nvSpPr>
          <p:spPr>
            <a:xfrm>
              <a:off x="4636772" y="3202096"/>
              <a:ext cx="1680117" cy="302263"/>
            </a:xfrm>
            <a:custGeom>
              <a:avLst/>
              <a:gdLst/>
              <a:ahLst/>
              <a:cxnLst/>
              <a:rect l="l" t="t" r="r" b="b"/>
              <a:pathLst>
                <a:path w="21600" h="21600">
                  <a:moveTo>
                    <a:pt x="0" y="0"/>
                  </a:moveTo>
                  <a:lnTo>
                    <a:pt x="21600" y="0"/>
                  </a:lnTo>
                  <a:lnTo>
                    <a:pt x="21600" y="21600"/>
                  </a:lnTo>
                  <a:lnTo>
                    <a:pt x="0" y="21600"/>
                  </a:lnTo>
                  <a:lnTo>
                    <a:pt x="0" y="0"/>
                  </a:lnTo>
                  <a:close/>
                </a:path>
              </a:pathLst>
            </a:custGeom>
            <a:solidFill>
              <a:srgbClr val="FFFF99"/>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pPr>
              <a:r>
                <a:rPr lang="en-GB" sz="1350" b="0" strike="noStrike" spc="-1" dirty="0">
                  <a:solidFill>
                    <a:srgbClr val="000000"/>
                  </a:solidFill>
                  <a:latin typeface="Arial" panose="020B0604020202020204" pitchFamily="34" charset="0"/>
                  <a:cs typeface="Arial" panose="020B0604020202020204" pitchFamily="34" charset="0"/>
                </a:rPr>
                <a:t>:</a:t>
              </a:r>
              <a:r>
                <a:rPr lang="en-GB" sz="1350" b="0" strike="noStrike" spc="-1" dirty="0" err="1">
                  <a:solidFill>
                    <a:srgbClr val="000000"/>
                  </a:solidFill>
                  <a:latin typeface="Arial" panose="020B0604020202020204" pitchFamily="34" charset="0"/>
                  <a:cs typeface="Arial" panose="020B0604020202020204" pitchFamily="34" charset="0"/>
                </a:rPr>
                <a:t>MyWindowHandler</a:t>
              </a:r>
              <a:endParaRPr lang="es-ES" sz="1350" b="0" strike="noStrike" spc="-1" dirty="0">
                <a:latin typeface="Arial" panose="020B0604020202020204" pitchFamily="34" charset="0"/>
                <a:cs typeface="Arial" panose="020B0604020202020204" pitchFamily="34" charset="0"/>
              </a:endParaRPr>
            </a:p>
          </p:txBody>
        </p:sp>
        <p:sp>
          <p:nvSpPr>
            <p:cNvPr id="19" name="Line 8">
              <a:extLst>
                <a:ext uri="{FF2B5EF4-FFF2-40B4-BE49-F238E27FC236}">
                  <a16:creationId xmlns:a16="http://schemas.microsoft.com/office/drawing/2014/main" id="{1AF033CC-491A-1A69-DB1F-03BCDF576FFC}"/>
                </a:ext>
              </a:extLst>
            </p:cNvPr>
            <p:cNvSpPr/>
            <p:nvPr/>
          </p:nvSpPr>
          <p:spPr>
            <a:xfrm flipH="1">
              <a:off x="5456130" y="3517456"/>
              <a:ext cx="1440" cy="1793008"/>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sp>
          <p:nvSpPr>
            <p:cNvPr id="24" name="Line 13">
              <a:extLst>
                <a:ext uri="{FF2B5EF4-FFF2-40B4-BE49-F238E27FC236}">
                  <a16:creationId xmlns:a16="http://schemas.microsoft.com/office/drawing/2014/main" id="{A07F717F-F67B-66FB-589F-B3EFAA29069D}"/>
                </a:ext>
              </a:extLst>
            </p:cNvPr>
            <p:cNvSpPr/>
            <p:nvPr/>
          </p:nvSpPr>
          <p:spPr>
            <a:xfrm>
              <a:off x="3315885" y="3339295"/>
              <a:ext cx="1320887" cy="7198"/>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25" name="CustomShape 14">
              <a:extLst>
                <a:ext uri="{FF2B5EF4-FFF2-40B4-BE49-F238E27FC236}">
                  <a16:creationId xmlns:a16="http://schemas.microsoft.com/office/drawing/2014/main" id="{36EDE090-3BBC-4B51-0893-7BC6CF3B36C8}"/>
                </a:ext>
              </a:extLst>
            </p:cNvPr>
            <p:cNvSpPr/>
            <p:nvPr/>
          </p:nvSpPr>
          <p:spPr>
            <a:xfrm>
              <a:off x="5385930" y="3531856"/>
              <a:ext cx="179280" cy="2354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30" name="CustomShape 19">
              <a:extLst>
                <a:ext uri="{FF2B5EF4-FFF2-40B4-BE49-F238E27FC236}">
                  <a16:creationId xmlns:a16="http://schemas.microsoft.com/office/drawing/2014/main" id="{5ABFA8BD-10CB-7F8C-76FF-D50D95212180}"/>
                </a:ext>
              </a:extLst>
            </p:cNvPr>
            <p:cNvSpPr/>
            <p:nvPr/>
          </p:nvSpPr>
          <p:spPr>
            <a:xfrm>
              <a:off x="3593506" y="2987275"/>
              <a:ext cx="652656" cy="402291"/>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sz="2000" b="0" strike="noStrike" spc="-1" dirty="0">
                  <a:solidFill>
                    <a:srgbClr val="000000"/>
                  </a:solidFill>
                  <a:latin typeface="Arial" panose="020B0604020202020204" pitchFamily="34" charset="0"/>
                  <a:cs typeface="Arial" panose="020B0604020202020204" pitchFamily="34" charset="0"/>
                </a:rPr>
                <a:t>new</a:t>
              </a:r>
              <a:endParaRPr lang="es-ES" sz="2000" b="0" strike="noStrike" spc="-1" dirty="0">
                <a:latin typeface="Arial" panose="020B0604020202020204" pitchFamily="34" charset="0"/>
                <a:cs typeface="Arial" panose="020B0604020202020204" pitchFamily="34" charset="0"/>
              </a:endParaRPr>
            </a:p>
          </p:txBody>
        </p:sp>
      </p:grpSp>
      <p:sp>
        <p:nvSpPr>
          <p:cNvPr id="38" name="TextShape 27">
            <a:extLst>
              <a:ext uri="{FF2B5EF4-FFF2-40B4-BE49-F238E27FC236}">
                <a16:creationId xmlns:a16="http://schemas.microsoft.com/office/drawing/2014/main" id="{793B0A51-1853-7A2F-CE98-F212958C54DE}"/>
              </a:ext>
            </a:extLst>
          </p:cNvPr>
          <p:cNvSpPr txBox="1"/>
          <p:nvPr/>
        </p:nvSpPr>
        <p:spPr>
          <a:xfrm>
            <a:off x="4456050" y="1615948"/>
            <a:ext cx="2218320" cy="698322"/>
          </a:xfrm>
          <a:prstGeom prst="rect">
            <a:avLst/>
          </a:prstGeom>
          <a:noFill/>
          <a:ln>
            <a:noFill/>
          </a:ln>
        </p:spPr>
        <p:txBody>
          <a:bodyPr lIns="90000" tIns="45000" rIns="90000" bIns="45000" anchorCtr="1">
            <a:noAutofit/>
          </a:bodyPr>
          <a:lstStyle/>
          <a:p>
            <a:r>
              <a:rPr lang="es-ES" sz="2000" b="0" strike="noStrike" spc="-1" dirty="0">
                <a:solidFill>
                  <a:srgbClr val="FF0000"/>
                </a:solidFill>
                <a:latin typeface="Arial" panose="020B0604020202020204" pitchFamily="34" charset="0"/>
                <a:cs typeface="Arial" panose="020B0604020202020204" pitchFamily="34" charset="0"/>
              </a:rPr>
              <a:t>:Clase</a:t>
            </a:r>
            <a:br>
              <a:rPr sz="2000" dirty="0">
                <a:latin typeface="Arial" panose="020B0604020202020204" pitchFamily="34" charset="0"/>
                <a:cs typeface="Arial" panose="020B0604020202020204" pitchFamily="34" charset="0"/>
              </a:rPr>
            </a:br>
            <a:r>
              <a:rPr lang="es-ES" sz="2000" b="0" strike="noStrike" spc="-1" dirty="0">
                <a:solidFill>
                  <a:srgbClr val="FF0000"/>
                </a:solidFill>
                <a:latin typeface="Arial" panose="020B0604020202020204" pitchFamily="34" charset="0"/>
                <a:cs typeface="Arial" panose="020B0604020202020204" pitchFamily="34" charset="0"/>
              </a:rPr>
              <a:t>(objeto anónimo)</a:t>
            </a:r>
            <a:endParaRPr lang="es-ES" sz="2000" b="0" strike="noStrike" spc="-1" dirty="0">
              <a:latin typeface="Arial" panose="020B0604020202020204" pitchFamily="34" charset="0"/>
              <a:cs typeface="Arial" panose="020B0604020202020204" pitchFamily="34" charset="0"/>
            </a:endParaRPr>
          </a:p>
        </p:txBody>
      </p:sp>
      <p:sp>
        <p:nvSpPr>
          <p:cNvPr id="39" name="Line 28">
            <a:extLst>
              <a:ext uri="{FF2B5EF4-FFF2-40B4-BE49-F238E27FC236}">
                <a16:creationId xmlns:a16="http://schemas.microsoft.com/office/drawing/2014/main" id="{556F6C7A-051A-D5DD-C9B9-E3F0DAB856B2}"/>
              </a:ext>
            </a:extLst>
          </p:cNvPr>
          <p:cNvSpPr/>
          <p:nvPr/>
        </p:nvSpPr>
        <p:spPr>
          <a:xfrm flipH="1">
            <a:off x="4038600" y="1898197"/>
            <a:ext cx="484200" cy="339480"/>
          </a:xfrm>
          <a:prstGeom prst="line">
            <a:avLst/>
          </a:prstGeom>
          <a:ln>
            <a:solidFill>
              <a:srgbClr val="FF0000"/>
            </a:solidFill>
            <a:tailEnd type="triangle" w="med" len="med"/>
          </a:ln>
        </p:spPr>
        <p:style>
          <a:lnRef idx="0">
            <a:scrgbClr r="0" g="0" b="0"/>
          </a:lnRef>
          <a:fillRef idx="0">
            <a:scrgbClr r="0" g="0" b="0"/>
          </a:fillRef>
          <a:effectRef idx="0">
            <a:scrgbClr r="0" g="0" b="0"/>
          </a:effectRef>
          <a:fontRef idx="minor"/>
        </p:style>
        <p:txBody>
          <a:bodyPr/>
          <a:lstStyle/>
          <a:p>
            <a:endParaRPr lang="es-ES_tradnl" dirty="0"/>
          </a:p>
        </p:txBody>
      </p:sp>
      <p:grpSp>
        <p:nvGrpSpPr>
          <p:cNvPr id="7" name="Group 6">
            <a:extLst>
              <a:ext uri="{FF2B5EF4-FFF2-40B4-BE49-F238E27FC236}">
                <a16:creationId xmlns:a16="http://schemas.microsoft.com/office/drawing/2014/main" id="{0B738421-A55A-7527-6523-ECB9E545DA70}"/>
              </a:ext>
            </a:extLst>
          </p:cNvPr>
          <p:cNvGrpSpPr/>
          <p:nvPr/>
        </p:nvGrpSpPr>
        <p:grpSpPr>
          <a:xfrm>
            <a:off x="3295693" y="3878720"/>
            <a:ext cx="5480079" cy="760094"/>
            <a:chOff x="3295693" y="3878720"/>
            <a:chExt cx="5480079" cy="760094"/>
          </a:xfrm>
        </p:grpSpPr>
        <p:sp>
          <p:nvSpPr>
            <p:cNvPr id="29" name="CustomShape 18">
              <a:extLst>
                <a:ext uri="{FF2B5EF4-FFF2-40B4-BE49-F238E27FC236}">
                  <a16:creationId xmlns:a16="http://schemas.microsoft.com/office/drawing/2014/main" id="{B899CB37-9E66-A0E2-FF06-DDEBFC3B4EC6}"/>
                </a:ext>
              </a:extLst>
            </p:cNvPr>
            <p:cNvSpPr/>
            <p:nvPr/>
          </p:nvSpPr>
          <p:spPr>
            <a:xfrm>
              <a:off x="3295693" y="3878720"/>
              <a:ext cx="2475078" cy="402291"/>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sz="2000" b="0" strike="noStrike" spc="-1" dirty="0" err="1">
                  <a:solidFill>
                    <a:srgbClr val="000000"/>
                  </a:solidFill>
                  <a:latin typeface="Arial" panose="020B0604020202020204" pitchFamily="34" charset="0"/>
                  <a:cs typeface="Arial" panose="020B0604020202020204" pitchFamily="34" charset="0"/>
                </a:rPr>
                <a:t>setOnCloseRequest</a:t>
              </a:r>
              <a:endParaRPr lang="es-ES" sz="2000" b="0" strike="noStrike" spc="-1" dirty="0">
                <a:latin typeface="Arial" panose="020B0604020202020204" pitchFamily="34" charset="0"/>
                <a:cs typeface="Arial" panose="020B0604020202020204" pitchFamily="34" charset="0"/>
              </a:endParaRPr>
            </a:p>
          </p:txBody>
        </p:sp>
        <p:sp>
          <p:nvSpPr>
            <p:cNvPr id="22" name="CustomShape 11">
              <a:extLst>
                <a:ext uri="{FF2B5EF4-FFF2-40B4-BE49-F238E27FC236}">
                  <a16:creationId xmlns:a16="http://schemas.microsoft.com/office/drawing/2014/main" id="{F5AE6533-309E-5487-B0F9-4C0E8BAD8BCB}"/>
                </a:ext>
              </a:extLst>
            </p:cNvPr>
            <p:cNvSpPr/>
            <p:nvPr/>
          </p:nvSpPr>
          <p:spPr>
            <a:xfrm>
              <a:off x="8578132" y="4236522"/>
              <a:ext cx="197640" cy="402292"/>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42" name="Line 13">
              <a:extLst>
                <a:ext uri="{FF2B5EF4-FFF2-40B4-BE49-F238E27FC236}">
                  <a16:creationId xmlns:a16="http://schemas.microsoft.com/office/drawing/2014/main" id="{491144B4-5E7B-0829-6E91-35DFF797339D}"/>
                </a:ext>
              </a:extLst>
            </p:cNvPr>
            <p:cNvSpPr/>
            <p:nvPr/>
          </p:nvSpPr>
          <p:spPr>
            <a:xfrm flipV="1">
              <a:off x="3317459" y="4237498"/>
              <a:ext cx="5293141" cy="10865"/>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65494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C3D4-B230-B2D0-3496-216DE47A82BF}"/>
              </a:ext>
            </a:extLst>
          </p:cNvPr>
          <p:cNvSpPr>
            <a:spLocks noGrp="1"/>
          </p:cNvSpPr>
          <p:nvPr>
            <p:ph type="title"/>
          </p:nvPr>
        </p:nvSpPr>
        <p:spPr/>
        <p:txBody>
          <a:bodyPr/>
          <a:lstStyle/>
          <a:p>
            <a:r>
              <a:rPr lang="es-ES" dirty="0"/>
              <a:t>Explicación</a:t>
            </a:r>
            <a:endParaRPr lang="es-ES_tradnl" dirty="0"/>
          </a:p>
        </p:txBody>
      </p:sp>
      <p:sp>
        <p:nvSpPr>
          <p:cNvPr id="3" name="Content Placeholder 2">
            <a:extLst>
              <a:ext uri="{FF2B5EF4-FFF2-40B4-BE49-F238E27FC236}">
                <a16:creationId xmlns:a16="http://schemas.microsoft.com/office/drawing/2014/main" id="{0B58DF66-ED81-3CB1-4BF0-55E260CAB360}"/>
              </a:ext>
            </a:extLst>
          </p:cNvPr>
          <p:cNvSpPr>
            <a:spLocks noGrp="1"/>
          </p:cNvSpPr>
          <p:nvPr>
            <p:ph idx="1"/>
          </p:nvPr>
        </p:nvSpPr>
        <p:spPr/>
        <p:txBody>
          <a:bodyPr>
            <a:normAutofit fontScale="85000" lnSpcReduction="10000"/>
          </a:bodyPr>
          <a:lstStyle/>
          <a:p>
            <a:r>
              <a:rPr lang="es-ES" dirty="0"/>
              <a:t>La clase </a:t>
            </a:r>
            <a:r>
              <a:rPr lang="es-ES" dirty="0" err="1"/>
              <a:t>CloseableStage</a:t>
            </a:r>
            <a:r>
              <a:rPr lang="es-ES" dirty="0"/>
              <a:t>, que extiende la clase </a:t>
            </a:r>
            <a:r>
              <a:rPr lang="es-ES" dirty="0" err="1"/>
              <a:t>Application</a:t>
            </a:r>
            <a:r>
              <a:rPr lang="es-ES" dirty="0"/>
              <a:t>, es la encargada de ejecutar el programa gráfico.</a:t>
            </a:r>
          </a:p>
          <a:p>
            <a:r>
              <a:rPr lang="es-ES" dirty="0"/>
              <a:t>Un objeto de la clase </a:t>
            </a:r>
            <a:r>
              <a:rPr lang="es-ES" dirty="0" err="1"/>
              <a:t>Stage</a:t>
            </a:r>
            <a:r>
              <a:rPr lang="es-ES" dirty="0"/>
              <a:t> corresponde a una ventana gráfica en el programa. La aplicación puede crear tantas ventanas como lo desee creando múltiples objetos </a:t>
            </a:r>
            <a:r>
              <a:rPr lang="es-ES" dirty="0" err="1"/>
              <a:t>Stage</a:t>
            </a:r>
            <a:r>
              <a:rPr lang="es-ES" dirty="0"/>
              <a:t>.</a:t>
            </a:r>
          </a:p>
          <a:p>
            <a:r>
              <a:rPr lang="es-ES" dirty="0"/>
              <a:t>Una instancia de </a:t>
            </a:r>
            <a:r>
              <a:rPr lang="es-ES" dirty="0" err="1"/>
              <a:t>MyWindowHandler</a:t>
            </a:r>
            <a:r>
              <a:rPr lang="es-ES" dirty="0"/>
              <a:t> es registrada con el método </a:t>
            </a:r>
            <a:r>
              <a:rPr lang="es-ES" dirty="0" err="1"/>
              <a:t>setOnCloseRequest</a:t>
            </a:r>
            <a:r>
              <a:rPr lang="es-ES" dirty="0"/>
              <a:t> de la </a:t>
            </a:r>
            <a:r>
              <a:rPr lang="es-ES" dirty="0" err="1"/>
              <a:t>Stage</a:t>
            </a:r>
            <a:r>
              <a:rPr lang="es-ES" dirty="0"/>
              <a:t> (es como configurar quién atenderá los eventos de cierre la ventana). Cuando el evento ocurre, la máquina virtual Java lo detecta y verifica si hay </a:t>
            </a:r>
            <a:r>
              <a:rPr lang="es-ES" dirty="0" err="1"/>
              <a:t>handlers</a:t>
            </a:r>
            <a:r>
              <a:rPr lang="es-ES" dirty="0"/>
              <a:t> esperando por ese evento. Si los hay, en este caso automáticamente llama al método </a:t>
            </a:r>
            <a:r>
              <a:rPr lang="es-ES" dirty="0" err="1"/>
              <a:t>handle</a:t>
            </a:r>
            <a:r>
              <a:rPr lang="es-ES" dirty="0"/>
              <a:t> de la interfaz </a:t>
            </a:r>
            <a:r>
              <a:rPr lang="es-ES" dirty="0" err="1"/>
              <a:t>EventHandler</a:t>
            </a:r>
            <a:r>
              <a:rPr lang="es-ES" dirty="0"/>
              <a:t>.</a:t>
            </a:r>
          </a:p>
          <a:p>
            <a:r>
              <a:rPr lang="es-ES" dirty="0"/>
              <a:t>En este ejemplo, la interfaz </a:t>
            </a:r>
            <a:r>
              <a:rPr lang="es-ES" dirty="0" err="1"/>
              <a:t>EventHandler</a:t>
            </a:r>
            <a:r>
              <a:rPr lang="es-ES" dirty="0"/>
              <a:t> es implementada por la clase </a:t>
            </a:r>
            <a:r>
              <a:rPr lang="es-ES" dirty="0" err="1"/>
              <a:t>MyWindowHandler</a:t>
            </a:r>
            <a:r>
              <a:rPr lang="es-ES" dirty="0"/>
              <a:t>, así su instancia puede responder a los eventos de la </a:t>
            </a:r>
            <a:r>
              <a:rPr lang="es-ES" dirty="0" err="1"/>
              <a:t>stage</a:t>
            </a:r>
            <a:r>
              <a:rPr lang="es-ES" dirty="0"/>
              <a:t>.</a:t>
            </a:r>
          </a:p>
          <a:p>
            <a:r>
              <a:rPr lang="es-ES" dirty="0"/>
              <a:t>La mayoría de las otras interfaces para eventos no difieren mucho. Veremos otro ejemplo.</a:t>
            </a:r>
          </a:p>
        </p:txBody>
      </p:sp>
      <p:sp>
        <p:nvSpPr>
          <p:cNvPr id="4" name="Footer Placeholder 3">
            <a:extLst>
              <a:ext uri="{FF2B5EF4-FFF2-40B4-BE49-F238E27FC236}">
                <a16:creationId xmlns:a16="http://schemas.microsoft.com/office/drawing/2014/main" id="{F27EDCEE-C3AE-C558-45C5-E72BF9AE4C63}"/>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2CBA1B64-7B8B-2386-77A1-0731E5131774}"/>
              </a:ext>
            </a:extLst>
          </p:cNvPr>
          <p:cNvSpPr>
            <a:spLocks noGrp="1"/>
          </p:cNvSpPr>
          <p:nvPr>
            <p:ph type="sldNum" sz="quarter" idx="12"/>
          </p:nvPr>
        </p:nvSpPr>
        <p:spPr/>
        <p:txBody>
          <a:bodyPr/>
          <a:lstStyle/>
          <a:p>
            <a:fld id="{3AA8B298-836D-BF4F-8BF0-A4B0B62BAAF1}" type="slidenum">
              <a:rPr lang="es-ES_tradnl" smtClean="0"/>
              <a:pPr/>
              <a:t>13</a:t>
            </a:fld>
            <a:endParaRPr lang="es-ES_tradnl"/>
          </a:p>
        </p:txBody>
      </p:sp>
    </p:spTree>
    <p:extLst>
      <p:ext uri="{BB962C8B-B14F-4D97-AF65-F5344CB8AC3E}">
        <p14:creationId xmlns:p14="http://schemas.microsoft.com/office/powerpoint/2010/main" val="3762558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CCCC7-64F5-118B-38D3-8A2F91D1B480}"/>
              </a:ext>
            </a:extLst>
          </p:cNvPr>
          <p:cNvSpPr>
            <a:spLocks noGrp="1"/>
          </p:cNvSpPr>
          <p:nvPr>
            <p:ph type="title"/>
          </p:nvPr>
        </p:nvSpPr>
        <p:spPr/>
        <p:txBody>
          <a:bodyPr/>
          <a:lstStyle/>
          <a:p>
            <a:r>
              <a:rPr lang="es-ES" dirty="0"/>
              <a:t>Entrada en Campo de texto</a:t>
            </a:r>
            <a:endParaRPr lang="es-ES_tradnl" dirty="0"/>
          </a:p>
        </p:txBody>
      </p:sp>
      <p:sp>
        <p:nvSpPr>
          <p:cNvPr id="3" name="Content Placeholder 2">
            <a:extLst>
              <a:ext uri="{FF2B5EF4-FFF2-40B4-BE49-F238E27FC236}">
                <a16:creationId xmlns:a16="http://schemas.microsoft.com/office/drawing/2014/main" id="{4237F873-B108-BC95-BA8D-98C55B3F34C9}"/>
              </a:ext>
            </a:extLst>
          </p:cNvPr>
          <p:cNvSpPr>
            <a:spLocks noGrp="1"/>
          </p:cNvSpPr>
          <p:nvPr>
            <p:ph idx="1"/>
          </p:nvPr>
        </p:nvSpPr>
        <p:spPr/>
        <p:txBody>
          <a:bodyPr/>
          <a:lstStyle/>
          <a:p>
            <a:r>
              <a:rPr lang="es-ES" dirty="0"/>
              <a:t>Supongamos que queremos leer lo ingresado en un campo de texto y luego copiarlo en un texto de la ventana (</a:t>
            </a:r>
            <a:r>
              <a:rPr lang="es-ES" dirty="0" err="1"/>
              <a:t>label</a:t>
            </a:r>
            <a:r>
              <a:rPr lang="es-ES" dirty="0"/>
              <a:t>).</a:t>
            </a:r>
          </a:p>
          <a:p>
            <a:r>
              <a:rPr lang="es-ES" dirty="0"/>
              <a:t>Ver </a:t>
            </a:r>
            <a:r>
              <a:rPr lang="es-ES" dirty="0">
                <a:hlinkClick r:id="rId2"/>
              </a:rPr>
              <a:t>SimpleMimic.java</a:t>
            </a:r>
            <a:endParaRPr lang="es-ES" dirty="0"/>
          </a:p>
        </p:txBody>
      </p:sp>
      <p:sp>
        <p:nvSpPr>
          <p:cNvPr id="4" name="Footer Placeholder 3">
            <a:extLst>
              <a:ext uri="{FF2B5EF4-FFF2-40B4-BE49-F238E27FC236}">
                <a16:creationId xmlns:a16="http://schemas.microsoft.com/office/drawing/2014/main" id="{FA97024A-A206-91A3-6D0A-F62C683E1A6A}"/>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2E7C743D-D7D1-7DC0-0C03-8DB2819626D3}"/>
              </a:ext>
            </a:extLst>
          </p:cNvPr>
          <p:cNvSpPr>
            <a:spLocks noGrp="1"/>
          </p:cNvSpPr>
          <p:nvPr>
            <p:ph type="sldNum" sz="quarter" idx="12"/>
          </p:nvPr>
        </p:nvSpPr>
        <p:spPr/>
        <p:txBody>
          <a:bodyPr/>
          <a:lstStyle/>
          <a:p>
            <a:fld id="{3AA8B298-836D-BF4F-8BF0-A4B0B62BAAF1}" type="slidenum">
              <a:rPr lang="es-ES_tradnl" smtClean="0"/>
              <a:pPr/>
              <a:t>14</a:t>
            </a:fld>
            <a:endParaRPr lang="es-ES_tradnl"/>
          </a:p>
        </p:txBody>
      </p:sp>
    </p:spTree>
    <p:extLst>
      <p:ext uri="{BB962C8B-B14F-4D97-AF65-F5344CB8AC3E}">
        <p14:creationId xmlns:p14="http://schemas.microsoft.com/office/powerpoint/2010/main" val="30467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D56D-A607-2DCE-96FC-5EA79FB5319D}"/>
              </a:ext>
            </a:extLst>
          </p:cNvPr>
          <p:cNvSpPr>
            <a:spLocks noGrp="1"/>
          </p:cNvSpPr>
          <p:nvPr>
            <p:ph type="title"/>
          </p:nvPr>
        </p:nvSpPr>
        <p:spPr/>
        <p:txBody>
          <a:bodyPr/>
          <a:lstStyle/>
          <a:p>
            <a:r>
              <a:rPr lang="es-ES" dirty="0"/>
              <a:t>Diagrama de secuencia</a:t>
            </a:r>
            <a:endParaRPr lang="es-ES_tradnl" dirty="0"/>
          </a:p>
        </p:txBody>
      </p:sp>
      <p:sp>
        <p:nvSpPr>
          <p:cNvPr id="6" name="Content Placeholder 5">
            <a:extLst>
              <a:ext uri="{FF2B5EF4-FFF2-40B4-BE49-F238E27FC236}">
                <a16:creationId xmlns:a16="http://schemas.microsoft.com/office/drawing/2014/main" id="{BFBA42EF-0066-864B-0A1A-0694858917C9}"/>
              </a:ext>
            </a:extLst>
          </p:cNvPr>
          <p:cNvSpPr>
            <a:spLocks noGrp="1"/>
          </p:cNvSpPr>
          <p:nvPr>
            <p:ph idx="1"/>
          </p:nvPr>
        </p:nvSpPr>
        <p:spPr>
          <a:xfrm>
            <a:off x="626165" y="1231970"/>
            <a:ext cx="11042373" cy="972750"/>
          </a:xfrm>
        </p:spPr>
        <p:txBody>
          <a:bodyPr/>
          <a:lstStyle/>
          <a:p>
            <a:r>
              <a:rPr lang="es-ES" b="1" dirty="0"/>
              <a:t>Situación</a:t>
            </a:r>
            <a:r>
              <a:rPr lang="es-ES" dirty="0"/>
              <a:t>: Creación de </a:t>
            </a:r>
            <a:r>
              <a:rPr lang="es-ES" dirty="0" err="1"/>
              <a:t>handler</a:t>
            </a:r>
            <a:r>
              <a:rPr lang="es-ES" dirty="0"/>
              <a:t> (manejador del evento) y su registro en la componente </a:t>
            </a:r>
            <a:r>
              <a:rPr lang="es-ES"/>
              <a:t>gráfica (TextField</a:t>
            </a:r>
            <a:r>
              <a:rPr lang="es-ES" dirty="0"/>
              <a:t>).</a:t>
            </a:r>
          </a:p>
        </p:txBody>
      </p:sp>
      <p:sp>
        <p:nvSpPr>
          <p:cNvPr id="4" name="Footer Placeholder 3">
            <a:extLst>
              <a:ext uri="{FF2B5EF4-FFF2-40B4-BE49-F238E27FC236}">
                <a16:creationId xmlns:a16="http://schemas.microsoft.com/office/drawing/2014/main" id="{1FCFB920-EA20-B6BB-FB63-3D8006DB1671}"/>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837C51E6-9007-D52A-5910-05F69F677D73}"/>
              </a:ext>
            </a:extLst>
          </p:cNvPr>
          <p:cNvSpPr>
            <a:spLocks noGrp="1"/>
          </p:cNvSpPr>
          <p:nvPr>
            <p:ph type="sldNum" sz="quarter" idx="12"/>
          </p:nvPr>
        </p:nvSpPr>
        <p:spPr/>
        <p:txBody>
          <a:bodyPr/>
          <a:lstStyle/>
          <a:p>
            <a:fld id="{3AA8B298-836D-BF4F-8BF0-A4B0B62BAAF1}" type="slidenum">
              <a:rPr lang="es-ES_tradnl" smtClean="0"/>
              <a:pPr/>
              <a:t>15</a:t>
            </a:fld>
            <a:endParaRPr lang="es-ES_tradnl"/>
          </a:p>
        </p:txBody>
      </p:sp>
      <p:sp>
        <p:nvSpPr>
          <p:cNvPr id="7" name="Content Placeholder 6">
            <a:extLst>
              <a:ext uri="{FF2B5EF4-FFF2-40B4-BE49-F238E27FC236}">
                <a16:creationId xmlns:a16="http://schemas.microsoft.com/office/drawing/2014/main" id="{0DB4AA9A-2266-1AFC-343C-B047CC06F81C}"/>
              </a:ext>
            </a:extLst>
          </p:cNvPr>
          <p:cNvSpPr>
            <a:spLocks noGrp="1"/>
          </p:cNvSpPr>
          <p:nvPr>
            <p:ph idx="13"/>
          </p:nvPr>
        </p:nvSpPr>
        <p:spPr>
          <a:xfrm>
            <a:off x="626165" y="4876800"/>
            <a:ext cx="11042373" cy="1452245"/>
          </a:xfrm>
        </p:spPr>
        <p:txBody>
          <a:bodyPr/>
          <a:lstStyle/>
          <a:p>
            <a:r>
              <a:rPr lang="es-ES" dirty="0"/>
              <a:t>Se espera que este tipo de diagramas puedan ser hechos antes de escribir el código (alguien experimentado).</a:t>
            </a:r>
          </a:p>
          <a:p>
            <a:r>
              <a:rPr lang="es-ES" dirty="0"/>
              <a:t>Estos diagramas son una buena documentación del código.</a:t>
            </a:r>
          </a:p>
        </p:txBody>
      </p:sp>
      <p:sp>
        <p:nvSpPr>
          <p:cNvPr id="13" name="CustomShape 3">
            <a:extLst>
              <a:ext uri="{FF2B5EF4-FFF2-40B4-BE49-F238E27FC236}">
                <a16:creationId xmlns:a16="http://schemas.microsoft.com/office/drawing/2014/main" id="{F2E2F4E7-C9CD-4FE9-501D-1898FD1BB440}"/>
              </a:ext>
            </a:extLst>
          </p:cNvPr>
          <p:cNvSpPr/>
          <p:nvPr/>
        </p:nvSpPr>
        <p:spPr>
          <a:xfrm>
            <a:off x="2633320" y="2424440"/>
            <a:ext cx="1692360" cy="34848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pPr>
            <a:r>
              <a:rPr lang="en-GB" sz="2000" b="0" strike="noStrike" spc="-1">
                <a:solidFill>
                  <a:srgbClr val="000000"/>
                </a:solidFill>
                <a:latin typeface="Arial"/>
              </a:rPr>
              <a:t>:SimpleMimic</a:t>
            </a:r>
            <a:endParaRPr lang="es-ES" sz="2000" b="0" strike="noStrike" spc="-1">
              <a:latin typeface="Arial"/>
            </a:endParaRPr>
          </a:p>
        </p:txBody>
      </p:sp>
      <p:sp>
        <p:nvSpPr>
          <p:cNvPr id="16" name="Line 6">
            <a:extLst>
              <a:ext uri="{FF2B5EF4-FFF2-40B4-BE49-F238E27FC236}">
                <a16:creationId xmlns:a16="http://schemas.microsoft.com/office/drawing/2014/main" id="{2702F211-2477-923C-F81A-6622F397721C}"/>
              </a:ext>
            </a:extLst>
          </p:cNvPr>
          <p:cNvSpPr/>
          <p:nvPr/>
        </p:nvSpPr>
        <p:spPr>
          <a:xfrm flipH="1">
            <a:off x="3425680" y="2784800"/>
            <a:ext cx="360" cy="2151000"/>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grpSp>
        <p:nvGrpSpPr>
          <p:cNvPr id="3" name="Group 2">
            <a:extLst>
              <a:ext uri="{FF2B5EF4-FFF2-40B4-BE49-F238E27FC236}">
                <a16:creationId xmlns:a16="http://schemas.microsoft.com/office/drawing/2014/main" id="{2BAD099F-62C7-10BF-4456-C97EB4D67835}"/>
              </a:ext>
            </a:extLst>
          </p:cNvPr>
          <p:cNvGrpSpPr/>
          <p:nvPr/>
        </p:nvGrpSpPr>
        <p:grpSpPr>
          <a:xfrm>
            <a:off x="3537639" y="2623923"/>
            <a:ext cx="7049025" cy="1846906"/>
            <a:chOff x="3537639" y="2623923"/>
            <a:chExt cx="7049025" cy="1846906"/>
          </a:xfrm>
        </p:grpSpPr>
        <p:sp>
          <p:nvSpPr>
            <p:cNvPr id="15" name="CustomShape 5">
              <a:extLst>
                <a:ext uri="{FF2B5EF4-FFF2-40B4-BE49-F238E27FC236}">
                  <a16:creationId xmlns:a16="http://schemas.microsoft.com/office/drawing/2014/main" id="{E6F2C502-2A85-88B9-EEDE-0FA4D0B3C230}"/>
                </a:ext>
              </a:extLst>
            </p:cNvPr>
            <p:cNvSpPr/>
            <p:nvPr/>
          </p:nvSpPr>
          <p:spPr>
            <a:xfrm>
              <a:off x="9307683" y="2623923"/>
              <a:ext cx="1278981" cy="735513"/>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72000">
              <a:spAutoFit/>
            </a:bodyPr>
            <a:lstStyle/>
            <a:p>
              <a:pPr algn="ctr">
                <a:lnSpc>
                  <a:spcPct val="100000"/>
                </a:lnSpc>
              </a:pPr>
              <a:r>
                <a:rPr lang="en-GB" sz="2000" b="0" strike="noStrike" spc="-1" dirty="0" err="1">
                  <a:solidFill>
                    <a:srgbClr val="000000"/>
                  </a:solidFill>
                  <a:latin typeface="Arial"/>
                </a:rPr>
                <a:t>textfield</a:t>
              </a:r>
              <a:endParaRPr lang="es-ES" sz="2000" b="0" strike="noStrike" spc="-1" dirty="0">
                <a:latin typeface="Arial"/>
              </a:endParaRPr>
            </a:p>
            <a:p>
              <a:pPr algn="ctr">
                <a:lnSpc>
                  <a:spcPct val="100000"/>
                </a:lnSpc>
              </a:pPr>
              <a:r>
                <a:rPr lang="en-GB" sz="2000" b="0" strike="noStrike" spc="-1" dirty="0">
                  <a:solidFill>
                    <a:srgbClr val="000000"/>
                  </a:solidFill>
                  <a:latin typeface="Arial"/>
                </a:rPr>
                <a:t>:</a:t>
              </a:r>
              <a:r>
                <a:rPr lang="en-GB" sz="2000" b="0" strike="noStrike" spc="-1" dirty="0" err="1">
                  <a:solidFill>
                    <a:srgbClr val="000000"/>
                  </a:solidFill>
                  <a:latin typeface="Arial"/>
                </a:rPr>
                <a:t>TextField</a:t>
              </a:r>
              <a:endParaRPr lang="es-ES" sz="2000" b="0" strike="noStrike" spc="-1" dirty="0">
                <a:latin typeface="Arial"/>
              </a:endParaRPr>
            </a:p>
          </p:txBody>
        </p:sp>
        <p:sp>
          <p:nvSpPr>
            <p:cNvPr id="17" name="Line 7">
              <a:extLst>
                <a:ext uri="{FF2B5EF4-FFF2-40B4-BE49-F238E27FC236}">
                  <a16:creationId xmlns:a16="http://schemas.microsoft.com/office/drawing/2014/main" id="{C034DF22-0443-EADE-31EA-CD8F2C9BC485}"/>
                </a:ext>
              </a:extLst>
            </p:cNvPr>
            <p:cNvSpPr/>
            <p:nvPr/>
          </p:nvSpPr>
          <p:spPr>
            <a:xfrm>
              <a:off x="9927413" y="3377509"/>
              <a:ext cx="7560" cy="1093320"/>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sp>
          <p:nvSpPr>
            <p:cNvPr id="23" name="CustomShape 13">
              <a:extLst>
                <a:ext uri="{FF2B5EF4-FFF2-40B4-BE49-F238E27FC236}">
                  <a16:creationId xmlns:a16="http://schemas.microsoft.com/office/drawing/2014/main" id="{10E45EE6-BFEE-088D-11A3-8DAFD8A339E3}"/>
                </a:ext>
              </a:extLst>
            </p:cNvPr>
            <p:cNvSpPr/>
            <p:nvPr/>
          </p:nvSpPr>
          <p:spPr>
            <a:xfrm>
              <a:off x="4251880" y="2786580"/>
              <a:ext cx="645480" cy="348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sz="2000" b="0" strike="noStrike" spc="-1" dirty="0">
                  <a:solidFill>
                    <a:srgbClr val="000000"/>
                  </a:solidFill>
                  <a:latin typeface="Arial"/>
                </a:rPr>
                <a:t>new</a:t>
              </a:r>
              <a:endParaRPr lang="es-ES" sz="2000" b="0" strike="noStrike" spc="-1" dirty="0">
                <a:latin typeface="Arial"/>
              </a:endParaRPr>
            </a:p>
          </p:txBody>
        </p:sp>
        <p:sp>
          <p:nvSpPr>
            <p:cNvPr id="24" name="Line 14">
              <a:extLst>
                <a:ext uri="{FF2B5EF4-FFF2-40B4-BE49-F238E27FC236}">
                  <a16:creationId xmlns:a16="http://schemas.microsoft.com/office/drawing/2014/main" id="{A12BF931-ED78-733C-5C20-8010E4BA470E}"/>
                </a:ext>
              </a:extLst>
            </p:cNvPr>
            <p:cNvSpPr/>
            <p:nvPr/>
          </p:nvSpPr>
          <p:spPr>
            <a:xfrm flipV="1">
              <a:off x="3537639" y="3071564"/>
              <a:ext cx="5705987" cy="33576"/>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grpSp>
      <p:grpSp>
        <p:nvGrpSpPr>
          <p:cNvPr id="9" name="Group 8">
            <a:extLst>
              <a:ext uri="{FF2B5EF4-FFF2-40B4-BE49-F238E27FC236}">
                <a16:creationId xmlns:a16="http://schemas.microsoft.com/office/drawing/2014/main" id="{183F1A8E-304C-7447-ADA4-4BE6007724DB}"/>
              </a:ext>
            </a:extLst>
          </p:cNvPr>
          <p:cNvGrpSpPr/>
          <p:nvPr/>
        </p:nvGrpSpPr>
        <p:grpSpPr>
          <a:xfrm>
            <a:off x="1479861" y="3758040"/>
            <a:ext cx="8568454" cy="565720"/>
            <a:chOff x="1479861" y="3758040"/>
            <a:chExt cx="8568454" cy="565720"/>
          </a:xfrm>
        </p:grpSpPr>
        <p:sp>
          <p:nvSpPr>
            <p:cNvPr id="20" name="CustomShape 10">
              <a:extLst>
                <a:ext uri="{FF2B5EF4-FFF2-40B4-BE49-F238E27FC236}">
                  <a16:creationId xmlns:a16="http://schemas.microsoft.com/office/drawing/2014/main" id="{24A916D5-D7EE-B54B-EDA6-F2EB001815D1}"/>
                </a:ext>
              </a:extLst>
            </p:cNvPr>
            <p:cNvSpPr/>
            <p:nvPr/>
          </p:nvSpPr>
          <p:spPr>
            <a:xfrm>
              <a:off x="9867235" y="4088320"/>
              <a:ext cx="181080" cy="2354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25" name="CustomShape 15">
              <a:extLst>
                <a:ext uri="{FF2B5EF4-FFF2-40B4-BE49-F238E27FC236}">
                  <a16:creationId xmlns:a16="http://schemas.microsoft.com/office/drawing/2014/main" id="{1240C9D1-7F3E-B67A-1DF1-7E46B84BB5F2}"/>
                </a:ext>
              </a:extLst>
            </p:cNvPr>
            <p:cNvSpPr/>
            <p:nvPr/>
          </p:nvSpPr>
          <p:spPr>
            <a:xfrm>
              <a:off x="3682000" y="3758040"/>
              <a:ext cx="2354040" cy="348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sz="2000" b="0" strike="noStrike" spc="-1" dirty="0" err="1">
                  <a:solidFill>
                    <a:srgbClr val="000000"/>
                  </a:solidFill>
                  <a:latin typeface="Arial"/>
                </a:rPr>
                <a:t>setOnKeyReleased</a:t>
              </a:r>
              <a:endParaRPr lang="es-ES" sz="2000" b="0" strike="noStrike" spc="-1" dirty="0">
                <a:latin typeface="Arial"/>
              </a:endParaRPr>
            </a:p>
          </p:txBody>
        </p:sp>
        <p:sp>
          <p:nvSpPr>
            <p:cNvPr id="26" name="Line 16">
              <a:extLst>
                <a:ext uri="{FF2B5EF4-FFF2-40B4-BE49-F238E27FC236}">
                  <a16:creationId xmlns:a16="http://schemas.microsoft.com/office/drawing/2014/main" id="{258D45DB-3074-B25E-139B-6613BD9D991C}"/>
                </a:ext>
              </a:extLst>
            </p:cNvPr>
            <p:cNvSpPr/>
            <p:nvPr/>
          </p:nvSpPr>
          <p:spPr>
            <a:xfrm flipV="1">
              <a:off x="3546639" y="4070247"/>
              <a:ext cx="6380773" cy="19593"/>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9" name="CustomShape 19">
              <a:extLst>
                <a:ext uri="{FF2B5EF4-FFF2-40B4-BE49-F238E27FC236}">
                  <a16:creationId xmlns:a16="http://schemas.microsoft.com/office/drawing/2014/main" id="{C24CDF6B-8DEC-BBCF-D019-2DF5A49C30B0}"/>
                </a:ext>
              </a:extLst>
            </p:cNvPr>
            <p:cNvSpPr/>
            <p:nvPr/>
          </p:nvSpPr>
          <p:spPr>
            <a:xfrm>
              <a:off x="1479861" y="3879076"/>
              <a:ext cx="1406160" cy="348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s-ES" sz="2000" b="0" strike="noStrike" spc="-1" dirty="0">
                  <a:solidFill>
                    <a:srgbClr val="FF0000"/>
                  </a:solidFill>
                  <a:latin typeface="Arial"/>
                </a:rPr>
                <a:t>Se registra</a:t>
              </a:r>
            </a:p>
          </p:txBody>
        </p:sp>
        <p:sp>
          <p:nvSpPr>
            <p:cNvPr id="30" name="Line 20">
              <a:extLst>
                <a:ext uri="{FF2B5EF4-FFF2-40B4-BE49-F238E27FC236}">
                  <a16:creationId xmlns:a16="http://schemas.microsoft.com/office/drawing/2014/main" id="{3C526725-BDC3-4C98-DC5F-89685237FB75}"/>
                </a:ext>
              </a:extLst>
            </p:cNvPr>
            <p:cNvSpPr/>
            <p:nvPr/>
          </p:nvSpPr>
          <p:spPr>
            <a:xfrm flipV="1">
              <a:off x="2839517" y="4091140"/>
              <a:ext cx="430346" cy="15380"/>
            </a:xfrm>
            <a:prstGeom prst="line">
              <a:avLst/>
            </a:prstGeom>
            <a:ln>
              <a:solidFill>
                <a:srgbClr val="FF0000"/>
              </a:solidFill>
              <a:tailEnd type="triangle" w="med" len="med"/>
            </a:ln>
          </p:spPr>
          <p:style>
            <a:lnRef idx="0">
              <a:scrgbClr r="0" g="0" b="0"/>
            </a:lnRef>
            <a:fillRef idx="0">
              <a:scrgbClr r="0" g="0" b="0"/>
            </a:fillRef>
            <a:effectRef idx="0">
              <a:scrgbClr r="0" g="0" b="0"/>
            </a:effectRef>
            <a:fontRef idx="minor"/>
          </p:style>
        </p:sp>
      </p:grpSp>
      <p:grpSp>
        <p:nvGrpSpPr>
          <p:cNvPr id="8" name="Group 7">
            <a:extLst>
              <a:ext uri="{FF2B5EF4-FFF2-40B4-BE49-F238E27FC236}">
                <a16:creationId xmlns:a16="http://schemas.microsoft.com/office/drawing/2014/main" id="{D3191D48-4F2F-2C28-7416-2350C58DC3D5}"/>
              </a:ext>
            </a:extLst>
          </p:cNvPr>
          <p:cNvGrpSpPr/>
          <p:nvPr/>
        </p:nvGrpSpPr>
        <p:grpSpPr>
          <a:xfrm>
            <a:off x="858130" y="3223844"/>
            <a:ext cx="7863150" cy="1290415"/>
            <a:chOff x="858130" y="3223844"/>
            <a:chExt cx="7863150" cy="1290415"/>
          </a:xfrm>
        </p:grpSpPr>
        <p:sp>
          <p:nvSpPr>
            <p:cNvPr id="14" name="CustomShape 4">
              <a:extLst>
                <a:ext uri="{FF2B5EF4-FFF2-40B4-BE49-F238E27FC236}">
                  <a16:creationId xmlns:a16="http://schemas.microsoft.com/office/drawing/2014/main" id="{83A77016-09CF-E642-AEB2-DAFE484DDEFE}"/>
                </a:ext>
              </a:extLst>
            </p:cNvPr>
            <p:cNvSpPr/>
            <p:nvPr/>
          </p:nvSpPr>
          <p:spPr>
            <a:xfrm>
              <a:off x="5509360" y="3353955"/>
              <a:ext cx="3211920" cy="348480"/>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pPr>
              <a:r>
                <a:rPr lang="en-GB" sz="2000" b="0" strike="noStrike" spc="-1">
                  <a:solidFill>
                    <a:srgbClr val="000000"/>
                  </a:solidFill>
                  <a:latin typeface="Arial"/>
                </a:rPr>
                <a:t>: EventHandler&lt;KeyEvent&gt;</a:t>
              </a:r>
              <a:endParaRPr lang="es-ES" sz="2000" b="0" strike="noStrike" spc="-1">
                <a:latin typeface="Arial"/>
              </a:endParaRPr>
            </a:p>
          </p:txBody>
        </p:sp>
        <p:sp>
          <p:nvSpPr>
            <p:cNvPr id="18" name="Line 8">
              <a:extLst>
                <a:ext uri="{FF2B5EF4-FFF2-40B4-BE49-F238E27FC236}">
                  <a16:creationId xmlns:a16="http://schemas.microsoft.com/office/drawing/2014/main" id="{EE037F08-780A-98AE-3E64-311388859297}"/>
                </a:ext>
              </a:extLst>
            </p:cNvPr>
            <p:cNvSpPr/>
            <p:nvPr/>
          </p:nvSpPr>
          <p:spPr>
            <a:xfrm flipH="1">
              <a:off x="6778020" y="3701379"/>
              <a:ext cx="1800" cy="812880"/>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sp>
          <p:nvSpPr>
            <p:cNvPr id="21" name="Line 11">
              <a:extLst>
                <a:ext uri="{FF2B5EF4-FFF2-40B4-BE49-F238E27FC236}">
                  <a16:creationId xmlns:a16="http://schemas.microsoft.com/office/drawing/2014/main" id="{A3A9C55E-1EF5-7594-E436-C0D17B011B48}"/>
                </a:ext>
              </a:extLst>
            </p:cNvPr>
            <p:cNvSpPr/>
            <p:nvPr/>
          </p:nvSpPr>
          <p:spPr>
            <a:xfrm flipV="1">
              <a:off x="3546640" y="3544204"/>
              <a:ext cx="1949699" cy="756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7" name="CustomShape 17">
              <a:extLst>
                <a:ext uri="{FF2B5EF4-FFF2-40B4-BE49-F238E27FC236}">
                  <a16:creationId xmlns:a16="http://schemas.microsoft.com/office/drawing/2014/main" id="{0E8235C9-410B-2F15-F470-89AB82E41BC4}"/>
                </a:ext>
              </a:extLst>
            </p:cNvPr>
            <p:cNvSpPr/>
            <p:nvPr/>
          </p:nvSpPr>
          <p:spPr>
            <a:xfrm>
              <a:off x="858130" y="3268360"/>
              <a:ext cx="1974600" cy="348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s-ES" sz="2000" b="0" strike="noStrike" spc="-1" dirty="0">
                  <a:solidFill>
                    <a:srgbClr val="FF0000"/>
                  </a:solidFill>
                  <a:latin typeface="Arial"/>
                </a:rPr>
                <a:t>Se crea </a:t>
              </a:r>
              <a:r>
                <a:rPr lang="es-ES" sz="2000" b="0" strike="noStrike" spc="-1" dirty="0" err="1">
                  <a:solidFill>
                    <a:srgbClr val="FF0000"/>
                  </a:solidFill>
                  <a:latin typeface="Arial"/>
                </a:rPr>
                <a:t>handler</a:t>
              </a:r>
              <a:endParaRPr lang="es-ES" sz="2000" b="0" strike="noStrike" spc="-1" dirty="0">
                <a:solidFill>
                  <a:srgbClr val="FF0000"/>
                </a:solidFill>
                <a:latin typeface="Arial"/>
              </a:endParaRPr>
            </a:p>
          </p:txBody>
        </p:sp>
        <p:sp>
          <p:nvSpPr>
            <p:cNvPr id="28" name="Line 18">
              <a:extLst>
                <a:ext uri="{FF2B5EF4-FFF2-40B4-BE49-F238E27FC236}">
                  <a16:creationId xmlns:a16="http://schemas.microsoft.com/office/drawing/2014/main" id="{89A52460-6506-2947-E61A-88F65CC0D401}"/>
                </a:ext>
              </a:extLst>
            </p:cNvPr>
            <p:cNvSpPr/>
            <p:nvPr/>
          </p:nvSpPr>
          <p:spPr>
            <a:xfrm flipV="1">
              <a:off x="2915530" y="3551764"/>
              <a:ext cx="388406" cy="8116"/>
            </a:xfrm>
            <a:prstGeom prst="line">
              <a:avLst/>
            </a:prstGeom>
            <a:ln>
              <a:solidFill>
                <a:srgbClr val="FF0000"/>
              </a:solidFill>
              <a:tailEnd type="triangle" w="med" len="med"/>
            </a:ln>
          </p:spPr>
          <p:style>
            <a:lnRef idx="0">
              <a:scrgbClr r="0" g="0" b="0"/>
            </a:lnRef>
            <a:fillRef idx="0">
              <a:scrgbClr r="0" g="0" b="0"/>
            </a:fillRef>
            <a:effectRef idx="0">
              <a:scrgbClr r="0" g="0" b="0"/>
            </a:effectRef>
            <a:fontRef idx="minor"/>
          </p:style>
        </p:sp>
        <p:sp>
          <p:nvSpPr>
            <p:cNvPr id="31" name="CustomShape 21">
              <a:extLst>
                <a:ext uri="{FF2B5EF4-FFF2-40B4-BE49-F238E27FC236}">
                  <a16:creationId xmlns:a16="http://schemas.microsoft.com/office/drawing/2014/main" id="{E7C26644-873A-0FF4-DA55-A5B4A487C777}"/>
                </a:ext>
              </a:extLst>
            </p:cNvPr>
            <p:cNvSpPr/>
            <p:nvPr/>
          </p:nvSpPr>
          <p:spPr>
            <a:xfrm>
              <a:off x="4258000" y="3223844"/>
              <a:ext cx="645480" cy="348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sz="2000" b="0" strike="noStrike" spc="-1" dirty="0">
                  <a:solidFill>
                    <a:srgbClr val="000000"/>
                  </a:solidFill>
                  <a:latin typeface="Arial"/>
                </a:rPr>
                <a:t>new</a:t>
              </a:r>
              <a:endParaRPr lang="es-ES" sz="2000" b="0" strike="noStrike" spc="-1" dirty="0">
                <a:latin typeface="Arial"/>
              </a:endParaRPr>
            </a:p>
          </p:txBody>
        </p:sp>
      </p:grpSp>
      <p:grpSp>
        <p:nvGrpSpPr>
          <p:cNvPr id="33" name="Group 32">
            <a:extLst>
              <a:ext uri="{FF2B5EF4-FFF2-40B4-BE49-F238E27FC236}">
                <a16:creationId xmlns:a16="http://schemas.microsoft.com/office/drawing/2014/main" id="{D17D7EE7-D1A9-6C32-AE12-5100CE6A55ED}"/>
              </a:ext>
            </a:extLst>
          </p:cNvPr>
          <p:cNvGrpSpPr/>
          <p:nvPr/>
        </p:nvGrpSpPr>
        <p:grpSpPr>
          <a:xfrm>
            <a:off x="1660240" y="2554040"/>
            <a:ext cx="1863360" cy="2038320"/>
            <a:chOff x="1660240" y="2554040"/>
            <a:chExt cx="1863360" cy="2038320"/>
          </a:xfrm>
        </p:grpSpPr>
        <p:sp>
          <p:nvSpPr>
            <p:cNvPr id="19" name="CustomShape 9">
              <a:extLst>
                <a:ext uri="{FF2B5EF4-FFF2-40B4-BE49-F238E27FC236}">
                  <a16:creationId xmlns:a16="http://schemas.microsoft.com/office/drawing/2014/main" id="{82AC542B-233E-82F7-0927-DBF652CEAD5D}"/>
                </a:ext>
              </a:extLst>
            </p:cNvPr>
            <p:cNvSpPr/>
            <p:nvPr/>
          </p:nvSpPr>
          <p:spPr>
            <a:xfrm>
              <a:off x="3342880" y="2780840"/>
              <a:ext cx="180720" cy="181152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22" name="CustomShape 12">
              <a:extLst>
                <a:ext uri="{FF2B5EF4-FFF2-40B4-BE49-F238E27FC236}">
                  <a16:creationId xmlns:a16="http://schemas.microsoft.com/office/drawing/2014/main" id="{BDDD9D49-6B1E-6D3B-E9BE-38408320D125}"/>
                </a:ext>
              </a:extLst>
            </p:cNvPr>
            <p:cNvSpPr/>
            <p:nvPr/>
          </p:nvSpPr>
          <p:spPr>
            <a:xfrm>
              <a:off x="1764640" y="2554040"/>
              <a:ext cx="680760" cy="34848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sz="2000" b="0" strike="noStrike" spc="-1">
                  <a:solidFill>
                    <a:srgbClr val="000000"/>
                  </a:solidFill>
                  <a:latin typeface="Arial"/>
                </a:rPr>
                <a:t>start</a:t>
              </a:r>
              <a:endParaRPr lang="es-ES" sz="2000" b="0" strike="noStrike" spc="-1">
                <a:latin typeface="Arial"/>
              </a:endParaRPr>
            </a:p>
          </p:txBody>
        </p:sp>
        <p:sp>
          <p:nvSpPr>
            <p:cNvPr id="32" name="Line 22">
              <a:extLst>
                <a:ext uri="{FF2B5EF4-FFF2-40B4-BE49-F238E27FC236}">
                  <a16:creationId xmlns:a16="http://schemas.microsoft.com/office/drawing/2014/main" id="{53BBE6A0-9A83-869F-92E3-5CC93B4653D6}"/>
                </a:ext>
              </a:extLst>
            </p:cNvPr>
            <p:cNvSpPr/>
            <p:nvPr/>
          </p:nvSpPr>
          <p:spPr>
            <a:xfrm>
              <a:off x="1660240" y="2874400"/>
              <a:ext cx="1690560" cy="10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grpSp>
    </p:spTree>
    <p:extLst>
      <p:ext uri="{BB962C8B-B14F-4D97-AF65-F5344CB8AC3E}">
        <p14:creationId xmlns:p14="http://schemas.microsoft.com/office/powerpoint/2010/main" val="402128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9F4B-1479-2A59-AEB4-A0BE436747A2}"/>
              </a:ext>
            </a:extLst>
          </p:cNvPr>
          <p:cNvSpPr>
            <a:spLocks noGrp="1"/>
          </p:cNvSpPr>
          <p:nvPr>
            <p:ph type="title"/>
          </p:nvPr>
        </p:nvSpPr>
        <p:spPr/>
        <p:txBody>
          <a:bodyPr/>
          <a:lstStyle/>
          <a:p>
            <a:r>
              <a:rPr lang="es-ES" dirty="0"/>
              <a:t>Diagrama de secuencia</a:t>
            </a:r>
            <a:endParaRPr lang="es-ES_tradnl" dirty="0"/>
          </a:p>
        </p:txBody>
      </p:sp>
      <p:sp>
        <p:nvSpPr>
          <p:cNvPr id="3" name="Content Placeholder 2">
            <a:extLst>
              <a:ext uri="{FF2B5EF4-FFF2-40B4-BE49-F238E27FC236}">
                <a16:creationId xmlns:a16="http://schemas.microsoft.com/office/drawing/2014/main" id="{D4660DFA-66C4-3688-49D4-8D8C9700B543}"/>
              </a:ext>
            </a:extLst>
          </p:cNvPr>
          <p:cNvSpPr>
            <a:spLocks noGrp="1"/>
          </p:cNvSpPr>
          <p:nvPr>
            <p:ph idx="1"/>
          </p:nvPr>
        </p:nvSpPr>
        <p:spPr>
          <a:xfrm>
            <a:off x="626165" y="1231970"/>
            <a:ext cx="11042373" cy="1010146"/>
          </a:xfrm>
        </p:spPr>
        <p:txBody>
          <a:bodyPr/>
          <a:lstStyle/>
          <a:p>
            <a:r>
              <a:rPr lang="es-ES" b="1" dirty="0"/>
              <a:t>Situación</a:t>
            </a:r>
            <a:r>
              <a:rPr lang="es-ES" dirty="0"/>
              <a:t> (caso de uso):  Usuario ingresa nuevo texto y presiona “</a:t>
            </a:r>
            <a:r>
              <a:rPr lang="es-ES" dirty="0" err="1"/>
              <a:t>Enter</a:t>
            </a:r>
            <a:r>
              <a:rPr lang="es-ES" dirty="0"/>
              <a:t>”. Esto gatilla el evento esperado.</a:t>
            </a:r>
          </a:p>
        </p:txBody>
      </p:sp>
      <p:sp>
        <p:nvSpPr>
          <p:cNvPr id="4" name="Footer Placeholder 3">
            <a:extLst>
              <a:ext uri="{FF2B5EF4-FFF2-40B4-BE49-F238E27FC236}">
                <a16:creationId xmlns:a16="http://schemas.microsoft.com/office/drawing/2014/main" id="{0D9A7709-FCF9-35F0-0715-32018B24D8D4}"/>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03DBA336-1763-5826-88A6-467BABCE0874}"/>
              </a:ext>
            </a:extLst>
          </p:cNvPr>
          <p:cNvSpPr>
            <a:spLocks noGrp="1"/>
          </p:cNvSpPr>
          <p:nvPr>
            <p:ph type="sldNum" sz="quarter" idx="12"/>
          </p:nvPr>
        </p:nvSpPr>
        <p:spPr/>
        <p:txBody>
          <a:bodyPr/>
          <a:lstStyle/>
          <a:p>
            <a:fld id="{3AA8B298-836D-BF4F-8BF0-A4B0B62BAAF1}" type="slidenum">
              <a:rPr lang="es-ES_tradnl" smtClean="0"/>
              <a:pPr/>
              <a:t>16</a:t>
            </a:fld>
            <a:endParaRPr lang="es-ES_tradnl"/>
          </a:p>
        </p:txBody>
      </p:sp>
      <p:sp>
        <p:nvSpPr>
          <p:cNvPr id="6" name="Content Placeholder 5">
            <a:extLst>
              <a:ext uri="{FF2B5EF4-FFF2-40B4-BE49-F238E27FC236}">
                <a16:creationId xmlns:a16="http://schemas.microsoft.com/office/drawing/2014/main" id="{FFD10D6A-5E2A-9488-2FEF-1DFFD3B52319}"/>
              </a:ext>
            </a:extLst>
          </p:cNvPr>
          <p:cNvSpPr>
            <a:spLocks noGrp="1"/>
          </p:cNvSpPr>
          <p:nvPr>
            <p:ph idx="13"/>
          </p:nvPr>
        </p:nvSpPr>
        <p:spPr>
          <a:xfrm>
            <a:off x="626165" y="4615884"/>
            <a:ext cx="11042373" cy="1810833"/>
          </a:xfrm>
        </p:spPr>
        <p:txBody>
          <a:bodyPr>
            <a:normAutofit/>
          </a:bodyPr>
          <a:lstStyle/>
          <a:p>
            <a:r>
              <a:rPr lang="es-ES" dirty="0"/>
              <a:t>Es recomendable tener bien clara esta interacción de objetos. Este diagrama sirve además como documentación.</a:t>
            </a:r>
          </a:p>
          <a:p>
            <a:r>
              <a:rPr lang="es-ES" dirty="0" err="1"/>
              <a:t>TextField</a:t>
            </a:r>
            <a:r>
              <a:rPr lang="es-ES" dirty="0"/>
              <a:t> y </a:t>
            </a:r>
            <a:r>
              <a:rPr lang="es-ES" dirty="0" err="1"/>
              <a:t>Label</a:t>
            </a:r>
            <a:r>
              <a:rPr lang="es-ES" dirty="0"/>
              <a:t> pertenecen a la biblioteca </a:t>
            </a:r>
            <a:r>
              <a:rPr lang="es-ES" dirty="0" err="1"/>
              <a:t>JavaFX</a:t>
            </a:r>
            <a:r>
              <a:rPr lang="es-ES" dirty="0"/>
              <a:t>. Luego, solo hay que escribir el código para las otras tres clases.</a:t>
            </a:r>
          </a:p>
        </p:txBody>
      </p:sp>
      <p:sp>
        <p:nvSpPr>
          <p:cNvPr id="12" name="CustomShape 3">
            <a:extLst>
              <a:ext uri="{FF2B5EF4-FFF2-40B4-BE49-F238E27FC236}">
                <a16:creationId xmlns:a16="http://schemas.microsoft.com/office/drawing/2014/main" id="{09439E7C-BE94-9613-CEB7-3489D14FF124}"/>
              </a:ext>
            </a:extLst>
          </p:cNvPr>
          <p:cNvSpPr/>
          <p:nvPr/>
        </p:nvSpPr>
        <p:spPr>
          <a:xfrm>
            <a:off x="4923118" y="2128722"/>
            <a:ext cx="1478523" cy="586957"/>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pPr>
            <a:r>
              <a:rPr lang="en-GB" sz="1600" b="0" strike="noStrike" spc="-1">
                <a:solidFill>
                  <a:srgbClr val="000000"/>
                </a:solidFill>
                <a:latin typeface="Arial" panose="020B0604020202020204" pitchFamily="34" charset="0"/>
                <a:cs typeface="Arial" panose="020B0604020202020204" pitchFamily="34" charset="0"/>
              </a:rPr>
              <a:t>:EventHandler</a:t>
            </a:r>
            <a:br>
              <a:rPr sz="1600">
                <a:latin typeface="Arial" panose="020B0604020202020204" pitchFamily="34" charset="0"/>
                <a:cs typeface="Arial" panose="020B0604020202020204" pitchFamily="34" charset="0"/>
              </a:rPr>
            </a:br>
            <a:r>
              <a:rPr lang="en-GB" sz="1600" b="0" strike="noStrike" spc="-1">
                <a:solidFill>
                  <a:srgbClr val="000000"/>
                </a:solidFill>
                <a:latin typeface="Arial" panose="020B0604020202020204" pitchFamily="34" charset="0"/>
                <a:cs typeface="Arial" panose="020B0604020202020204" pitchFamily="34" charset="0"/>
              </a:rPr>
              <a:t>&lt;KeyEvent&gt;</a:t>
            </a:r>
            <a:endParaRPr lang="es-ES" sz="1600" b="0" strike="noStrike" spc="-1">
              <a:latin typeface="Arial" panose="020B0604020202020204" pitchFamily="34" charset="0"/>
              <a:cs typeface="Arial" panose="020B0604020202020204" pitchFamily="34" charset="0"/>
            </a:endParaRPr>
          </a:p>
        </p:txBody>
      </p:sp>
      <p:sp>
        <p:nvSpPr>
          <p:cNvPr id="13" name="CustomShape 4">
            <a:extLst>
              <a:ext uri="{FF2B5EF4-FFF2-40B4-BE49-F238E27FC236}">
                <a16:creationId xmlns:a16="http://schemas.microsoft.com/office/drawing/2014/main" id="{12FDB0AA-1A8D-04D7-4E1D-24D7D2F880E2}"/>
              </a:ext>
            </a:extLst>
          </p:cNvPr>
          <p:cNvSpPr/>
          <p:nvPr/>
        </p:nvSpPr>
        <p:spPr>
          <a:xfrm>
            <a:off x="7228845" y="2133042"/>
            <a:ext cx="1167990" cy="648512"/>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pPr>
            <a:r>
              <a:rPr lang="en-GB" b="0" strike="noStrike" spc="-1" dirty="0" err="1">
                <a:solidFill>
                  <a:srgbClr val="000000"/>
                </a:solidFill>
                <a:latin typeface="Arial"/>
              </a:rPr>
              <a:t>textfield</a:t>
            </a:r>
            <a:endParaRPr lang="es-ES" b="0" strike="noStrike" spc="-1" dirty="0">
              <a:latin typeface="Arial"/>
            </a:endParaRPr>
          </a:p>
          <a:p>
            <a:pPr algn="ctr">
              <a:lnSpc>
                <a:spcPct val="100000"/>
              </a:lnSpc>
            </a:pPr>
            <a:r>
              <a:rPr lang="en-GB" b="0" strike="noStrike" spc="-1" dirty="0">
                <a:solidFill>
                  <a:srgbClr val="000000"/>
                </a:solidFill>
                <a:latin typeface="Arial"/>
              </a:rPr>
              <a:t>:</a:t>
            </a:r>
            <a:r>
              <a:rPr lang="en-GB" b="0" strike="noStrike" spc="-1" dirty="0" err="1">
                <a:solidFill>
                  <a:srgbClr val="000000"/>
                </a:solidFill>
                <a:latin typeface="Arial"/>
              </a:rPr>
              <a:t>TextField</a:t>
            </a:r>
            <a:endParaRPr lang="es-ES" b="0" strike="noStrike" spc="-1" dirty="0">
              <a:latin typeface="Arial"/>
            </a:endParaRPr>
          </a:p>
        </p:txBody>
      </p:sp>
      <p:sp>
        <p:nvSpPr>
          <p:cNvPr id="14" name="CustomShape 5">
            <a:extLst>
              <a:ext uri="{FF2B5EF4-FFF2-40B4-BE49-F238E27FC236}">
                <a16:creationId xmlns:a16="http://schemas.microsoft.com/office/drawing/2014/main" id="{65E02E96-858B-D1E3-C2C8-E21FFAC4DAFF}"/>
              </a:ext>
            </a:extLst>
          </p:cNvPr>
          <p:cNvSpPr/>
          <p:nvPr/>
        </p:nvSpPr>
        <p:spPr>
          <a:xfrm>
            <a:off x="9032477" y="2133042"/>
            <a:ext cx="809366" cy="648512"/>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pPr>
            <a:r>
              <a:rPr lang="en-GB" b="0" strike="noStrike" spc="-1">
                <a:solidFill>
                  <a:srgbClr val="000000"/>
                </a:solidFill>
                <a:latin typeface="Arial"/>
              </a:rPr>
              <a:t>label</a:t>
            </a:r>
            <a:endParaRPr lang="es-ES" b="0" strike="noStrike" spc="-1">
              <a:latin typeface="Arial"/>
            </a:endParaRPr>
          </a:p>
          <a:p>
            <a:pPr algn="ctr">
              <a:lnSpc>
                <a:spcPct val="100000"/>
              </a:lnSpc>
            </a:pPr>
            <a:r>
              <a:rPr lang="en-GB" b="0" strike="noStrike" spc="-1">
                <a:solidFill>
                  <a:srgbClr val="000000"/>
                </a:solidFill>
                <a:latin typeface="Arial"/>
              </a:rPr>
              <a:t>:Label</a:t>
            </a:r>
            <a:endParaRPr lang="es-ES" b="0" strike="noStrike" spc="-1">
              <a:latin typeface="Arial"/>
            </a:endParaRPr>
          </a:p>
        </p:txBody>
      </p:sp>
      <p:sp>
        <p:nvSpPr>
          <p:cNvPr id="15" name="Line 6">
            <a:extLst>
              <a:ext uri="{FF2B5EF4-FFF2-40B4-BE49-F238E27FC236}">
                <a16:creationId xmlns:a16="http://schemas.microsoft.com/office/drawing/2014/main" id="{9DBE9E46-9DC4-478D-65FC-0886B561D1C9}"/>
              </a:ext>
            </a:extLst>
          </p:cNvPr>
          <p:cNvSpPr/>
          <p:nvPr/>
        </p:nvSpPr>
        <p:spPr>
          <a:xfrm>
            <a:off x="5610720" y="2797962"/>
            <a:ext cx="2880" cy="1751400"/>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sp>
        <p:nvSpPr>
          <p:cNvPr id="16" name="Line 7">
            <a:extLst>
              <a:ext uri="{FF2B5EF4-FFF2-40B4-BE49-F238E27FC236}">
                <a16:creationId xmlns:a16="http://schemas.microsoft.com/office/drawing/2014/main" id="{741D85AC-6CF0-274E-CBCA-EC51EAABA5C4}"/>
              </a:ext>
            </a:extLst>
          </p:cNvPr>
          <p:cNvSpPr/>
          <p:nvPr/>
        </p:nvSpPr>
        <p:spPr>
          <a:xfrm>
            <a:off x="9419880" y="2625522"/>
            <a:ext cx="1440" cy="1957680"/>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sp>
        <p:nvSpPr>
          <p:cNvPr id="17" name="Line 8">
            <a:extLst>
              <a:ext uri="{FF2B5EF4-FFF2-40B4-BE49-F238E27FC236}">
                <a16:creationId xmlns:a16="http://schemas.microsoft.com/office/drawing/2014/main" id="{D1C181E4-96F6-67CE-1D5C-A19D0256484C}"/>
              </a:ext>
            </a:extLst>
          </p:cNvPr>
          <p:cNvSpPr/>
          <p:nvPr/>
        </p:nvSpPr>
        <p:spPr>
          <a:xfrm>
            <a:off x="7772880" y="2625522"/>
            <a:ext cx="1800" cy="1890720"/>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sp>
        <p:nvSpPr>
          <p:cNvPr id="18" name="CustomShape 9">
            <a:extLst>
              <a:ext uri="{FF2B5EF4-FFF2-40B4-BE49-F238E27FC236}">
                <a16:creationId xmlns:a16="http://schemas.microsoft.com/office/drawing/2014/main" id="{16E9BDB0-A6CF-01EB-DBC8-AA06E8157B82}"/>
              </a:ext>
            </a:extLst>
          </p:cNvPr>
          <p:cNvSpPr/>
          <p:nvPr/>
        </p:nvSpPr>
        <p:spPr>
          <a:xfrm>
            <a:off x="5521800" y="3166242"/>
            <a:ext cx="180720" cy="104652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19" name="CustomShape 10">
            <a:extLst>
              <a:ext uri="{FF2B5EF4-FFF2-40B4-BE49-F238E27FC236}">
                <a16:creationId xmlns:a16="http://schemas.microsoft.com/office/drawing/2014/main" id="{3E427D94-24C7-0DC8-7517-AC43AA8C0B39}"/>
              </a:ext>
            </a:extLst>
          </p:cNvPr>
          <p:cNvSpPr/>
          <p:nvPr/>
        </p:nvSpPr>
        <p:spPr>
          <a:xfrm>
            <a:off x="1235640" y="2393682"/>
            <a:ext cx="2802960" cy="1580760"/>
          </a:xfrm>
          <a:custGeom>
            <a:avLst/>
            <a:gdLst/>
            <a:ahLst/>
            <a:cxnLst/>
            <a:rect l="0" t="0" r="r" b="b"/>
            <a:pathLst>
              <a:path w="7788" h="4393">
                <a:moveTo>
                  <a:pt x="732" y="0"/>
                </a:moveTo>
                <a:lnTo>
                  <a:pt x="732" y="0"/>
                </a:lnTo>
                <a:cubicBezTo>
                  <a:pt x="604" y="0"/>
                  <a:pt x="477" y="34"/>
                  <a:pt x="366" y="98"/>
                </a:cubicBezTo>
                <a:cubicBezTo>
                  <a:pt x="255" y="162"/>
                  <a:pt x="162" y="255"/>
                  <a:pt x="98" y="366"/>
                </a:cubicBezTo>
                <a:cubicBezTo>
                  <a:pt x="34" y="477"/>
                  <a:pt x="0" y="604"/>
                  <a:pt x="0" y="732"/>
                </a:cubicBezTo>
                <a:lnTo>
                  <a:pt x="0" y="3660"/>
                </a:lnTo>
                <a:lnTo>
                  <a:pt x="0" y="3660"/>
                </a:lnTo>
                <a:cubicBezTo>
                  <a:pt x="0" y="3788"/>
                  <a:pt x="34" y="3915"/>
                  <a:pt x="98" y="4026"/>
                </a:cubicBezTo>
                <a:cubicBezTo>
                  <a:pt x="162" y="4137"/>
                  <a:pt x="255" y="4230"/>
                  <a:pt x="366" y="4294"/>
                </a:cubicBezTo>
                <a:cubicBezTo>
                  <a:pt x="477" y="4358"/>
                  <a:pt x="604" y="4392"/>
                  <a:pt x="732" y="4392"/>
                </a:cubicBezTo>
                <a:lnTo>
                  <a:pt x="7055" y="4392"/>
                </a:lnTo>
                <a:lnTo>
                  <a:pt x="7055" y="4392"/>
                </a:lnTo>
                <a:cubicBezTo>
                  <a:pt x="7183" y="4392"/>
                  <a:pt x="7310" y="4358"/>
                  <a:pt x="7421" y="4294"/>
                </a:cubicBezTo>
                <a:cubicBezTo>
                  <a:pt x="7532" y="4230"/>
                  <a:pt x="7625" y="4137"/>
                  <a:pt x="7689" y="4026"/>
                </a:cubicBezTo>
                <a:cubicBezTo>
                  <a:pt x="7753" y="3915"/>
                  <a:pt x="7787" y="3788"/>
                  <a:pt x="7787" y="3660"/>
                </a:cubicBezTo>
                <a:lnTo>
                  <a:pt x="7787" y="732"/>
                </a:lnTo>
                <a:lnTo>
                  <a:pt x="7787" y="732"/>
                </a:lnTo>
                <a:lnTo>
                  <a:pt x="7787" y="732"/>
                </a:lnTo>
                <a:cubicBezTo>
                  <a:pt x="7787" y="604"/>
                  <a:pt x="7753" y="477"/>
                  <a:pt x="7689" y="366"/>
                </a:cubicBezTo>
                <a:cubicBezTo>
                  <a:pt x="7625" y="255"/>
                  <a:pt x="7532" y="162"/>
                  <a:pt x="7421" y="98"/>
                </a:cubicBezTo>
                <a:cubicBezTo>
                  <a:pt x="7310" y="34"/>
                  <a:pt x="7183" y="0"/>
                  <a:pt x="7055" y="0"/>
                </a:cubicBezTo>
                <a:lnTo>
                  <a:pt x="732" y="0"/>
                </a:lnTo>
              </a:path>
            </a:pathLst>
          </a:custGeom>
          <a:noFill/>
          <a:ln w="9360">
            <a:solidFill>
              <a:srgbClr val="000000"/>
            </a:solidFill>
            <a:custDash>
              <a:ds d="100000" sp="300000"/>
              <a:ds d="800000" sp="300000"/>
            </a:custDash>
            <a:miter/>
          </a:ln>
        </p:spPr>
        <p:style>
          <a:lnRef idx="0">
            <a:scrgbClr r="0" g="0" b="0"/>
          </a:lnRef>
          <a:fillRef idx="0">
            <a:scrgbClr r="0" g="0" b="0"/>
          </a:fillRef>
          <a:effectRef idx="0">
            <a:scrgbClr r="0" g="0" b="0"/>
          </a:effectRef>
          <a:fontRef idx="minor"/>
        </p:style>
        <p:txBody>
          <a:bodyPr wrap="square" lIns="72000" tIns="72000" rIns="36000" bIns="36000">
            <a:normAutofit/>
          </a:bodyPr>
          <a:lstStyle/>
          <a:p>
            <a:pPr>
              <a:lnSpc>
                <a:spcPct val="100000"/>
              </a:lnSpc>
            </a:pPr>
            <a:r>
              <a:rPr lang="es-ES" b="0" strike="noStrike" spc="-1" dirty="0">
                <a:solidFill>
                  <a:srgbClr val="000000"/>
                </a:solidFill>
                <a:latin typeface="Arial" panose="020B0604020202020204" pitchFamily="34" charset="0"/>
                <a:cs typeface="Arial" panose="020B0604020202020204" pitchFamily="34" charset="0"/>
              </a:rPr>
              <a:t>Usuario ingresa texto</a:t>
            </a:r>
          </a:p>
          <a:p>
            <a:pPr>
              <a:lnSpc>
                <a:spcPct val="100000"/>
              </a:lnSpc>
            </a:pPr>
            <a:r>
              <a:rPr lang="es-ES" b="0" strike="noStrike" spc="-1" dirty="0">
                <a:solidFill>
                  <a:srgbClr val="000000"/>
                </a:solidFill>
                <a:latin typeface="Arial" panose="020B0604020202020204" pitchFamily="34" charset="0"/>
                <a:cs typeface="Arial" panose="020B0604020202020204" pitchFamily="34" charset="0"/>
              </a:rPr>
              <a:t>La JVM lo detecta, avisa a la componente  Gráfica </a:t>
            </a:r>
            <a:r>
              <a:rPr lang="es-ES" b="0" strike="noStrike" spc="-1" dirty="0" err="1">
                <a:solidFill>
                  <a:srgbClr val="000000"/>
                </a:solidFill>
                <a:latin typeface="Arial" panose="020B0604020202020204" pitchFamily="34" charset="0"/>
                <a:cs typeface="Arial" panose="020B0604020202020204" pitchFamily="34" charset="0"/>
              </a:rPr>
              <a:t>TextField</a:t>
            </a:r>
            <a:r>
              <a:rPr lang="es-ES" b="0" strike="noStrike" spc="-1" dirty="0">
                <a:solidFill>
                  <a:srgbClr val="000000"/>
                </a:solidFill>
                <a:latin typeface="Arial" panose="020B0604020202020204" pitchFamily="34" charset="0"/>
                <a:cs typeface="Arial" panose="020B0604020202020204" pitchFamily="34" charset="0"/>
              </a:rPr>
              <a:t> y ésta ejecuta el método del </a:t>
            </a:r>
            <a:r>
              <a:rPr lang="es-ES" b="0" strike="noStrike" spc="-1" dirty="0" err="1">
                <a:solidFill>
                  <a:srgbClr val="000000"/>
                </a:solidFill>
                <a:latin typeface="Arial" panose="020B0604020202020204" pitchFamily="34" charset="0"/>
                <a:cs typeface="Arial" panose="020B0604020202020204" pitchFamily="34" charset="0"/>
              </a:rPr>
              <a:t>handler</a:t>
            </a:r>
            <a:endParaRPr lang="es-ES" b="0" strike="noStrike" spc="-1" dirty="0">
              <a:latin typeface="Arial" panose="020B0604020202020204" pitchFamily="34" charset="0"/>
              <a:cs typeface="Arial" panose="020B0604020202020204" pitchFamily="34" charset="0"/>
            </a:endParaRPr>
          </a:p>
        </p:txBody>
      </p:sp>
      <p:sp>
        <p:nvSpPr>
          <p:cNvPr id="20" name="Line 11">
            <a:extLst>
              <a:ext uri="{FF2B5EF4-FFF2-40B4-BE49-F238E27FC236}">
                <a16:creationId xmlns:a16="http://schemas.microsoft.com/office/drawing/2014/main" id="{87B710EC-6421-40B0-F340-CB2EAF728E3B}"/>
              </a:ext>
            </a:extLst>
          </p:cNvPr>
          <p:cNvSpPr/>
          <p:nvPr/>
        </p:nvSpPr>
        <p:spPr>
          <a:xfrm flipH="1" flipV="1">
            <a:off x="4446480" y="2963922"/>
            <a:ext cx="999360" cy="199440"/>
          </a:xfrm>
          <a:prstGeom prst="line">
            <a:avLst/>
          </a:prstGeom>
          <a:ln w="9360">
            <a:solidFill>
              <a:srgbClr val="000000"/>
            </a:solidFill>
            <a:custDash>
              <a:ds d="100000" sp="300000"/>
              <a:ds d="800000" sp="300000"/>
            </a:custDash>
            <a:miter/>
            <a:headEnd type="triangle" w="med" len="med"/>
          </a:ln>
        </p:spPr>
        <p:style>
          <a:lnRef idx="0">
            <a:scrgbClr r="0" g="0" b="0"/>
          </a:lnRef>
          <a:fillRef idx="0">
            <a:scrgbClr r="0" g="0" b="0"/>
          </a:fillRef>
          <a:effectRef idx="0">
            <a:scrgbClr r="0" g="0" b="0"/>
          </a:effectRef>
          <a:fontRef idx="minor"/>
        </p:style>
      </p:sp>
      <p:sp>
        <p:nvSpPr>
          <p:cNvPr id="21" name="CustomShape 12">
            <a:extLst>
              <a:ext uri="{FF2B5EF4-FFF2-40B4-BE49-F238E27FC236}">
                <a16:creationId xmlns:a16="http://schemas.microsoft.com/office/drawing/2014/main" id="{2C988612-2A77-0EF6-DF20-9F8947002941}"/>
              </a:ext>
            </a:extLst>
          </p:cNvPr>
          <p:cNvSpPr/>
          <p:nvPr/>
        </p:nvSpPr>
        <p:spPr>
          <a:xfrm>
            <a:off x="4081080" y="2702922"/>
            <a:ext cx="1070640" cy="322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sz="1800" b="1" strike="noStrike" spc="-1">
                <a:solidFill>
                  <a:srgbClr val="000000"/>
                </a:solidFill>
                <a:latin typeface="Arial"/>
              </a:rPr>
              <a:t>handle()</a:t>
            </a:r>
            <a:endParaRPr lang="es-ES" sz="1800" b="1" strike="noStrike" spc="-1">
              <a:latin typeface="Arial"/>
            </a:endParaRPr>
          </a:p>
        </p:txBody>
      </p:sp>
      <p:sp>
        <p:nvSpPr>
          <p:cNvPr id="22" name="CustomShape 13">
            <a:extLst>
              <a:ext uri="{FF2B5EF4-FFF2-40B4-BE49-F238E27FC236}">
                <a16:creationId xmlns:a16="http://schemas.microsoft.com/office/drawing/2014/main" id="{6B444A1A-73F1-8101-C7E8-8A869695204D}"/>
              </a:ext>
            </a:extLst>
          </p:cNvPr>
          <p:cNvSpPr/>
          <p:nvPr/>
        </p:nvSpPr>
        <p:spPr>
          <a:xfrm>
            <a:off x="7683960" y="3321762"/>
            <a:ext cx="181080" cy="2354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23" name="Line 14">
            <a:extLst>
              <a:ext uri="{FF2B5EF4-FFF2-40B4-BE49-F238E27FC236}">
                <a16:creationId xmlns:a16="http://schemas.microsoft.com/office/drawing/2014/main" id="{9FA49F89-2E2D-655D-1855-AEA32E76CD9E}"/>
              </a:ext>
            </a:extLst>
          </p:cNvPr>
          <p:cNvSpPr/>
          <p:nvPr/>
        </p:nvSpPr>
        <p:spPr>
          <a:xfrm>
            <a:off x="5703240" y="3350562"/>
            <a:ext cx="196776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24" name="CustomShape 15">
            <a:extLst>
              <a:ext uri="{FF2B5EF4-FFF2-40B4-BE49-F238E27FC236}">
                <a16:creationId xmlns:a16="http://schemas.microsoft.com/office/drawing/2014/main" id="{D4DFFAA2-53CE-ABE2-672C-13D7F8711C0B}"/>
              </a:ext>
            </a:extLst>
          </p:cNvPr>
          <p:cNvSpPr/>
          <p:nvPr/>
        </p:nvSpPr>
        <p:spPr>
          <a:xfrm>
            <a:off x="9322320" y="3766722"/>
            <a:ext cx="181080" cy="2354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25" name="Line 16">
            <a:extLst>
              <a:ext uri="{FF2B5EF4-FFF2-40B4-BE49-F238E27FC236}">
                <a16:creationId xmlns:a16="http://schemas.microsoft.com/office/drawing/2014/main" id="{DE295846-052A-0FFF-9E26-87DDF4E9082F}"/>
              </a:ext>
            </a:extLst>
          </p:cNvPr>
          <p:cNvSpPr/>
          <p:nvPr/>
        </p:nvSpPr>
        <p:spPr>
          <a:xfrm>
            <a:off x="5719080" y="3725322"/>
            <a:ext cx="3591360" cy="2340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26" name="CustomShape 17">
            <a:extLst>
              <a:ext uri="{FF2B5EF4-FFF2-40B4-BE49-F238E27FC236}">
                <a16:creationId xmlns:a16="http://schemas.microsoft.com/office/drawing/2014/main" id="{D1463240-B684-4853-E4CA-31A5CE6625FF}"/>
              </a:ext>
            </a:extLst>
          </p:cNvPr>
          <p:cNvSpPr/>
          <p:nvPr/>
        </p:nvSpPr>
        <p:spPr>
          <a:xfrm>
            <a:off x="6258360" y="3038548"/>
            <a:ext cx="971640" cy="322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sz="1800" b="1" strike="noStrike" spc="-1" dirty="0" err="1">
                <a:solidFill>
                  <a:srgbClr val="000000"/>
                </a:solidFill>
                <a:latin typeface="Arial"/>
              </a:rPr>
              <a:t>getText</a:t>
            </a:r>
            <a:endParaRPr lang="es-ES" sz="1800" b="1" strike="noStrike" spc="-1" dirty="0">
              <a:latin typeface="Arial"/>
            </a:endParaRPr>
          </a:p>
        </p:txBody>
      </p:sp>
      <p:sp>
        <p:nvSpPr>
          <p:cNvPr id="27" name="CustomShape 18">
            <a:extLst>
              <a:ext uri="{FF2B5EF4-FFF2-40B4-BE49-F238E27FC236}">
                <a16:creationId xmlns:a16="http://schemas.microsoft.com/office/drawing/2014/main" id="{5F2E605B-502F-2122-9392-86DCE04323E7}"/>
              </a:ext>
            </a:extLst>
          </p:cNvPr>
          <p:cNvSpPr/>
          <p:nvPr/>
        </p:nvSpPr>
        <p:spPr>
          <a:xfrm>
            <a:off x="6373200" y="3429995"/>
            <a:ext cx="957960" cy="322560"/>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sz="1800" b="1" strike="noStrike" spc="-1" dirty="0" err="1">
                <a:solidFill>
                  <a:srgbClr val="000000"/>
                </a:solidFill>
                <a:latin typeface="Arial"/>
              </a:rPr>
              <a:t>setText</a:t>
            </a:r>
            <a:endParaRPr lang="es-ES" sz="1800" b="1" strike="noStrike" spc="-1" dirty="0">
              <a:latin typeface="Arial"/>
            </a:endParaRPr>
          </a:p>
        </p:txBody>
      </p:sp>
    </p:spTree>
    <p:extLst>
      <p:ext uri="{BB962C8B-B14F-4D97-AF65-F5344CB8AC3E}">
        <p14:creationId xmlns:p14="http://schemas.microsoft.com/office/powerpoint/2010/main" val="3608239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13E4-0650-0D0D-A70B-C99E0256A732}"/>
              </a:ext>
            </a:extLst>
          </p:cNvPr>
          <p:cNvSpPr>
            <a:spLocks noGrp="1"/>
          </p:cNvSpPr>
          <p:nvPr>
            <p:ph type="title"/>
          </p:nvPr>
        </p:nvSpPr>
        <p:spPr/>
        <p:txBody>
          <a:bodyPr/>
          <a:lstStyle/>
          <a:p>
            <a:r>
              <a:rPr lang="es-ES" dirty="0"/>
              <a:t>Entrada en Campo de texto: versión 2</a:t>
            </a:r>
            <a:endParaRPr lang="es-ES_tradnl" dirty="0"/>
          </a:p>
        </p:txBody>
      </p:sp>
      <p:sp>
        <p:nvSpPr>
          <p:cNvPr id="7" name="Content Placeholder 6">
            <a:extLst>
              <a:ext uri="{FF2B5EF4-FFF2-40B4-BE49-F238E27FC236}">
                <a16:creationId xmlns:a16="http://schemas.microsoft.com/office/drawing/2014/main" id="{E8B87276-3584-B9F7-658A-3A594CE98133}"/>
              </a:ext>
            </a:extLst>
          </p:cNvPr>
          <p:cNvSpPr>
            <a:spLocks noGrp="1"/>
          </p:cNvSpPr>
          <p:nvPr>
            <p:ph idx="1"/>
          </p:nvPr>
        </p:nvSpPr>
        <p:spPr/>
        <p:txBody>
          <a:bodyPr/>
          <a:lstStyle/>
          <a:p>
            <a:r>
              <a:rPr lang="es-ES" dirty="0"/>
              <a:t>Esta versión separa roles -Panel y </a:t>
            </a:r>
            <a:r>
              <a:rPr lang="es-ES" dirty="0" err="1"/>
              <a:t>EventHandler</a:t>
            </a:r>
            <a:r>
              <a:rPr lang="es-ES" dirty="0"/>
              <a:t>-, para este problema simple probablemente no se justifica.</a:t>
            </a:r>
          </a:p>
          <a:p>
            <a:r>
              <a:rPr lang="es-ES" dirty="0"/>
              <a:t>La idea es explorar otras situaciones posibles.</a:t>
            </a:r>
          </a:p>
          <a:p>
            <a:r>
              <a:rPr lang="es-ES" dirty="0"/>
              <a:t>Ver </a:t>
            </a:r>
            <a:r>
              <a:rPr lang="es-ES" dirty="0">
                <a:hlinkClick r:id="rId2"/>
              </a:rPr>
              <a:t>Mimic.java</a:t>
            </a:r>
            <a:endParaRPr lang="es-ES" dirty="0"/>
          </a:p>
          <a:p>
            <a:r>
              <a:rPr lang="es-ES" dirty="0"/>
              <a:t>Usted puede ver también </a:t>
            </a:r>
            <a:r>
              <a:rPr lang="es-ES" dirty="0">
                <a:hlinkClick r:id="rId3"/>
              </a:rPr>
              <a:t>Mimic_Lambda.java</a:t>
            </a:r>
            <a:endParaRPr lang="es-ES" dirty="0"/>
          </a:p>
        </p:txBody>
      </p:sp>
      <p:sp>
        <p:nvSpPr>
          <p:cNvPr id="4" name="Footer Placeholder 3">
            <a:extLst>
              <a:ext uri="{FF2B5EF4-FFF2-40B4-BE49-F238E27FC236}">
                <a16:creationId xmlns:a16="http://schemas.microsoft.com/office/drawing/2014/main" id="{70F80B77-8A90-E668-5F98-A18F98DB9DB1}"/>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915BCA77-996F-5710-4279-B6577979858B}"/>
              </a:ext>
            </a:extLst>
          </p:cNvPr>
          <p:cNvSpPr>
            <a:spLocks noGrp="1"/>
          </p:cNvSpPr>
          <p:nvPr>
            <p:ph type="sldNum" sz="quarter" idx="12"/>
          </p:nvPr>
        </p:nvSpPr>
        <p:spPr/>
        <p:txBody>
          <a:bodyPr/>
          <a:lstStyle/>
          <a:p>
            <a:fld id="{3AA8B298-836D-BF4F-8BF0-A4B0B62BAAF1}" type="slidenum">
              <a:rPr lang="es-ES_tradnl" smtClean="0"/>
              <a:pPr/>
              <a:t>17</a:t>
            </a:fld>
            <a:endParaRPr lang="es-ES_tradnl"/>
          </a:p>
        </p:txBody>
      </p:sp>
    </p:spTree>
    <p:extLst>
      <p:ext uri="{BB962C8B-B14F-4D97-AF65-F5344CB8AC3E}">
        <p14:creationId xmlns:p14="http://schemas.microsoft.com/office/powerpoint/2010/main" val="3422500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BA1C-95FF-75CE-4F6A-40997D9CA8E8}"/>
              </a:ext>
            </a:extLst>
          </p:cNvPr>
          <p:cNvSpPr>
            <a:spLocks noGrp="1"/>
          </p:cNvSpPr>
          <p:nvPr>
            <p:ph type="title"/>
          </p:nvPr>
        </p:nvSpPr>
        <p:spPr/>
        <p:txBody>
          <a:bodyPr/>
          <a:lstStyle/>
          <a:p>
            <a:r>
              <a:rPr lang="es-ES" dirty="0"/>
              <a:t>Diagrama de secuencia</a:t>
            </a:r>
            <a:endParaRPr lang="es-ES_tradnl" dirty="0"/>
          </a:p>
        </p:txBody>
      </p:sp>
      <p:sp>
        <p:nvSpPr>
          <p:cNvPr id="3" name="Content Placeholder 2">
            <a:extLst>
              <a:ext uri="{FF2B5EF4-FFF2-40B4-BE49-F238E27FC236}">
                <a16:creationId xmlns:a16="http://schemas.microsoft.com/office/drawing/2014/main" id="{51F464B9-725E-E127-1A27-D1D6C77292CD}"/>
              </a:ext>
            </a:extLst>
          </p:cNvPr>
          <p:cNvSpPr>
            <a:spLocks noGrp="1"/>
          </p:cNvSpPr>
          <p:nvPr>
            <p:ph idx="1"/>
          </p:nvPr>
        </p:nvSpPr>
        <p:spPr>
          <a:xfrm>
            <a:off x="626165" y="1231970"/>
            <a:ext cx="11042373" cy="771642"/>
          </a:xfrm>
        </p:spPr>
        <p:txBody>
          <a:bodyPr/>
          <a:lstStyle/>
          <a:p>
            <a:r>
              <a:rPr lang="es-ES" dirty="0"/>
              <a:t>Caso de uso:  Ingreso de nuevo texto. Esto gatilla el evento esperado.</a:t>
            </a:r>
          </a:p>
        </p:txBody>
      </p:sp>
      <p:sp>
        <p:nvSpPr>
          <p:cNvPr id="4" name="Footer Placeholder 3">
            <a:extLst>
              <a:ext uri="{FF2B5EF4-FFF2-40B4-BE49-F238E27FC236}">
                <a16:creationId xmlns:a16="http://schemas.microsoft.com/office/drawing/2014/main" id="{262F753B-8F35-54DC-9136-733DC2F7A7AA}"/>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969CF334-09AB-E956-4D78-49237CE64C6F}"/>
              </a:ext>
            </a:extLst>
          </p:cNvPr>
          <p:cNvSpPr>
            <a:spLocks noGrp="1"/>
          </p:cNvSpPr>
          <p:nvPr>
            <p:ph type="sldNum" sz="quarter" idx="12"/>
          </p:nvPr>
        </p:nvSpPr>
        <p:spPr/>
        <p:txBody>
          <a:bodyPr/>
          <a:lstStyle/>
          <a:p>
            <a:fld id="{3AA8B298-836D-BF4F-8BF0-A4B0B62BAAF1}" type="slidenum">
              <a:rPr lang="es-ES_tradnl" smtClean="0"/>
              <a:pPr/>
              <a:t>18</a:t>
            </a:fld>
            <a:endParaRPr lang="es-ES_tradnl"/>
          </a:p>
        </p:txBody>
      </p:sp>
      <p:sp>
        <p:nvSpPr>
          <p:cNvPr id="10" name="CustomShape 3">
            <a:extLst>
              <a:ext uri="{FF2B5EF4-FFF2-40B4-BE49-F238E27FC236}">
                <a16:creationId xmlns:a16="http://schemas.microsoft.com/office/drawing/2014/main" id="{74C75202-E541-35A2-2AC5-1FFF1B153747}"/>
              </a:ext>
            </a:extLst>
          </p:cNvPr>
          <p:cNvSpPr/>
          <p:nvPr/>
        </p:nvSpPr>
        <p:spPr>
          <a:xfrm>
            <a:off x="3499733" y="2172999"/>
            <a:ext cx="1819962" cy="710067"/>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pPr>
            <a:r>
              <a:rPr lang="en-GB" sz="2000" b="0" strike="noStrike" spc="-1" dirty="0" err="1">
                <a:solidFill>
                  <a:srgbClr val="000000"/>
                </a:solidFill>
                <a:latin typeface="Arial"/>
              </a:rPr>
              <a:t>mh</a:t>
            </a:r>
            <a:endParaRPr lang="es-ES" sz="2000" b="0" strike="noStrike" spc="-1" dirty="0">
              <a:latin typeface="Arial"/>
            </a:endParaRPr>
          </a:p>
          <a:p>
            <a:pPr algn="ctr">
              <a:lnSpc>
                <a:spcPct val="100000"/>
              </a:lnSpc>
            </a:pPr>
            <a:r>
              <a:rPr lang="en-GB" sz="2000" b="0" strike="noStrike" spc="-1" dirty="0">
                <a:solidFill>
                  <a:srgbClr val="000000"/>
                </a:solidFill>
                <a:latin typeface="Arial"/>
              </a:rPr>
              <a:t>:</a:t>
            </a:r>
            <a:r>
              <a:rPr lang="en-GB" sz="2000" b="0" strike="noStrike" spc="-1" dirty="0" err="1">
                <a:solidFill>
                  <a:srgbClr val="000000"/>
                </a:solidFill>
                <a:latin typeface="Arial"/>
              </a:rPr>
              <a:t>MimicHandler</a:t>
            </a:r>
            <a:endParaRPr lang="es-ES" sz="2000" b="0" strike="noStrike" spc="-1" dirty="0">
              <a:latin typeface="Arial"/>
            </a:endParaRPr>
          </a:p>
        </p:txBody>
      </p:sp>
      <p:sp>
        <p:nvSpPr>
          <p:cNvPr id="11" name="CustomShape 4">
            <a:extLst>
              <a:ext uri="{FF2B5EF4-FFF2-40B4-BE49-F238E27FC236}">
                <a16:creationId xmlns:a16="http://schemas.microsoft.com/office/drawing/2014/main" id="{152C91D1-5F8C-5E84-9ABC-590A10E15411}"/>
              </a:ext>
            </a:extLst>
          </p:cNvPr>
          <p:cNvSpPr/>
          <p:nvPr/>
        </p:nvSpPr>
        <p:spPr>
          <a:xfrm>
            <a:off x="7576683" y="2226999"/>
            <a:ext cx="1278982" cy="710067"/>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pPr>
            <a:r>
              <a:rPr lang="en-GB" sz="2000" b="0" strike="noStrike" spc="-1">
                <a:solidFill>
                  <a:srgbClr val="000000"/>
                </a:solidFill>
                <a:latin typeface="Arial"/>
              </a:rPr>
              <a:t>textfield</a:t>
            </a:r>
            <a:endParaRPr lang="es-ES" sz="2000" b="0" strike="noStrike" spc="-1">
              <a:latin typeface="Arial"/>
            </a:endParaRPr>
          </a:p>
          <a:p>
            <a:pPr algn="ctr">
              <a:lnSpc>
                <a:spcPct val="100000"/>
              </a:lnSpc>
            </a:pPr>
            <a:r>
              <a:rPr lang="en-GB" sz="2000" b="0" strike="noStrike" spc="-1">
                <a:solidFill>
                  <a:srgbClr val="000000"/>
                </a:solidFill>
                <a:latin typeface="Arial"/>
              </a:rPr>
              <a:t>:TextField</a:t>
            </a:r>
            <a:endParaRPr lang="es-ES" sz="2000" b="0" strike="noStrike" spc="-1">
              <a:latin typeface="Arial"/>
            </a:endParaRPr>
          </a:p>
        </p:txBody>
      </p:sp>
      <p:sp>
        <p:nvSpPr>
          <p:cNvPr id="12" name="CustomShape 5">
            <a:extLst>
              <a:ext uri="{FF2B5EF4-FFF2-40B4-BE49-F238E27FC236}">
                <a16:creationId xmlns:a16="http://schemas.microsoft.com/office/drawing/2014/main" id="{22501FCD-D445-DC26-B3E3-FC3F1BE5285A}"/>
              </a:ext>
            </a:extLst>
          </p:cNvPr>
          <p:cNvSpPr/>
          <p:nvPr/>
        </p:nvSpPr>
        <p:spPr>
          <a:xfrm>
            <a:off x="9328545" y="2226999"/>
            <a:ext cx="879898" cy="710067"/>
          </a:xfrm>
          <a:custGeom>
            <a:avLst/>
            <a:gdLst/>
            <a:ahLst/>
            <a:cxn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spAutoFit/>
          </a:bodyPr>
          <a:lstStyle/>
          <a:p>
            <a:pPr algn="ctr">
              <a:lnSpc>
                <a:spcPct val="100000"/>
              </a:lnSpc>
            </a:pPr>
            <a:r>
              <a:rPr lang="en-GB" sz="2000" b="0" strike="noStrike" spc="-1">
                <a:solidFill>
                  <a:srgbClr val="000000"/>
                </a:solidFill>
                <a:latin typeface="Arial"/>
              </a:rPr>
              <a:t>label</a:t>
            </a:r>
            <a:endParaRPr lang="es-ES" sz="2000" b="0" strike="noStrike" spc="-1">
              <a:latin typeface="Arial"/>
            </a:endParaRPr>
          </a:p>
          <a:p>
            <a:pPr algn="ctr">
              <a:lnSpc>
                <a:spcPct val="100000"/>
              </a:lnSpc>
            </a:pPr>
            <a:r>
              <a:rPr lang="en-GB" sz="2000" b="0" strike="noStrike" spc="-1">
                <a:solidFill>
                  <a:srgbClr val="000000"/>
                </a:solidFill>
                <a:latin typeface="Arial"/>
              </a:rPr>
              <a:t>:Label</a:t>
            </a:r>
            <a:endParaRPr lang="es-ES" sz="2000" b="0" strike="noStrike" spc="-1">
              <a:latin typeface="Arial"/>
            </a:endParaRPr>
          </a:p>
        </p:txBody>
      </p:sp>
      <p:sp>
        <p:nvSpPr>
          <p:cNvPr id="13" name="Line 6">
            <a:extLst>
              <a:ext uri="{FF2B5EF4-FFF2-40B4-BE49-F238E27FC236}">
                <a16:creationId xmlns:a16="http://schemas.microsoft.com/office/drawing/2014/main" id="{560AD410-D497-7469-05A7-3F84D18EAD41}"/>
              </a:ext>
            </a:extLst>
          </p:cNvPr>
          <p:cNvSpPr/>
          <p:nvPr/>
        </p:nvSpPr>
        <p:spPr>
          <a:xfrm>
            <a:off x="4215494" y="2719479"/>
            <a:ext cx="1440" cy="1924200"/>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sp>
        <p:nvSpPr>
          <p:cNvPr id="14" name="Line 7">
            <a:extLst>
              <a:ext uri="{FF2B5EF4-FFF2-40B4-BE49-F238E27FC236}">
                <a16:creationId xmlns:a16="http://schemas.microsoft.com/office/drawing/2014/main" id="{2EA12557-350B-1F38-A76C-ECF7F15D32F7}"/>
              </a:ext>
            </a:extLst>
          </p:cNvPr>
          <p:cNvSpPr/>
          <p:nvPr/>
        </p:nvSpPr>
        <p:spPr>
          <a:xfrm>
            <a:off x="9696854" y="2894290"/>
            <a:ext cx="54000" cy="1829054"/>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sp>
        <p:nvSpPr>
          <p:cNvPr id="15" name="Line 8">
            <a:extLst>
              <a:ext uri="{FF2B5EF4-FFF2-40B4-BE49-F238E27FC236}">
                <a16:creationId xmlns:a16="http://schemas.microsoft.com/office/drawing/2014/main" id="{6AA39FC1-1DCC-4920-9429-356F88D44A1E}"/>
              </a:ext>
            </a:extLst>
          </p:cNvPr>
          <p:cNvSpPr/>
          <p:nvPr/>
        </p:nvSpPr>
        <p:spPr>
          <a:xfrm>
            <a:off x="8131934" y="2937066"/>
            <a:ext cx="46080" cy="1847944"/>
          </a:xfrm>
          <a:prstGeom prst="line">
            <a:avLst/>
          </a:prstGeom>
          <a:ln w="9360">
            <a:solidFill>
              <a:srgbClr val="000000"/>
            </a:solidFill>
            <a:custDash>
              <a:ds d="400000" sp="300000"/>
            </a:custDash>
            <a:miter/>
            <a:tailEnd type="triangle" w="med" len="med"/>
          </a:ln>
        </p:spPr>
        <p:style>
          <a:lnRef idx="0">
            <a:scrgbClr r="0" g="0" b="0"/>
          </a:lnRef>
          <a:fillRef idx="0">
            <a:scrgbClr r="0" g="0" b="0"/>
          </a:fillRef>
          <a:effectRef idx="0">
            <a:scrgbClr r="0" g="0" b="0"/>
          </a:effectRef>
          <a:fontRef idx="minor"/>
        </p:style>
      </p:sp>
      <p:sp>
        <p:nvSpPr>
          <p:cNvPr id="16" name="CustomShape 9">
            <a:extLst>
              <a:ext uri="{FF2B5EF4-FFF2-40B4-BE49-F238E27FC236}">
                <a16:creationId xmlns:a16="http://schemas.microsoft.com/office/drawing/2014/main" id="{457CD51C-A469-8493-8CCC-A78B33D99D58}"/>
              </a:ext>
            </a:extLst>
          </p:cNvPr>
          <p:cNvSpPr/>
          <p:nvPr/>
        </p:nvSpPr>
        <p:spPr>
          <a:xfrm>
            <a:off x="4125134" y="3260199"/>
            <a:ext cx="180720" cy="83988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17" name="CustomShape 10">
            <a:extLst>
              <a:ext uri="{FF2B5EF4-FFF2-40B4-BE49-F238E27FC236}">
                <a16:creationId xmlns:a16="http://schemas.microsoft.com/office/drawing/2014/main" id="{C9C94BF3-B19C-550A-5A31-C66792066A52}"/>
              </a:ext>
            </a:extLst>
          </p:cNvPr>
          <p:cNvSpPr/>
          <p:nvPr/>
        </p:nvSpPr>
        <p:spPr>
          <a:xfrm>
            <a:off x="1547408" y="2435503"/>
            <a:ext cx="1500965" cy="648512"/>
          </a:xfrm>
          <a:custGeom>
            <a:avLst/>
            <a:gdLst/>
            <a:ahLst/>
            <a:cxnLst/>
            <a:rect l="0" t="0" r="r" b="b"/>
            <a:pathLst>
              <a:path w="3440" h="1387">
                <a:moveTo>
                  <a:pt x="231" y="0"/>
                </a:moveTo>
                <a:lnTo>
                  <a:pt x="231" y="0"/>
                </a:lnTo>
                <a:cubicBezTo>
                  <a:pt x="190" y="0"/>
                  <a:pt x="151" y="11"/>
                  <a:pt x="116" y="31"/>
                </a:cubicBezTo>
                <a:cubicBezTo>
                  <a:pt x="80" y="51"/>
                  <a:pt x="51" y="80"/>
                  <a:pt x="31" y="116"/>
                </a:cubicBezTo>
                <a:cubicBezTo>
                  <a:pt x="11" y="151"/>
                  <a:pt x="0" y="190"/>
                  <a:pt x="0" y="231"/>
                </a:cubicBezTo>
                <a:lnTo>
                  <a:pt x="0" y="1155"/>
                </a:lnTo>
                <a:lnTo>
                  <a:pt x="0" y="1155"/>
                </a:lnTo>
                <a:cubicBezTo>
                  <a:pt x="0" y="1196"/>
                  <a:pt x="11" y="1235"/>
                  <a:pt x="31" y="1271"/>
                </a:cubicBezTo>
                <a:cubicBezTo>
                  <a:pt x="51" y="1306"/>
                  <a:pt x="80" y="1335"/>
                  <a:pt x="116" y="1355"/>
                </a:cubicBezTo>
                <a:cubicBezTo>
                  <a:pt x="151" y="1375"/>
                  <a:pt x="190" y="1386"/>
                  <a:pt x="231" y="1386"/>
                </a:cubicBezTo>
                <a:lnTo>
                  <a:pt x="3208" y="1386"/>
                </a:lnTo>
                <a:lnTo>
                  <a:pt x="3208" y="1386"/>
                </a:lnTo>
                <a:cubicBezTo>
                  <a:pt x="3249" y="1386"/>
                  <a:pt x="3288" y="1375"/>
                  <a:pt x="3324" y="1355"/>
                </a:cubicBezTo>
                <a:cubicBezTo>
                  <a:pt x="3359" y="1335"/>
                  <a:pt x="3388" y="1306"/>
                  <a:pt x="3408" y="1271"/>
                </a:cubicBezTo>
                <a:cubicBezTo>
                  <a:pt x="3428" y="1235"/>
                  <a:pt x="3439" y="1196"/>
                  <a:pt x="3439" y="1155"/>
                </a:cubicBezTo>
                <a:lnTo>
                  <a:pt x="3439" y="231"/>
                </a:lnTo>
                <a:lnTo>
                  <a:pt x="3439" y="231"/>
                </a:lnTo>
                <a:lnTo>
                  <a:pt x="3439" y="231"/>
                </a:lnTo>
                <a:cubicBezTo>
                  <a:pt x="3439" y="190"/>
                  <a:pt x="3428" y="151"/>
                  <a:pt x="3408" y="116"/>
                </a:cubicBezTo>
                <a:cubicBezTo>
                  <a:pt x="3388" y="80"/>
                  <a:pt x="3359" y="51"/>
                  <a:pt x="3324" y="31"/>
                </a:cubicBezTo>
                <a:cubicBezTo>
                  <a:pt x="3288" y="11"/>
                  <a:pt x="3249" y="0"/>
                  <a:pt x="3208" y="0"/>
                </a:cubicBezTo>
                <a:lnTo>
                  <a:pt x="231" y="0"/>
                </a:lnTo>
              </a:path>
            </a:pathLst>
          </a:custGeom>
          <a:noFill/>
          <a:ln w="9360">
            <a:solidFill>
              <a:srgbClr val="000000"/>
            </a:solidFill>
            <a:custDash>
              <a:ds d="100000" sp="300000"/>
              <a:ds d="800000" sp="300000"/>
            </a:custDash>
            <a:miter/>
          </a:ln>
        </p:spPr>
        <p:style>
          <a:lnRef idx="0">
            <a:scrgbClr r="0" g="0" b="0"/>
          </a:lnRef>
          <a:fillRef idx="0">
            <a:scrgbClr r="0" g="0" b="0"/>
          </a:fillRef>
          <a:effectRef idx="0">
            <a:scrgbClr r="0" g="0" b="0"/>
          </a:effectRef>
          <a:fontRef idx="minor"/>
        </p:style>
        <p:txBody>
          <a:bodyPr wrap="square" lIns="72000" tIns="72000" rIns="36000" bIns="36000">
            <a:normAutofit lnSpcReduction="10000"/>
          </a:bodyPr>
          <a:lstStyle/>
          <a:p>
            <a:r>
              <a:rPr lang="es-ES" spc="-1">
                <a:solidFill>
                  <a:srgbClr val="000000"/>
                </a:solidFill>
                <a:latin typeface="Arial" panose="020B0604020202020204" pitchFamily="34" charset="0"/>
                <a:cs typeface="Arial" panose="020B0604020202020204" pitchFamily="34" charset="0"/>
              </a:rPr>
              <a:t>Usuario</a:t>
            </a:r>
            <a:br>
              <a:rPr spc="-1">
                <a:solidFill>
                  <a:srgbClr val="000000"/>
                </a:solidFill>
                <a:latin typeface="Arial" panose="020B0604020202020204" pitchFamily="34" charset="0"/>
                <a:cs typeface="Arial" panose="020B0604020202020204" pitchFamily="34" charset="0"/>
              </a:rPr>
            </a:br>
            <a:r>
              <a:rPr lang="es-ES" spc="-1">
                <a:solidFill>
                  <a:srgbClr val="000000"/>
                </a:solidFill>
                <a:latin typeface="Arial" panose="020B0604020202020204" pitchFamily="34" charset="0"/>
                <a:cs typeface="Arial" panose="020B0604020202020204" pitchFamily="34" charset="0"/>
              </a:rPr>
              <a:t>ingresa texto</a:t>
            </a:r>
          </a:p>
        </p:txBody>
      </p:sp>
      <p:sp>
        <p:nvSpPr>
          <p:cNvPr id="18" name="Line 11">
            <a:extLst>
              <a:ext uri="{FF2B5EF4-FFF2-40B4-BE49-F238E27FC236}">
                <a16:creationId xmlns:a16="http://schemas.microsoft.com/office/drawing/2014/main" id="{A4DB56C4-0306-D1DF-3564-A6C35C06E77A}"/>
              </a:ext>
            </a:extLst>
          </p:cNvPr>
          <p:cNvSpPr/>
          <p:nvPr/>
        </p:nvSpPr>
        <p:spPr>
          <a:xfrm flipH="1" flipV="1">
            <a:off x="3545894" y="3260199"/>
            <a:ext cx="630000" cy="69840"/>
          </a:xfrm>
          <a:prstGeom prst="line">
            <a:avLst/>
          </a:prstGeom>
          <a:ln w="9360">
            <a:solidFill>
              <a:srgbClr val="000000"/>
            </a:solidFill>
            <a:custDash>
              <a:ds d="100000" sp="300000"/>
              <a:ds d="800000" sp="300000"/>
            </a:custDash>
            <a:miter/>
            <a:headEnd type="triangle" w="med" len="med"/>
          </a:ln>
        </p:spPr>
        <p:style>
          <a:lnRef idx="0">
            <a:scrgbClr r="0" g="0" b="0"/>
          </a:lnRef>
          <a:fillRef idx="0">
            <a:scrgbClr r="0" g="0" b="0"/>
          </a:fillRef>
          <a:effectRef idx="0">
            <a:scrgbClr r="0" g="0" b="0"/>
          </a:effectRef>
          <a:fontRef idx="minor"/>
        </p:style>
      </p:sp>
      <p:sp>
        <p:nvSpPr>
          <p:cNvPr id="19" name="CustomShape 12">
            <a:extLst>
              <a:ext uri="{FF2B5EF4-FFF2-40B4-BE49-F238E27FC236}">
                <a16:creationId xmlns:a16="http://schemas.microsoft.com/office/drawing/2014/main" id="{1470E761-B279-6295-B817-510B4ADE9D29}"/>
              </a:ext>
            </a:extLst>
          </p:cNvPr>
          <p:cNvSpPr/>
          <p:nvPr/>
        </p:nvSpPr>
        <p:spPr>
          <a:xfrm>
            <a:off x="2853614" y="3042399"/>
            <a:ext cx="873486" cy="371513"/>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b="0" strike="noStrike" spc="-1" dirty="0">
                <a:solidFill>
                  <a:srgbClr val="000000"/>
                </a:solidFill>
                <a:latin typeface="Arial"/>
              </a:rPr>
              <a:t>handle</a:t>
            </a:r>
            <a:endParaRPr lang="es-ES" b="0" strike="noStrike" spc="-1" dirty="0">
              <a:latin typeface="Arial"/>
            </a:endParaRPr>
          </a:p>
        </p:txBody>
      </p:sp>
      <p:sp>
        <p:nvSpPr>
          <p:cNvPr id="20" name="CustomShape 13">
            <a:extLst>
              <a:ext uri="{FF2B5EF4-FFF2-40B4-BE49-F238E27FC236}">
                <a16:creationId xmlns:a16="http://schemas.microsoft.com/office/drawing/2014/main" id="{9D7D9707-2619-C957-BCD8-342AFFC158A8}"/>
              </a:ext>
            </a:extLst>
          </p:cNvPr>
          <p:cNvSpPr/>
          <p:nvPr/>
        </p:nvSpPr>
        <p:spPr>
          <a:xfrm>
            <a:off x="4301174" y="3582759"/>
            <a:ext cx="181080" cy="4892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21" name="CustomShape 14">
            <a:extLst>
              <a:ext uri="{FF2B5EF4-FFF2-40B4-BE49-F238E27FC236}">
                <a16:creationId xmlns:a16="http://schemas.microsoft.com/office/drawing/2014/main" id="{2457CE65-BDD1-4A46-84CF-3E24526FAE44}"/>
              </a:ext>
            </a:extLst>
          </p:cNvPr>
          <p:cNvSpPr/>
          <p:nvPr/>
        </p:nvSpPr>
        <p:spPr>
          <a:xfrm>
            <a:off x="4568654" y="3206199"/>
            <a:ext cx="1449925" cy="371513"/>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b="0" strike="noStrike" spc="-1">
                <a:solidFill>
                  <a:srgbClr val="000000"/>
                </a:solidFill>
                <a:latin typeface="Arial"/>
              </a:rPr>
              <a:t>updateLabel</a:t>
            </a:r>
            <a:endParaRPr lang="es-ES" b="0" strike="noStrike" spc="-1">
              <a:latin typeface="Arial"/>
            </a:endParaRPr>
          </a:p>
        </p:txBody>
      </p:sp>
      <p:sp>
        <p:nvSpPr>
          <p:cNvPr id="22" name="CustomShape 15">
            <a:extLst>
              <a:ext uri="{FF2B5EF4-FFF2-40B4-BE49-F238E27FC236}">
                <a16:creationId xmlns:a16="http://schemas.microsoft.com/office/drawing/2014/main" id="{73CA2284-964D-BC5D-E46D-2DCA2EB0BF3F}"/>
              </a:ext>
            </a:extLst>
          </p:cNvPr>
          <p:cNvSpPr/>
          <p:nvPr/>
        </p:nvSpPr>
        <p:spPr>
          <a:xfrm>
            <a:off x="8087294" y="3631719"/>
            <a:ext cx="181080" cy="2354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23" name="Line 16">
            <a:extLst>
              <a:ext uri="{FF2B5EF4-FFF2-40B4-BE49-F238E27FC236}">
                <a16:creationId xmlns:a16="http://schemas.microsoft.com/office/drawing/2014/main" id="{8FAC3475-F50D-6671-BDDE-6FC03B7CB06A}"/>
              </a:ext>
            </a:extLst>
          </p:cNvPr>
          <p:cNvSpPr/>
          <p:nvPr/>
        </p:nvSpPr>
        <p:spPr>
          <a:xfrm flipV="1">
            <a:off x="4489454" y="3631719"/>
            <a:ext cx="3642480" cy="4104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24" name="CustomShape 17">
            <a:extLst>
              <a:ext uri="{FF2B5EF4-FFF2-40B4-BE49-F238E27FC236}">
                <a16:creationId xmlns:a16="http://schemas.microsoft.com/office/drawing/2014/main" id="{A183A35B-B80B-D96C-7E92-3B24B71615A9}"/>
              </a:ext>
            </a:extLst>
          </p:cNvPr>
          <p:cNvSpPr/>
          <p:nvPr/>
        </p:nvSpPr>
        <p:spPr>
          <a:xfrm>
            <a:off x="6952574" y="3360999"/>
            <a:ext cx="924718" cy="371513"/>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b="0" strike="noStrike" spc="-1">
                <a:solidFill>
                  <a:srgbClr val="000000"/>
                </a:solidFill>
                <a:latin typeface="Arial"/>
              </a:rPr>
              <a:t>getText</a:t>
            </a:r>
            <a:endParaRPr lang="es-ES" b="0" strike="noStrike" spc="-1">
              <a:latin typeface="Arial"/>
            </a:endParaRPr>
          </a:p>
        </p:txBody>
      </p:sp>
      <p:sp>
        <p:nvSpPr>
          <p:cNvPr id="25" name="CustomShape 18">
            <a:extLst>
              <a:ext uri="{FF2B5EF4-FFF2-40B4-BE49-F238E27FC236}">
                <a16:creationId xmlns:a16="http://schemas.microsoft.com/office/drawing/2014/main" id="{D1D379F0-6AA3-E12E-98FA-0C5B6AC76A02}"/>
              </a:ext>
            </a:extLst>
          </p:cNvPr>
          <p:cNvSpPr/>
          <p:nvPr/>
        </p:nvSpPr>
        <p:spPr>
          <a:xfrm>
            <a:off x="9653654" y="3968679"/>
            <a:ext cx="181080" cy="235440"/>
          </a:xfrm>
          <a:prstGeom prst="rect">
            <a:avLst/>
          </a:prstGeom>
          <a:solidFill>
            <a:srgbClr val="FFFFFF"/>
          </a:solidFill>
          <a:ln w="9360">
            <a:solidFill>
              <a:srgbClr val="000000"/>
            </a:solidFill>
            <a:miter/>
          </a:ln>
        </p:spPr>
        <p:style>
          <a:lnRef idx="0">
            <a:scrgbClr r="0" g="0" b="0"/>
          </a:lnRef>
          <a:fillRef idx="0">
            <a:scrgbClr r="0" g="0" b="0"/>
          </a:fillRef>
          <a:effectRef idx="0">
            <a:scrgbClr r="0" g="0" b="0"/>
          </a:effectRef>
          <a:fontRef idx="minor"/>
        </p:style>
      </p:sp>
      <p:sp>
        <p:nvSpPr>
          <p:cNvPr id="26" name="Line 19">
            <a:extLst>
              <a:ext uri="{FF2B5EF4-FFF2-40B4-BE49-F238E27FC236}">
                <a16:creationId xmlns:a16="http://schemas.microsoft.com/office/drawing/2014/main" id="{83A48EEB-7B09-9F7B-DC87-0383A52D1ECB}"/>
              </a:ext>
            </a:extLst>
          </p:cNvPr>
          <p:cNvSpPr/>
          <p:nvPr/>
        </p:nvSpPr>
        <p:spPr>
          <a:xfrm flipV="1">
            <a:off x="4482254" y="3994599"/>
            <a:ext cx="5128200" cy="20726"/>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sp>
      <p:sp>
        <p:nvSpPr>
          <p:cNvPr id="27" name="CustomShape 20">
            <a:extLst>
              <a:ext uri="{FF2B5EF4-FFF2-40B4-BE49-F238E27FC236}">
                <a16:creationId xmlns:a16="http://schemas.microsoft.com/office/drawing/2014/main" id="{2C5F552E-5922-3888-7106-253C4E8B7740}"/>
              </a:ext>
            </a:extLst>
          </p:cNvPr>
          <p:cNvSpPr/>
          <p:nvPr/>
        </p:nvSpPr>
        <p:spPr>
          <a:xfrm>
            <a:off x="6816494" y="3697959"/>
            <a:ext cx="911894" cy="371513"/>
          </a:xfrm>
          <a:custGeom>
            <a:avLst/>
            <a:gdLst/>
            <a:ahLst/>
            <a:cxnLst/>
            <a:rect l="l" t="t" r="r" b="b"/>
            <a:pathLst>
              <a:path w="21600" h="21600">
                <a:moveTo>
                  <a:pt x="0" y="0"/>
                </a:moveTo>
                <a:lnTo>
                  <a:pt x="21600" y="0"/>
                </a:lnTo>
                <a:lnTo>
                  <a:pt x="21600" y="21600"/>
                </a:lnTo>
                <a:lnTo>
                  <a:pt x="0" y="21600"/>
                </a:lnTo>
                <a:lnTo>
                  <a:pt x="0" y="0"/>
                </a:lnTo>
                <a:close/>
              </a:path>
            </a:pathLst>
          </a:custGeom>
          <a:noFill/>
          <a:ln>
            <a:noFill/>
          </a:ln>
        </p:spPr>
        <p:style>
          <a:lnRef idx="0">
            <a:scrgbClr r="0" g="0" b="0"/>
          </a:lnRef>
          <a:fillRef idx="0">
            <a:scrgbClr r="0" g="0" b="0"/>
          </a:fillRef>
          <a:effectRef idx="0">
            <a:scrgbClr r="0" g="0" b="0"/>
          </a:effectRef>
          <a:fontRef idx="minor"/>
        </p:style>
        <p:txBody>
          <a:bodyPr wrap="none" lIns="90000" tIns="46800" rIns="90000" bIns="46800">
            <a:spAutoFit/>
          </a:bodyPr>
          <a:lstStyle/>
          <a:p>
            <a:pPr>
              <a:lnSpc>
                <a:spcPct val="100000"/>
              </a:lnSpc>
            </a:pPr>
            <a:r>
              <a:rPr lang="en-GB" b="0" strike="noStrike" spc="-1">
                <a:solidFill>
                  <a:srgbClr val="000000"/>
                </a:solidFill>
                <a:latin typeface="Arial"/>
              </a:rPr>
              <a:t>setText</a:t>
            </a:r>
            <a:endParaRPr lang="es-ES" b="0" strike="noStrike" spc="-1">
              <a:latin typeface="Arial"/>
            </a:endParaRPr>
          </a:p>
        </p:txBody>
      </p:sp>
      <p:sp>
        <p:nvSpPr>
          <p:cNvPr id="28" name="Freeform 21">
            <a:extLst>
              <a:ext uri="{FF2B5EF4-FFF2-40B4-BE49-F238E27FC236}">
                <a16:creationId xmlns:a16="http://schemas.microsoft.com/office/drawing/2014/main" id="{D4A3498D-6A7D-38EC-C0B3-917466CC1013}"/>
              </a:ext>
            </a:extLst>
          </p:cNvPr>
          <p:cNvSpPr/>
          <p:nvPr/>
        </p:nvSpPr>
        <p:spPr>
          <a:xfrm>
            <a:off x="4305854" y="3320679"/>
            <a:ext cx="281520" cy="275400"/>
          </a:xfrm>
          <a:custGeom>
            <a:avLst/>
            <a:gdLst/>
            <a:ahLst/>
            <a:cxnLst/>
            <a:rect l="0" t="0" r="r" b="b"/>
            <a:pathLst>
              <a:path w="782" h="765">
                <a:moveTo>
                  <a:pt x="0" y="0"/>
                </a:moveTo>
                <a:lnTo>
                  <a:pt x="781" y="0"/>
                </a:lnTo>
                <a:lnTo>
                  <a:pt x="781" y="764"/>
                </a:lnTo>
                <a:lnTo>
                  <a:pt x="607" y="764"/>
                </a:lnTo>
                <a:lnTo>
                  <a:pt x="347" y="764"/>
                </a:lnTo>
              </a:path>
            </a:pathLst>
          </a:custGeom>
          <a:ln>
            <a:solidFill>
              <a:srgbClr val="000000"/>
            </a:solidFill>
            <a:tailEnd type="triangle" w="med" len="med"/>
          </a:ln>
        </p:spPr>
      </p:sp>
    </p:spTree>
    <p:extLst>
      <p:ext uri="{BB962C8B-B14F-4D97-AF65-F5344CB8AC3E}">
        <p14:creationId xmlns:p14="http://schemas.microsoft.com/office/powerpoint/2010/main" val="750592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8C0F-376A-2C6C-DD59-242346F88F2F}"/>
              </a:ext>
            </a:extLst>
          </p:cNvPr>
          <p:cNvSpPr>
            <a:spLocks noGrp="1"/>
          </p:cNvSpPr>
          <p:nvPr>
            <p:ph type="title"/>
          </p:nvPr>
        </p:nvSpPr>
        <p:spPr/>
        <p:txBody>
          <a:bodyPr/>
          <a:lstStyle/>
          <a:p>
            <a:r>
              <a:rPr lang="es-ES" dirty="0"/>
              <a:t>Explicación del ejemplo</a:t>
            </a:r>
            <a:endParaRPr lang="es-ES_tradnl" dirty="0"/>
          </a:p>
        </p:txBody>
      </p:sp>
      <p:sp>
        <p:nvSpPr>
          <p:cNvPr id="3" name="Content Placeholder 2">
            <a:extLst>
              <a:ext uri="{FF2B5EF4-FFF2-40B4-BE49-F238E27FC236}">
                <a16:creationId xmlns:a16="http://schemas.microsoft.com/office/drawing/2014/main" id="{84DBCE79-C60A-1CC5-835D-F3FDDC6F08E3}"/>
              </a:ext>
            </a:extLst>
          </p:cNvPr>
          <p:cNvSpPr>
            <a:spLocks noGrp="1"/>
          </p:cNvSpPr>
          <p:nvPr>
            <p:ph idx="1"/>
          </p:nvPr>
        </p:nvSpPr>
        <p:spPr/>
        <p:txBody>
          <a:bodyPr>
            <a:normAutofit lnSpcReduction="10000"/>
          </a:bodyPr>
          <a:lstStyle/>
          <a:p>
            <a:r>
              <a:rPr lang="es-ES" dirty="0"/>
              <a:t>El </a:t>
            </a:r>
            <a:r>
              <a:rPr lang="es-ES" dirty="0" err="1"/>
              <a:t>handler</a:t>
            </a:r>
            <a:r>
              <a:rPr lang="es-ES" dirty="0"/>
              <a:t> </a:t>
            </a:r>
            <a:r>
              <a:rPr lang="es-ES" dirty="0" err="1"/>
              <a:t>mh</a:t>
            </a:r>
            <a:r>
              <a:rPr lang="es-ES" dirty="0"/>
              <a:t> es registrado con el objeto </a:t>
            </a:r>
            <a:r>
              <a:rPr lang="es-ES" dirty="0" err="1"/>
              <a:t>textfield</a:t>
            </a:r>
            <a:r>
              <a:rPr lang="es-ES" dirty="0"/>
              <a:t> de la clase </a:t>
            </a:r>
            <a:r>
              <a:rPr lang="es-ES" dirty="0" err="1"/>
              <a:t>TextField</a:t>
            </a:r>
            <a:r>
              <a:rPr lang="es-ES" dirty="0"/>
              <a:t> en el método </a:t>
            </a:r>
            <a:r>
              <a:rPr lang="es-ES" dirty="0" err="1"/>
              <a:t>start</a:t>
            </a:r>
            <a:r>
              <a:rPr lang="es-ES" dirty="0"/>
              <a:t> de </a:t>
            </a:r>
            <a:r>
              <a:rPr lang="es-ES" dirty="0" err="1"/>
              <a:t>Mimic</a:t>
            </a:r>
            <a:r>
              <a:rPr lang="es-ES" dirty="0"/>
              <a:t> al ejecutar </a:t>
            </a:r>
            <a:r>
              <a:rPr lang="es-ES" dirty="0" err="1"/>
              <a:t>textfield.setOnKeyReleased</a:t>
            </a:r>
            <a:r>
              <a:rPr lang="es-ES" dirty="0"/>
              <a:t>(</a:t>
            </a:r>
            <a:r>
              <a:rPr lang="es-ES" dirty="0" err="1"/>
              <a:t>mh</a:t>
            </a:r>
            <a:r>
              <a:rPr lang="es-ES" dirty="0"/>
              <a:t>).</a:t>
            </a:r>
          </a:p>
          <a:p>
            <a:r>
              <a:rPr lang="es-ES" dirty="0"/>
              <a:t>Cuando un </a:t>
            </a:r>
            <a:r>
              <a:rPr lang="es-ES" dirty="0" err="1"/>
              <a:t>handler</a:t>
            </a:r>
            <a:r>
              <a:rPr lang="es-ES" dirty="0"/>
              <a:t> es registrado, éste es agregado a una lista interna que mantiene los objetos que deben ser notificados cuando ocurre un evento. Podemos tener más de un </a:t>
            </a:r>
            <a:r>
              <a:rPr lang="es-ES" dirty="0" err="1"/>
              <a:t>handler</a:t>
            </a:r>
            <a:r>
              <a:rPr lang="es-ES" dirty="0"/>
              <a:t> registrado por evento.</a:t>
            </a:r>
          </a:p>
          <a:p>
            <a:r>
              <a:rPr lang="es-ES" dirty="0"/>
              <a:t>Cuando ocurre el evento </a:t>
            </a:r>
            <a:r>
              <a:rPr lang="es-ES" dirty="0" err="1"/>
              <a:t>KeyReleased</a:t>
            </a:r>
            <a:r>
              <a:rPr lang="es-ES" dirty="0"/>
              <a:t>, el método </a:t>
            </a:r>
            <a:r>
              <a:rPr lang="es-ES" dirty="0" err="1"/>
              <a:t>handle</a:t>
            </a:r>
            <a:r>
              <a:rPr lang="es-ES" dirty="0"/>
              <a:t>(</a:t>
            </a:r>
            <a:r>
              <a:rPr lang="es-ES" dirty="0" err="1"/>
              <a:t>KeyEvent</a:t>
            </a:r>
            <a:r>
              <a:rPr lang="es-ES" dirty="0"/>
              <a:t>) de la clase </a:t>
            </a:r>
            <a:r>
              <a:rPr lang="es-ES" dirty="0" err="1"/>
              <a:t>MimicListener</a:t>
            </a:r>
            <a:r>
              <a:rPr lang="es-ES" dirty="0"/>
              <a:t> es llamado por el objeto </a:t>
            </a:r>
            <a:r>
              <a:rPr lang="es-ES" dirty="0" err="1"/>
              <a:t>TextField</a:t>
            </a:r>
            <a:r>
              <a:rPr lang="es-ES" dirty="0"/>
              <a:t>, el cual se entera del evento por la JVM. Notar que los datos sobre el evento son pasado al método vía el parámetro.</a:t>
            </a:r>
          </a:p>
          <a:p>
            <a:r>
              <a:rPr lang="es-ES" dirty="0"/>
              <a:t>El código en el método </a:t>
            </a:r>
            <a:r>
              <a:rPr lang="es-ES" dirty="0" err="1"/>
              <a:t>handle</a:t>
            </a:r>
            <a:r>
              <a:rPr lang="es-ES" dirty="0"/>
              <a:t> del </a:t>
            </a:r>
            <a:r>
              <a:rPr lang="es-ES" dirty="0" err="1"/>
              <a:t>handler</a:t>
            </a:r>
            <a:r>
              <a:rPr lang="es-ES" dirty="0"/>
              <a:t> maneja el evento actualizando el campo de texto en el objeto </a:t>
            </a:r>
            <a:r>
              <a:rPr lang="es-ES" dirty="0" err="1"/>
              <a:t>Label</a:t>
            </a:r>
            <a:r>
              <a:rPr lang="es-ES" dirty="0"/>
              <a:t>.</a:t>
            </a:r>
          </a:p>
        </p:txBody>
      </p:sp>
      <p:sp>
        <p:nvSpPr>
          <p:cNvPr id="4" name="Footer Placeholder 3">
            <a:extLst>
              <a:ext uri="{FF2B5EF4-FFF2-40B4-BE49-F238E27FC236}">
                <a16:creationId xmlns:a16="http://schemas.microsoft.com/office/drawing/2014/main" id="{7D46E143-8B04-E098-069A-328F6C95198B}"/>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ACB54A07-17FB-3340-EC0A-67C49D8F2433}"/>
              </a:ext>
            </a:extLst>
          </p:cNvPr>
          <p:cNvSpPr>
            <a:spLocks noGrp="1"/>
          </p:cNvSpPr>
          <p:nvPr>
            <p:ph type="sldNum" sz="quarter" idx="12"/>
          </p:nvPr>
        </p:nvSpPr>
        <p:spPr/>
        <p:txBody>
          <a:bodyPr/>
          <a:lstStyle/>
          <a:p>
            <a:fld id="{3AA8B298-836D-BF4F-8BF0-A4B0B62BAAF1}" type="slidenum">
              <a:rPr lang="es-ES_tradnl" smtClean="0"/>
              <a:pPr/>
              <a:t>19</a:t>
            </a:fld>
            <a:endParaRPr lang="es-ES_tradnl"/>
          </a:p>
        </p:txBody>
      </p:sp>
    </p:spTree>
    <p:extLst>
      <p:ext uri="{BB962C8B-B14F-4D97-AF65-F5344CB8AC3E}">
        <p14:creationId xmlns:p14="http://schemas.microsoft.com/office/powerpoint/2010/main" val="122792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78CD-F5AF-FBFA-052C-59ED59281D56}"/>
              </a:ext>
            </a:extLst>
          </p:cNvPr>
          <p:cNvSpPr>
            <a:spLocks noGrp="1"/>
          </p:cNvSpPr>
          <p:nvPr>
            <p:ph type="title"/>
          </p:nvPr>
        </p:nvSpPr>
        <p:spPr/>
        <p:txBody>
          <a:bodyPr/>
          <a:lstStyle/>
          <a:p>
            <a:r>
              <a:rPr lang="es-ES" dirty="0"/>
              <a:t>Introducción</a:t>
            </a:r>
            <a:endParaRPr lang="es-ES_tradnl" dirty="0"/>
          </a:p>
        </p:txBody>
      </p:sp>
      <p:sp>
        <p:nvSpPr>
          <p:cNvPr id="3" name="Content Placeholder 2">
            <a:extLst>
              <a:ext uri="{FF2B5EF4-FFF2-40B4-BE49-F238E27FC236}">
                <a16:creationId xmlns:a16="http://schemas.microsoft.com/office/drawing/2014/main" id="{A37B22C4-6AB1-20C5-2618-C8650C3B2C0B}"/>
              </a:ext>
            </a:extLst>
          </p:cNvPr>
          <p:cNvSpPr>
            <a:spLocks noGrp="1"/>
          </p:cNvSpPr>
          <p:nvPr>
            <p:ph idx="1"/>
          </p:nvPr>
        </p:nvSpPr>
        <p:spPr>
          <a:xfrm>
            <a:off x="626165" y="1231970"/>
            <a:ext cx="11042373" cy="3701537"/>
          </a:xfrm>
        </p:spPr>
        <p:txBody>
          <a:bodyPr/>
          <a:lstStyle/>
          <a:p>
            <a:r>
              <a:rPr lang="es-ES" dirty="0"/>
              <a:t>Hasta ahora nuestros programas ejecutan instrucciones siguiendo el orden de llamados definido en método </a:t>
            </a:r>
            <a:r>
              <a:rPr lang="es-ES" dirty="0" err="1"/>
              <a:t>main</a:t>
            </a:r>
            <a:r>
              <a:rPr lang="es-ES" dirty="0"/>
              <a:t> (*).</a:t>
            </a:r>
          </a:p>
          <a:p>
            <a:r>
              <a:rPr lang="es-ES" dirty="0"/>
              <a:t>Ésta no es la forma como parecen operar los programas con interfaces gráficas. En éstos el programa debe responder cada vez a una solicitud del usuario en alguna de las partes de la interfaz gráfica. </a:t>
            </a:r>
          </a:p>
          <a:p>
            <a:r>
              <a:rPr lang="es-ES" dirty="0"/>
              <a:t>¿Cómo monitorear dónde el usuario hará el siguiente </a:t>
            </a:r>
            <a:r>
              <a:rPr lang="es-ES" dirty="0" err="1"/>
              <a:t>click</a:t>
            </a:r>
            <a:r>
              <a:rPr lang="es-ES" dirty="0"/>
              <a:t>?   Para esto ayuda la programación “conducida por eventos” o “basada en eventos”.</a:t>
            </a:r>
          </a:p>
        </p:txBody>
      </p:sp>
      <p:sp>
        <p:nvSpPr>
          <p:cNvPr id="4" name="Footer Placeholder 3">
            <a:extLst>
              <a:ext uri="{FF2B5EF4-FFF2-40B4-BE49-F238E27FC236}">
                <a16:creationId xmlns:a16="http://schemas.microsoft.com/office/drawing/2014/main" id="{F5746C5F-AE4F-5B88-BFD7-6DCCC11B3069}"/>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B384D6A4-034D-F064-DC83-68B8E4CB831B}"/>
              </a:ext>
            </a:extLst>
          </p:cNvPr>
          <p:cNvSpPr>
            <a:spLocks noGrp="1"/>
          </p:cNvSpPr>
          <p:nvPr>
            <p:ph type="sldNum" sz="quarter" idx="12"/>
          </p:nvPr>
        </p:nvSpPr>
        <p:spPr/>
        <p:txBody>
          <a:bodyPr/>
          <a:lstStyle/>
          <a:p>
            <a:fld id="{3AA8B298-836D-BF4F-8BF0-A4B0B62BAAF1}" type="slidenum">
              <a:rPr lang="es-ES_tradnl" smtClean="0"/>
              <a:pPr/>
              <a:t>2</a:t>
            </a:fld>
            <a:endParaRPr lang="es-ES_tradnl"/>
          </a:p>
        </p:txBody>
      </p:sp>
      <p:sp>
        <p:nvSpPr>
          <p:cNvPr id="13" name="TextShape 3">
            <a:extLst>
              <a:ext uri="{FF2B5EF4-FFF2-40B4-BE49-F238E27FC236}">
                <a16:creationId xmlns:a16="http://schemas.microsoft.com/office/drawing/2014/main" id="{4D295644-5139-B92D-BB2B-EB28816AB876}"/>
              </a:ext>
            </a:extLst>
          </p:cNvPr>
          <p:cNvSpPr txBox="1"/>
          <p:nvPr/>
        </p:nvSpPr>
        <p:spPr>
          <a:xfrm>
            <a:off x="1974231" y="5174588"/>
            <a:ext cx="8346240" cy="787470"/>
          </a:xfrm>
          <a:prstGeom prst="rect">
            <a:avLst/>
          </a:prstGeom>
          <a:noFill/>
          <a:ln>
            <a:noFill/>
          </a:ln>
        </p:spPr>
        <p:txBody>
          <a:bodyPr lIns="90000" tIns="45000" rIns="90000" bIns="45000">
            <a:noAutofit/>
          </a:bodyPr>
          <a:lstStyle/>
          <a:p>
            <a:r>
              <a:rPr lang="es-ES" sz="2000" b="0" strike="noStrike" spc="-1" dirty="0">
                <a:latin typeface="Arial"/>
              </a:rPr>
              <a:t>(*) Una excepción a esto fue la clase </a:t>
            </a:r>
            <a:r>
              <a:rPr lang="es-ES" sz="2000" b="0" strike="noStrike" spc="-1" dirty="0" err="1">
                <a:latin typeface="Arial"/>
              </a:rPr>
              <a:t>Timer</a:t>
            </a:r>
            <a:r>
              <a:rPr lang="es-ES" sz="2000" b="0" strike="noStrike" spc="-1" dirty="0">
                <a:latin typeface="Arial"/>
              </a:rPr>
              <a:t> cuando estudiamos clases anidadas.</a:t>
            </a:r>
          </a:p>
        </p:txBody>
      </p:sp>
    </p:spTree>
    <p:extLst>
      <p:ext uri="{BB962C8B-B14F-4D97-AF65-F5344CB8AC3E}">
        <p14:creationId xmlns:p14="http://schemas.microsoft.com/office/powerpoint/2010/main" val="76049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8EE2-4C35-1F7A-89CF-E48AE76A958C}"/>
              </a:ext>
            </a:extLst>
          </p:cNvPr>
          <p:cNvSpPr>
            <a:spLocks noGrp="1"/>
          </p:cNvSpPr>
          <p:nvPr>
            <p:ph type="title"/>
          </p:nvPr>
        </p:nvSpPr>
        <p:spPr/>
        <p:txBody>
          <a:bodyPr/>
          <a:lstStyle/>
          <a:p>
            <a:r>
              <a:rPr lang="es-ES" dirty="0"/>
              <a:t>Algunas recomendaciones</a:t>
            </a:r>
            <a:endParaRPr lang="es-ES_tradnl" dirty="0"/>
          </a:p>
        </p:txBody>
      </p:sp>
      <p:sp>
        <p:nvSpPr>
          <p:cNvPr id="3" name="Content Placeholder 2">
            <a:extLst>
              <a:ext uri="{FF2B5EF4-FFF2-40B4-BE49-F238E27FC236}">
                <a16:creationId xmlns:a16="http://schemas.microsoft.com/office/drawing/2014/main" id="{A2F3EB8E-95B9-6884-3B0B-17C63B8DBFBE}"/>
              </a:ext>
            </a:extLst>
          </p:cNvPr>
          <p:cNvSpPr>
            <a:spLocks noGrp="1"/>
          </p:cNvSpPr>
          <p:nvPr>
            <p:ph idx="1"/>
          </p:nvPr>
        </p:nvSpPr>
        <p:spPr/>
        <p:txBody>
          <a:bodyPr/>
          <a:lstStyle/>
          <a:p>
            <a:r>
              <a:rPr lang="es-ES" dirty="0"/>
              <a:t>No es estrictamente necesario poner la descripción de las componentes de la GUI en una clase separada, pero es buena idea. Incluso puede ser conveniente poner cada clase en una archivo separado para así distinguir la presentación e interacción con el usuario del procesamiento o cálculo interno.</a:t>
            </a:r>
          </a:p>
          <a:p>
            <a:r>
              <a:rPr lang="es-ES" dirty="0"/>
              <a:t>Si en método </a:t>
            </a:r>
            <a:r>
              <a:rPr lang="es-ES" dirty="0" err="1"/>
              <a:t>handle</a:t>
            </a:r>
            <a:r>
              <a:rPr lang="es-ES" dirty="0"/>
              <a:t> no verificamos qué tecla se ingresó, </a:t>
            </a:r>
            <a:r>
              <a:rPr lang="es-ES" dirty="0" err="1"/>
              <a:t>updateLabel</a:t>
            </a:r>
            <a:r>
              <a:rPr lang="es-ES" dirty="0"/>
              <a:t>() será llamada con cada letra presionada.</a:t>
            </a:r>
          </a:p>
        </p:txBody>
      </p:sp>
      <p:sp>
        <p:nvSpPr>
          <p:cNvPr id="4" name="Footer Placeholder 3">
            <a:extLst>
              <a:ext uri="{FF2B5EF4-FFF2-40B4-BE49-F238E27FC236}">
                <a16:creationId xmlns:a16="http://schemas.microsoft.com/office/drawing/2014/main" id="{CCF9181A-C3D6-0FD7-44E2-7F79E56376FB}"/>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FA592E53-8F1A-D1A5-9E5E-86B49832C547}"/>
              </a:ext>
            </a:extLst>
          </p:cNvPr>
          <p:cNvSpPr>
            <a:spLocks noGrp="1"/>
          </p:cNvSpPr>
          <p:nvPr>
            <p:ph type="sldNum" sz="quarter" idx="12"/>
          </p:nvPr>
        </p:nvSpPr>
        <p:spPr/>
        <p:txBody>
          <a:bodyPr/>
          <a:lstStyle/>
          <a:p>
            <a:fld id="{3AA8B298-836D-BF4F-8BF0-A4B0B62BAAF1}" type="slidenum">
              <a:rPr lang="es-ES_tradnl" smtClean="0"/>
              <a:pPr/>
              <a:t>20</a:t>
            </a:fld>
            <a:endParaRPr lang="es-ES_tradnl"/>
          </a:p>
        </p:txBody>
      </p:sp>
    </p:spTree>
    <p:extLst>
      <p:ext uri="{BB962C8B-B14F-4D97-AF65-F5344CB8AC3E}">
        <p14:creationId xmlns:p14="http://schemas.microsoft.com/office/powerpoint/2010/main" val="936124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942F-3A14-1923-8D68-4557FC8C8366}"/>
              </a:ext>
            </a:extLst>
          </p:cNvPr>
          <p:cNvSpPr>
            <a:spLocks noGrp="1"/>
          </p:cNvSpPr>
          <p:nvPr>
            <p:ph type="title"/>
          </p:nvPr>
        </p:nvSpPr>
        <p:spPr/>
        <p:txBody>
          <a:bodyPr/>
          <a:lstStyle/>
          <a:p>
            <a:r>
              <a:rPr lang="es-ES" sz="3600" dirty="0"/>
              <a:t>Programación basada en eventos: Otro paradigma de programación</a:t>
            </a:r>
            <a:endParaRPr lang="es-ES_tradnl" sz="3600" dirty="0"/>
          </a:p>
        </p:txBody>
      </p:sp>
      <p:sp>
        <p:nvSpPr>
          <p:cNvPr id="3" name="Content Placeholder 2">
            <a:extLst>
              <a:ext uri="{FF2B5EF4-FFF2-40B4-BE49-F238E27FC236}">
                <a16:creationId xmlns:a16="http://schemas.microsoft.com/office/drawing/2014/main" id="{1C1F3EA3-EFC6-621E-40B0-574EB7C2610E}"/>
              </a:ext>
            </a:extLst>
          </p:cNvPr>
          <p:cNvSpPr>
            <a:spLocks noGrp="1"/>
          </p:cNvSpPr>
          <p:nvPr>
            <p:ph idx="1"/>
          </p:nvPr>
        </p:nvSpPr>
        <p:spPr>
          <a:xfrm>
            <a:off x="626165" y="1263868"/>
            <a:ext cx="11042373" cy="5360215"/>
          </a:xfrm>
        </p:spPr>
        <p:txBody>
          <a:bodyPr>
            <a:normAutofit fontScale="92500"/>
          </a:bodyPr>
          <a:lstStyle/>
          <a:p>
            <a:r>
              <a:rPr lang="es-ES" sz="2400" dirty="0"/>
              <a:t>La programación basada en eventos (o programación dirigida por eventos) es aquella donde el flujo del programa está determinado por eventos; por ejemplo, salidas de un sensor, eventos de usuario (mouse, teclado), mensajes desde otros programas (locales o remotos), etc.</a:t>
            </a:r>
          </a:p>
          <a:p>
            <a:r>
              <a:rPr lang="es-ES" sz="2400" dirty="0"/>
              <a:t>También puede ser definida como una técnica para estructurar aplicaciones en donde la aplicación tiene un </a:t>
            </a:r>
            <a:r>
              <a:rPr lang="es-ES" sz="2400" dirty="0" err="1"/>
              <a:t>loop</a:t>
            </a:r>
            <a:r>
              <a:rPr lang="es-ES" sz="2400" dirty="0"/>
              <a:t> principal con las siguientes dos secciones:</a:t>
            </a:r>
          </a:p>
          <a:p>
            <a:pPr lvl="1"/>
            <a:r>
              <a:rPr lang="es-ES" sz="2200" dirty="0"/>
              <a:t>Selección o detección de evento</a:t>
            </a:r>
          </a:p>
          <a:p>
            <a:pPr lvl="1"/>
            <a:r>
              <a:rPr lang="es-ES" sz="2200" dirty="0"/>
              <a:t>Manejo o reacción frente al evento</a:t>
            </a:r>
          </a:p>
          <a:p>
            <a:r>
              <a:rPr lang="es-ES" sz="2400" dirty="0"/>
              <a:t>Ejemplo:</a:t>
            </a:r>
          </a:p>
          <a:p>
            <a:pPr marL="720000" lvl="1" indent="0">
              <a:buNone/>
            </a:pPr>
            <a:r>
              <a:rPr lang="es-ES" sz="2200" dirty="0"/>
              <a:t>Inicialización;</a:t>
            </a:r>
          </a:p>
          <a:p>
            <a:pPr marL="720000" lvl="1" indent="0">
              <a:buNone/>
            </a:pPr>
            <a:r>
              <a:rPr lang="es-ES" sz="2200" b="1" dirty="0" err="1"/>
              <a:t>Forever</a:t>
            </a:r>
            <a:r>
              <a:rPr lang="es-ES" sz="2200" b="1" dirty="0"/>
              <a:t> do {</a:t>
            </a:r>
          </a:p>
          <a:p>
            <a:pPr marL="720000" lvl="1" indent="0">
              <a:buNone/>
            </a:pPr>
            <a:r>
              <a:rPr lang="es-ES" sz="2200" b="1" dirty="0"/>
              <a:t>     Detecte la llegada de un evento;</a:t>
            </a:r>
          </a:p>
          <a:p>
            <a:pPr marL="720000" lvl="1" indent="0">
              <a:buNone/>
            </a:pPr>
            <a:r>
              <a:rPr lang="es-ES" sz="2200" b="1" dirty="0"/>
              <a:t>     Ejecute acción definida para ese evento;</a:t>
            </a:r>
          </a:p>
          <a:p>
            <a:pPr marL="720000" lvl="1" indent="0">
              <a:buNone/>
            </a:pPr>
            <a:r>
              <a:rPr lang="es-ES" sz="2200" b="1" dirty="0"/>
              <a:t>}</a:t>
            </a:r>
            <a:endParaRPr lang="es-ES_tradnl" sz="2200" b="1" dirty="0"/>
          </a:p>
        </p:txBody>
      </p:sp>
      <p:sp>
        <p:nvSpPr>
          <p:cNvPr id="4" name="Footer Placeholder 3">
            <a:extLst>
              <a:ext uri="{FF2B5EF4-FFF2-40B4-BE49-F238E27FC236}">
                <a16:creationId xmlns:a16="http://schemas.microsoft.com/office/drawing/2014/main" id="{8CD18AE3-A632-7913-48DB-0461E1EA14E2}"/>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63763F9B-F21F-53E0-DB59-21475D81AEE4}"/>
              </a:ext>
            </a:extLst>
          </p:cNvPr>
          <p:cNvSpPr>
            <a:spLocks noGrp="1"/>
          </p:cNvSpPr>
          <p:nvPr>
            <p:ph type="sldNum" sz="quarter" idx="12"/>
          </p:nvPr>
        </p:nvSpPr>
        <p:spPr/>
        <p:txBody>
          <a:bodyPr/>
          <a:lstStyle/>
          <a:p>
            <a:fld id="{3AA8B298-836D-BF4F-8BF0-A4B0B62BAAF1}" type="slidenum">
              <a:rPr lang="es-ES_tradnl" smtClean="0"/>
              <a:pPr/>
              <a:t>3</a:t>
            </a:fld>
            <a:endParaRPr lang="es-ES_tradnl"/>
          </a:p>
        </p:txBody>
      </p:sp>
    </p:spTree>
    <p:extLst>
      <p:ext uri="{BB962C8B-B14F-4D97-AF65-F5344CB8AC3E}">
        <p14:creationId xmlns:p14="http://schemas.microsoft.com/office/powerpoint/2010/main" val="1683780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7B5E-934B-83D2-D4A4-45C0565FBEB3}"/>
              </a:ext>
            </a:extLst>
          </p:cNvPr>
          <p:cNvSpPr>
            <a:spLocks noGrp="1"/>
          </p:cNvSpPr>
          <p:nvPr>
            <p:ph type="title"/>
          </p:nvPr>
        </p:nvSpPr>
        <p:spPr/>
        <p:txBody>
          <a:bodyPr/>
          <a:lstStyle/>
          <a:p>
            <a:r>
              <a:rPr lang="es-ES" dirty="0"/>
              <a:t>Otro paradigma de programación (cont.)</a:t>
            </a:r>
            <a:endParaRPr lang="es-ES_tradnl" dirty="0"/>
          </a:p>
        </p:txBody>
      </p:sp>
      <p:sp>
        <p:nvSpPr>
          <p:cNvPr id="3" name="Content Placeholder 2">
            <a:extLst>
              <a:ext uri="{FF2B5EF4-FFF2-40B4-BE49-F238E27FC236}">
                <a16:creationId xmlns:a16="http://schemas.microsoft.com/office/drawing/2014/main" id="{3F374DC2-9E9C-745D-785C-EC1526CBB54B}"/>
              </a:ext>
            </a:extLst>
          </p:cNvPr>
          <p:cNvSpPr>
            <a:spLocks noGrp="1"/>
          </p:cNvSpPr>
          <p:nvPr>
            <p:ph idx="1"/>
          </p:nvPr>
        </p:nvSpPr>
        <p:spPr/>
        <p:txBody>
          <a:bodyPr/>
          <a:lstStyle/>
          <a:p>
            <a:r>
              <a:rPr lang="es-ES" dirty="0"/>
              <a:t>En sistemas embebidos (micro-procesadores / microcontroladores, </a:t>
            </a:r>
            <a:r>
              <a:rPr lang="es-ES" dirty="0" err="1"/>
              <a:t>etc</a:t>
            </a:r>
            <a:r>
              <a:rPr lang="es-ES" dirty="0"/>
              <a:t>) y para responder a eventos de hardware, este modelo se implementa usando interrupciones en lugar de correr un </a:t>
            </a:r>
            <a:r>
              <a:rPr lang="es-ES" dirty="0" err="1"/>
              <a:t>loop</a:t>
            </a:r>
            <a:r>
              <a:rPr lang="es-ES" dirty="0"/>
              <a:t> infinito.</a:t>
            </a:r>
          </a:p>
          <a:p>
            <a:r>
              <a:rPr lang="es-ES" dirty="0"/>
              <a:t>Programas basados en eventos pueden ser escritos en cualquier lenguaje pero esta tarea se facilita en los lenguajes que proveen abstracciones de alto nivel para ello.</a:t>
            </a:r>
          </a:p>
          <a:p>
            <a:r>
              <a:rPr lang="es-ES" dirty="0"/>
              <a:t>En </a:t>
            </a:r>
            <a:r>
              <a:rPr lang="es-ES" dirty="0">
                <a:solidFill>
                  <a:srgbClr val="FF0000"/>
                </a:solidFill>
              </a:rPr>
              <a:t>Java el </a:t>
            </a:r>
            <a:r>
              <a:rPr lang="es-ES" dirty="0" err="1">
                <a:solidFill>
                  <a:srgbClr val="FF0000"/>
                </a:solidFill>
              </a:rPr>
              <a:t>loop</a:t>
            </a:r>
            <a:r>
              <a:rPr lang="es-ES" dirty="0">
                <a:solidFill>
                  <a:srgbClr val="FF0000"/>
                </a:solidFill>
              </a:rPr>
              <a:t> infinito lo proporciona el ambiente gráfico de Java</a:t>
            </a:r>
            <a:r>
              <a:rPr lang="es-ES" dirty="0"/>
              <a:t>. El programador solo debe registrar el código a ejecutar ante la ocurrencia de cada evento de interés.</a:t>
            </a:r>
          </a:p>
        </p:txBody>
      </p:sp>
      <p:sp>
        <p:nvSpPr>
          <p:cNvPr id="4" name="Footer Placeholder 3">
            <a:extLst>
              <a:ext uri="{FF2B5EF4-FFF2-40B4-BE49-F238E27FC236}">
                <a16:creationId xmlns:a16="http://schemas.microsoft.com/office/drawing/2014/main" id="{F4FC05E2-AE0C-BA4D-6D96-8CF08123203C}"/>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807E243B-31DA-1F7A-F248-E20287C93E8C}"/>
              </a:ext>
            </a:extLst>
          </p:cNvPr>
          <p:cNvSpPr>
            <a:spLocks noGrp="1"/>
          </p:cNvSpPr>
          <p:nvPr>
            <p:ph type="sldNum" sz="quarter" idx="12"/>
          </p:nvPr>
        </p:nvSpPr>
        <p:spPr/>
        <p:txBody>
          <a:bodyPr/>
          <a:lstStyle/>
          <a:p>
            <a:fld id="{3AA8B298-836D-BF4F-8BF0-A4B0B62BAAF1}" type="slidenum">
              <a:rPr lang="es-ES_tradnl" smtClean="0"/>
              <a:pPr/>
              <a:t>4</a:t>
            </a:fld>
            <a:endParaRPr lang="es-ES_tradnl"/>
          </a:p>
        </p:txBody>
      </p:sp>
    </p:spTree>
    <p:extLst>
      <p:ext uri="{BB962C8B-B14F-4D97-AF65-F5344CB8AC3E}">
        <p14:creationId xmlns:p14="http://schemas.microsoft.com/office/powerpoint/2010/main" val="157053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785CB-AFEB-A99D-AFA5-3CB80460D6DC}"/>
              </a:ext>
            </a:extLst>
          </p:cNvPr>
          <p:cNvSpPr>
            <a:spLocks noGrp="1"/>
          </p:cNvSpPr>
          <p:nvPr>
            <p:ph type="title"/>
          </p:nvPr>
        </p:nvSpPr>
        <p:spPr/>
        <p:txBody>
          <a:bodyPr/>
          <a:lstStyle/>
          <a:p>
            <a:r>
              <a:rPr lang="es-ES" dirty="0"/>
              <a:t>Uso de programación de eventos en </a:t>
            </a:r>
            <a:r>
              <a:rPr lang="es-ES" dirty="0" err="1"/>
              <a:t>GUIs</a:t>
            </a:r>
            <a:endParaRPr lang="es-ES_tradnl" dirty="0"/>
          </a:p>
        </p:txBody>
      </p:sp>
      <p:sp>
        <p:nvSpPr>
          <p:cNvPr id="3" name="Content Placeholder 2">
            <a:extLst>
              <a:ext uri="{FF2B5EF4-FFF2-40B4-BE49-F238E27FC236}">
                <a16:creationId xmlns:a16="http://schemas.microsoft.com/office/drawing/2014/main" id="{3AD33690-22D1-A153-F170-2E843B9E54BB}"/>
              </a:ext>
            </a:extLst>
          </p:cNvPr>
          <p:cNvSpPr>
            <a:spLocks noGrp="1"/>
          </p:cNvSpPr>
          <p:nvPr>
            <p:ph idx="1"/>
          </p:nvPr>
        </p:nvSpPr>
        <p:spPr>
          <a:xfrm>
            <a:off x="626165" y="1231969"/>
            <a:ext cx="11042373" cy="5338951"/>
          </a:xfrm>
        </p:spPr>
        <p:txBody>
          <a:bodyPr>
            <a:normAutofit lnSpcReduction="10000"/>
          </a:bodyPr>
          <a:lstStyle/>
          <a:p>
            <a:r>
              <a:rPr lang="es-ES" dirty="0"/>
              <a:t>Este modelo tiene gran aplicación en la programación de interfaces gráficas de usuarios.</a:t>
            </a:r>
          </a:p>
          <a:p>
            <a:r>
              <a:rPr lang="es-ES" dirty="0"/>
              <a:t>Hasta ahora, los programas de consolas típicos siguen un flujo secuencial en que típicamente se tienen ciclos: </a:t>
            </a:r>
          </a:p>
          <a:p>
            <a:pPr lvl="1"/>
            <a:r>
              <a:rPr lang="es-ES" dirty="0"/>
              <a:t>Entrada → procesamiento → salida</a:t>
            </a:r>
          </a:p>
          <a:p>
            <a:r>
              <a:rPr lang="es-ES" dirty="0"/>
              <a:t>Cuando programamos una Interfaz Gráfica de Usuario (</a:t>
            </a:r>
            <a:r>
              <a:rPr lang="es-ES" dirty="0">
                <a:solidFill>
                  <a:srgbClr val="FF0000"/>
                </a:solidFill>
              </a:rPr>
              <a:t>GUI</a:t>
            </a:r>
            <a:r>
              <a:rPr lang="es-ES" dirty="0"/>
              <a:t>: </a:t>
            </a:r>
            <a:r>
              <a:rPr lang="es-ES" dirty="0" err="1"/>
              <a:t>Graphics</a:t>
            </a:r>
            <a:r>
              <a:rPr lang="es-ES" dirty="0"/>
              <a:t> </a:t>
            </a:r>
            <a:r>
              <a:rPr lang="es-ES" dirty="0" err="1"/>
              <a:t>User</a:t>
            </a:r>
            <a:r>
              <a:rPr lang="es-ES" dirty="0"/>
              <a:t> Interface) debemos tomar en cuenta la variedad de posibles interacciones con el usuario.</a:t>
            </a:r>
          </a:p>
          <a:p>
            <a:r>
              <a:rPr lang="es-ES" dirty="0"/>
              <a:t>En lugar de un único flujo de entrada de datos por consola, las </a:t>
            </a:r>
            <a:r>
              <a:rPr lang="es-ES" dirty="0" err="1"/>
              <a:t>GUIs</a:t>
            </a:r>
            <a:r>
              <a:rPr lang="es-ES" dirty="0"/>
              <a:t> permiten muchas más acciones del usuario.</a:t>
            </a:r>
          </a:p>
          <a:p>
            <a:pPr lvl="1"/>
            <a:r>
              <a:rPr lang="es-ES" dirty="0"/>
              <a:t>Por ejemplo: es posible presionar botones gráficos, escribir texto en un campo de texto, o mover algún “</a:t>
            </a:r>
            <a:r>
              <a:rPr lang="es-ES" i="1" dirty="0" err="1"/>
              <a:t>scrollbar</a:t>
            </a:r>
            <a:r>
              <a:rPr lang="es-ES" dirty="0"/>
              <a:t>”.</a:t>
            </a:r>
          </a:p>
          <a:p>
            <a:pPr lvl="1"/>
            <a:r>
              <a:rPr lang="es-ES" dirty="0"/>
              <a:t>¿Cómo podemos estar atentos a tantas cosas al mismo tiempo?</a:t>
            </a:r>
            <a:endParaRPr lang="es-ES_tradnl" dirty="0"/>
          </a:p>
        </p:txBody>
      </p:sp>
      <p:sp>
        <p:nvSpPr>
          <p:cNvPr id="4" name="Footer Placeholder 3">
            <a:extLst>
              <a:ext uri="{FF2B5EF4-FFF2-40B4-BE49-F238E27FC236}">
                <a16:creationId xmlns:a16="http://schemas.microsoft.com/office/drawing/2014/main" id="{BBA5BEAC-56EE-4CE3-73E8-70EFCC2F53DA}"/>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C7F96DCE-A03E-39D7-83C8-F655F4DF3698}"/>
              </a:ext>
            </a:extLst>
          </p:cNvPr>
          <p:cNvSpPr>
            <a:spLocks noGrp="1"/>
          </p:cNvSpPr>
          <p:nvPr>
            <p:ph type="sldNum" sz="quarter" idx="12"/>
          </p:nvPr>
        </p:nvSpPr>
        <p:spPr/>
        <p:txBody>
          <a:bodyPr/>
          <a:lstStyle/>
          <a:p>
            <a:fld id="{3AA8B298-836D-BF4F-8BF0-A4B0B62BAAF1}" type="slidenum">
              <a:rPr lang="es-ES_tradnl" smtClean="0"/>
              <a:pPr/>
              <a:t>5</a:t>
            </a:fld>
            <a:endParaRPr lang="es-ES_tradnl"/>
          </a:p>
        </p:txBody>
      </p:sp>
    </p:spTree>
    <p:extLst>
      <p:ext uri="{BB962C8B-B14F-4D97-AF65-F5344CB8AC3E}">
        <p14:creationId xmlns:p14="http://schemas.microsoft.com/office/powerpoint/2010/main" val="310580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4A5C-CF7E-65D6-07BE-BD84BCFA448D}"/>
              </a:ext>
            </a:extLst>
          </p:cNvPr>
          <p:cNvSpPr>
            <a:spLocks noGrp="1"/>
          </p:cNvSpPr>
          <p:nvPr>
            <p:ph type="title"/>
          </p:nvPr>
        </p:nvSpPr>
        <p:spPr/>
        <p:txBody>
          <a:bodyPr/>
          <a:lstStyle/>
          <a:p>
            <a:r>
              <a:rPr lang="es-ES" dirty="0"/>
              <a:t>Modelo</a:t>
            </a:r>
          </a:p>
        </p:txBody>
      </p:sp>
      <p:sp>
        <p:nvSpPr>
          <p:cNvPr id="9" name="Content Placeholder 8">
            <a:extLst>
              <a:ext uri="{FF2B5EF4-FFF2-40B4-BE49-F238E27FC236}">
                <a16:creationId xmlns:a16="http://schemas.microsoft.com/office/drawing/2014/main" id="{3826B2A0-AEC4-2912-C62E-B7BB8462FE7D}"/>
              </a:ext>
            </a:extLst>
          </p:cNvPr>
          <p:cNvSpPr>
            <a:spLocks noGrp="1"/>
          </p:cNvSpPr>
          <p:nvPr>
            <p:ph idx="1"/>
          </p:nvPr>
        </p:nvSpPr>
        <p:spPr/>
        <p:txBody>
          <a:bodyPr>
            <a:normAutofit fontScale="92500" lnSpcReduction="20000"/>
          </a:bodyPr>
          <a:lstStyle/>
          <a:p>
            <a:r>
              <a:rPr lang="es-ES" dirty="0"/>
              <a:t>Una forma de manejar todo tipo de posibles interacciones de usuarios es el </a:t>
            </a:r>
            <a:r>
              <a:rPr lang="es-ES" dirty="0">
                <a:solidFill>
                  <a:srgbClr val="FF0000"/>
                </a:solidFill>
              </a:rPr>
              <a:t>uso de interrupciones</a:t>
            </a:r>
            <a:r>
              <a:rPr lang="es-ES" dirty="0"/>
              <a:t>; por ejemplo, cuando suena el  timbre o teléfono en casa.</a:t>
            </a:r>
          </a:p>
          <a:p>
            <a:r>
              <a:rPr lang="es-ES" dirty="0"/>
              <a:t>De esta manera la CPU no pierde tiempo “mirando” los posibles eventos de usuarios, sino simplemente responde al evento y reanuda su procesamiento normal (otras tareas).</a:t>
            </a:r>
          </a:p>
          <a:p>
            <a:r>
              <a:rPr lang="es-ES" dirty="0"/>
              <a:t>Lenguajes como Java nos permiten </a:t>
            </a:r>
            <a:r>
              <a:rPr lang="es-ES" dirty="0">
                <a:solidFill>
                  <a:srgbClr val="FF0000"/>
                </a:solidFill>
              </a:rPr>
              <a:t>definir y manejar interrupciones o eventos por software</a:t>
            </a:r>
            <a:r>
              <a:rPr lang="es-ES" dirty="0"/>
              <a:t>.</a:t>
            </a:r>
          </a:p>
          <a:p>
            <a:r>
              <a:rPr lang="es-ES" dirty="0"/>
              <a:t>La API de Java permite crear clases, llamadas </a:t>
            </a:r>
            <a:r>
              <a:rPr lang="es-ES" dirty="0" err="1">
                <a:solidFill>
                  <a:srgbClr val="FF0000"/>
                </a:solidFill>
              </a:rPr>
              <a:t>listeners</a:t>
            </a:r>
            <a:r>
              <a:rPr lang="es-ES" dirty="0">
                <a:solidFill>
                  <a:srgbClr val="FF0000"/>
                </a:solidFill>
              </a:rPr>
              <a:t> o </a:t>
            </a:r>
            <a:r>
              <a:rPr lang="es-ES" dirty="0" err="1">
                <a:solidFill>
                  <a:srgbClr val="FF0000"/>
                </a:solidFill>
              </a:rPr>
              <a:t>handler</a:t>
            </a:r>
            <a:r>
              <a:rPr lang="es-ES" dirty="0"/>
              <a:t>, cuyos objetos responden a eventos causados por la GUI.  </a:t>
            </a:r>
          </a:p>
          <a:p>
            <a:r>
              <a:rPr lang="es-ES" dirty="0"/>
              <a:t>La API de Java tiene </a:t>
            </a:r>
            <a:r>
              <a:rPr lang="es-ES" dirty="0">
                <a:solidFill>
                  <a:srgbClr val="FF0000"/>
                </a:solidFill>
              </a:rPr>
              <a:t>interfaces (</a:t>
            </a:r>
            <a:r>
              <a:rPr lang="es-ES" dirty="0" err="1">
                <a:solidFill>
                  <a:srgbClr val="FF0000"/>
                </a:solidFill>
              </a:rPr>
              <a:t>listeners</a:t>
            </a:r>
            <a:r>
              <a:rPr lang="es-ES" dirty="0">
                <a:solidFill>
                  <a:srgbClr val="FF0000"/>
                </a:solidFill>
              </a:rPr>
              <a:t> o </a:t>
            </a:r>
            <a:r>
              <a:rPr lang="es-ES" dirty="0" err="1">
                <a:solidFill>
                  <a:srgbClr val="FF0000"/>
                </a:solidFill>
              </a:rPr>
              <a:t>handlers</a:t>
            </a:r>
            <a:r>
              <a:rPr lang="es-ES" dirty="0">
                <a:solidFill>
                  <a:srgbClr val="FF0000"/>
                </a:solidFill>
              </a:rPr>
              <a:t>) </a:t>
            </a:r>
            <a:r>
              <a:rPr lang="es-ES" dirty="0"/>
              <a:t>que deben ser implementadas por la clase que atenderá (manejará) los eventos de interés.</a:t>
            </a:r>
          </a:p>
          <a:p>
            <a:r>
              <a:rPr lang="es-ES" dirty="0"/>
              <a:t>Los métodos de la interfaz (“equivalen a las rutinas de servicio de interrupción”) son llamados cuando un evento específico ocurre. </a:t>
            </a:r>
          </a:p>
        </p:txBody>
      </p:sp>
      <p:sp>
        <p:nvSpPr>
          <p:cNvPr id="4" name="Footer Placeholder 3">
            <a:extLst>
              <a:ext uri="{FF2B5EF4-FFF2-40B4-BE49-F238E27FC236}">
                <a16:creationId xmlns:a16="http://schemas.microsoft.com/office/drawing/2014/main" id="{A790A271-6C10-D8D4-CB6A-739AD7D83720}"/>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7BF719DC-3F5E-8668-9724-E0B009B8665E}"/>
              </a:ext>
            </a:extLst>
          </p:cNvPr>
          <p:cNvSpPr>
            <a:spLocks noGrp="1"/>
          </p:cNvSpPr>
          <p:nvPr>
            <p:ph type="sldNum" sz="quarter" idx="12"/>
          </p:nvPr>
        </p:nvSpPr>
        <p:spPr/>
        <p:txBody>
          <a:bodyPr/>
          <a:lstStyle/>
          <a:p>
            <a:fld id="{3AA8B298-836D-BF4F-8BF0-A4B0B62BAAF1}" type="slidenum">
              <a:rPr lang="es-ES_tradnl" smtClean="0"/>
              <a:pPr/>
              <a:t>6</a:t>
            </a:fld>
            <a:endParaRPr lang="es-ES_tradnl"/>
          </a:p>
        </p:txBody>
      </p:sp>
    </p:spTree>
    <p:extLst>
      <p:ext uri="{BB962C8B-B14F-4D97-AF65-F5344CB8AC3E}">
        <p14:creationId xmlns:p14="http://schemas.microsoft.com/office/powerpoint/2010/main" val="169972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Shape 18">
            <a:extLst>
              <a:ext uri="{FF2B5EF4-FFF2-40B4-BE49-F238E27FC236}">
                <a16:creationId xmlns:a16="http://schemas.microsoft.com/office/drawing/2014/main" id="{193A29BF-3100-28A9-E61B-F4BBE8D032D2}"/>
              </a:ext>
            </a:extLst>
          </p:cNvPr>
          <p:cNvSpPr txBox="1"/>
          <p:nvPr/>
        </p:nvSpPr>
        <p:spPr>
          <a:xfrm>
            <a:off x="2780213" y="1655638"/>
            <a:ext cx="2208600" cy="559080"/>
          </a:xfrm>
          <a:prstGeom prst="rect">
            <a:avLst/>
          </a:prstGeom>
          <a:noFill/>
          <a:ln>
            <a:noFill/>
          </a:ln>
        </p:spPr>
        <p:txBody>
          <a:bodyPr lIns="90000" tIns="45000" rIns="90000" bIns="45000" anchorCtr="1">
            <a:noAutofit/>
          </a:bodyPr>
          <a:lstStyle/>
          <a:p>
            <a:r>
              <a:rPr lang="es-ES" sz="1400" b="1" strike="noStrike" spc="-1" dirty="0">
                <a:latin typeface="Arial"/>
              </a:rPr>
              <a:t>new </a:t>
            </a:r>
            <a:endParaRPr lang="es-ES" sz="1400" b="0" strike="noStrike" spc="-1" dirty="0">
              <a:latin typeface="Arial"/>
            </a:endParaRPr>
          </a:p>
          <a:p>
            <a:r>
              <a:rPr lang="es-ES" sz="1400" b="1" strike="noStrike" spc="-1" dirty="0" err="1">
                <a:latin typeface="Arial"/>
              </a:rPr>
              <a:t>EventHandler</a:t>
            </a:r>
            <a:r>
              <a:rPr lang="es-ES" sz="1400" b="1" strike="noStrike" spc="-1" dirty="0">
                <a:latin typeface="Arial"/>
              </a:rPr>
              <a:t>()</a:t>
            </a:r>
            <a:endParaRPr lang="es-ES" sz="1400" b="0" strike="noStrike" spc="-1" dirty="0">
              <a:latin typeface="Arial"/>
            </a:endParaRPr>
          </a:p>
        </p:txBody>
      </p:sp>
      <p:sp>
        <p:nvSpPr>
          <p:cNvPr id="2" name="Title 1">
            <a:extLst>
              <a:ext uri="{FF2B5EF4-FFF2-40B4-BE49-F238E27FC236}">
                <a16:creationId xmlns:a16="http://schemas.microsoft.com/office/drawing/2014/main" id="{47DCE256-B9F5-147B-0316-A6271CF4D40B}"/>
              </a:ext>
            </a:extLst>
          </p:cNvPr>
          <p:cNvSpPr>
            <a:spLocks noGrp="1"/>
          </p:cNvSpPr>
          <p:nvPr>
            <p:ph type="title"/>
          </p:nvPr>
        </p:nvSpPr>
        <p:spPr/>
        <p:txBody>
          <a:bodyPr/>
          <a:lstStyle/>
          <a:p>
            <a:r>
              <a:rPr lang="es-ES" sz="4000" dirty="0"/>
              <a:t>Pasos para programar respuestas a  Eventos</a:t>
            </a:r>
            <a:endParaRPr lang="es-ES_tradnl" sz="4000" dirty="0"/>
          </a:p>
        </p:txBody>
      </p:sp>
      <p:sp>
        <p:nvSpPr>
          <p:cNvPr id="3" name="Content Placeholder 2">
            <a:extLst>
              <a:ext uri="{FF2B5EF4-FFF2-40B4-BE49-F238E27FC236}">
                <a16:creationId xmlns:a16="http://schemas.microsoft.com/office/drawing/2014/main" id="{ED4EEB54-EF17-CFD7-E155-B04E61D1FE34}"/>
              </a:ext>
            </a:extLst>
          </p:cNvPr>
          <p:cNvSpPr>
            <a:spLocks noGrp="1"/>
          </p:cNvSpPr>
          <p:nvPr>
            <p:ph idx="1"/>
          </p:nvPr>
        </p:nvSpPr>
        <p:spPr>
          <a:xfrm>
            <a:off x="626165" y="4167962"/>
            <a:ext cx="11042373" cy="2188387"/>
          </a:xfrm>
        </p:spPr>
        <p:txBody>
          <a:bodyPr/>
          <a:lstStyle/>
          <a:p>
            <a:r>
              <a:rPr lang="es-ES" dirty="0"/>
              <a:t>Un </a:t>
            </a:r>
            <a:r>
              <a:rPr lang="es-ES" b="1" dirty="0" err="1"/>
              <a:t>handler</a:t>
            </a:r>
            <a:r>
              <a:rPr lang="es-ES" dirty="0"/>
              <a:t> es una instancia de una clase definida por el usuario. Esta clase implementa los métodos de una Interfaz (estos métodos equivalen a las rutinas para atender los eventos de interés).</a:t>
            </a:r>
          </a:p>
          <a:p>
            <a:r>
              <a:rPr lang="es-ES" dirty="0"/>
              <a:t>Las componentes gráficas de Java definen el métodos asociados a eventos y los datos pasados al invocarlo.</a:t>
            </a:r>
          </a:p>
        </p:txBody>
      </p:sp>
      <p:sp>
        <p:nvSpPr>
          <p:cNvPr id="4" name="Footer Placeholder 3">
            <a:extLst>
              <a:ext uri="{FF2B5EF4-FFF2-40B4-BE49-F238E27FC236}">
                <a16:creationId xmlns:a16="http://schemas.microsoft.com/office/drawing/2014/main" id="{E6BA3960-BE74-51A7-A5AB-71EDD30CACCC}"/>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82CEAA9D-626D-6984-5543-41FD4ABA2DC8}"/>
              </a:ext>
            </a:extLst>
          </p:cNvPr>
          <p:cNvSpPr>
            <a:spLocks noGrp="1"/>
          </p:cNvSpPr>
          <p:nvPr>
            <p:ph type="sldNum" sz="quarter" idx="12"/>
          </p:nvPr>
        </p:nvSpPr>
        <p:spPr/>
        <p:txBody>
          <a:bodyPr/>
          <a:lstStyle/>
          <a:p>
            <a:fld id="{3AA8B298-836D-BF4F-8BF0-A4B0B62BAAF1}" type="slidenum">
              <a:rPr lang="es-ES_tradnl" smtClean="0"/>
              <a:pPr/>
              <a:t>7</a:t>
            </a:fld>
            <a:endParaRPr lang="es-ES_tradnl"/>
          </a:p>
        </p:txBody>
      </p:sp>
      <p:sp>
        <p:nvSpPr>
          <p:cNvPr id="11" name="CustomShape 3">
            <a:extLst>
              <a:ext uri="{FF2B5EF4-FFF2-40B4-BE49-F238E27FC236}">
                <a16:creationId xmlns:a16="http://schemas.microsoft.com/office/drawing/2014/main" id="{6B5F3555-9572-366F-CDB0-EC36F4F8AB3E}"/>
              </a:ext>
            </a:extLst>
          </p:cNvPr>
          <p:cNvSpPr/>
          <p:nvPr/>
        </p:nvSpPr>
        <p:spPr>
          <a:xfrm>
            <a:off x="1996493" y="1231970"/>
            <a:ext cx="1828800" cy="406440"/>
          </a:xfrm>
          <a:custGeom>
            <a:avLst/>
            <a:gdLst/>
            <a:ahLst/>
            <a:cxnLst/>
            <a:rect l="0" t="0" r="r" b="b"/>
            <a:pathLst>
              <a:path w="5082" h="1131">
                <a:moveTo>
                  <a:pt x="188" y="0"/>
                </a:moveTo>
                <a:lnTo>
                  <a:pt x="188" y="0"/>
                </a:lnTo>
                <a:cubicBezTo>
                  <a:pt x="155" y="0"/>
                  <a:pt x="123" y="9"/>
                  <a:pt x="94" y="25"/>
                </a:cubicBezTo>
                <a:cubicBezTo>
                  <a:pt x="66" y="42"/>
                  <a:pt x="42" y="66"/>
                  <a:pt x="25" y="94"/>
                </a:cubicBezTo>
                <a:cubicBezTo>
                  <a:pt x="9" y="123"/>
                  <a:pt x="0" y="155"/>
                  <a:pt x="0" y="188"/>
                </a:cubicBezTo>
                <a:lnTo>
                  <a:pt x="0" y="941"/>
                </a:lnTo>
                <a:lnTo>
                  <a:pt x="0" y="942"/>
                </a:lnTo>
                <a:cubicBezTo>
                  <a:pt x="0" y="975"/>
                  <a:pt x="9" y="1007"/>
                  <a:pt x="25" y="1036"/>
                </a:cubicBezTo>
                <a:cubicBezTo>
                  <a:pt x="42" y="1064"/>
                  <a:pt x="66" y="1088"/>
                  <a:pt x="94" y="1105"/>
                </a:cubicBezTo>
                <a:cubicBezTo>
                  <a:pt x="123" y="1121"/>
                  <a:pt x="155" y="1130"/>
                  <a:pt x="188" y="1130"/>
                </a:cubicBezTo>
                <a:lnTo>
                  <a:pt x="4892" y="1130"/>
                </a:lnTo>
                <a:lnTo>
                  <a:pt x="4893" y="1130"/>
                </a:lnTo>
                <a:cubicBezTo>
                  <a:pt x="4926" y="1130"/>
                  <a:pt x="4958" y="1121"/>
                  <a:pt x="4987" y="1105"/>
                </a:cubicBezTo>
                <a:cubicBezTo>
                  <a:pt x="5015" y="1088"/>
                  <a:pt x="5039" y="1064"/>
                  <a:pt x="5056" y="1036"/>
                </a:cubicBezTo>
                <a:cubicBezTo>
                  <a:pt x="5072" y="1007"/>
                  <a:pt x="5081" y="975"/>
                  <a:pt x="5081" y="942"/>
                </a:cubicBezTo>
                <a:lnTo>
                  <a:pt x="5081" y="188"/>
                </a:lnTo>
                <a:lnTo>
                  <a:pt x="5081" y="188"/>
                </a:lnTo>
                <a:lnTo>
                  <a:pt x="5081" y="188"/>
                </a:lnTo>
                <a:cubicBezTo>
                  <a:pt x="5081" y="155"/>
                  <a:pt x="5072" y="123"/>
                  <a:pt x="5056" y="94"/>
                </a:cubicBezTo>
                <a:cubicBezTo>
                  <a:pt x="5039" y="66"/>
                  <a:pt x="5015" y="42"/>
                  <a:pt x="4987" y="25"/>
                </a:cubicBezTo>
                <a:cubicBezTo>
                  <a:pt x="4958" y="9"/>
                  <a:pt x="4926" y="0"/>
                  <a:pt x="4893" y="0"/>
                </a:cubicBezTo>
                <a:lnTo>
                  <a:pt x="188" y="0"/>
                </a:lnTo>
              </a:path>
            </a:pathLst>
          </a:custGeom>
          <a:solidFill>
            <a:srgbClr val="FFFF99"/>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s-ES" sz="2000" b="0" strike="noStrike" spc="-1" dirty="0">
                <a:latin typeface="Arial"/>
              </a:rPr>
              <a:t>Algún Objeto</a:t>
            </a:r>
          </a:p>
        </p:txBody>
      </p:sp>
      <p:sp>
        <p:nvSpPr>
          <p:cNvPr id="12" name="CustomShape 4">
            <a:extLst>
              <a:ext uri="{FF2B5EF4-FFF2-40B4-BE49-F238E27FC236}">
                <a16:creationId xmlns:a16="http://schemas.microsoft.com/office/drawing/2014/main" id="{D7E182C8-F499-9CD8-8A13-F35D5A2E93CE}"/>
              </a:ext>
            </a:extLst>
          </p:cNvPr>
          <p:cNvSpPr/>
          <p:nvPr/>
        </p:nvSpPr>
        <p:spPr>
          <a:xfrm>
            <a:off x="7410893" y="1390730"/>
            <a:ext cx="1828800" cy="685800"/>
          </a:xfrm>
          <a:custGeom>
            <a:avLst/>
            <a:gdLst/>
            <a:ahLst/>
            <a:cxnLst/>
            <a:rect l="0" t="0" r="r" b="b"/>
            <a:pathLst>
              <a:path w="5082" h="1907">
                <a:moveTo>
                  <a:pt x="317" y="0"/>
                </a:moveTo>
                <a:lnTo>
                  <a:pt x="318" y="0"/>
                </a:lnTo>
                <a:cubicBezTo>
                  <a:pt x="262" y="0"/>
                  <a:pt x="207" y="15"/>
                  <a:pt x="159" y="43"/>
                </a:cubicBezTo>
                <a:cubicBezTo>
                  <a:pt x="111" y="70"/>
                  <a:pt x="70" y="111"/>
                  <a:pt x="43" y="159"/>
                </a:cubicBezTo>
                <a:cubicBezTo>
                  <a:pt x="15" y="207"/>
                  <a:pt x="0" y="262"/>
                  <a:pt x="0" y="318"/>
                </a:cubicBezTo>
                <a:lnTo>
                  <a:pt x="0" y="1588"/>
                </a:lnTo>
                <a:lnTo>
                  <a:pt x="0" y="1588"/>
                </a:lnTo>
                <a:cubicBezTo>
                  <a:pt x="0" y="1644"/>
                  <a:pt x="15" y="1699"/>
                  <a:pt x="43" y="1747"/>
                </a:cubicBezTo>
                <a:cubicBezTo>
                  <a:pt x="70" y="1795"/>
                  <a:pt x="111" y="1836"/>
                  <a:pt x="159" y="1863"/>
                </a:cubicBezTo>
                <a:cubicBezTo>
                  <a:pt x="207" y="1891"/>
                  <a:pt x="262" y="1906"/>
                  <a:pt x="318" y="1906"/>
                </a:cubicBezTo>
                <a:lnTo>
                  <a:pt x="4763" y="1906"/>
                </a:lnTo>
                <a:lnTo>
                  <a:pt x="4763" y="1906"/>
                </a:lnTo>
                <a:cubicBezTo>
                  <a:pt x="4819" y="1906"/>
                  <a:pt x="4874" y="1891"/>
                  <a:pt x="4922" y="1863"/>
                </a:cubicBezTo>
                <a:cubicBezTo>
                  <a:pt x="4970" y="1836"/>
                  <a:pt x="5011" y="1795"/>
                  <a:pt x="5038" y="1747"/>
                </a:cubicBezTo>
                <a:cubicBezTo>
                  <a:pt x="5066" y="1699"/>
                  <a:pt x="5081" y="1644"/>
                  <a:pt x="5081" y="1588"/>
                </a:cubicBezTo>
                <a:lnTo>
                  <a:pt x="5081" y="317"/>
                </a:lnTo>
                <a:lnTo>
                  <a:pt x="5081" y="318"/>
                </a:lnTo>
                <a:lnTo>
                  <a:pt x="5081" y="318"/>
                </a:lnTo>
                <a:cubicBezTo>
                  <a:pt x="5081" y="262"/>
                  <a:pt x="5066" y="207"/>
                  <a:pt x="5038" y="159"/>
                </a:cubicBezTo>
                <a:cubicBezTo>
                  <a:pt x="5011" y="111"/>
                  <a:pt x="4970" y="70"/>
                  <a:pt x="4922" y="43"/>
                </a:cubicBezTo>
                <a:cubicBezTo>
                  <a:pt x="4874" y="15"/>
                  <a:pt x="4819" y="0"/>
                  <a:pt x="4763" y="0"/>
                </a:cubicBezTo>
                <a:lnTo>
                  <a:pt x="317" y="0"/>
                </a:lnTo>
              </a:path>
            </a:pathLst>
          </a:custGeom>
          <a:solidFill>
            <a:srgbClr val="FFFF99"/>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s-ES" sz="2000" b="0" strike="noStrike" spc="-1" dirty="0">
                <a:latin typeface="Arial"/>
              </a:rPr>
              <a:t>Componente </a:t>
            </a:r>
          </a:p>
          <a:p>
            <a:pPr algn="ctr"/>
            <a:r>
              <a:rPr lang="es-ES" sz="2000" b="0" strike="noStrike" spc="-1" dirty="0">
                <a:latin typeface="Arial"/>
              </a:rPr>
              <a:t>Gráfica</a:t>
            </a:r>
          </a:p>
        </p:txBody>
      </p:sp>
      <p:sp>
        <p:nvSpPr>
          <p:cNvPr id="13" name="CustomShape 5">
            <a:extLst>
              <a:ext uri="{FF2B5EF4-FFF2-40B4-BE49-F238E27FC236}">
                <a16:creationId xmlns:a16="http://schemas.microsoft.com/office/drawing/2014/main" id="{007FA880-12E0-C84F-C844-53C2833012B2}"/>
              </a:ext>
            </a:extLst>
          </p:cNvPr>
          <p:cNvSpPr/>
          <p:nvPr/>
        </p:nvSpPr>
        <p:spPr>
          <a:xfrm>
            <a:off x="4696493" y="1720490"/>
            <a:ext cx="2000880" cy="302400"/>
          </a:xfrm>
          <a:custGeom>
            <a:avLst/>
            <a:gdLst/>
            <a:ahLst/>
            <a:cxnLst/>
            <a:rect l="0" t="0" r="r" b="b"/>
            <a:pathLst>
              <a:path w="5560" h="842">
                <a:moveTo>
                  <a:pt x="140" y="0"/>
                </a:moveTo>
                <a:lnTo>
                  <a:pt x="140" y="0"/>
                </a:lnTo>
                <a:cubicBezTo>
                  <a:pt x="116" y="0"/>
                  <a:pt x="91" y="6"/>
                  <a:pt x="70" y="19"/>
                </a:cubicBezTo>
                <a:cubicBezTo>
                  <a:pt x="49" y="31"/>
                  <a:pt x="31" y="49"/>
                  <a:pt x="19" y="70"/>
                </a:cubicBezTo>
                <a:cubicBezTo>
                  <a:pt x="6" y="91"/>
                  <a:pt x="0" y="116"/>
                  <a:pt x="0" y="140"/>
                </a:cubicBezTo>
                <a:lnTo>
                  <a:pt x="0" y="700"/>
                </a:lnTo>
                <a:lnTo>
                  <a:pt x="0" y="701"/>
                </a:lnTo>
                <a:cubicBezTo>
                  <a:pt x="0" y="725"/>
                  <a:pt x="6" y="750"/>
                  <a:pt x="19" y="771"/>
                </a:cubicBezTo>
                <a:cubicBezTo>
                  <a:pt x="31" y="792"/>
                  <a:pt x="49" y="810"/>
                  <a:pt x="70" y="822"/>
                </a:cubicBezTo>
                <a:cubicBezTo>
                  <a:pt x="91" y="835"/>
                  <a:pt x="116" y="841"/>
                  <a:pt x="140" y="841"/>
                </a:cubicBezTo>
                <a:lnTo>
                  <a:pt x="5418" y="841"/>
                </a:lnTo>
                <a:lnTo>
                  <a:pt x="5419" y="841"/>
                </a:lnTo>
                <a:cubicBezTo>
                  <a:pt x="5443" y="841"/>
                  <a:pt x="5468" y="835"/>
                  <a:pt x="5489" y="822"/>
                </a:cubicBezTo>
                <a:cubicBezTo>
                  <a:pt x="5510" y="810"/>
                  <a:pt x="5528" y="792"/>
                  <a:pt x="5540" y="771"/>
                </a:cubicBezTo>
                <a:cubicBezTo>
                  <a:pt x="5553" y="750"/>
                  <a:pt x="5559" y="725"/>
                  <a:pt x="5559" y="701"/>
                </a:cubicBezTo>
                <a:lnTo>
                  <a:pt x="5559" y="140"/>
                </a:lnTo>
                <a:lnTo>
                  <a:pt x="5559" y="140"/>
                </a:lnTo>
                <a:lnTo>
                  <a:pt x="5559" y="140"/>
                </a:lnTo>
                <a:cubicBezTo>
                  <a:pt x="5559" y="116"/>
                  <a:pt x="5553" y="91"/>
                  <a:pt x="5540" y="70"/>
                </a:cubicBezTo>
                <a:cubicBezTo>
                  <a:pt x="5528" y="49"/>
                  <a:pt x="5510" y="31"/>
                  <a:pt x="5489" y="19"/>
                </a:cubicBezTo>
                <a:cubicBezTo>
                  <a:pt x="5468" y="6"/>
                  <a:pt x="5443" y="0"/>
                  <a:pt x="5419" y="0"/>
                </a:cubicBezTo>
                <a:lnTo>
                  <a:pt x="140" y="0"/>
                </a:lnTo>
              </a:path>
            </a:pathLst>
          </a:custGeom>
          <a:solidFill>
            <a:srgbClr val="FFFF99"/>
          </a:solidFill>
          <a:ln>
            <a:solidFill>
              <a:srgbClr val="000000"/>
            </a:solid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r>
              <a:rPr lang="es-ES" sz="2000" b="0" strike="noStrike" spc="-1" dirty="0" err="1">
                <a:latin typeface="Arial"/>
              </a:rPr>
              <a:t>EventHandler</a:t>
            </a:r>
            <a:endParaRPr lang="es-ES" sz="2000" b="0" strike="noStrike" spc="-1" dirty="0">
              <a:latin typeface="Arial"/>
            </a:endParaRPr>
          </a:p>
        </p:txBody>
      </p:sp>
      <p:sp>
        <p:nvSpPr>
          <p:cNvPr id="14" name="Line 6">
            <a:extLst>
              <a:ext uri="{FF2B5EF4-FFF2-40B4-BE49-F238E27FC236}">
                <a16:creationId xmlns:a16="http://schemas.microsoft.com/office/drawing/2014/main" id="{FA0520E3-23BD-CBA9-118D-DD9DD15D766C}"/>
              </a:ext>
            </a:extLst>
          </p:cNvPr>
          <p:cNvSpPr/>
          <p:nvPr/>
        </p:nvSpPr>
        <p:spPr>
          <a:xfrm>
            <a:off x="2835293" y="1659290"/>
            <a:ext cx="3600" cy="213192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5" name="Line 7">
            <a:extLst>
              <a:ext uri="{FF2B5EF4-FFF2-40B4-BE49-F238E27FC236}">
                <a16:creationId xmlns:a16="http://schemas.microsoft.com/office/drawing/2014/main" id="{FF37931C-2AE0-49B9-4A4E-9B15F8E357E3}"/>
              </a:ext>
            </a:extLst>
          </p:cNvPr>
          <p:cNvSpPr/>
          <p:nvPr/>
        </p:nvSpPr>
        <p:spPr>
          <a:xfrm flipH="1">
            <a:off x="5577773" y="2076530"/>
            <a:ext cx="4320" cy="19108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6" name="Line 8">
            <a:extLst>
              <a:ext uri="{FF2B5EF4-FFF2-40B4-BE49-F238E27FC236}">
                <a16:creationId xmlns:a16="http://schemas.microsoft.com/office/drawing/2014/main" id="{5DB50FB9-C7C9-BF85-6B32-8467AA4F98E8}"/>
              </a:ext>
            </a:extLst>
          </p:cNvPr>
          <p:cNvSpPr/>
          <p:nvPr/>
        </p:nvSpPr>
        <p:spPr>
          <a:xfrm>
            <a:off x="8325293" y="2076530"/>
            <a:ext cx="0" cy="171468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7" name="Line 9">
            <a:extLst>
              <a:ext uri="{FF2B5EF4-FFF2-40B4-BE49-F238E27FC236}">
                <a16:creationId xmlns:a16="http://schemas.microsoft.com/office/drawing/2014/main" id="{BB293BD5-51A5-A729-9F95-3E2096BF3CD8}"/>
              </a:ext>
            </a:extLst>
          </p:cNvPr>
          <p:cNvSpPr/>
          <p:nvPr/>
        </p:nvSpPr>
        <p:spPr>
          <a:xfrm>
            <a:off x="2838893" y="2419610"/>
            <a:ext cx="54864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18" name="CustomShape 10">
            <a:extLst>
              <a:ext uri="{FF2B5EF4-FFF2-40B4-BE49-F238E27FC236}">
                <a16:creationId xmlns:a16="http://schemas.microsoft.com/office/drawing/2014/main" id="{C6085163-D3BB-79A7-67E5-82EA99C41DD4}"/>
              </a:ext>
            </a:extLst>
          </p:cNvPr>
          <p:cNvSpPr/>
          <p:nvPr/>
        </p:nvSpPr>
        <p:spPr>
          <a:xfrm>
            <a:off x="8096693" y="2438330"/>
            <a:ext cx="457200" cy="324000"/>
          </a:xfrm>
          <a:prstGeom prst="rect">
            <a:avLst/>
          </a:prstGeom>
          <a:solidFill>
            <a:srgbClr val="C0C0C0"/>
          </a:solidFill>
          <a:ln>
            <a:solidFill>
              <a:srgbClr val="000000"/>
            </a:solidFill>
          </a:ln>
        </p:spPr>
        <p:style>
          <a:lnRef idx="0">
            <a:scrgbClr r="0" g="0" b="0"/>
          </a:lnRef>
          <a:fillRef idx="0">
            <a:scrgbClr r="0" g="0" b="0"/>
          </a:fillRef>
          <a:effectRef idx="0">
            <a:scrgbClr r="0" g="0" b="0"/>
          </a:effectRef>
          <a:fontRef idx="minor"/>
        </p:style>
      </p:sp>
      <p:sp>
        <p:nvSpPr>
          <p:cNvPr id="19" name="TextShape 11">
            <a:extLst>
              <a:ext uri="{FF2B5EF4-FFF2-40B4-BE49-F238E27FC236}">
                <a16:creationId xmlns:a16="http://schemas.microsoft.com/office/drawing/2014/main" id="{33C32185-F117-4C94-692E-4484F194F5E8}"/>
              </a:ext>
            </a:extLst>
          </p:cNvPr>
          <p:cNvSpPr txBox="1"/>
          <p:nvPr/>
        </p:nvSpPr>
        <p:spPr>
          <a:xfrm>
            <a:off x="5793773" y="3008966"/>
            <a:ext cx="2402280" cy="559080"/>
          </a:xfrm>
          <a:prstGeom prst="rect">
            <a:avLst/>
          </a:prstGeom>
          <a:noFill/>
          <a:ln>
            <a:noFill/>
          </a:ln>
        </p:spPr>
        <p:txBody>
          <a:bodyPr lIns="90000" tIns="45000" rIns="90000" bIns="45000" anchorCtr="1">
            <a:noAutofit/>
          </a:bodyPr>
          <a:lstStyle/>
          <a:p>
            <a:r>
              <a:rPr lang="es-ES" sz="1400" b="1" strike="noStrike" spc="-1" dirty="0">
                <a:latin typeface="Arial" panose="020B0604020202020204" pitchFamily="34" charset="0"/>
                <a:cs typeface="Arial" panose="020B0604020202020204" pitchFamily="34" charset="0"/>
              </a:rPr>
              <a:t>Método asociado +</a:t>
            </a:r>
            <a:br>
              <a:rPr sz="1400" dirty="0">
                <a:latin typeface="Arial" panose="020B0604020202020204" pitchFamily="34" charset="0"/>
                <a:cs typeface="Arial" panose="020B0604020202020204" pitchFamily="34" charset="0"/>
              </a:rPr>
            </a:br>
            <a:r>
              <a:rPr lang="es-ES" sz="1400" b="1" strike="noStrike" spc="-1" dirty="0">
                <a:latin typeface="Arial" panose="020B0604020202020204" pitchFamily="34" charset="0"/>
                <a:cs typeface="Arial" panose="020B0604020202020204" pitchFamily="34" charset="0"/>
              </a:rPr>
              <a:t>datos del evento</a:t>
            </a:r>
            <a:endParaRPr lang="es-ES" sz="1400" b="0" strike="noStrike" spc="-1" dirty="0">
              <a:latin typeface="Arial" panose="020B0604020202020204" pitchFamily="34" charset="0"/>
              <a:cs typeface="Arial" panose="020B0604020202020204" pitchFamily="34" charset="0"/>
            </a:endParaRPr>
          </a:p>
        </p:txBody>
      </p:sp>
      <p:sp>
        <p:nvSpPr>
          <p:cNvPr id="20" name="CustomShape 12">
            <a:extLst>
              <a:ext uri="{FF2B5EF4-FFF2-40B4-BE49-F238E27FC236}">
                <a16:creationId xmlns:a16="http://schemas.microsoft.com/office/drawing/2014/main" id="{6652F366-0EEA-17B2-AC0B-99020A93EEA1}"/>
              </a:ext>
            </a:extLst>
          </p:cNvPr>
          <p:cNvSpPr/>
          <p:nvPr/>
        </p:nvSpPr>
        <p:spPr>
          <a:xfrm>
            <a:off x="258413" y="1786200"/>
            <a:ext cx="2175099" cy="1309849"/>
          </a:xfrm>
          <a:prstGeom prst="wedgeRoundRectCallout">
            <a:avLst>
              <a:gd name="adj1" fmla="val 57944"/>
              <a:gd name="adj2" fmla="val -19815"/>
              <a:gd name="adj3" fmla="val 16667"/>
            </a:avLst>
          </a:prstGeom>
          <a:noFill/>
          <a:ln>
            <a:solidFill>
              <a:srgbClr val="000000"/>
            </a:solidFill>
          </a:ln>
        </p:spPr>
        <p:style>
          <a:lnRef idx="0">
            <a:scrgbClr r="0" g="0" b="0"/>
          </a:lnRef>
          <a:fillRef idx="0">
            <a:scrgbClr r="0" g="0" b="0"/>
          </a:fillRef>
          <a:effectRef idx="0">
            <a:scrgbClr r="0" g="0" b="0"/>
          </a:effectRef>
          <a:fontRef idx="minor"/>
        </p:style>
        <p:txBody>
          <a:bodyPr wrap="square" lIns="36000" tIns="36000" rIns="36000" bIns="36000" anchor="ctr" anchorCtr="1">
            <a:normAutofit/>
          </a:bodyPr>
          <a:lstStyle/>
          <a:p>
            <a:pPr algn="ctr"/>
            <a:r>
              <a:rPr lang="es-ES" b="0" strike="noStrike" spc="-1" dirty="0">
                <a:latin typeface="Arial" panose="020B0604020202020204" pitchFamily="34" charset="0"/>
                <a:cs typeface="Arial" panose="020B0604020202020204" pitchFamily="34" charset="0"/>
              </a:rPr>
              <a:t>Configuración para reaccionar ante un evento (en </a:t>
            </a:r>
            <a:r>
              <a:rPr lang="es-ES" b="0" strike="noStrike" spc="-1" dirty="0" err="1">
                <a:latin typeface="Arial" panose="020B0604020202020204" pitchFamily="34" charset="0"/>
                <a:cs typeface="Arial" panose="020B0604020202020204" pitchFamily="34" charset="0"/>
              </a:rPr>
              <a:t>main</a:t>
            </a:r>
            <a:r>
              <a:rPr lang="es-ES" b="0" strike="noStrike" spc="-1" dirty="0">
                <a:latin typeface="Arial" panose="020B0604020202020204" pitchFamily="34" charset="0"/>
                <a:cs typeface="Arial" panose="020B0604020202020204" pitchFamily="34" charset="0"/>
              </a:rPr>
              <a:t>, por ejemplo)</a:t>
            </a:r>
          </a:p>
        </p:txBody>
      </p:sp>
      <p:sp>
        <p:nvSpPr>
          <p:cNvPr id="21" name="CustomShape 13">
            <a:extLst>
              <a:ext uri="{FF2B5EF4-FFF2-40B4-BE49-F238E27FC236}">
                <a16:creationId xmlns:a16="http://schemas.microsoft.com/office/drawing/2014/main" id="{CE9B5604-5696-6701-9B1E-64786B88583B}"/>
              </a:ext>
            </a:extLst>
          </p:cNvPr>
          <p:cNvSpPr/>
          <p:nvPr/>
        </p:nvSpPr>
        <p:spPr>
          <a:xfrm flipH="1">
            <a:off x="9005055" y="2475770"/>
            <a:ext cx="2628547" cy="1511640"/>
          </a:xfrm>
          <a:prstGeom prst="wedgeRoundRectCallout">
            <a:avLst>
              <a:gd name="adj1" fmla="val 73737"/>
              <a:gd name="adj2" fmla="val -299"/>
              <a:gd name="adj3" fmla="val 16667"/>
            </a:avLst>
          </a:prstGeom>
          <a:noFill/>
          <a:ln>
            <a:solidFill>
              <a:srgbClr val="000000"/>
            </a:solidFill>
          </a:ln>
        </p:spPr>
        <p:style>
          <a:lnRef idx="0">
            <a:scrgbClr r="0" g="0" b="0"/>
          </a:lnRef>
          <a:fillRef idx="0">
            <a:scrgbClr r="0" g="0" b="0"/>
          </a:fillRef>
          <a:effectRef idx="0">
            <a:scrgbClr r="0" g="0" b="0"/>
          </a:effectRef>
          <a:fontRef idx="minor"/>
        </p:style>
        <p:txBody>
          <a:bodyPr wrap="square" lIns="36000" tIns="36000" rIns="36000" bIns="36000" anchor="ctr" anchorCtr="1">
            <a:normAutofit lnSpcReduction="10000"/>
          </a:bodyPr>
          <a:lstStyle/>
          <a:p>
            <a:pPr algn="ctr"/>
            <a:r>
              <a:rPr lang="es-ES" spc="-1" dirty="0">
                <a:latin typeface="Arial" panose="020B0604020202020204" pitchFamily="34" charset="0"/>
                <a:cs typeface="Arial" panose="020B0604020202020204" pitchFamily="34" charset="0"/>
              </a:rPr>
              <a:t>Se produce el evento, es detectado por el </a:t>
            </a:r>
            <a:r>
              <a:rPr lang="es-ES" spc="-1" dirty="0" err="1">
                <a:latin typeface="Arial" panose="020B0604020202020204" pitchFamily="34" charset="0"/>
                <a:cs typeface="Arial" panose="020B0604020202020204" pitchFamily="34" charset="0"/>
              </a:rPr>
              <a:t>loop</a:t>
            </a:r>
            <a:r>
              <a:rPr lang="es-ES" spc="-1" dirty="0">
                <a:latin typeface="Arial" panose="020B0604020202020204" pitchFamily="34" charset="0"/>
                <a:cs typeface="Arial" panose="020B0604020202020204" pitchFamily="34" charset="0"/>
              </a:rPr>
              <a:t> infinito que no vemos, e invoca método</a:t>
            </a:r>
          </a:p>
        </p:txBody>
      </p:sp>
      <p:sp>
        <p:nvSpPr>
          <p:cNvPr id="22" name="Line 14">
            <a:extLst>
              <a:ext uri="{FF2B5EF4-FFF2-40B4-BE49-F238E27FC236}">
                <a16:creationId xmlns:a16="http://schemas.microsoft.com/office/drawing/2014/main" id="{ACF994DB-A07C-CCFA-2EF4-1260CEFED0B9}"/>
              </a:ext>
            </a:extLst>
          </p:cNvPr>
          <p:cNvSpPr/>
          <p:nvPr/>
        </p:nvSpPr>
        <p:spPr>
          <a:xfrm flipH="1">
            <a:off x="5582093" y="3276770"/>
            <a:ext cx="274320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3" name="CustomShape 15">
            <a:extLst>
              <a:ext uri="{FF2B5EF4-FFF2-40B4-BE49-F238E27FC236}">
                <a16:creationId xmlns:a16="http://schemas.microsoft.com/office/drawing/2014/main" id="{AE0CCBB5-61CD-4EA3-0D56-1129C51C8CBB}"/>
              </a:ext>
            </a:extLst>
          </p:cNvPr>
          <p:cNvSpPr/>
          <p:nvPr/>
        </p:nvSpPr>
        <p:spPr>
          <a:xfrm>
            <a:off x="5360693" y="3329330"/>
            <a:ext cx="457200" cy="324000"/>
          </a:xfrm>
          <a:prstGeom prst="rect">
            <a:avLst/>
          </a:prstGeom>
          <a:solidFill>
            <a:srgbClr val="C0C0C0"/>
          </a:solidFill>
          <a:ln>
            <a:solidFill>
              <a:srgbClr val="000000"/>
            </a:solidFill>
          </a:ln>
        </p:spPr>
        <p:style>
          <a:lnRef idx="0">
            <a:scrgbClr r="0" g="0" b="0"/>
          </a:lnRef>
          <a:fillRef idx="0">
            <a:scrgbClr r="0" g="0" b="0"/>
          </a:fillRef>
          <a:effectRef idx="0">
            <a:scrgbClr r="0" g="0" b="0"/>
          </a:effectRef>
          <a:fontRef idx="minor"/>
        </p:style>
      </p:sp>
      <p:sp>
        <p:nvSpPr>
          <p:cNvPr id="24" name="TextShape 16">
            <a:extLst>
              <a:ext uri="{FF2B5EF4-FFF2-40B4-BE49-F238E27FC236}">
                <a16:creationId xmlns:a16="http://schemas.microsoft.com/office/drawing/2014/main" id="{14807F63-1943-7EF3-D3CB-69F0FC35893A}"/>
              </a:ext>
            </a:extLst>
          </p:cNvPr>
          <p:cNvSpPr txBox="1"/>
          <p:nvPr/>
        </p:nvSpPr>
        <p:spPr>
          <a:xfrm>
            <a:off x="2874036" y="2158005"/>
            <a:ext cx="2208600" cy="313560"/>
          </a:xfrm>
          <a:prstGeom prst="rect">
            <a:avLst/>
          </a:prstGeom>
          <a:noFill/>
          <a:ln>
            <a:noFill/>
          </a:ln>
        </p:spPr>
        <p:txBody>
          <a:bodyPr lIns="90000" tIns="45000" rIns="90000" bIns="45000" anchorCtr="1">
            <a:noAutofit/>
          </a:bodyPr>
          <a:lstStyle/>
          <a:p>
            <a:r>
              <a:rPr lang="es-ES" sz="1400" b="1" strike="noStrike" spc="-1" dirty="0">
                <a:latin typeface="Arial"/>
              </a:rPr>
              <a:t>registrar(</a:t>
            </a:r>
            <a:r>
              <a:rPr lang="es-ES" sz="1400" b="1" strike="noStrike" spc="-1" dirty="0" err="1">
                <a:latin typeface="Arial"/>
              </a:rPr>
              <a:t>handler</a:t>
            </a:r>
            <a:r>
              <a:rPr lang="es-ES" sz="1400" b="1" strike="noStrike" spc="-1" dirty="0">
                <a:latin typeface="Arial"/>
              </a:rPr>
              <a:t>)</a:t>
            </a:r>
            <a:endParaRPr lang="es-ES" sz="1400" b="0" strike="noStrike" spc="-1" dirty="0">
              <a:latin typeface="Arial"/>
            </a:endParaRPr>
          </a:p>
        </p:txBody>
      </p:sp>
      <p:sp>
        <p:nvSpPr>
          <p:cNvPr id="25" name="Line 17">
            <a:extLst>
              <a:ext uri="{FF2B5EF4-FFF2-40B4-BE49-F238E27FC236}">
                <a16:creationId xmlns:a16="http://schemas.microsoft.com/office/drawing/2014/main" id="{F9FBB845-5CC6-E5DC-7DD6-0B33E13B3080}"/>
              </a:ext>
            </a:extLst>
          </p:cNvPr>
          <p:cNvSpPr/>
          <p:nvPr/>
        </p:nvSpPr>
        <p:spPr>
          <a:xfrm>
            <a:off x="2870933" y="1895090"/>
            <a:ext cx="1752480" cy="0"/>
          </a:xfrm>
          <a:prstGeom prst="line">
            <a:avLst/>
          </a:prstGeom>
          <a:ln>
            <a:solidFill>
              <a:srgbClr val="000000"/>
            </a:solidFill>
            <a:tailEnd type="triangle" w="med" len="med"/>
          </a:ln>
        </p:spPr>
        <p:style>
          <a:lnRef idx="0">
            <a:scrgbClr r="0" g="0" b="0"/>
          </a:lnRef>
          <a:fillRef idx="0">
            <a:scrgbClr r="0" g="0" b="0"/>
          </a:fillRef>
          <a:effectRef idx="0">
            <a:scrgbClr r="0" g="0" b="0"/>
          </a:effectRef>
          <a:fontRef idx="minor"/>
        </p:style>
      </p:sp>
      <p:sp>
        <p:nvSpPr>
          <p:cNvPr id="27" name="CustomShape 19">
            <a:extLst>
              <a:ext uri="{FF2B5EF4-FFF2-40B4-BE49-F238E27FC236}">
                <a16:creationId xmlns:a16="http://schemas.microsoft.com/office/drawing/2014/main" id="{EA59A14B-6B37-1B84-8E7F-DBBEA4D34FAC}"/>
              </a:ext>
            </a:extLst>
          </p:cNvPr>
          <p:cNvSpPr/>
          <p:nvPr/>
        </p:nvSpPr>
        <p:spPr>
          <a:xfrm>
            <a:off x="2598053" y="1879610"/>
            <a:ext cx="180720" cy="578880"/>
          </a:xfrm>
          <a:custGeom>
            <a:avLst/>
            <a:gdLst/>
            <a:ahLst/>
            <a:cxnLst/>
            <a:rect l="0" t="0" r="r" b="b"/>
            <a:pathLst>
              <a:path w="504" h="1610">
                <a:moveTo>
                  <a:pt x="503" y="0"/>
                </a:moveTo>
                <a:cubicBezTo>
                  <a:pt x="377" y="0"/>
                  <a:pt x="251" y="67"/>
                  <a:pt x="251" y="134"/>
                </a:cubicBezTo>
                <a:lnTo>
                  <a:pt x="251" y="690"/>
                </a:lnTo>
                <a:cubicBezTo>
                  <a:pt x="251" y="757"/>
                  <a:pt x="125" y="824"/>
                  <a:pt x="0" y="824"/>
                </a:cubicBezTo>
                <a:cubicBezTo>
                  <a:pt x="125" y="824"/>
                  <a:pt x="251" y="891"/>
                  <a:pt x="251" y="958"/>
                </a:cubicBezTo>
                <a:lnTo>
                  <a:pt x="251" y="1474"/>
                </a:lnTo>
                <a:cubicBezTo>
                  <a:pt x="251" y="1541"/>
                  <a:pt x="377" y="1609"/>
                  <a:pt x="503" y="1609"/>
                </a:cubicBezTo>
              </a:path>
            </a:pathLst>
          </a:custGeom>
          <a:noFill/>
          <a:ln>
            <a:solidFill>
              <a:srgbClr val="000000"/>
            </a:solid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409391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build="p"/>
      <p:bldP spid="12" grpId="0" animBg="1"/>
      <p:bldP spid="13" grpId="0" animBg="1"/>
      <p:bldP spid="19" grpId="0"/>
      <p:bldP spid="20" grpId="0" animBg="1"/>
      <p:bldP spid="21" grpId="0" animBg="1"/>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CC25-ACD0-DF39-4456-0D749A378C1B}"/>
              </a:ext>
            </a:extLst>
          </p:cNvPr>
          <p:cNvSpPr>
            <a:spLocks noGrp="1"/>
          </p:cNvSpPr>
          <p:nvPr>
            <p:ph type="title"/>
          </p:nvPr>
        </p:nvSpPr>
        <p:spPr/>
        <p:txBody>
          <a:bodyPr/>
          <a:lstStyle/>
          <a:p>
            <a:r>
              <a:rPr lang="es-ES" dirty="0"/>
              <a:t>Ejemplo</a:t>
            </a:r>
            <a:endParaRPr lang="es-ES_tradnl" dirty="0"/>
          </a:p>
        </p:txBody>
      </p:sp>
      <p:sp>
        <p:nvSpPr>
          <p:cNvPr id="3" name="Content Placeholder 2">
            <a:extLst>
              <a:ext uri="{FF2B5EF4-FFF2-40B4-BE49-F238E27FC236}">
                <a16:creationId xmlns:a16="http://schemas.microsoft.com/office/drawing/2014/main" id="{A8B92D33-8705-1970-AFFD-DF4D9109A70E}"/>
              </a:ext>
            </a:extLst>
          </p:cNvPr>
          <p:cNvSpPr>
            <a:spLocks noGrp="1"/>
          </p:cNvSpPr>
          <p:nvPr>
            <p:ph idx="1"/>
          </p:nvPr>
        </p:nvSpPr>
        <p:spPr>
          <a:xfrm>
            <a:off x="626165" y="1231969"/>
            <a:ext cx="11042373" cy="5381481"/>
          </a:xfrm>
        </p:spPr>
        <p:txBody>
          <a:bodyPr>
            <a:normAutofit fontScale="77500" lnSpcReduction="20000"/>
          </a:bodyPr>
          <a:lstStyle/>
          <a:p>
            <a:r>
              <a:rPr lang="es-ES" sz="3100" dirty="0"/>
              <a:t>Veamos el caso de una ventana de nivel superior en Java (son aquellas que se pueden mover libremente en la pantalla - desktop) </a:t>
            </a:r>
            <a:r>
              <a:rPr lang="es-ES" sz="3100" dirty="0">
                <a:hlinkClick r:id="rId2"/>
              </a:rPr>
              <a:t>CloseableStage.java</a:t>
            </a:r>
            <a:endParaRPr lang="es-ES" sz="3100" dirty="0"/>
          </a:p>
          <a:p>
            <a:pPr marL="0" indent="0">
              <a:buNone/>
            </a:pPr>
            <a:r>
              <a:rPr lang="es-ES" b="1" spc="-1" dirty="0" err="1">
                <a:solidFill>
                  <a:srgbClr val="941EDF"/>
                </a:solidFill>
                <a:latin typeface="Courier New"/>
                <a:ea typeface="Courier New"/>
              </a:rPr>
              <a:t>public</a:t>
            </a:r>
            <a:r>
              <a:rPr lang="es-ES" b="1" spc="-1" dirty="0">
                <a:solidFill>
                  <a:srgbClr val="000000"/>
                </a:solidFill>
                <a:latin typeface="Courier New"/>
                <a:ea typeface="Courier New"/>
              </a:rPr>
              <a:t> </a:t>
            </a:r>
            <a:r>
              <a:rPr lang="es-ES" b="1" spc="-1" dirty="0" err="1">
                <a:solidFill>
                  <a:srgbClr val="941EDF"/>
                </a:solidFill>
                <a:latin typeface="Courier New"/>
                <a:ea typeface="Courier New"/>
              </a:rPr>
              <a:t>class</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CloseableStage</a:t>
            </a:r>
            <a:r>
              <a:rPr lang="es-ES" b="1" spc="-1" dirty="0">
                <a:solidFill>
                  <a:srgbClr val="000000"/>
                </a:solidFill>
                <a:latin typeface="Courier New"/>
                <a:ea typeface="Courier New"/>
              </a:rPr>
              <a:t> </a:t>
            </a:r>
            <a:r>
              <a:rPr lang="es-ES" b="1" spc="-1" dirty="0" err="1">
                <a:solidFill>
                  <a:srgbClr val="941EDF"/>
                </a:solidFill>
                <a:latin typeface="Courier New"/>
                <a:ea typeface="Courier New"/>
              </a:rPr>
              <a:t>extends</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Application</a:t>
            </a:r>
            <a:r>
              <a:rPr lang="es-ES" b="1" spc="-1" dirty="0">
                <a:solidFill>
                  <a:srgbClr val="000000"/>
                </a:solidFill>
                <a:latin typeface="Courier New"/>
                <a:ea typeface="Courier New"/>
              </a:rPr>
              <a:t> {</a:t>
            </a:r>
            <a:br>
              <a:rPr lang="es-ES" dirty="0"/>
            </a:br>
            <a:r>
              <a:rPr lang="es-ES" b="1" spc="-1" dirty="0">
                <a:solidFill>
                  <a:srgbClr val="000000"/>
                </a:solidFill>
                <a:latin typeface="Courier New"/>
                <a:ea typeface="Courier New"/>
              </a:rPr>
              <a:t>   </a:t>
            </a:r>
            <a:r>
              <a:rPr lang="es-ES" b="1" spc="-1" dirty="0" err="1">
                <a:solidFill>
                  <a:srgbClr val="941EDF"/>
                </a:solidFill>
                <a:latin typeface="Courier New"/>
                <a:ea typeface="Courier New"/>
              </a:rPr>
              <a:t>public</a:t>
            </a:r>
            <a:r>
              <a:rPr lang="es-ES" b="1" spc="-1" dirty="0">
                <a:solidFill>
                  <a:srgbClr val="000000"/>
                </a:solidFill>
                <a:latin typeface="Courier New"/>
                <a:ea typeface="Courier New"/>
              </a:rPr>
              <a:t> </a:t>
            </a:r>
            <a:r>
              <a:rPr lang="es-ES" b="1" spc="-1" dirty="0" err="1">
                <a:solidFill>
                  <a:srgbClr val="941EDF"/>
                </a:solidFill>
                <a:latin typeface="Courier New"/>
                <a:ea typeface="Courier New"/>
              </a:rPr>
              <a:t>void</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start</a:t>
            </a:r>
            <a:r>
              <a:rPr lang="es-ES" b="1" spc="-1" dirty="0">
                <a:solidFill>
                  <a:srgbClr val="000000"/>
                </a:solidFill>
                <a:latin typeface="Courier New"/>
                <a:ea typeface="Courier New"/>
              </a:rPr>
              <a:t>(</a:t>
            </a:r>
            <a:r>
              <a:rPr lang="es-ES" b="1" spc="-1" dirty="0" err="1">
                <a:solidFill>
                  <a:srgbClr val="000000"/>
                </a:solidFill>
                <a:latin typeface="Courier New"/>
                <a:ea typeface="Courier New"/>
              </a:rPr>
              <a:t>Stage</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primaryStage</a:t>
            </a:r>
            <a:r>
              <a:rPr lang="es-ES" b="1" spc="-1" dirty="0">
                <a:solidFill>
                  <a:srgbClr val="000000"/>
                </a:solidFill>
                <a:latin typeface="Courier New"/>
                <a:ea typeface="Courier New"/>
              </a:rPr>
              <a:t>) {</a:t>
            </a:r>
            <a:br>
              <a:rPr lang="es-ES" dirty="0"/>
            </a:br>
            <a:r>
              <a:rPr lang="es-ES" b="1" spc="-1" dirty="0">
                <a:solidFill>
                  <a:srgbClr val="000000"/>
                </a:solidFill>
                <a:latin typeface="Courier New"/>
                <a:ea typeface="Courier New"/>
              </a:rPr>
              <a:t>      </a:t>
            </a:r>
            <a:r>
              <a:rPr lang="es-ES" b="1" spc="-1" dirty="0">
                <a:solidFill>
                  <a:srgbClr val="E65D00"/>
                </a:solidFill>
                <a:latin typeface="Courier New"/>
                <a:ea typeface="Courier New"/>
              </a:rPr>
              <a:t>// Creamos elementos de la ventana</a:t>
            </a:r>
            <a:br>
              <a:rPr lang="es-ES" dirty="0"/>
            </a:br>
            <a:r>
              <a:rPr lang="es-ES" b="1" spc="-1" dirty="0">
                <a:solidFill>
                  <a:srgbClr val="000000"/>
                </a:solidFill>
                <a:latin typeface="Courier New"/>
                <a:ea typeface="Courier New"/>
              </a:rPr>
              <a:t>      </a:t>
            </a:r>
            <a:r>
              <a:rPr lang="es-ES" b="1" spc="-1" dirty="0" err="1">
                <a:solidFill>
                  <a:srgbClr val="000000"/>
                </a:solidFill>
                <a:latin typeface="Courier New"/>
                <a:ea typeface="Courier New"/>
              </a:rPr>
              <a:t>BorderPane</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root</a:t>
            </a:r>
            <a:r>
              <a:rPr lang="es-ES" b="1" spc="-1" dirty="0">
                <a:solidFill>
                  <a:srgbClr val="000000"/>
                </a:solidFill>
                <a:latin typeface="Courier New"/>
                <a:ea typeface="Courier New"/>
              </a:rPr>
              <a:t> = </a:t>
            </a:r>
            <a:r>
              <a:rPr lang="es-ES" b="1" spc="-1" dirty="0">
                <a:solidFill>
                  <a:srgbClr val="941EDF"/>
                </a:solidFill>
                <a:latin typeface="Courier New"/>
                <a:ea typeface="Courier New"/>
              </a:rPr>
              <a:t>new</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BorderPane</a:t>
            </a:r>
            <a:r>
              <a:rPr lang="es-ES" b="1" spc="-1" dirty="0">
                <a:solidFill>
                  <a:srgbClr val="000000"/>
                </a:solidFill>
                <a:latin typeface="Courier New"/>
                <a:ea typeface="Courier New"/>
              </a:rPr>
              <a:t>();</a:t>
            </a:r>
            <a:br>
              <a:rPr lang="es-ES" dirty="0"/>
            </a:br>
            <a:r>
              <a:rPr lang="es-ES" b="1" spc="-1" dirty="0">
                <a:solidFill>
                  <a:srgbClr val="000000"/>
                </a:solidFill>
                <a:latin typeface="Courier New"/>
                <a:ea typeface="Courier New"/>
              </a:rPr>
              <a:t>      </a:t>
            </a:r>
            <a:r>
              <a:rPr lang="es-ES" b="1" spc="-1" dirty="0" err="1">
                <a:solidFill>
                  <a:srgbClr val="000000"/>
                </a:solidFill>
                <a:latin typeface="Courier New"/>
                <a:ea typeface="Courier New"/>
              </a:rPr>
              <a:t>Scene</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scene</a:t>
            </a:r>
            <a:r>
              <a:rPr lang="es-ES" b="1" spc="-1" dirty="0">
                <a:solidFill>
                  <a:srgbClr val="000000"/>
                </a:solidFill>
                <a:latin typeface="Courier New"/>
                <a:ea typeface="Courier New"/>
              </a:rPr>
              <a:t> = </a:t>
            </a:r>
            <a:r>
              <a:rPr lang="es-ES" b="1" spc="-1" dirty="0">
                <a:solidFill>
                  <a:srgbClr val="941EDF"/>
                </a:solidFill>
                <a:latin typeface="Courier New"/>
                <a:ea typeface="Courier New"/>
              </a:rPr>
              <a:t>new</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Scene</a:t>
            </a:r>
            <a:r>
              <a:rPr lang="es-ES" b="1" spc="-1" dirty="0">
                <a:solidFill>
                  <a:srgbClr val="000000"/>
                </a:solidFill>
                <a:latin typeface="Courier New"/>
                <a:ea typeface="Courier New"/>
              </a:rPr>
              <a:t>(root,300,200);</a:t>
            </a:r>
            <a:br>
              <a:rPr lang="es-ES" dirty="0"/>
            </a:br>
            <a:r>
              <a:rPr lang="es-ES" b="1" spc="-1" dirty="0">
                <a:solidFill>
                  <a:srgbClr val="000000"/>
                </a:solidFill>
                <a:latin typeface="Courier New"/>
                <a:ea typeface="Courier New"/>
              </a:rPr>
              <a:t>      </a:t>
            </a:r>
            <a:r>
              <a:rPr lang="es-ES" b="1" spc="-1" dirty="0" err="1">
                <a:solidFill>
                  <a:srgbClr val="000000"/>
                </a:solidFill>
                <a:latin typeface="Courier New"/>
                <a:ea typeface="Courier New"/>
              </a:rPr>
              <a:t>primaryStage.setScene</a:t>
            </a:r>
            <a:r>
              <a:rPr lang="es-ES" b="1" spc="-1" dirty="0">
                <a:solidFill>
                  <a:srgbClr val="000000"/>
                </a:solidFill>
                <a:latin typeface="Courier New"/>
                <a:ea typeface="Courier New"/>
              </a:rPr>
              <a:t>(</a:t>
            </a:r>
            <a:r>
              <a:rPr lang="es-ES" b="1" spc="-1" dirty="0" err="1">
                <a:solidFill>
                  <a:srgbClr val="000000"/>
                </a:solidFill>
                <a:latin typeface="Courier New"/>
                <a:ea typeface="Courier New"/>
              </a:rPr>
              <a:t>scene</a:t>
            </a:r>
            <a:r>
              <a:rPr lang="es-ES" b="1" spc="-1" dirty="0">
                <a:solidFill>
                  <a:srgbClr val="000000"/>
                </a:solidFill>
                <a:latin typeface="Courier New"/>
                <a:ea typeface="Courier New"/>
              </a:rPr>
              <a:t>);</a:t>
            </a:r>
            <a:br>
              <a:rPr lang="es-ES" dirty="0"/>
            </a:br>
            <a:br>
              <a:rPr lang="es-ES" dirty="0"/>
            </a:br>
            <a:r>
              <a:rPr lang="es-ES" b="1" spc="-1" dirty="0">
                <a:solidFill>
                  <a:srgbClr val="000000"/>
                </a:solidFill>
                <a:latin typeface="Courier New"/>
                <a:ea typeface="Courier New"/>
              </a:rPr>
              <a:t>      </a:t>
            </a:r>
            <a:r>
              <a:rPr lang="es-ES" b="1" spc="-1" dirty="0">
                <a:solidFill>
                  <a:srgbClr val="E65D00"/>
                </a:solidFill>
                <a:latin typeface="Courier New"/>
                <a:ea typeface="Courier New"/>
              </a:rPr>
              <a:t>// Creamos </a:t>
            </a:r>
            <a:r>
              <a:rPr lang="es-ES" b="1" spc="-1" dirty="0" err="1">
                <a:solidFill>
                  <a:srgbClr val="E65D00"/>
                </a:solidFill>
                <a:latin typeface="Courier New"/>
                <a:ea typeface="Courier New"/>
              </a:rPr>
              <a:t>Listener</a:t>
            </a:r>
            <a:r>
              <a:rPr lang="es-ES" b="1" spc="-1" dirty="0">
                <a:solidFill>
                  <a:srgbClr val="E65D00"/>
                </a:solidFill>
                <a:latin typeface="Courier New"/>
                <a:ea typeface="Courier New"/>
              </a:rPr>
              <a:t> asociado al cierre de ventana</a:t>
            </a:r>
            <a:br>
              <a:rPr lang="es-ES" dirty="0"/>
            </a:br>
            <a:r>
              <a:rPr lang="es-ES" b="1" spc="-1" dirty="0">
                <a:solidFill>
                  <a:srgbClr val="000000"/>
                </a:solidFill>
                <a:latin typeface="Courier New"/>
                <a:ea typeface="Courier New"/>
              </a:rPr>
              <a:t>      </a:t>
            </a:r>
            <a:r>
              <a:rPr lang="es-ES" b="1" spc="-1" dirty="0" err="1">
                <a:solidFill>
                  <a:srgbClr val="000000"/>
                </a:solidFill>
                <a:latin typeface="Courier New"/>
                <a:ea typeface="Courier New"/>
              </a:rPr>
              <a:t>primaryStage.setOnCloseRequest</a:t>
            </a:r>
            <a:r>
              <a:rPr lang="es-ES" b="1" spc="-1" dirty="0">
                <a:solidFill>
                  <a:srgbClr val="000000"/>
                </a:solidFill>
                <a:latin typeface="Courier New"/>
                <a:ea typeface="Courier New"/>
              </a:rPr>
              <a:t>(</a:t>
            </a:r>
            <a:r>
              <a:rPr lang="es-ES" b="1" spc="-1" dirty="0">
                <a:solidFill>
                  <a:srgbClr val="941EDF"/>
                </a:solidFill>
                <a:latin typeface="Courier New"/>
                <a:ea typeface="Courier New"/>
              </a:rPr>
              <a:t>new</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MyWindowHandler</a:t>
            </a:r>
            <a:r>
              <a:rPr lang="es-ES" b="1" spc="-1" dirty="0">
                <a:solidFill>
                  <a:srgbClr val="000000"/>
                </a:solidFill>
                <a:latin typeface="Courier New"/>
                <a:ea typeface="Courier New"/>
              </a:rPr>
              <a:t>());</a:t>
            </a:r>
            <a:br>
              <a:rPr lang="es-ES" dirty="0"/>
            </a:br>
            <a:r>
              <a:rPr lang="es-ES" b="1" spc="-1" dirty="0">
                <a:solidFill>
                  <a:srgbClr val="000000"/>
                </a:solidFill>
                <a:latin typeface="Courier New"/>
                <a:ea typeface="Courier New"/>
              </a:rPr>
              <a:t>      </a:t>
            </a:r>
            <a:r>
              <a:rPr lang="es-ES" b="1" spc="-1" dirty="0" err="1">
                <a:solidFill>
                  <a:srgbClr val="000000"/>
                </a:solidFill>
                <a:latin typeface="Courier New"/>
                <a:ea typeface="Courier New"/>
              </a:rPr>
              <a:t>primaryStage.show</a:t>
            </a:r>
            <a:r>
              <a:rPr lang="es-ES" b="1" spc="-1" dirty="0">
                <a:solidFill>
                  <a:srgbClr val="000000"/>
                </a:solidFill>
                <a:latin typeface="Courier New"/>
                <a:ea typeface="Courier New"/>
              </a:rPr>
              <a:t>();</a:t>
            </a:r>
            <a:br>
              <a:rPr lang="es-ES" dirty="0"/>
            </a:br>
            <a:r>
              <a:rPr lang="es-ES" b="1" spc="-1" dirty="0">
                <a:solidFill>
                  <a:srgbClr val="000000"/>
                </a:solidFill>
                <a:latin typeface="Courier New"/>
                <a:ea typeface="Courier New"/>
              </a:rPr>
              <a:t>   }</a:t>
            </a:r>
            <a:br>
              <a:rPr lang="es-ES" dirty="0"/>
            </a:br>
            <a:br>
              <a:rPr lang="es-ES" dirty="0"/>
            </a:br>
            <a:r>
              <a:rPr lang="es-ES" b="1" spc="-1" dirty="0">
                <a:solidFill>
                  <a:srgbClr val="000000"/>
                </a:solidFill>
                <a:latin typeface="Courier New"/>
                <a:ea typeface="Courier New"/>
              </a:rPr>
              <a:t>   </a:t>
            </a:r>
            <a:r>
              <a:rPr lang="es-ES" b="1" spc="-1" dirty="0" err="1">
                <a:solidFill>
                  <a:srgbClr val="941EDF"/>
                </a:solidFill>
                <a:latin typeface="Courier New"/>
                <a:ea typeface="Courier New"/>
              </a:rPr>
              <a:t>public</a:t>
            </a:r>
            <a:r>
              <a:rPr lang="es-ES" b="1" spc="-1" dirty="0">
                <a:solidFill>
                  <a:srgbClr val="000000"/>
                </a:solidFill>
                <a:latin typeface="Courier New"/>
                <a:ea typeface="Courier New"/>
              </a:rPr>
              <a:t> </a:t>
            </a:r>
            <a:r>
              <a:rPr lang="es-ES" b="1" spc="-1" dirty="0" err="1">
                <a:solidFill>
                  <a:srgbClr val="941EDF"/>
                </a:solidFill>
                <a:latin typeface="Courier New"/>
                <a:ea typeface="Courier New"/>
              </a:rPr>
              <a:t>static</a:t>
            </a:r>
            <a:r>
              <a:rPr lang="es-ES" b="1" spc="-1" dirty="0">
                <a:solidFill>
                  <a:srgbClr val="000000"/>
                </a:solidFill>
                <a:latin typeface="Courier New"/>
                <a:ea typeface="Courier New"/>
              </a:rPr>
              <a:t> </a:t>
            </a:r>
            <a:r>
              <a:rPr lang="es-ES" b="1" spc="-1" dirty="0" err="1">
                <a:solidFill>
                  <a:srgbClr val="941EDF"/>
                </a:solidFill>
                <a:latin typeface="Courier New"/>
                <a:ea typeface="Courier New"/>
              </a:rPr>
              <a:t>void</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main</a:t>
            </a:r>
            <a:r>
              <a:rPr lang="es-ES" b="1" spc="-1" dirty="0">
                <a:solidFill>
                  <a:srgbClr val="000000"/>
                </a:solidFill>
                <a:latin typeface="Courier New"/>
                <a:ea typeface="Courier New"/>
              </a:rPr>
              <a:t>(</a:t>
            </a:r>
            <a:r>
              <a:rPr lang="es-ES" b="1" spc="-1" dirty="0" err="1">
                <a:solidFill>
                  <a:srgbClr val="000000"/>
                </a:solidFill>
                <a:latin typeface="Courier New"/>
                <a:ea typeface="Courier New"/>
              </a:rPr>
              <a:t>String</a:t>
            </a:r>
            <a:r>
              <a:rPr lang="es-ES" b="1" spc="-1" dirty="0">
                <a:solidFill>
                  <a:srgbClr val="000000"/>
                </a:solidFill>
                <a:latin typeface="Courier New"/>
                <a:ea typeface="Courier New"/>
              </a:rPr>
              <a:t>[] </a:t>
            </a:r>
            <a:r>
              <a:rPr lang="es-ES" b="1" spc="-1" dirty="0" err="1">
                <a:solidFill>
                  <a:srgbClr val="000000"/>
                </a:solidFill>
                <a:latin typeface="Courier New"/>
                <a:ea typeface="Courier New"/>
              </a:rPr>
              <a:t>args</a:t>
            </a:r>
            <a:r>
              <a:rPr lang="es-ES" b="1" spc="-1" dirty="0">
                <a:solidFill>
                  <a:srgbClr val="000000"/>
                </a:solidFill>
                <a:latin typeface="Courier New"/>
                <a:ea typeface="Courier New"/>
              </a:rPr>
              <a:t>) {</a:t>
            </a:r>
            <a:br>
              <a:rPr lang="es-ES" dirty="0"/>
            </a:br>
            <a:r>
              <a:rPr lang="es-ES" b="1" spc="-1" dirty="0">
                <a:solidFill>
                  <a:srgbClr val="000000"/>
                </a:solidFill>
                <a:latin typeface="Courier New"/>
                <a:ea typeface="Courier New"/>
              </a:rPr>
              <a:t>      </a:t>
            </a:r>
            <a:r>
              <a:rPr lang="es-ES" b="1" spc="-1" dirty="0" err="1">
                <a:solidFill>
                  <a:srgbClr val="000000"/>
                </a:solidFill>
                <a:latin typeface="Courier New"/>
                <a:ea typeface="Courier New"/>
              </a:rPr>
              <a:t>launch</a:t>
            </a:r>
            <a:r>
              <a:rPr lang="es-ES" b="1" spc="-1" dirty="0">
                <a:solidFill>
                  <a:srgbClr val="000000"/>
                </a:solidFill>
                <a:latin typeface="Courier New"/>
                <a:ea typeface="Courier New"/>
              </a:rPr>
              <a:t>(</a:t>
            </a:r>
            <a:r>
              <a:rPr lang="es-ES" b="1" spc="-1" dirty="0" err="1">
                <a:solidFill>
                  <a:srgbClr val="000000"/>
                </a:solidFill>
                <a:latin typeface="Courier New"/>
                <a:ea typeface="Courier New"/>
              </a:rPr>
              <a:t>args</a:t>
            </a:r>
            <a:r>
              <a:rPr lang="es-ES" b="1" spc="-1" dirty="0">
                <a:solidFill>
                  <a:srgbClr val="000000"/>
                </a:solidFill>
                <a:latin typeface="Courier New"/>
                <a:ea typeface="Courier New"/>
              </a:rPr>
              <a:t>); </a:t>
            </a:r>
            <a:r>
              <a:rPr lang="es-ES" b="1" spc="-1" dirty="0">
                <a:solidFill>
                  <a:srgbClr val="E65D00"/>
                </a:solidFill>
                <a:latin typeface="Courier New"/>
                <a:ea typeface="Courier New"/>
              </a:rPr>
              <a:t>// de este método de </a:t>
            </a:r>
            <a:r>
              <a:rPr lang="es-ES" b="1" spc="-1" dirty="0" err="1">
                <a:solidFill>
                  <a:srgbClr val="E65D00"/>
                </a:solidFill>
                <a:latin typeface="Courier New"/>
                <a:ea typeface="Courier New"/>
              </a:rPr>
              <a:t>Application</a:t>
            </a:r>
            <a:r>
              <a:rPr lang="es-ES" b="1" spc="-1" dirty="0">
                <a:solidFill>
                  <a:srgbClr val="E65D00"/>
                </a:solidFill>
                <a:latin typeface="Courier New"/>
                <a:ea typeface="Courier New"/>
              </a:rPr>
              <a:t> se llama a </a:t>
            </a:r>
            <a:r>
              <a:rPr lang="es-ES" b="1" spc="-1" dirty="0" err="1">
                <a:solidFill>
                  <a:srgbClr val="E65D00"/>
                </a:solidFill>
                <a:latin typeface="Courier New"/>
                <a:ea typeface="Courier New"/>
              </a:rPr>
              <a:t>start</a:t>
            </a:r>
            <a:r>
              <a:rPr lang="es-ES" b="1" spc="-1" dirty="0">
                <a:solidFill>
                  <a:srgbClr val="E65D00"/>
                </a:solidFill>
                <a:latin typeface="Courier New"/>
                <a:ea typeface="Courier New"/>
              </a:rPr>
              <a:t>.</a:t>
            </a:r>
            <a:br>
              <a:rPr lang="es-ES" dirty="0"/>
            </a:br>
            <a:r>
              <a:rPr lang="es-ES" b="1" spc="-1" dirty="0">
                <a:solidFill>
                  <a:srgbClr val="000000"/>
                </a:solidFill>
                <a:latin typeface="Courier New"/>
                <a:ea typeface="Courier New"/>
              </a:rPr>
              <a:t>   }</a:t>
            </a:r>
            <a:br>
              <a:rPr lang="es-ES" dirty="0"/>
            </a:br>
            <a:r>
              <a:rPr lang="es-ES" b="1" spc="-1" dirty="0">
                <a:solidFill>
                  <a:srgbClr val="000000"/>
                </a:solidFill>
                <a:latin typeface="Courier New"/>
                <a:ea typeface="Courier New"/>
              </a:rPr>
              <a:t>}</a:t>
            </a:r>
            <a:endParaRPr lang="es-ES" spc="-1" dirty="0">
              <a:solidFill>
                <a:srgbClr val="000000"/>
              </a:solidFill>
              <a:latin typeface="FreeSans"/>
            </a:endParaRPr>
          </a:p>
        </p:txBody>
      </p:sp>
      <p:sp>
        <p:nvSpPr>
          <p:cNvPr id="4" name="Footer Placeholder 3">
            <a:extLst>
              <a:ext uri="{FF2B5EF4-FFF2-40B4-BE49-F238E27FC236}">
                <a16:creationId xmlns:a16="http://schemas.microsoft.com/office/drawing/2014/main" id="{E1E078A8-E08F-F458-15D2-D73417E939F9}"/>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7EB6B609-07AD-1FDC-6F9D-BEDCAD0FDCFB}"/>
              </a:ext>
            </a:extLst>
          </p:cNvPr>
          <p:cNvSpPr>
            <a:spLocks noGrp="1"/>
          </p:cNvSpPr>
          <p:nvPr>
            <p:ph type="sldNum" sz="quarter" idx="12"/>
          </p:nvPr>
        </p:nvSpPr>
        <p:spPr/>
        <p:txBody>
          <a:bodyPr/>
          <a:lstStyle/>
          <a:p>
            <a:fld id="{3AA8B298-836D-BF4F-8BF0-A4B0B62BAAF1}" type="slidenum">
              <a:rPr lang="es-ES_tradnl" smtClean="0"/>
              <a:pPr/>
              <a:t>8</a:t>
            </a:fld>
            <a:endParaRPr lang="es-ES_tradnl"/>
          </a:p>
        </p:txBody>
      </p:sp>
    </p:spTree>
    <p:extLst>
      <p:ext uri="{BB962C8B-B14F-4D97-AF65-F5344CB8AC3E}">
        <p14:creationId xmlns:p14="http://schemas.microsoft.com/office/powerpoint/2010/main" val="1504275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82BD-2E92-B5A9-DCD2-98AFE46FE7C0}"/>
              </a:ext>
            </a:extLst>
          </p:cNvPr>
          <p:cNvSpPr>
            <a:spLocks noGrp="1"/>
          </p:cNvSpPr>
          <p:nvPr>
            <p:ph type="title"/>
          </p:nvPr>
        </p:nvSpPr>
        <p:spPr/>
        <p:txBody>
          <a:bodyPr/>
          <a:lstStyle/>
          <a:p>
            <a:r>
              <a:rPr lang="es-ES" dirty="0"/>
              <a:t>Ejemplo (continuación)‏</a:t>
            </a:r>
            <a:endParaRPr lang="es-ES_tradnl" dirty="0"/>
          </a:p>
        </p:txBody>
      </p:sp>
      <p:sp>
        <p:nvSpPr>
          <p:cNvPr id="3" name="Content Placeholder 2">
            <a:extLst>
              <a:ext uri="{FF2B5EF4-FFF2-40B4-BE49-F238E27FC236}">
                <a16:creationId xmlns:a16="http://schemas.microsoft.com/office/drawing/2014/main" id="{D89801B1-CE99-720E-CB4C-AF3E0A838FA4}"/>
              </a:ext>
            </a:extLst>
          </p:cNvPr>
          <p:cNvSpPr>
            <a:spLocks noGrp="1"/>
          </p:cNvSpPr>
          <p:nvPr>
            <p:ph idx="1"/>
          </p:nvPr>
        </p:nvSpPr>
        <p:spPr>
          <a:xfrm>
            <a:off x="626165" y="1231970"/>
            <a:ext cx="11229137" cy="2510690"/>
          </a:xfrm>
        </p:spPr>
        <p:txBody>
          <a:bodyPr/>
          <a:lstStyle/>
          <a:p>
            <a:pPr marL="0" indent="0">
              <a:buNone/>
            </a:pPr>
            <a:r>
              <a:rPr lang="es-ES" sz="2400" b="1" spc="-1" dirty="0" err="1">
                <a:solidFill>
                  <a:srgbClr val="941EDF"/>
                </a:solidFill>
                <a:latin typeface="Courier New"/>
                <a:ea typeface="Courier New"/>
              </a:rPr>
              <a:t>class</a:t>
            </a:r>
            <a:r>
              <a:rPr lang="es-ES" sz="2400" b="1" spc="-1" dirty="0">
                <a:solidFill>
                  <a:srgbClr val="000000"/>
                </a:solidFill>
                <a:latin typeface="Courier New"/>
                <a:ea typeface="Courier New"/>
              </a:rPr>
              <a:t> </a:t>
            </a:r>
            <a:r>
              <a:rPr lang="es-ES" sz="2400" b="1" spc="-1" dirty="0" err="1">
                <a:solidFill>
                  <a:srgbClr val="000000"/>
                </a:solidFill>
                <a:latin typeface="Courier New"/>
                <a:ea typeface="Courier New"/>
              </a:rPr>
              <a:t>MyWindowHandler</a:t>
            </a:r>
            <a:r>
              <a:rPr lang="es-ES" sz="2400" b="1" spc="-1" dirty="0">
                <a:solidFill>
                  <a:srgbClr val="000000"/>
                </a:solidFill>
                <a:latin typeface="Courier New"/>
                <a:ea typeface="Courier New"/>
              </a:rPr>
              <a:t> </a:t>
            </a:r>
            <a:r>
              <a:rPr lang="es-ES" sz="2400" b="1" spc="-1" dirty="0" err="1">
                <a:solidFill>
                  <a:srgbClr val="941EDF"/>
                </a:solidFill>
                <a:latin typeface="Courier New"/>
                <a:ea typeface="Courier New"/>
              </a:rPr>
              <a:t>implements</a:t>
            </a:r>
            <a:r>
              <a:rPr lang="es-ES" sz="2400" b="1" spc="-1" dirty="0">
                <a:solidFill>
                  <a:srgbClr val="000000"/>
                </a:solidFill>
                <a:latin typeface="Courier New"/>
                <a:ea typeface="Courier New"/>
              </a:rPr>
              <a:t> </a:t>
            </a:r>
            <a:r>
              <a:rPr lang="es-ES" sz="2400" b="1" spc="-1" dirty="0" err="1">
                <a:solidFill>
                  <a:srgbClr val="000000"/>
                </a:solidFill>
                <a:latin typeface="Courier New"/>
                <a:ea typeface="Courier New"/>
              </a:rPr>
              <a:t>EventHandler</a:t>
            </a:r>
            <a:r>
              <a:rPr lang="es-ES" sz="2400" b="1" spc="-1" dirty="0">
                <a:solidFill>
                  <a:srgbClr val="000000"/>
                </a:solidFill>
                <a:latin typeface="Courier New"/>
                <a:ea typeface="Courier New"/>
              </a:rPr>
              <a:t>&lt;</a:t>
            </a:r>
            <a:r>
              <a:rPr lang="es-ES" sz="2400" b="1" spc="-1" dirty="0" err="1">
                <a:solidFill>
                  <a:srgbClr val="000000"/>
                </a:solidFill>
                <a:latin typeface="Courier New"/>
                <a:ea typeface="Courier New"/>
              </a:rPr>
              <a:t>WindowEvent</a:t>
            </a:r>
            <a:r>
              <a:rPr lang="es-ES" sz="2400" b="1" spc="-1" dirty="0">
                <a:solidFill>
                  <a:srgbClr val="000000"/>
                </a:solidFill>
                <a:latin typeface="Courier New"/>
                <a:ea typeface="Courier New"/>
              </a:rPr>
              <a:t>&gt;{</a:t>
            </a:r>
            <a:br>
              <a:rPr lang="es-ES" sz="2400" dirty="0"/>
            </a:br>
            <a:r>
              <a:rPr lang="es-ES" sz="2400" b="1" spc="-1" dirty="0">
                <a:solidFill>
                  <a:srgbClr val="000000"/>
                </a:solidFill>
                <a:latin typeface="Courier New"/>
                <a:ea typeface="Courier New"/>
              </a:rPr>
              <a:t>   </a:t>
            </a:r>
            <a:r>
              <a:rPr lang="es-ES" sz="2400" b="1" spc="-1" dirty="0" err="1">
                <a:solidFill>
                  <a:srgbClr val="941EDF"/>
                </a:solidFill>
                <a:latin typeface="Courier New"/>
                <a:ea typeface="Courier New"/>
              </a:rPr>
              <a:t>public</a:t>
            </a:r>
            <a:r>
              <a:rPr lang="es-ES" sz="2400" b="1" spc="-1" dirty="0">
                <a:solidFill>
                  <a:srgbClr val="000000"/>
                </a:solidFill>
                <a:latin typeface="Courier New"/>
                <a:ea typeface="Courier New"/>
              </a:rPr>
              <a:t> </a:t>
            </a:r>
            <a:r>
              <a:rPr lang="es-ES" sz="2400" b="1" spc="-1" dirty="0" err="1">
                <a:solidFill>
                  <a:srgbClr val="941EDF"/>
                </a:solidFill>
                <a:latin typeface="Courier New"/>
                <a:ea typeface="Courier New"/>
              </a:rPr>
              <a:t>void</a:t>
            </a:r>
            <a:r>
              <a:rPr lang="es-ES" sz="2400" b="1" spc="-1" dirty="0">
                <a:solidFill>
                  <a:srgbClr val="000000"/>
                </a:solidFill>
                <a:latin typeface="Courier New"/>
                <a:ea typeface="Courier New"/>
              </a:rPr>
              <a:t> </a:t>
            </a:r>
            <a:r>
              <a:rPr lang="es-ES" sz="2400" b="1" spc="-1" dirty="0" err="1">
                <a:solidFill>
                  <a:srgbClr val="000000"/>
                </a:solidFill>
                <a:latin typeface="Courier New"/>
                <a:ea typeface="Courier New"/>
              </a:rPr>
              <a:t>handle</a:t>
            </a:r>
            <a:r>
              <a:rPr lang="es-ES" sz="2400" b="1" spc="-1" dirty="0">
                <a:solidFill>
                  <a:srgbClr val="000000"/>
                </a:solidFill>
                <a:latin typeface="Courier New"/>
                <a:ea typeface="Courier New"/>
              </a:rPr>
              <a:t>(</a:t>
            </a:r>
            <a:r>
              <a:rPr lang="es-ES" sz="2400" b="1" spc="-1" dirty="0" err="1">
                <a:solidFill>
                  <a:srgbClr val="000000"/>
                </a:solidFill>
                <a:latin typeface="Courier New"/>
                <a:ea typeface="Courier New"/>
              </a:rPr>
              <a:t>WindowEvent</a:t>
            </a:r>
            <a:r>
              <a:rPr lang="es-ES" sz="2400" b="1" spc="-1" dirty="0">
                <a:solidFill>
                  <a:srgbClr val="000000"/>
                </a:solidFill>
                <a:latin typeface="Courier New"/>
                <a:ea typeface="Courier New"/>
              </a:rPr>
              <a:t> e) {</a:t>
            </a:r>
            <a:br>
              <a:rPr lang="es-ES" sz="2400" dirty="0"/>
            </a:br>
            <a:r>
              <a:rPr lang="es-ES" sz="2400" b="1" spc="-1" dirty="0">
                <a:solidFill>
                  <a:srgbClr val="000000"/>
                </a:solidFill>
                <a:latin typeface="Courier New"/>
                <a:ea typeface="Courier New"/>
              </a:rPr>
              <a:t>      </a:t>
            </a:r>
            <a:r>
              <a:rPr lang="es-ES" sz="2400" b="1" spc="-1" dirty="0" err="1">
                <a:solidFill>
                  <a:srgbClr val="000000"/>
                </a:solidFill>
                <a:latin typeface="Courier New"/>
                <a:ea typeface="Courier New"/>
              </a:rPr>
              <a:t>System.out.println</a:t>
            </a:r>
            <a:r>
              <a:rPr lang="es-ES" sz="2400" b="1" spc="-1" dirty="0">
                <a:solidFill>
                  <a:srgbClr val="000000"/>
                </a:solidFill>
                <a:latin typeface="Courier New"/>
                <a:ea typeface="Courier New"/>
              </a:rPr>
              <a:t>(</a:t>
            </a:r>
            <a:r>
              <a:rPr lang="es-ES" sz="2400" b="1" spc="-1" dirty="0">
                <a:solidFill>
                  <a:srgbClr val="00A000"/>
                </a:solidFill>
                <a:latin typeface="Courier New"/>
                <a:ea typeface="Courier New"/>
              </a:rPr>
              <a:t>"</a:t>
            </a:r>
            <a:r>
              <a:rPr lang="es-ES" sz="2400" b="1" spc="-1" dirty="0" err="1">
                <a:solidFill>
                  <a:srgbClr val="00A000"/>
                </a:solidFill>
                <a:latin typeface="Courier New"/>
                <a:ea typeface="Courier New"/>
              </a:rPr>
              <a:t>Stage</a:t>
            </a:r>
            <a:r>
              <a:rPr lang="es-ES" sz="2400" b="1" spc="-1" dirty="0">
                <a:solidFill>
                  <a:srgbClr val="00A000"/>
                </a:solidFill>
                <a:latin typeface="Courier New"/>
                <a:ea typeface="Courier New"/>
              </a:rPr>
              <a:t> </a:t>
            </a:r>
            <a:r>
              <a:rPr lang="es-ES" sz="2400" b="1" spc="-1" dirty="0" err="1">
                <a:solidFill>
                  <a:srgbClr val="00A000"/>
                </a:solidFill>
                <a:latin typeface="Courier New"/>
                <a:ea typeface="Courier New"/>
              </a:rPr>
              <a:t>is</a:t>
            </a:r>
            <a:r>
              <a:rPr lang="es-ES" sz="2400" b="1" spc="-1" dirty="0">
                <a:solidFill>
                  <a:srgbClr val="00A000"/>
                </a:solidFill>
                <a:latin typeface="Courier New"/>
                <a:ea typeface="Courier New"/>
              </a:rPr>
              <a:t> </a:t>
            </a:r>
            <a:r>
              <a:rPr lang="es-ES" sz="2400" b="1" spc="-1" dirty="0" err="1">
                <a:solidFill>
                  <a:srgbClr val="00A000"/>
                </a:solidFill>
                <a:latin typeface="Courier New"/>
                <a:ea typeface="Courier New"/>
              </a:rPr>
              <a:t>closing</a:t>
            </a:r>
            <a:r>
              <a:rPr lang="es-ES" sz="2400" b="1" spc="-1" dirty="0">
                <a:solidFill>
                  <a:srgbClr val="00A000"/>
                </a:solidFill>
                <a:latin typeface="Courier New"/>
                <a:ea typeface="Courier New"/>
              </a:rPr>
              <a:t>"</a:t>
            </a:r>
            <a:r>
              <a:rPr lang="es-ES" sz="2400" b="1" spc="-1" dirty="0">
                <a:solidFill>
                  <a:srgbClr val="000000"/>
                </a:solidFill>
                <a:latin typeface="Courier New"/>
                <a:ea typeface="Courier New"/>
              </a:rPr>
              <a:t>);</a:t>
            </a:r>
            <a:br>
              <a:rPr lang="es-ES" sz="2400" dirty="0"/>
            </a:br>
            <a:r>
              <a:rPr lang="es-ES" sz="2400" b="1" spc="-1" dirty="0">
                <a:solidFill>
                  <a:srgbClr val="000000"/>
                </a:solidFill>
                <a:latin typeface="Courier New"/>
                <a:ea typeface="Courier New"/>
              </a:rPr>
              <a:t>   }</a:t>
            </a:r>
            <a:br>
              <a:rPr lang="es-ES" sz="2400" dirty="0"/>
            </a:br>
            <a:r>
              <a:rPr lang="es-ES" sz="2400" b="1" spc="-1" dirty="0">
                <a:solidFill>
                  <a:srgbClr val="000000"/>
                </a:solidFill>
                <a:latin typeface="Courier New"/>
                <a:ea typeface="Courier New"/>
              </a:rPr>
              <a:t>}</a:t>
            </a:r>
            <a:endParaRPr lang="es-ES" sz="2400" spc="-1" dirty="0">
              <a:solidFill>
                <a:srgbClr val="000000"/>
              </a:solidFill>
              <a:latin typeface="FreeSans"/>
            </a:endParaRPr>
          </a:p>
          <a:p>
            <a:r>
              <a:rPr lang="es-ES" dirty="0"/>
              <a:t>Como resultado de la ejecución obtenemos:</a:t>
            </a:r>
          </a:p>
        </p:txBody>
      </p:sp>
      <p:sp>
        <p:nvSpPr>
          <p:cNvPr id="4" name="Footer Placeholder 3">
            <a:extLst>
              <a:ext uri="{FF2B5EF4-FFF2-40B4-BE49-F238E27FC236}">
                <a16:creationId xmlns:a16="http://schemas.microsoft.com/office/drawing/2014/main" id="{7000C52B-7F90-49B7-42C0-1552FB6A3A36}"/>
              </a:ext>
            </a:extLst>
          </p:cNvPr>
          <p:cNvSpPr>
            <a:spLocks noGrp="1"/>
          </p:cNvSpPr>
          <p:nvPr>
            <p:ph type="ftr" sz="quarter" idx="11"/>
          </p:nvPr>
        </p:nvSpPr>
        <p:spPr/>
        <p:txBody>
          <a:bodyPr/>
          <a:lstStyle/>
          <a:p>
            <a:r>
              <a:rPr lang="es-ES_tradnl"/>
              <a:t>ELO329: Agustín J. González</a:t>
            </a:r>
            <a:endParaRPr lang="es-ES_tradnl" dirty="0"/>
          </a:p>
        </p:txBody>
      </p:sp>
      <p:sp>
        <p:nvSpPr>
          <p:cNvPr id="5" name="Slide Number Placeholder 4">
            <a:extLst>
              <a:ext uri="{FF2B5EF4-FFF2-40B4-BE49-F238E27FC236}">
                <a16:creationId xmlns:a16="http://schemas.microsoft.com/office/drawing/2014/main" id="{C93C830B-0734-5493-5D75-24EC1E6C8041}"/>
              </a:ext>
            </a:extLst>
          </p:cNvPr>
          <p:cNvSpPr>
            <a:spLocks noGrp="1"/>
          </p:cNvSpPr>
          <p:nvPr>
            <p:ph type="sldNum" sz="quarter" idx="12"/>
          </p:nvPr>
        </p:nvSpPr>
        <p:spPr/>
        <p:txBody>
          <a:bodyPr/>
          <a:lstStyle/>
          <a:p>
            <a:fld id="{3AA8B298-836D-BF4F-8BF0-A4B0B62BAAF1}" type="slidenum">
              <a:rPr lang="es-ES_tradnl" smtClean="0"/>
              <a:pPr/>
              <a:t>9</a:t>
            </a:fld>
            <a:endParaRPr lang="es-ES_tradnl"/>
          </a:p>
        </p:txBody>
      </p:sp>
      <p:pic>
        <p:nvPicPr>
          <p:cNvPr id="10" name="Picture 9">
            <a:extLst>
              <a:ext uri="{FF2B5EF4-FFF2-40B4-BE49-F238E27FC236}">
                <a16:creationId xmlns:a16="http://schemas.microsoft.com/office/drawing/2014/main" id="{D014B94E-3790-45A1-4FFA-F0D4E4D0ACF9}"/>
              </a:ext>
            </a:extLst>
          </p:cNvPr>
          <p:cNvPicPr/>
          <p:nvPr/>
        </p:nvPicPr>
        <p:blipFill>
          <a:blip r:embed="rId2"/>
          <a:stretch/>
        </p:blipFill>
        <p:spPr>
          <a:xfrm>
            <a:off x="8153400" y="2837944"/>
            <a:ext cx="3047760" cy="1771560"/>
          </a:xfrm>
          <a:prstGeom prst="rect">
            <a:avLst/>
          </a:prstGeom>
          <a:ln>
            <a:noFill/>
          </a:ln>
        </p:spPr>
      </p:pic>
      <p:sp>
        <p:nvSpPr>
          <p:cNvPr id="11" name="TextShape 2">
            <a:extLst>
              <a:ext uri="{FF2B5EF4-FFF2-40B4-BE49-F238E27FC236}">
                <a16:creationId xmlns:a16="http://schemas.microsoft.com/office/drawing/2014/main" id="{6F77EF51-6DBE-E244-FF2F-589E17B764D0}"/>
              </a:ext>
            </a:extLst>
          </p:cNvPr>
          <p:cNvSpPr txBox="1"/>
          <p:nvPr/>
        </p:nvSpPr>
        <p:spPr>
          <a:xfrm>
            <a:off x="1470023" y="5147047"/>
            <a:ext cx="7785720" cy="671760"/>
          </a:xfrm>
          <a:prstGeom prst="rect">
            <a:avLst/>
          </a:prstGeom>
          <a:noFill/>
          <a:ln w="18360">
            <a:solidFill>
              <a:srgbClr val="FF0000"/>
            </a:solidFill>
            <a:round/>
          </a:ln>
        </p:spPr>
        <p:txBody>
          <a:bodyPr lIns="99000" tIns="54000" rIns="99000" bIns="54000" anchorCtr="1">
            <a:noAutofit/>
          </a:bodyPr>
          <a:lstStyle/>
          <a:p>
            <a:r>
              <a:rPr lang="es-ES" sz="2000" b="0" strike="noStrike" spc="-1">
                <a:latin typeface="Arial"/>
              </a:rPr>
              <a:t>OJO: otra opción habría sido declarar MyWindow Listener como clase anónima o como expresión Lambda!</a:t>
            </a:r>
          </a:p>
        </p:txBody>
      </p:sp>
    </p:spTree>
    <p:extLst>
      <p:ext uri="{BB962C8B-B14F-4D97-AF65-F5344CB8AC3E}">
        <p14:creationId xmlns:p14="http://schemas.microsoft.com/office/powerpoint/2010/main" val="653506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OP_Template_2022" id="{EF16D744-8F12-A949-9806-AE42449CCAFF}" vid="{36B2CFD3-DDCD-6242-8B0B-6D31F49772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1272</TotalTime>
  <Words>2031</Words>
  <Application>Microsoft Macintosh PowerPoint</Application>
  <PresentationFormat>Widescreen</PresentationFormat>
  <Paragraphs>185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FreeSans</vt:lpstr>
      <vt:lpstr>Wingdings</vt:lpstr>
      <vt:lpstr>Office Theme</vt:lpstr>
      <vt:lpstr>Programación basada en/dirigida por eventos “Event-Based Programming”: Conceptos (o Event-driven Programming)</vt:lpstr>
      <vt:lpstr>Introducción</vt:lpstr>
      <vt:lpstr>Programación basada en eventos: Otro paradigma de programación</vt:lpstr>
      <vt:lpstr>Otro paradigma de programación (cont.)</vt:lpstr>
      <vt:lpstr>Uso de programación de eventos en GUIs</vt:lpstr>
      <vt:lpstr>Modelo</vt:lpstr>
      <vt:lpstr>Pasos para programar respuestas a  Eventos</vt:lpstr>
      <vt:lpstr>Ejemplo</vt:lpstr>
      <vt:lpstr>Ejemplo (continuación)‏</vt:lpstr>
      <vt:lpstr>¿Cómo se compila esto?</vt:lpstr>
      <vt:lpstr>Relación estática de clases (generada con Jprasp)‏</vt:lpstr>
      <vt:lpstr>Diagrama de secuencia UML para creación de ventana</vt:lpstr>
      <vt:lpstr>Explicación</vt:lpstr>
      <vt:lpstr>Entrada en Campo de texto</vt:lpstr>
      <vt:lpstr>Diagrama de secuencia</vt:lpstr>
      <vt:lpstr>Diagrama de secuencia</vt:lpstr>
      <vt:lpstr>Entrada en Campo de texto: versión 2</vt:lpstr>
      <vt:lpstr>Diagrama de secuencia</vt:lpstr>
      <vt:lpstr>Explicación del ejemplo</vt:lpstr>
      <vt:lpstr>Algunas recomendaciones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y Programación Orientados a Objetos</dc:title>
  <dc:subject/>
  <dc:creator>Agustín González</dc:creator>
  <cp:keywords/>
  <dc:description/>
  <cp:lastModifiedBy>Agustin Gonzalez</cp:lastModifiedBy>
  <cp:revision>100</cp:revision>
  <dcterms:created xsi:type="dcterms:W3CDTF">2021-09-30T23:46:18Z</dcterms:created>
  <dcterms:modified xsi:type="dcterms:W3CDTF">2022-04-19T00:36:48Z</dcterms:modified>
  <cp:category/>
</cp:coreProperties>
</file>