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CBD601-2EA8-4721-A66B-237D4F507E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6040" y="39085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8C2725-5857-4F61-B884-595B89EBCF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8380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8F3A70-0082-402A-8434-D009CB1631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5960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9316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604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5960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9316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4358F6-B603-43CA-92D7-C3637C8D6AD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9998F8-AB12-46F3-B68C-0F9E519FCA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40337D-E52E-4EA9-9317-956EB5FCBC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BD1F49-651F-40CC-845B-69F36E5DC3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8AA279-D011-4D62-BAE0-AA6AA0A236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E236CF-7C0E-4B16-8B0C-8184C67135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26040" y="365040"/>
            <a:ext cx="11041920" cy="40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6AE4616-2223-4BDB-9C21-C99C659A0E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0C2456-9DC4-44AE-82E0-642389FF6B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518ACE-ACB5-43F5-8602-09449EAE65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8380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49A2EC-F263-46EE-8D07-E52A0E696E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5952A0-90CF-410D-BF23-22C1C68858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6040" y="39085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FE34F4-EF06-4FEE-BDC8-DCB4941444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8380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BCA7F6-E806-4788-9C58-79C28D7D41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5960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9316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604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5960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9316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F2FB31-E5DA-4487-BC66-5A59ECD27EC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C348A6C-A395-4DCC-9537-6516630277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CCAA111-6166-4636-AA82-5A7368F60D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F8DA49-BD41-4819-8FEA-AF95C25011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161A4D1-01F0-4D51-92D6-E747047040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C4A3AE7-9445-47DE-B0B5-DEFD04DD12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ACE9A5-6AD9-40A4-80FB-352A62C694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26040" y="365040"/>
            <a:ext cx="11041920" cy="40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CD9D36-8303-4BAE-A8EA-84642ECBE9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BEDD27C-099D-4E38-A65B-A6C2CAFA92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8380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B95985B-57BC-4FDD-9C03-5C7C1DB848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4FC247-9C2A-4B38-A4CA-207C10A31E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6040" y="39085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4F0216-AC87-4B3E-BAF2-7E9CC077CB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8380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CB8F53-9448-4410-808C-BD8A7A0F69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5960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9316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604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5960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9316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BE01489-22FF-46F3-98BE-091A53A163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BC8E6F-7107-4570-B57D-6671D42678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922ED6-FCFF-40A1-8C11-285CCB6720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F328A4C-E0A5-4279-8A12-B9C2C89747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8D0EE0-381B-4A50-B666-CE3640E08A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54A5B8E-716B-49F6-B24B-9D76827891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F18ECF-5DB0-4C52-BB94-B276678B74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26040" y="365040"/>
            <a:ext cx="11041920" cy="40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55DB1D8-9B83-4A77-9121-3DAF6A265C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6A3FB7-09AC-4C4A-BF43-F9F9E3A57C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8380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9378A33-A258-4D5B-8A95-217EEF70AD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38F3007-6E70-4505-8460-FBFE52273D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6040" y="39085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EA3440C-E642-492D-9E4B-2BC9C7D04F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8380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B8C5BC0-678E-4FC5-BFB3-0EF94AC3E1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5960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93160" y="12319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2604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5960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93160" y="3908520"/>
            <a:ext cx="355536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FBC315-B2A1-446F-852F-3308256850B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87BD69-4A34-4C2E-923B-47FE829C79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6040" y="365040"/>
            <a:ext cx="11041920" cy="401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0DCF7E-9760-40F8-9361-64EF6FE7FF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434140-777D-4D0F-9717-61D76C8BFB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51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83800" y="39085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EAEE85-FD68-4FCE-A8E9-E81B08B608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83800" y="1231920"/>
            <a:ext cx="53881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6040" y="3908520"/>
            <a:ext cx="11041920" cy="244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28562C-4D4B-4407-8076-B0B30F5BD8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367920"/>
            <a:ext cx="10753920" cy="3141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 u="sng">
                <a:solidFill>
                  <a:srgbClr val="0000cc"/>
                </a:solidFill>
                <a:uFillTx/>
                <a:latin typeface="Arial"/>
              </a:rPr>
              <a:t>Click to edit Master title style</a:t>
            </a:r>
            <a:endParaRPr b="0" lang="en-C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&lt;footer&gt;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4D5D38-B58B-4BD2-BF22-CA80B376F9DA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 u="sng">
                <a:solidFill>
                  <a:srgbClr val="0000cc"/>
                </a:solidFill>
                <a:uFillTx/>
                <a:latin typeface="Arial"/>
              </a:rPr>
              <a:t>Click to edit Master title style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cc"/>
              </a:buClr>
              <a:buSzPct val="8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cc"/>
              </a:buClr>
              <a:buSzPct val="8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&lt;footer&gt;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04687A-A403-450E-A691-CCF1FB5267ED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 u="sng">
                <a:solidFill>
                  <a:srgbClr val="0000cc"/>
                </a:solidFill>
                <a:uFillTx/>
                <a:latin typeface="Arial"/>
              </a:rPr>
              <a:t>Click to edit Master title style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26040" y="1231920"/>
            <a:ext cx="11041920" cy="251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cc"/>
              </a:buClr>
              <a:buSzPct val="8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cc"/>
              </a:buClr>
              <a:buSzPct val="8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&lt;footer&gt;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BB7CB0-216E-4C67-85D1-A33843AFCAA8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626040" y="3839400"/>
            <a:ext cx="11041920" cy="24894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Master text styles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80000"/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cc"/>
              </a:buClr>
              <a:buSzPct val="8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cc"/>
              </a:buClr>
              <a:buSzPct val="80000"/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 u="sng">
                <a:solidFill>
                  <a:srgbClr val="0000cc"/>
                </a:solidFill>
                <a:uFillTx/>
                <a:latin typeface="Arial"/>
              </a:rPr>
              <a:t>Click to edit Master title style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&lt;footer&gt;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746A7F-41FF-496D-9702-F789774800DF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&lt;number&gt;</a:t>
            </a:fld>
            <a:endParaRPr b="0" lang="en-CA" sz="12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6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L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L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docs.oracle.com/javafx/2/layout/builtin_layouts.htm#CHDGHCDG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luonhq.com/products/scene-builder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openjfx.io/openjfx-docs/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luonhq.com/products/javafx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85800" y="367920"/>
            <a:ext cx="10753920" cy="3141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ES" sz="4000" spc="-1" strike="noStrike" u="sng">
                <a:solidFill>
                  <a:srgbClr val="0000cc"/>
                </a:solidFill>
                <a:uFillTx/>
                <a:latin typeface="Arial"/>
              </a:rPr>
              <a:t>Programación de Interfaces Gráficas en Java</a:t>
            </a:r>
            <a:br>
              <a:rPr sz="4000"/>
            </a:br>
            <a:r>
              <a:rPr b="0" lang="es-ES" sz="4000" spc="-1" strike="noStrike" u="sng">
                <a:solidFill>
                  <a:srgbClr val="0000cc"/>
                </a:solidFill>
                <a:uFillTx/>
                <a:latin typeface="Arial"/>
              </a:rPr>
              <a:t>Objetivo: Programar aplicaciones básicas con interfaces gráficas usando JavaFX</a:t>
            </a:r>
            <a:endParaRPr b="0" lang="en-CL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85800" y="3602160"/>
            <a:ext cx="10667520" cy="22903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ELO329: Diseño y Programación Orientados a Objetos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Departamento de Electrónica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s-ES_tradnl" sz="2400" spc="-1" strike="noStrike">
                <a:solidFill>
                  <a:srgbClr val="000000"/>
                </a:solidFill>
                <a:latin typeface="Arial"/>
              </a:rPr>
              <a:t>Universidad Técnica Federico Santa María</a:t>
            </a:r>
            <a:endParaRPr b="0" lang="en-CA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s-CL" sz="2400" spc="-1" strike="noStrike">
                <a:solidFill>
                  <a:srgbClr val="000000"/>
                </a:solidFill>
                <a:latin typeface="Arial"/>
                <a:ea typeface="Arial"/>
              </a:rPr>
              <a:t>Este material ha sido preparado desde varias fuentes, entre ellas el material del Dr. Paul Fodor, Stony Brook University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274155-8C67-4C54-A3EE-3C998FED8E25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Ejemplos: </a:t>
            </a: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MyFirstJavaFX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import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javafx.application.Application;</a:t>
            </a:r>
            <a:br>
              <a:rPr sz="1400"/>
            </a:b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import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javafx.stage.Stage;</a:t>
            </a:r>
            <a:br>
              <a:rPr sz="1400"/>
            </a:b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import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javafx.scene.Scene;</a:t>
            </a:r>
            <a:br>
              <a:rPr sz="1400"/>
            </a:b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import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javafx.scene.control.Button;</a:t>
            </a:r>
            <a:br>
              <a:rPr sz="1400"/>
            </a:br>
            <a:br>
              <a:rPr sz="1400"/>
            </a:b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MyFirstJavaFX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Application {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@Override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Override the start method in the Application class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start(Stage primaryStage) {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Arial"/>
                <a:ea typeface="Courier New"/>
              </a:rPr>
              <a:t>      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Create a button and place it in the scene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Button btOK =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Button(</a:t>
            </a:r>
            <a:r>
              <a:rPr b="0" lang="es-ES" sz="1400" spc="-1" strike="noStrike">
                <a:solidFill>
                  <a:srgbClr val="00a000"/>
                </a:solidFill>
                <a:latin typeface="Courier New"/>
                <a:ea typeface="Courier New"/>
              </a:rPr>
              <a:t>"OK"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Scene scene =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Scene(btOK, 200, 250);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primaryStage.setTitle(</a:t>
            </a:r>
            <a:r>
              <a:rPr b="0" lang="es-ES" sz="1400" spc="-1" strike="noStrike">
                <a:solidFill>
                  <a:srgbClr val="00a000"/>
                </a:solidFill>
                <a:latin typeface="Courier New"/>
                <a:ea typeface="Courier New"/>
              </a:rPr>
              <a:t>"MyJavaFX"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);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Set the stage title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primaryStage.setScene(scene);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Place the scene in the stage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primaryStage.show();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Display the stage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/**</a:t>
            </a:r>
            <a:br>
              <a:rPr sz="1400"/>
            </a:b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     * The main method is only needed for the IDE with limited JavaFX support.</a:t>
            </a:r>
            <a:br>
              <a:rPr sz="1400"/>
            </a:b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     * Not needed for running from the command line.</a:t>
            </a:r>
            <a:br>
              <a:rPr sz="1400"/>
            </a:b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     */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static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main(String[] args) {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launch(args);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CL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Picture 9" descr=""/>
          <p:cNvPicPr/>
          <p:nvPr/>
        </p:nvPicPr>
        <p:blipFill>
          <a:blip r:embed="rId1"/>
          <a:stretch/>
        </p:blipFill>
        <p:spPr>
          <a:xfrm>
            <a:off x="8725320" y="1379160"/>
            <a:ext cx="2628360" cy="2049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2BB7DB-7617-40BF-A7D5-D6E8294A04F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Ejemplos: </a:t>
            </a: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MultipleStageDemo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Multiple stages can be added beside the primaryStage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MultipleStageDemo 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Application {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@Override </a:t>
            </a: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Override the start method in the Application class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start(Stage primaryStage) {</a:t>
            </a:r>
            <a:br>
              <a:rPr sz="1600"/>
            </a:b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Create a scene and place a button in the scene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Scene scene = 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Scene(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Button(</a:t>
            </a:r>
            <a:r>
              <a:rPr b="0" lang="es-ES" sz="1600" spc="-1" strike="noStrike">
                <a:solidFill>
                  <a:srgbClr val="00a000"/>
                </a:solidFill>
                <a:latin typeface="Courier New"/>
                <a:ea typeface="Courier New"/>
              </a:rPr>
              <a:t>"OK"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), 200, 250);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primaryStage.setTitle(</a:t>
            </a:r>
            <a:r>
              <a:rPr b="0" lang="es-ES" sz="1600" spc="-1" strike="noStrike">
                <a:solidFill>
                  <a:srgbClr val="00a000"/>
                </a:solidFill>
                <a:latin typeface="Courier New"/>
                <a:ea typeface="Courier New"/>
              </a:rPr>
              <a:t>"MyJavaFX"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); </a:t>
            </a: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Set the stage title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primaryStage.setScene(scene); </a:t>
            </a: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Place the scene in the stage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primaryStage.show(); </a:t>
            </a: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Display the stage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Stage stage = 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Stage(); </a:t>
            </a: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Create a new stage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stage.setTitle(</a:t>
            </a:r>
            <a:r>
              <a:rPr b="0" lang="es-ES" sz="1600" spc="-1" strike="noStrike">
                <a:solidFill>
                  <a:srgbClr val="00a000"/>
                </a:solidFill>
                <a:latin typeface="Courier New"/>
                <a:ea typeface="Courier New"/>
              </a:rPr>
              <a:t>"Second Stage"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); </a:t>
            </a: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Set the stage title</a:t>
            </a:r>
            <a:br>
              <a:rPr sz="1600"/>
            </a:b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Set a scene with a button in the stage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stage.setScene(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Scene(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Button(</a:t>
            </a:r>
            <a:r>
              <a:rPr b="0" lang="es-ES" sz="1600" spc="-1" strike="noStrike">
                <a:solidFill>
                  <a:srgbClr val="00a000"/>
                </a:solidFill>
                <a:latin typeface="Courier New"/>
                <a:ea typeface="Courier New"/>
              </a:rPr>
              <a:t>"New Stage"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), 100, 100));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stage.show(); </a:t>
            </a:r>
            <a:r>
              <a:rPr b="0" lang="es-ES" sz="1600" spc="-1" strike="noStrike">
                <a:solidFill>
                  <a:srgbClr val="e65d00"/>
                </a:solidFill>
                <a:latin typeface="Courier New"/>
                <a:ea typeface="Courier New"/>
              </a:rPr>
              <a:t>// Display the stage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600"/>
            </a:b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static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6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main(String[] args) {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launch(args);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600"/>
            </a:br>
            <a:r>
              <a:rPr b="0" lang="es-ES" sz="16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CL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Picture 11" descr=""/>
          <p:cNvPicPr/>
          <p:nvPr/>
        </p:nvPicPr>
        <p:blipFill>
          <a:blip r:embed="rId1"/>
          <a:stretch/>
        </p:blipFill>
        <p:spPr>
          <a:xfrm>
            <a:off x="8824320" y="2577960"/>
            <a:ext cx="3847680" cy="3047760"/>
          </a:xfrm>
          <a:prstGeom prst="rect">
            <a:avLst/>
          </a:prstGeom>
          <a:ln w="0">
            <a:noFill/>
          </a:ln>
        </p:spPr>
      </p:pic>
      <p:pic>
        <p:nvPicPr>
          <p:cNvPr id="203" name="Picture 12" descr=""/>
          <p:cNvPicPr/>
          <p:nvPr/>
        </p:nvPicPr>
        <p:blipFill>
          <a:blip r:embed="rId2"/>
          <a:stretch/>
        </p:blipFill>
        <p:spPr>
          <a:xfrm>
            <a:off x="8417880" y="-38160"/>
            <a:ext cx="4254120" cy="3771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FC2405A-EBA4-4DD9-A2D0-01892253B56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Panes (cristales), UI Controls, y Shapes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5" name="Picture 13" descr=""/>
          <p:cNvPicPr/>
          <p:nvPr/>
        </p:nvPicPr>
        <p:blipFill>
          <a:blip r:embed="rId1"/>
          <a:stretch/>
        </p:blipFill>
        <p:spPr>
          <a:xfrm>
            <a:off x="837360" y="1408680"/>
            <a:ext cx="9893520" cy="4040640"/>
          </a:xfrm>
          <a:prstGeom prst="rect">
            <a:avLst/>
          </a:prstGeom>
          <a:ln w="0">
            <a:noFill/>
          </a:ln>
        </p:spPr>
      </p:pic>
      <p:sp>
        <p:nvSpPr>
          <p:cNvPr id="206" name="Line 2"/>
          <p:cNvSpPr/>
          <p:nvPr/>
        </p:nvSpPr>
        <p:spPr>
          <a:xfrm flipV="1">
            <a:off x="2570760" y="4825800"/>
            <a:ext cx="360" cy="69048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TextShape 3"/>
          <p:cNvSpPr/>
          <p:nvPr/>
        </p:nvSpPr>
        <p:spPr>
          <a:xfrm rot="17266200">
            <a:off x="1751400" y="4944600"/>
            <a:ext cx="983160" cy="33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350" spc="-1" strike="noStrike">
                <a:solidFill>
                  <a:srgbClr val="000000"/>
                </a:solidFill>
                <a:latin typeface="Arial"/>
              </a:rPr>
              <a:t>Hereda</a:t>
            </a:r>
            <a:endParaRPr b="0" lang="en-CA" sz="1350" spc="-1" strike="noStrike">
              <a:latin typeface="Arial"/>
            </a:endParaRPr>
          </a:p>
        </p:txBody>
      </p:sp>
      <p:sp>
        <p:nvSpPr>
          <p:cNvPr id="208" name="Line 4"/>
          <p:cNvSpPr/>
          <p:nvPr/>
        </p:nvSpPr>
        <p:spPr>
          <a:xfrm flipV="1">
            <a:off x="3921120" y="4740120"/>
            <a:ext cx="7200" cy="730440"/>
          </a:xfrm>
          <a:prstGeom prst="line">
            <a:avLst/>
          </a:prstGeom>
          <a:ln w="19080">
            <a:solidFill>
              <a:srgbClr val="000000"/>
            </a:solidFill>
            <a:round/>
            <a:headEnd len="med" type="diamond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TextShape 5"/>
          <p:cNvSpPr/>
          <p:nvPr/>
        </p:nvSpPr>
        <p:spPr>
          <a:xfrm rot="4116600">
            <a:off x="3078000" y="5087160"/>
            <a:ext cx="99216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350" spc="-1" strike="noStrike">
                <a:solidFill>
                  <a:srgbClr val="000000"/>
                </a:solidFill>
                <a:latin typeface="Arial"/>
              </a:rPr>
              <a:t>Contiene</a:t>
            </a:r>
            <a:endParaRPr b="0" lang="en-CA" sz="135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1661040" y="4569480"/>
            <a:ext cx="2910240" cy="116316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TextShape 7"/>
          <p:cNvSpPr/>
          <p:nvPr/>
        </p:nvSpPr>
        <p:spPr>
          <a:xfrm>
            <a:off x="1661040" y="4326480"/>
            <a:ext cx="1198440" cy="28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350" spc="-1" strike="noStrike">
                <a:solidFill>
                  <a:srgbClr val="000000"/>
                </a:solidFill>
                <a:latin typeface="Arial"/>
              </a:rPr>
              <a:t>Notación</a:t>
            </a:r>
            <a:endParaRPr b="0" lang="en-CA" sz="1350" spc="-1" strike="noStrike">
              <a:latin typeface="Arial"/>
            </a:endParaRPr>
          </a:p>
        </p:txBody>
      </p:sp>
      <p:sp>
        <p:nvSpPr>
          <p:cNvPr id="212" name="TextShape 8"/>
          <p:cNvSpPr/>
          <p:nvPr/>
        </p:nvSpPr>
        <p:spPr>
          <a:xfrm>
            <a:off x="5000400" y="5449680"/>
            <a:ext cx="55965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cristales” con organización específica del espacio.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13" name="Line 9"/>
          <p:cNvSpPr/>
          <p:nvPr/>
        </p:nvSpPr>
        <p:spPr>
          <a:xfrm flipV="1">
            <a:off x="6433920" y="5235120"/>
            <a:ext cx="1637640" cy="25668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2B505B-52B8-4836-B669-AC387A9B6122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Layout Panes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1252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8000"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JavaFX provee varias tipos de “cristales” para organizar el despliegue de nodos (objetos gráficos) de un contenedor; por ejemplo, una escena.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6" name="Table 3"/>
          <p:cNvGraphicFramePr/>
          <p:nvPr/>
        </p:nvGraphicFramePr>
        <p:xfrm>
          <a:off x="2750400" y="2046960"/>
          <a:ext cx="8814960" cy="3822840"/>
        </p:xfrm>
        <a:graphic>
          <a:graphicData uri="http://schemas.openxmlformats.org/drawingml/2006/table">
            <a:tbl>
              <a:tblPr/>
              <a:tblGrid>
                <a:gridCol w="2037240"/>
                <a:gridCol w="6778080"/>
              </a:tblGrid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Clase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Descripción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117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cc"/>
                          </a:solidFill>
                          <a:latin typeface="Arial"/>
                        </a:rPr>
                        <a:t>Pane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Clase Base para otros Layout Panes. Contiene el método </a:t>
                      </a:r>
                      <a:r>
                        <a:rPr b="1" lang="es-ES" sz="1800" spc="-1" strike="noStrike">
                          <a:solidFill>
                            <a:srgbClr val="0000cc"/>
                          </a:solidFill>
                          <a:latin typeface="Arial"/>
                        </a:rPr>
                        <a:t>getChildren()</a:t>
                      </a: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para retornar la lista de nodos en el pane (cristal). Esta clase puede ser usada directamente cuando se requiere ubicar nodos en posiciones absolutas.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058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cc"/>
                          </a:solidFill>
                          <a:latin typeface="Arial"/>
                        </a:rPr>
                        <a:t>StackPane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Pone los nodos (objetos gráficos) uno sobre otro en el centro del pane.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cc"/>
                          </a:solidFill>
                          <a:latin typeface="Arial"/>
                        </a:rPr>
                        <a:t>FlowPane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Pone los nodos de izquierda a derecha y de arriba a abajo.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cc"/>
                          </a:solidFill>
                          <a:latin typeface="Arial"/>
                        </a:rPr>
                        <a:t>GridPane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Pone los nodos en celdas de una grilla de dos dimensiones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cc"/>
                          </a:solidFill>
                          <a:latin typeface="Arial"/>
                        </a:rPr>
                        <a:t>BorderPane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Ubica los nodos en regiones: Top, Right, Bottom, Left, y Centro.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cc"/>
                          </a:solidFill>
                          <a:latin typeface="Arial"/>
                        </a:rPr>
                        <a:t>HBox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Ubica los nodos en una fila única horizontal.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99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s-ES" sz="1800" spc="-1" strike="noStrike">
                          <a:solidFill>
                            <a:srgbClr val="0000cc"/>
                          </a:solidFill>
                          <a:latin typeface="Arial"/>
                        </a:rPr>
                        <a:t>Vbox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s-E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Ubica los nodos en una única columna vertical.</a:t>
                      </a:r>
                      <a:endParaRPr b="0" lang="en-CA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17" name="TextShape 4"/>
          <p:cNvSpPr/>
          <p:nvPr/>
        </p:nvSpPr>
        <p:spPr>
          <a:xfrm>
            <a:off x="871920" y="6292800"/>
            <a:ext cx="3756600" cy="399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Usted puede ver ejemplos </a:t>
            </a:r>
            <a:r>
              <a:rPr b="0" lang="es-ES" sz="18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aquí.</a:t>
            </a: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53E3EB-21F8-4548-BE7F-9E445127A7A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Ejemplo: </a:t>
            </a: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ButtonInPane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ButtonInPane </a:t>
            </a:r>
            <a:r>
              <a:rPr b="0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Application {</a:t>
            </a:r>
            <a:br>
              <a:rPr sz="1800"/>
            </a:b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@Override </a:t>
            </a:r>
            <a:r>
              <a:rPr b="0" lang="es-ES" sz="1800" spc="-1" strike="noStrike">
                <a:solidFill>
                  <a:srgbClr val="e65d00"/>
                </a:solidFill>
                <a:latin typeface="Courier New"/>
                <a:ea typeface="Courier New"/>
              </a:rPr>
              <a:t>// Override the start method in the Application class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start(Stage primaryStage) {</a:t>
            </a:r>
            <a:br>
              <a:rPr sz="1800"/>
            </a:br>
            <a:r>
              <a:rPr b="0" lang="es-ES" sz="1800" spc="-1" strike="noStrike">
                <a:solidFill>
                  <a:srgbClr val="e65d00"/>
                </a:solidFill>
                <a:latin typeface="Courier New"/>
                <a:ea typeface="Courier New"/>
              </a:rPr>
              <a:t>// Create a scene and place a button in the scene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StackPane pane = </a:t>
            </a:r>
            <a:r>
              <a:rPr b="1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StackPane();</a:t>
            </a:r>
            <a:br>
              <a:rPr sz="1800"/>
            </a:b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pane.getChildren().add(</a:t>
            </a:r>
            <a:r>
              <a:rPr b="1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Button(</a:t>
            </a:r>
            <a:r>
              <a:rPr b="1" lang="es-ES" sz="1800" spc="-1" strike="noStrike">
                <a:solidFill>
                  <a:srgbClr val="00a000"/>
                </a:solidFill>
                <a:latin typeface="Courier New"/>
                <a:ea typeface="Courier New"/>
              </a:rPr>
              <a:t>"OK"</a:t>
            </a:r>
            <a:r>
              <a:rPr b="1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));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Scene scene = </a:t>
            </a:r>
            <a:r>
              <a:rPr b="0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Scene(pane, 200, 50);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primaryStage.setTitle(</a:t>
            </a:r>
            <a:r>
              <a:rPr b="0" lang="es-ES" sz="1800" spc="-1" strike="noStrike">
                <a:solidFill>
                  <a:srgbClr val="00a000"/>
                </a:solidFill>
                <a:latin typeface="Courier New"/>
                <a:ea typeface="Courier New"/>
              </a:rPr>
              <a:t>"Button in a pane"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); </a:t>
            </a:r>
            <a:r>
              <a:rPr b="0" lang="es-ES" sz="1800" spc="-1" strike="noStrike">
                <a:solidFill>
                  <a:srgbClr val="e65d00"/>
                </a:solidFill>
                <a:latin typeface="Courier New"/>
                <a:ea typeface="Courier New"/>
              </a:rPr>
              <a:t>// Set the stage title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primaryStage.setScene(scene); </a:t>
            </a:r>
            <a:r>
              <a:rPr b="0" lang="es-ES" sz="1800" spc="-1" strike="noStrike">
                <a:solidFill>
                  <a:srgbClr val="e65d00"/>
                </a:solidFill>
                <a:latin typeface="Courier New"/>
                <a:ea typeface="Courier New"/>
              </a:rPr>
              <a:t>// Place the scene in the stage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primaryStage.show(); </a:t>
            </a:r>
            <a:r>
              <a:rPr b="0" lang="es-ES" sz="1800" spc="-1" strike="noStrike">
                <a:solidFill>
                  <a:srgbClr val="e65d00"/>
                </a:solidFill>
                <a:latin typeface="Courier New"/>
                <a:ea typeface="Courier New"/>
              </a:rPr>
              <a:t>// Display the stage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800"/>
            </a:b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static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8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main(String[] args) {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launch(args);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800"/>
            </a:br>
            <a:r>
              <a:rPr b="0" lang="es-E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CL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Picture 9" descr=""/>
          <p:cNvPicPr/>
          <p:nvPr/>
        </p:nvPicPr>
        <p:blipFill>
          <a:blip r:embed="rId1"/>
          <a:stretch/>
        </p:blipFill>
        <p:spPr>
          <a:xfrm>
            <a:off x="8229600" y="3794040"/>
            <a:ext cx="3962160" cy="2412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0CF87F-444B-43CA-862C-667F9E132A39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Despliegue de alguna Forma (Shape)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251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Notar la convención para los sistemas de coordenadas en programación, (0,0) está en la esquina superior izquierda.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6040" y="5236920"/>
            <a:ext cx="11041920" cy="1091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</a:rPr>
              <a:t>Veamos cómo dibujar un círculo (formas de este tipo se ocuparán en Tarea 2)</a:t>
            </a:r>
            <a:endParaRPr b="0" lang="en-CL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4" name="Group 21"/>
          <p:cNvGrpSpPr/>
          <p:nvPr/>
        </p:nvGrpSpPr>
        <p:grpSpPr>
          <a:xfrm>
            <a:off x="3276000" y="2309400"/>
            <a:ext cx="3349440" cy="1974240"/>
            <a:chOff x="3276000" y="2309400"/>
            <a:chExt cx="3349440" cy="1974240"/>
          </a:xfrm>
        </p:grpSpPr>
        <p:sp>
          <p:nvSpPr>
            <p:cNvPr id="225" name="Line 3"/>
            <p:cNvSpPr/>
            <p:nvPr/>
          </p:nvSpPr>
          <p:spPr>
            <a:xfrm>
              <a:off x="3757680" y="2574360"/>
              <a:ext cx="2867760" cy="36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Line 4"/>
            <p:cNvSpPr/>
            <p:nvPr/>
          </p:nvSpPr>
          <p:spPr>
            <a:xfrm>
              <a:off x="3757680" y="2574000"/>
              <a:ext cx="360" cy="1709640"/>
            </a:xfrm>
            <a:prstGeom prst="line">
              <a:avLst/>
            </a:prstGeom>
            <a:ln w="1908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TextShape 5"/>
            <p:cNvSpPr/>
            <p:nvPr/>
          </p:nvSpPr>
          <p:spPr>
            <a:xfrm>
              <a:off x="3276000" y="2309400"/>
              <a:ext cx="802080" cy="45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350" spc="-1" strike="noStrike">
                  <a:solidFill>
                    <a:srgbClr val="000000"/>
                  </a:solidFill>
                  <a:latin typeface="Arial"/>
                </a:rPr>
                <a:t>(0,0)</a:t>
              </a:r>
              <a:endParaRPr b="0" lang="en-CA" sz="1350" spc="-1" strike="noStrike">
                <a:latin typeface="Arial"/>
              </a:endParaRPr>
            </a:p>
          </p:txBody>
        </p:sp>
        <p:sp>
          <p:nvSpPr>
            <p:cNvPr id="228" name="Line 6"/>
            <p:cNvSpPr/>
            <p:nvPr/>
          </p:nvSpPr>
          <p:spPr>
            <a:xfrm>
              <a:off x="4795560" y="2574000"/>
              <a:ext cx="360" cy="730440"/>
            </a:xfrm>
            <a:prstGeom prst="line">
              <a:avLst/>
            </a:prstGeom>
            <a:ln w="19080">
              <a:solidFill>
                <a:srgbClr val="000000"/>
              </a:solidFill>
              <a:custDash>
                <a:ds d="197000" sp="197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Line 7"/>
            <p:cNvSpPr/>
            <p:nvPr/>
          </p:nvSpPr>
          <p:spPr>
            <a:xfrm>
              <a:off x="3757680" y="3304440"/>
              <a:ext cx="1037880" cy="360"/>
            </a:xfrm>
            <a:prstGeom prst="line">
              <a:avLst/>
            </a:prstGeom>
            <a:ln w="19080">
              <a:solidFill>
                <a:srgbClr val="000000"/>
              </a:solidFill>
              <a:custDash>
                <a:ds d="197000" sp="197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TextShape 8"/>
            <p:cNvSpPr/>
            <p:nvPr/>
          </p:nvSpPr>
          <p:spPr>
            <a:xfrm>
              <a:off x="4624560" y="2309400"/>
              <a:ext cx="480960" cy="28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350" spc="-1" strike="noStrike">
                  <a:solidFill>
                    <a:srgbClr val="000000"/>
                  </a:solidFill>
                  <a:latin typeface="Arial"/>
                </a:rPr>
                <a:t>x</a:t>
              </a:r>
              <a:endParaRPr b="0" lang="en-CA" sz="1350" spc="-1" strike="noStrike">
                <a:latin typeface="Arial"/>
              </a:endParaRPr>
            </a:p>
          </p:txBody>
        </p:sp>
        <p:sp>
          <p:nvSpPr>
            <p:cNvPr id="231" name="TextShape 9"/>
            <p:cNvSpPr/>
            <p:nvPr/>
          </p:nvSpPr>
          <p:spPr>
            <a:xfrm>
              <a:off x="3404880" y="3152160"/>
              <a:ext cx="480960" cy="28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350" spc="-1" strike="noStrike">
                  <a:solidFill>
                    <a:srgbClr val="000000"/>
                  </a:solidFill>
                  <a:latin typeface="Arial"/>
                </a:rPr>
                <a:t>y</a:t>
              </a:r>
              <a:endParaRPr b="0" lang="en-CA" sz="1350" spc="-1" strike="noStrike">
                <a:latin typeface="Arial"/>
              </a:endParaRPr>
            </a:p>
          </p:txBody>
        </p:sp>
        <p:sp>
          <p:nvSpPr>
            <p:cNvPr id="232" name="TextShape 10"/>
            <p:cNvSpPr/>
            <p:nvPr/>
          </p:nvSpPr>
          <p:spPr>
            <a:xfrm>
              <a:off x="4624920" y="3304800"/>
              <a:ext cx="802080" cy="451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350" spc="-1" strike="noStrike">
                  <a:solidFill>
                    <a:srgbClr val="000000"/>
                  </a:solidFill>
                  <a:latin typeface="Arial"/>
                </a:rPr>
                <a:t>(x,y)</a:t>
              </a:r>
              <a:endParaRPr b="0" lang="en-CA" sz="1350" spc="-1" strike="noStrike">
                <a:latin typeface="Arial"/>
              </a:endParaRPr>
            </a:p>
          </p:txBody>
        </p:sp>
      </p:grpSp>
      <p:sp>
        <p:nvSpPr>
          <p:cNvPr id="233" name="TextShape 11"/>
          <p:cNvSpPr/>
          <p:nvPr/>
        </p:nvSpPr>
        <p:spPr>
          <a:xfrm>
            <a:off x="6883200" y="3259080"/>
            <a:ext cx="206532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Sistema de Coordenadas JavaFX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959CAE-8558-4AB0-A491-6C94F796197F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Ejemplo: </a:t>
            </a: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ShowCircleCentered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ShowCircleCentered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Application {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@Override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Override the start method in the Application class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start(Stage primaryStage) {</a:t>
            </a:r>
            <a:br>
              <a:rPr sz="1400"/>
            </a:b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Create a pane to hold the circle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Pane pane =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Pane();</a:t>
            </a:r>
            <a:br>
              <a:rPr sz="1400"/>
            </a:b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Create a circle and set its properties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Circle circle =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Circle();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circle.centerXProperty().bind(pane.widthProperty().divide(2));</a:t>
            </a:r>
            <a:br>
              <a:rPr sz="1400"/>
            </a:br>
            <a:r>
              <a:rPr b="1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circle.centerYProperty().bind(pane.heightProperty().divide(2));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circle.setRadius(50);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circle.setStroke(Color.BLACK);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circle.setFill(Color.WHITE);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pane.getChildren().add(circle);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Add circle to the pane</a:t>
            </a:r>
            <a:br>
              <a:rPr sz="1400"/>
            </a:b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Create a scene and place it in the stage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Scene scene =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Scene(pane, 200, 200);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primaryStage.setTitle(</a:t>
            </a:r>
            <a:r>
              <a:rPr b="0" lang="es-ES" sz="1400" spc="-1" strike="noStrike">
                <a:solidFill>
                  <a:srgbClr val="00a000"/>
                </a:solidFill>
                <a:latin typeface="Courier New"/>
                <a:ea typeface="Courier New"/>
              </a:rPr>
              <a:t>"ShowCircleCentered"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);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Set the stage title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primaryStage.setScene(scene);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Place the scene in the stage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primaryStage.show(); </a:t>
            </a: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Display the stage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400"/>
            </a:br>
            <a:br>
              <a:rPr sz="1400"/>
            </a:b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static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main(String[] args) {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launch(args);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CL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Picture 11" descr=""/>
          <p:cNvPicPr/>
          <p:nvPr/>
        </p:nvPicPr>
        <p:blipFill>
          <a:blip r:embed="rId1"/>
          <a:stretch/>
        </p:blipFill>
        <p:spPr>
          <a:xfrm>
            <a:off x="7983720" y="1231920"/>
            <a:ext cx="4444560" cy="3796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5E6B34-4FE3-46B1-B951-ECCE472CF33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Ejemplo: </a:t>
            </a: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Clases Image e ImageView</a:t>
            </a:r>
            <a:r>
              <a:rPr b="0" lang="es-ES_tradnl" sz="4400" spc="-1" strike="noStrike" u="sng">
                <a:solidFill>
                  <a:srgbClr val="0000cc"/>
                </a:solidFill>
                <a:uFillTx/>
                <a:latin typeface="Arial"/>
              </a:rPr>
              <a:t> 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class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ShowImage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extends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Application {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@Override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start(Stage primaryStage) {</a:t>
            </a:r>
            <a:br>
              <a:rPr sz="1400"/>
            </a:br>
            <a:r>
              <a:rPr b="0" lang="es-ES" sz="1400" spc="-1" strike="noStrike">
                <a:solidFill>
                  <a:srgbClr val="e65d00"/>
                </a:solidFill>
                <a:latin typeface="Courier New"/>
                <a:ea typeface="Courier New"/>
              </a:rPr>
              <a:t>// Create a pane to hold the image views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Pane pane =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HBox(10);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pane.setPadding(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Insets(5, 5, 5, 5));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Image image =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Image(</a:t>
            </a:r>
            <a:r>
              <a:rPr b="0" lang="es-ES" sz="1400" spc="-1" strike="noStrike">
                <a:solidFill>
                  <a:srgbClr val="00a000"/>
                </a:solidFill>
                <a:latin typeface="Courier New"/>
                <a:ea typeface="Courier New"/>
              </a:rPr>
              <a:t>"header-usm.png"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pane.getChildren().add(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ImageView(image));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ImageView imageView2 =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ImageView(image);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imageView2.setFitHeight(100);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imageView2.setFitWidth(100);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imageView2.setRotate(90);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pane.getChildren().add(imageView2);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Scene scene =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new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Scene(pane);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primaryStage.setTitle(</a:t>
            </a:r>
            <a:r>
              <a:rPr b="0" lang="es-ES" sz="1400" spc="-1" strike="noStrike">
                <a:solidFill>
                  <a:srgbClr val="00a000"/>
                </a:solidFill>
                <a:latin typeface="Courier New"/>
                <a:ea typeface="Courier New"/>
              </a:rPr>
              <a:t>"ShowImage"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primaryStage.setScene(scene);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primaryStage.show();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400"/>
            </a:b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public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static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0" lang="es-ES" sz="1400" spc="-1" strike="noStrike">
                <a:solidFill>
                  <a:srgbClr val="941edf"/>
                </a:solidFill>
                <a:latin typeface="Courier New"/>
                <a:ea typeface="Courier New"/>
              </a:rPr>
              <a:t>void</a:t>
            </a: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main(String[] args) {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launch(args);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}</a:t>
            </a:r>
            <a:br>
              <a:rPr sz="1400"/>
            </a:br>
            <a:r>
              <a:rPr b="0" lang="es-ES" sz="1400" spc="-1" strike="noStrike">
                <a:solidFill>
                  <a:srgbClr val="000000"/>
                </a:solidFill>
                <a:latin typeface="Courier New"/>
                <a:ea typeface="Courier New"/>
              </a:rPr>
              <a:t>}</a:t>
            </a:r>
            <a:endParaRPr b="0" lang="en-CL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9" descr=""/>
          <p:cNvPicPr/>
          <p:nvPr/>
        </p:nvPicPr>
        <p:blipFill>
          <a:blip r:embed="rId1"/>
          <a:stretch/>
        </p:blipFill>
        <p:spPr>
          <a:xfrm>
            <a:off x="5187240" y="2940480"/>
            <a:ext cx="7340400" cy="3174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A04A89-4238-486B-AF44-2A3EDD5EF2EE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Formas (Shapes)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1243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JavaFX provee varias clases para representar textos, líneas, círculos, rectángulos, elipses, arcos, polígonos, polígonos abiertos (polylines).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Picture 9" descr=""/>
          <p:cNvPicPr/>
          <p:nvPr/>
        </p:nvPicPr>
        <p:blipFill>
          <a:blip r:embed="rId1"/>
          <a:stretch/>
        </p:blipFill>
        <p:spPr>
          <a:xfrm>
            <a:off x="4606560" y="2360160"/>
            <a:ext cx="5930640" cy="3594600"/>
          </a:xfrm>
          <a:prstGeom prst="rect">
            <a:avLst/>
          </a:prstGeom>
          <a:ln w="0">
            <a:noFill/>
          </a:ln>
        </p:spPr>
      </p:pic>
      <p:sp>
        <p:nvSpPr>
          <p:cNvPr id="243" name="TextShape 3"/>
          <p:cNvSpPr/>
          <p:nvPr/>
        </p:nvSpPr>
        <p:spPr>
          <a:xfrm>
            <a:off x="1294560" y="2605320"/>
            <a:ext cx="3423960" cy="159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Ver ejemplos:</a:t>
            </a:r>
            <a:endParaRPr b="0" lang="en-CA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ShowText.java</a:t>
            </a:r>
            <a:endParaRPr b="0" lang="en-CA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ShowLines.java</a:t>
            </a:r>
            <a:endParaRPr b="0" lang="en-CA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ShowRectangle.java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44" name="TextShape 4"/>
          <p:cNvSpPr/>
          <p:nvPr/>
        </p:nvSpPr>
        <p:spPr>
          <a:xfrm>
            <a:off x="1412280" y="4283280"/>
            <a:ext cx="4419360" cy="13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</a:rPr>
              <a:t>Usando este tipo de formas podremos dibujar una cortina o lámpara simple que luego animaremos en la interfaz. 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B0456F-AE90-4E4A-9BAC-2DC72C615AE8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Aplicación JavaFX en IDE IntelliJ IDEA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1132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Paso 1: Abra su IDE IntelliJ IDEA y cree un nuevo proyecto JavaFX agregando su nombre y ubicación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Picture 14" descr=""/>
          <p:cNvPicPr/>
          <p:nvPr/>
        </p:nvPicPr>
        <p:blipFill>
          <a:blip r:embed="rId1"/>
          <a:stretch/>
        </p:blipFill>
        <p:spPr>
          <a:xfrm>
            <a:off x="2684520" y="2098800"/>
            <a:ext cx="6822360" cy="4721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64FA93-0AEF-4884-B458-C7673C5BF8DE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AWT, Swing y JavaFx: Su origen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85000"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En sus orígenes Java introdujo la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AWT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(Abstract Window Toolkit). Ésta “creaba” los objetos delegando su creación y comportamiento a herramientas nativas de la plataforma donde corre la Máquina Virtual Java.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Este esquema condujo a problemas por diferencias en distintas plataformas y S.O.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La solución fue implementar todos los objetos de la GUI solo con elementos muy básicos y comunes en todas las plataformas.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Así se creó Swing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‏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Luego surge la guerra de plataformas de software para desarrollar “Rich Internet applications” (RIAs): Adobe Flash y Microsoft Silverlight. En esa época Oracle desarrolló JavaFX.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Adobe decidió discontinuar Flash el 2017 y apoyar HTML5. Soporte Flash fue removido de los navegadores en Dic. 2020.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JavaFX</a:t>
            </a: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permite desarrollar aplicaciones de escritorio y RIA (aplicaciones que corren en navegador).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150D04-1D2F-47BE-B49E-889849C8D9F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Aplicación JavaFX en IDE IntelliJ IDEA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1035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Paso 2: No seleccione dependencias y ya puede compilar su primer programa.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Picture 9" descr=""/>
          <p:cNvPicPr/>
          <p:nvPr/>
        </p:nvPicPr>
        <p:blipFill>
          <a:blip r:embed="rId1"/>
          <a:stretch/>
        </p:blipFill>
        <p:spPr>
          <a:xfrm>
            <a:off x="626040" y="2268360"/>
            <a:ext cx="11182320" cy="3886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D42F4B-FA66-40CE-807B-9EA47E8A99F7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Scene Builder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JavaFX provee un entorno para creación de interfaces de usuario: el Scene Builder.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Este se puede descargar desde la página </a:t>
            </a:r>
            <a:r>
              <a:rPr b="0" lang="es-ES" sz="26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https://gluonhq.com/products/scene-builder/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Se motivará que usted desarrolle su propia interfaz gráfica codificando en Java con JavaFX para que usted vea la relación entre clases y el resultado obtenido.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Superada la etapa previa, usted puede usar Scene Builder pero no será exigido en este curso.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También se puede integrar con los otros IDEs disponibles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A78436F-A24D-4E5D-9943-343234B8A32A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JavaFX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En este curso usted usará JavaFX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JavaFX es una biblioteca usada para construir aplicaciones gráficas en Java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JavaFX fue desarrollado por la empresa “See Beyond”, esta empresa fue comprada por Sun Microsystems el año 2005.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El año 2009, Oracle compra a Sun Microsystems y continúa el desarrollo de JavaFX.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El año 2018 Oracle declara que: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Seguirá soportando AWT y Swing  hasta al menos 2026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Está trabajando con terceras partes para mantener JavaFX como un módulo separado y de código abierto.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11E660-750B-4ABB-88A6-1817CE9D51B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Instalación de JavaFX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Desde la versión 11 de Java, JavaFX viene como un módulo separado del JDK.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Puede acceder a las instrucciones de instalación para los IDEs más populares y para los Sistemas Operativos Windows/Linux en </a:t>
            </a:r>
            <a:r>
              <a:rPr b="0" lang="es-ES" sz="26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https://openjfx.io/openjfx-docs/</a:t>
            </a:r>
            <a:br>
              <a:rPr sz="2600"/>
            </a:b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Revisaremos el proceso de instalación para el IDE IntelliJ IDEA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3B2CA0-8A74-4F6D-AD3F-B938BCE64E12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Instalación de JavaFX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1025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85000"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Descargue la biblioteca JavaFX desde la página </a:t>
            </a:r>
            <a:r>
              <a:rPr b="0" lang="es-ES" sz="2400" spc="-1" strike="noStrike" u="sng">
                <a:solidFill>
                  <a:srgbClr val="0563c1"/>
                </a:solidFill>
                <a:uFillTx/>
                <a:latin typeface="Arial"/>
                <a:hlinkClick r:id="rId1"/>
              </a:rPr>
              <a:t>https://gluonhq.com/products/javafx/</a:t>
            </a: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 dependiendo de su sistema operativo. Recomiendo bajar la versión Long Term Support (LTS).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26040" y="4681440"/>
            <a:ext cx="11041920" cy="1647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1700" spc="-1" strike="noStrike">
                <a:solidFill>
                  <a:srgbClr val="000000"/>
                </a:solidFill>
                <a:latin typeface="Arial"/>
              </a:rPr>
              <a:t>En este punto ya puede compilar y ejecutar sus programas por consola agregando la siguiente instrucción a los comandos javac y java:</a:t>
            </a:r>
            <a:endParaRPr b="0" lang="en-CL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7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ES" sz="1700" spc="-1" strike="noStrike">
                <a:solidFill>
                  <a:srgbClr val="000000"/>
                </a:solidFill>
                <a:latin typeface="Arial"/>
              </a:rPr>
              <a:t>--module-path &lt;path/to/javafx-sdk-17/lib&gt; --add-modules javafx.controls </a:t>
            </a:r>
            <a:endParaRPr b="0" lang="en-CL" sz="17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1600" spc="-1" strike="noStrike">
                <a:solidFill>
                  <a:srgbClr val="000000"/>
                </a:solidFill>
                <a:latin typeface="Arial"/>
              </a:rPr>
              <a:t>Ej: $ javac --module-path /home/agustin/tools/javafx-sdk-17/lib --add-modules javafx.controls CloseableStage.java</a:t>
            </a:r>
            <a:endParaRPr b="0" lang="en-CL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Picture 11" descr=""/>
          <p:cNvPicPr/>
          <p:nvPr/>
        </p:nvPicPr>
        <p:blipFill>
          <a:blip r:embed="rId2"/>
          <a:stretch/>
        </p:blipFill>
        <p:spPr>
          <a:xfrm>
            <a:off x="2673720" y="2257920"/>
            <a:ext cx="6069240" cy="23958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121880-D383-41E6-AD64-B548133B76E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Compilar por consola con JavaFX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110419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Desde la versión 11 de Java, JavaFX es un módulo externo a Java.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Para compilar y ejecutar programas con JavaFX es necesario indicar a los comandos javac  y java dónde se encuentran los módulos y controladores que utilizará. Siendo &lt;path/to/javafx-sdk&gt; la ubicación de descarga: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Compilar: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javac  --module-path &lt;path/to/javafx-sdk-17/lib&gt; --add-modules javafx.controls &lt;archivo&gt;.java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Ejecutar: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java  --module-path &lt;path/to/javafx-sdk-17/lib&gt; --add-modules javafx.controls &lt;archivo&gt;</a:t>
            </a:r>
            <a:endParaRPr b="0" lang="en-CL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AAB0BC-517B-4BFD-BDD9-9F1F4107504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5800" y="367920"/>
            <a:ext cx="10753920" cy="31417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s-ES_tradnl" sz="6000" spc="-1" strike="noStrike" u="sng">
                <a:solidFill>
                  <a:srgbClr val="0000cc"/>
                </a:solidFill>
                <a:uFillTx/>
                <a:latin typeface="Arial"/>
              </a:rPr>
              <a:t>JavaFX: Estructura y programación</a:t>
            </a:r>
            <a:endParaRPr b="0" lang="en-CL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85800" y="3602160"/>
            <a:ext cx="10667520" cy="16552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cc"/>
                </a:solidFill>
                <a:latin typeface="Arial"/>
              </a:rPr>
              <a:t>ELO329: Agustín J. González</a:t>
            </a:r>
            <a:endParaRPr b="0" lang="en-CA" sz="1200" spc="-1" strike="noStrike"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cc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9FD8D4-53E3-4AE4-8143-AC6331CC831B}" type="slidenum">
              <a:rPr b="0" lang="es-ES_tradnl" sz="1200" spc="-1" strike="noStrike">
                <a:solidFill>
                  <a:srgbClr val="0000cc"/>
                </a:solidFill>
                <a:latin typeface="Arial"/>
              </a:rPr>
              <a:t>5</a:t>
            </a:fld>
            <a:endParaRPr b="0" lang="en-CA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Estructura Básica de JavaFX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699336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5000"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Elementos de una ventana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javafx.application.Application es el punto de entrada para una aplicación JavaFX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Javafx.stage.Stage (stage = escenario) es la clase  contenedora de nivel superior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lvl="1" marL="656280" indent="-343080">
              <a:lnSpc>
                <a:spcPct val="100000"/>
              </a:lnSpc>
              <a:spcBef>
                <a:spcPts val="499"/>
              </a:spcBef>
              <a:buClr>
                <a:srgbClr val="0000cc"/>
              </a:buClr>
              <a:buSzPct val="130000"/>
              <a:buFont typeface="Arial"/>
              <a:buChar char="•"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El escenario primario es construido por la plataforma</a:t>
            </a:r>
            <a:endParaRPr b="0" lang="en-CL" sz="24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javafx.scene.Scene (escena)es la clase contenedora de todo el contenido en una escena gráfica.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  <a:tabLst>
                <a:tab algn="l" pos="0"/>
              </a:tabLst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javafx.scene.Node </a:t>
            </a:r>
            <a:r>
              <a:rPr b="0" lang="es-ES" sz="2600" spc="-1" strike="noStrike">
                <a:solidFill>
                  <a:srgbClr val="ff0000"/>
                </a:solidFill>
                <a:latin typeface="Arial"/>
              </a:rPr>
              <a:t>es la clase base para todos los nodos gráficos de una escena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8889840" y="2719080"/>
            <a:ext cx="2268720" cy="191808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TextShape 6"/>
          <p:cNvSpPr/>
          <p:nvPr/>
        </p:nvSpPr>
        <p:spPr>
          <a:xfrm>
            <a:off x="8783280" y="1812960"/>
            <a:ext cx="1583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</a:rPr>
              <a:t>Stage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8997840" y="2849760"/>
            <a:ext cx="2054880" cy="173304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8"/>
          <p:cNvSpPr/>
          <p:nvPr/>
        </p:nvSpPr>
        <p:spPr>
          <a:xfrm>
            <a:off x="9308160" y="3850920"/>
            <a:ext cx="1133280" cy="282600"/>
          </a:xfrm>
          <a:prstGeom prst="rect">
            <a:avLst/>
          </a:prstGeom>
          <a:noFill/>
          <a:ln w="29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TextShape 9"/>
          <p:cNvSpPr/>
          <p:nvPr/>
        </p:nvSpPr>
        <p:spPr>
          <a:xfrm>
            <a:off x="9371880" y="2116800"/>
            <a:ext cx="1583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</a:rPr>
              <a:t>Scene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90" name="TextShape 10"/>
          <p:cNvSpPr/>
          <p:nvPr/>
        </p:nvSpPr>
        <p:spPr>
          <a:xfrm>
            <a:off x="10334880" y="2293920"/>
            <a:ext cx="158364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2200" spc="-1" strike="noStrike">
                <a:solidFill>
                  <a:srgbClr val="000000"/>
                </a:solidFill>
                <a:latin typeface="Arial"/>
              </a:rPr>
              <a:t>Button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191" name="Line 11"/>
          <p:cNvSpPr/>
          <p:nvPr/>
        </p:nvSpPr>
        <p:spPr>
          <a:xfrm>
            <a:off x="9019440" y="2125800"/>
            <a:ext cx="360" cy="592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Line 12"/>
          <p:cNvSpPr/>
          <p:nvPr/>
        </p:nvSpPr>
        <p:spPr>
          <a:xfrm>
            <a:off x="9778320" y="2373840"/>
            <a:ext cx="360" cy="47592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Line 13"/>
          <p:cNvSpPr/>
          <p:nvPr/>
        </p:nvSpPr>
        <p:spPr>
          <a:xfrm flipH="1">
            <a:off x="10195920" y="2606760"/>
            <a:ext cx="449280" cy="1187640"/>
          </a:xfrm>
          <a:prstGeom prst="line">
            <a:avLst/>
          </a:prstGeom>
          <a:ln w="29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F8F4B4-0452-4EB8-9AFF-5B2960D57CB3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26040" y="365040"/>
            <a:ext cx="11041920" cy="866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s-ES" sz="4400" spc="-1" strike="noStrike" u="sng">
                <a:solidFill>
                  <a:srgbClr val="0000cc"/>
                </a:solidFill>
                <a:uFillTx/>
                <a:latin typeface="Arial"/>
              </a:rPr>
              <a:t>Estructura Básica de JavaFX</a:t>
            </a:r>
            <a:endParaRPr b="0" lang="en-CL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26040" y="1231920"/>
            <a:ext cx="7076520" cy="5123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Internamente una escena contiene un grafo de Nodos con una estructura similar a la de un estructura de árbol (como el de la figura). 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Esta estructura es la representación interna del contenido de la escena.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  <a:p>
            <a:pPr marL="480600" indent="-480600">
              <a:lnSpc>
                <a:spcPct val="100000"/>
              </a:lnSpc>
              <a:spcBef>
                <a:spcPts val="601"/>
              </a:spcBef>
              <a:spcAft>
                <a:spcPts val="400"/>
              </a:spcAft>
              <a:buClr>
                <a:srgbClr val="0000cc"/>
              </a:buClr>
              <a:buFont typeface="Wingdings" charset="2"/>
              <a:buChar char=""/>
            </a:pPr>
            <a:r>
              <a:rPr b="0" lang="es-ES" sz="2600" spc="-1" strike="noStrike">
                <a:solidFill>
                  <a:srgbClr val="000000"/>
                </a:solidFill>
                <a:latin typeface="Arial"/>
              </a:rPr>
              <a:t>Un Nodo es un objeto visual del grafo de una escena.</a:t>
            </a:r>
            <a:endParaRPr b="0" lang="en-CL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Picture 9" descr=""/>
          <p:cNvPicPr/>
          <p:nvPr/>
        </p:nvPicPr>
        <p:blipFill>
          <a:blip r:embed="rId1"/>
          <a:stretch/>
        </p:blipFill>
        <p:spPr>
          <a:xfrm>
            <a:off x="7964640" y="1539720"/>
            <a:ext cx="3751920" cy="3778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ELO329: Agustín J. González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ED4F27-F941-455B-B61E-61682876208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Application>LibreOffice/7.3.7.2$Linux_X86_64 LibreOffice_project/30$Build-2</Application>
  <AppVersion>15.0000</AppVersion>
  <Words>2264</Words>
  <Paragraphs>152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2021-09-30T23:46:18Z</dcterms:created>
  <dc:creator>Agustín González</dc:creator>
  <dc:description/>
  <dc:language>en-CA</dc:language>
  <cp:lastModifiedBy/>
  <dcterms:modified xsi:type="dcterms:W3CDTF">2023-04-10T10:52:23Z</dcterms:modified>
  <cp:revision>115</cp:revision>
  <dc:subject/>
  <dc:title>Diseño y Programación Orientados a Objetos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21</vt:i4>
  </property>
</Properties>
</file>