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79" r:id="rId2"/>
    <p:sldId id="280" r:id="rId3"/>
    <p:sldId id="281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2" r:id="rId15"/>
  </p:sldIdLst>
  <p:sldSz cx="12192000" cy="6858000"/>
  <p:notesSz cx="6858000" cy="9144000"/>
  <p:defaultTextStyle>
    <a:defPPr>
      <a:defRPr lang="en-CL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21"/>
    <p:restoredTop sz="95964"/>
  </p:normalViewPr>
  <p:slideViewPr>
    <p:cSldViewPr snapToGrid="0" snapToObjects="1">
      <p:cViewPr varScale="1">
        <p:scale>
          <a:sx n="120" d="100"/>
          <a:sy n="120" d="100"/>
        </p:scale>
        <p:origin x="192" y="568"/>
      </p:cViewPr>
      <p:guideLst/>
    </p:cSldViewPr>
  </p:slideViewPr>
  <p:outlineViewPr>
    <p:cViewPr>
      <p:scale>
        <a:sx n="33" d="100"/>
        <a:sy n="33" d="100"/>
      </p:scale>
      <p:origin x="0" y="-914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138AB84-CECE-BE48-AB3C-D0820CC5CCC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F92FA2-4D86-E945-B1E7-D79A4445F6C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3EDD30-79D7-FE41-B50E-14052E171100}" type="datetimeFigureOut">
              <a:rPr lang="es-ES_tradnl" smtClean="0"/>
              <a:t>26/4/22</a:t>
            </a:fld>
            <a:endParaRPr lang="es-ES_trad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CE0E65-6298-4A4C-A227-654A6FBBD7D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807875-EB86-E64F-B3B2-236AA39B08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37A599-16ED-DC41-873E-7EF29FBB764B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04919218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29A7660-3494-8440-A325-A7DB5B5FD45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ED5D9B-AA3D-4140-91E2-A520695D0B40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2EBB5320-4B53-AF40-904B-D859662E0D98}" type="datetimeFigureOut">
              <a:rPr lang="es-ES_tradnl"/>
              <a:pPr>
                <a:defRPr/>
              </a:pPr>
              <a:t>26/4/22</a:t>
            </a:fld>
            <a:endParaRPr lang="es-ES_tradnl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EBAD040F-D45A-F648-A194-523D050DAC1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ES_tradnl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515530DC-16F1-7542-83E6-B3DDA968FB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ES_tradnl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FF3908-65A7-8247-A0A3-E1469EF3DD1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B2F6D-D449-CC4D-A866-A86AF2F4EF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9FC8FD29-F16D-B24D-AC1C-5ACC7AEF9236}" type="slidenum">
              <a:rPr lang="es-ES_tradnl"/>
              <a:pPr>
                <a:defRPr/>
              </a:pPr>
              <a:t>‹#›</a:t>
            </a:fld>
            <a:endParaRPr lang="es-ES_trad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367748"/>
            <a:ext cx="10754139" cy="3142215"/>
          </a:xfrm>
        </p:spPr>
        <p:txBody>
          <a:bodyPr anchor="b"/>
          <a:lstStyle>
            <a:lvl1pPr algn="ctr">
              <a:defRPr sz="600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s-ES_trad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799" y="3602038"/>
            <a:ext cx="10668001" cy="1655762"/>
          </a:xfrm>
        </p:spPr>
        <p:txBody>
          <a:bodyPr/>
          <a:lstStyle>
            <a:lvl1pPr marL="0" indent="0" algn="ctr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_tradn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3E9B3F-BDD1-6B49-BEB9-4EB2EA47A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4E2E22-B21D-8446-A7CF-76EEDA5EFE52}" type="datetime1">
              <a:rPr lang="en-US" smtClean="0"/>
              <a:t>4/26/22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C4020-FAC2-E248-8B61-90DF951DC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 dirty="0"/>
              <a:t>ELO329: Agustín J. González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A7C314-29ED-0A40-B57B-77F24A9CE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F87212-83C0-BD4A-AAC5-B1605D949D77}" type="slidenum">
              <a:rPr lang="es-ES_tradnl"/>
              <a:pPr>
                <a:defRPr/>
              </a:pPr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929080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6165" y="365126"/>
            <a:ext cx="11042373" cy="866844"/>
          </a:xfrm>
        </p:spPr>
        <p:txBody>
          <a:bodyPr/>
          <a:lstStyle>
            <a:lvl1pPr>
              <a:defRPr u="sng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6165" y="1231970"/>
            <a:ext cx="11042373" cy="5124380"/>
          </a:xfrm>
        </p:spPr>
        <p:txBody>
          <a:bodyPr>
            <a:normAutofit/>
          </a:bodyPr>
          <a:lstStyle>
            <a:lvl1pPr marL="480600" indent="-480600">
              <a:spcAft>
                <a:spcPts val="400"/>
              </a:spcAft>
              <a:buClr>
                <a:srgbClr val="0000CC"/>
              </a:buClr>
              <a:buFont typeface="Wingdings" pitchFamily="2" charset="2"/>
              <a:buChar char="q"/>
              <a:defRPr sz="2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56100" indent="-342900">
              <a:lnSpc>
                <a:spcPct val="100000"/>
              </a:lnSpc>
              <a:spcBef>
                <a:spcPts val="500"/>
              </a:spcBef>
              <a:buClr>
                <a:srgbClr val="0000CC"/>
              </a:buClr>
              <a:buSzPct val="130000"/>
              <a:buFont typeface="Arial" panose="020B0604020202020204" pitchFamily="34" charset="0"/>
              <a:buChar char="•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100000"/>
              </a:lnSpc>
              <a:buClr>
                <a:srgbClr val="0000CC"/>
              </a:buClr>
              <a:buSzPct val="80000"/>
              <a:buFont typeface="Wingdings" pitchFamily="2" charset="2"/>
              <a:buChar char="q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0000CC"/>
              </a:buClr>
              <a:buSzPct val="80000"/>
              <a:buFont typeface="Wingdings" pitchFamily="2" charset="2"/>
              <a:buChar char="q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0000CC"/>
              </a:buClr>
              <a:buSzPct val="80000"/>
              <a:buFont typeface="Wingdings" pitchFamily="2" charset="2"/>
              <a:buChar char="q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_tradn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F7E7F8-EA5F-5E40-9305-018A9F103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A4783C-AF27-154F-A073-B778A62B4E57}" type="datetime1">
              <a:rPr lang="en-US" smtClean="0"/>
              <a:t>4/26/22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58534-DED8-D645-B5B0-59F890B1D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 dirty="0"/>
              <a:t>ELO329: Agustín J. González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C7C0DC-AF28-F94A-A73D-D545D17F3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A8B298-836D-BF4F-8BF0-A4B0B62BAAF1}" type="slidenum">
              <a:rPr lang="es-ES_tradnl"/>
              <a:pPr>
                <a:defRPr/>
              </a:pPr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564317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6165" y="365126"/>
            <a:ext cx="11042373" cy="866844"/>
          </a:xfrm>
        </p:spPr>
        <p:txBody>
          <a:bodyPr/>
          <a:lstStyle>
            <a:lvl1pPr>
              <a:defRPr u="sng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6165" y="1231970"/>
            <a:ext cx="11042373" cy="2517070"/>
          </a:xfrm>
        </p:spPr>
        <p:txBody>
          <a:bodyPr>
            <a:normAutofit/>
          </a:bodyPr>
          <a:lstStyle>
            <a:lvl1pPr marL="480600" indent="-480600">
              <a:spcAft>
                <a:spcPts val="400"/>
              </a:spcAft>
              <a:buClr>
                <a:srgbClr val="0000CC"/>
              </a:buClr>
              <a:buFont typeface="Wingdings" pitchFamily="2" charset="2"/>
              <a:buChar char="q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56100" indent="-342900">
              <a:lnSpc>
                <a:spcPct val="100000"/>
              </a:lnSpc>
              <a:spcBef>
                <a:spcPts val="500"/>
              </a:spcBef>
              <a:buClr>
                <a:srgbClr val="0000CC"/>
              </a:buClr>
              <a:buSzPct val="130000"/>
              <a:buFont typeface="Arial" panose="020B0604020202020204" pitchFamily="34" charset="0"/>
              <a:buChar char="•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100000"/>
              </a:lnSpc>
              <a:buClr>
                <a:srgbClr val="0000CC"/>
              </a:buClr>
              <a:buSzPct val="80000"/>
              <a:buFont typeface="Wingdings" pitchFamily="2" charset="2"/>
              <a:buChar char="q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0000CC"/>
              </a:buClr>
              <a:buSzPct val="80000"/>
              <a:buFont typeface="Wingdings" pitchFamily="2" charset="2"/>
              <a:buChar char="q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0000CC"/>
              </a:buClr>
              <a:buSzPct val="80000"/>
              <a:buFont typeface="Wingdings" pitchFamily="2" charset="2"/>
              <a:buChar char="q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_tradn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F7E7F8-EA5F-5E40-9305-018A9F103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A4783C-AF27-154F-A073-B778A62B4E57}" type="datetime1">
              <a:rPr lang="en-US" smtClean="0"/>
              <a:t>4/26/22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58534-DED8-D645-B5B0-59F890B1D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 dirty="0"/>
              <a:t>ELO329: Agustín J. González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C7C0DC-AF28-F94A-A73D-D545D17F3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A8B298-836D-BF4F-8BF0-A4B0B62BAAF1}" type="slidenum">
              <a:rPr lang="es-ES_tradnl"/>
              <a:pPr>
                <a:defRPr/>
              </a:pPr>
              <a:t>‹#›</a:t>
            </a:fld>
            <a:endParaRPr lang="es-ES_tradnl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D95E808-5E9B-575C-F6D2-641D9EF8602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26165" y="3839280"/>
            <a:ext cx="11042373" cy="2489765"/>
          </a:xfrm>
        </p:spPr>
        <p:txBody>
          <a:bodyPr>
            <a:normAutofit/>
          </a:bodyPr>
          <a:lstStyle>
            <a:lvl1pPr marL="480600" indent="-480600">
              <a:spcAft>
                <a:spcPts val="400"/>
              </a:spcAft>
              <a:buClr>
                <a:srgbClr val="0000CC"/>
              </a:buClr>
              <a:buFont typeface="Wingdings" pitchFamily="2" charset="2"/>
              <a:buChar char="q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56100" indent="-342900">
              <a:lnSpc>
                <a:spcPct val="100000"/>
              </a:lnSpc>
              <a:spcBef>
                <a:spcPts val="500"/>
              </a:spcBef>
              <a:buClr>
                <a:srgbClr val="0000CC"/>
              </a:buClr>
              <a:buSzPct val="130000"/>
              <a:buFont typeface="Arial" panose="020B0604020202020204" pitchFamily="34" charset="0"/>
              <a:buChar char="•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100000"/>
              </a:lnSpc>
              <a:buClr>
                <a:srgbClr val="0000CC"/>
              </a:buClr>
              <a:buSzPct val="80000"/>
              <a:buFont typeface="Wingdings" pitchFamily="2" charset="2"/>
              <a:buChar char="q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0000CC"/>
              </a:buClr>
              <a:buSzPct val="80000"/>
              <a:buFont typeface="Wingdings" pitchFamily="2" charset="2"/>
              <a:buChar char="q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0000CC"/>
              </a:buClr>
              <a:buSzPct val="80000"/>
              <a:buFont typeface="Wingdings" pitchFamily="2" charset="2"/>
              <a:buChar char="q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557124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6165" y="365126"/>
            <a:ext cx="11042373" cy="866844"/>
          </a:xfrm>
        </p:spPr>
        <p:txBody>
          <a:bodyPr/>
          <a:lstStyle>
            <a:lvl1pPr>
              <a:defRPr u="sng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s-ES_tradn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F7E7F8-EA5F-5E40-9305-018A9F103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A4783C-AF27-154F-A073-B778A62B4E57}" type="datetime1">
              <a:rPr lang="en-US" smtClean="0"/>
              <a:t>4/26/22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58534-DED8-D645-B5B0-59F890B1D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 dirty="0"/>
              <a:t>ELO329: Agustín J. González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C7C0DC-AF28-F94A-A73D-D545D17F3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A8B298-836D-BF4F-8BF0-A4B0B62BAAF1}" type="slidenum">
              <a:rPr lang="es-ES_tradnl"/>
              <a:pPr>
                <a:defRPr/>
              </a:pPr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817316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6165" y="365126"/>
            <a:ext cx="11042373" cy="866844"/>
          </a:xfrm>
        </p:spPr>
        <p:txBody>
          <a:bodyPr/>
          <a:lstStyle>
            <a:lvl1pPr>
              <a:defRPr u="sng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s-ES_tradn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F7E7F8-EA5F-5E40-9305-018A9F103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A4783C-AF27-154F-A073-B778A62B4E57}" type="datetime1">
              <a:rPr lang="en-US" smtClean="0"/>
              <a:t>4/26/22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58534-DED8-D645-B5B0-59F890B1D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 dirty="0"/>
              <a:t>ELO329: Agustín J. González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C7C0DC-AF28-F94A-A73D-D545D17F3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A8B298-836D-BF4F-8BF0-A4B0B62BAAF1}" type="slidenum">
              <a:rPr lang="es-ES_tradnl"/>
              <a:pPr>
                <a:defRPr/>
              </a:pPr>
              <a:t>‹#›</a:t>
            </a:fld>
            <a:endParaRPr lang="es-ES_tradnl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7CF8410-E84E-625A-69B5-6F2ADB4050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165" y="1231970"/>
            <a:ext cx="5469835" cy="5124380"/>
          </a:xfrm>
        </p:spPr>
        <p:txBody>
          <a:bodyPr>
            <a:normAutofit/>
          </a:bodyPr>
          <a:lstStyle>
            <a:lvl1pPr marL="552600" indent="-552600">
              <a:buClr>
                <a:srgbClr val="0000CC"/>
              </a:buClr>
              <a:buFont typeface="Wingdings" pitchFamily="2" charset="2"/>
              <a:buChar char="q"/>
              <a:defRPr sz="2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56100" indent="-342900">
              <a:lnSpc>
                <a:spcPct val="100000"/>
              </a:lnSpc>
              <a:spcBef>
                <a:spcPts val="500"/>
              </a:spcBef>
              <a:buClr>
                <a:srgbClr val="0000CC"/>
              </a:buClr>
              <a:buSzPct val="130000"/>
              <a:buFont typeface="Arial" panose="020B0604020202020204" pitchFamily="34" charset="0"/>
              <a:buChar char="•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100000"/>
              </a:lnSpc>
              <a:buClr>
                <a:srgbClr val="0000CC"/>
              </a:buClr>
              <a:buSzPct val="80000"/>
              <a:buFont typeface="Wingdings" pitchFamily="2" charset="2"/>
              <a:buChar char="q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0000CC"/>
              </a:buClr>
              <a:buSzPct val="80000"/>
              <a:buFont typeface="Wingdings" pitchFamily="2" charset="2"/>
              <a:buChar char="q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0000CC"/>
              </a:buClr>
              <a:buSzPct val="80000"/>
              <a:buFont typeface="Wingdings" pitchFamily="2" charset="2"/>
              <a:buChar char="q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_tradnl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80DAB5A-11AC-A3B1-8733-693F0913650A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198704" y="1232708"/>
            <a:ext cx="5469835" cy="5124380"/>
          </a:xfrm>
        </p:spPr>
        <p:txBody>
          <a:bodyPr>
            <a:normAutofit/>
          </a:bodyPr>
          <a:lstStyle>
            <a:lvl1pPr marL="552600" indent="-552600">
              <a:buClr>
                <a:srgbClr val="0000CC"/>
              </a:buClr>
              <a:buFont typeface="Wingdings" pitchFamily="2" charset="2"/>
              <a:buChar char="q"/>
              <a:defRPr sz="2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56100" indent="-342900">
              <a:lnSpc>
                <a:spcPct val="100000"/>
              </a:lnSpc>
              <a:spcBef>
                <a:spcPts val="500"/>
              </a:spcBef>
              <a:buClr>
                <a:srgbClr val="0000CC"/>
              </a:buClr>
              <a:buSzPct val="130000"/>
              <a:buFont typeface="Arial" panose="020B0604020202020204" pitchFamily="34" charset="0"/>
              <a:buChar char="•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100000"/>
              </a:lnSpc>
              <a:buClr>
                <a:srgbClr val="0000CC"/>
              </a:buClr>
              <a:buSzPct val="80000"/>
              <a:buFont typeface="Wingdings" pitchFamily="2" charset="2"/>
              <a:buChar char="q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0000CC"/>
              </a:buClr>
              <a:buSzPct val="80000"/>
              <a:buFont typeface="Wingdings" pitchFamily="2" charset="2"/>
              <a:buChar char="q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0000CC"/>
              </a:buClr>
              <a:buSzPct val="80000"/>
              <a:buFont typeface="Wingdings" pitchFamily="2" charset="2"/>
              <a:buChar char="q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088782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4158E6D5-321A-C44C-8269-81A05BBAB8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CL"/>
              <a:t>Click to edit Master title style</a:t>
            </a:r>
            <a:endParaRPr lang="es-ES_tradnl" altLang="en-CL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C6E7C4DE-8F85-3B45-BBB7-67D85E5894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460500"/>
            <a:ext cx="10515600" cy="471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CL" dirty="0"/>
              <a:t>Click to edit Master text styles </a:t>
            </a:r>
            <a:r>
              <a:rPr lang="en-US" altLang="en-CL" dirty="0" err="1"/>
              <a:t>fghfhfghfghfghfgfghfghfghf</a:t>
            </a:r>
            <a:r>
              <a:rPr lang="en-US" altLang="en-CL" dirty="0"/>
              <a:t> </a:t>
            </a:r>
            <a:r>
              <a:rPr lang="en-US" altLang="en-CL" dirty="0" err="1"/>
              <a:t>fgdf</a:t>
            </a:r>
            <a:r>
              <a:rPr lang="en-US" altLang="en-CL" dirty="0"/>
              <a:t> dg </a:t>
            </a:r>
            <a:r>
              <a:rPr lang="en-US" altLang="en-CL" dirty="0" err="1"/>
              <a:t>df</a:t>
            </a:r>
            <a:r>
              <a:rPr lang="en-US" altLang="en-CL" dirty="0"/>
              <a:t> </a:t>
            </a:r>
            <a:r>
              <a:rPr lang="en-US" altLang="en-CL" dirty="0" err="1"/>
              <a:t>dfg</a:t>
            </a:r>
            <a:endParaRPr lang="en-US" altLang="en-CL" dirty="0"/>
          </a:p>
          <a:p>
            <a:pPr lvl="1"/>
            <a:r>
              <a:rPr lang="en-US" altLang="en-CL" dirty="0"/>
              <a:t>Second level</a:t>
            </a:r>
          </a:p>
          <a:p>
            <a:pPr lvl="2"/>
            <a:r>
              <a:rPr lang="en-US" altLang="en-CL" dirty="0"/>
              <a:t>Third level</a:t>
            </a:r>
          </a:p>
          <a:p>
            <a:pPr lvl="3"/>
            <a:r>
              <a:rPr lang="en-US" altLang="en-CL" dirty="0"/>
              <a:t>Fourth level</a:t>
            </a:r>
          </a:p>
          <a:p>
            <a:pPr lvl="4"/>
            <a:r>
              <a:rPr lang="en-US" altLang="en-CL" dirty="0"/>
              <a:t>Fifth level</a:t>
            </a:r>
            <a:endParaRPr lang="es-ES_tradnl" altLang="en-C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B4EB2-1254-D14A-90C4-D9074D410E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B1728EA-DD79-3B4D-A14E-C2659AC6343D}" type="datetime1">
              <a:rPr lang="en-US" smtClean="0"/>
              <a:t>4/26/22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CF085-5E94-2643-B32D-27C573C151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s-ES_tradnl" dirty="0"/>
              <a:t>ELO329: Agustín J. González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E65FF4-3F47-FD42-990E-850CFB3A31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98FC004-2C64-4344-85B6-8952237AD3D5}" type="slidenum">
              <a:rPr lang="es-ES_tradnl"/>
              <a:pPr>
                <a:defRPr/>
              </a:pPr>
              <a:t>‹#›</a:t>
            </a:fld>
            <a:endParaRPr lang="es-ES_trad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1" r:id="rId4"/>
    <p:sldLayoutId id="2147483652" r:id="rId5"/>
  </p:sldLayoutIdLst>
  <p:hf hd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u="sng" kern="1200">
          <a:solidFill>
            <a:srgbClr val="0000CC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 u="sng">
          <a:solidFill>
            <a:srgbClr val="0000CC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 u="sng">
          <a:solidFill>
            <a:srgbClr val="0000CC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 u="sng">
          <a:solidFill>
            <a:srgbClr val="0000CC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 u="sng">
          <a:solidFill>
            <a:srgbClr val="0000CC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 u="sng">
          <a:solidFill>
            <a:srgbClr val="0000CC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 u="sng">
          <a:solidFill>
            <a:srgbClr val="0000CC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 u="sng">
          <a:solidFill>
            <a:srgbClr val="0000CC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 u="sng">
          <a:solidFill>
            <a:srgbClr val="0000CC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58775" indent="-371475" algn="l" rtl="0" fontAlgn="base">
        <a:spcBef>
          <a:spcPts val="600"/>
        </a:spcBef>
        <a:spcAft>
          <a:spcPct val="0"/>
        </a:spcAft>
        <a:buClr>
          <a:srgbClr val="0C48C8"/>
        </a:buClr>
        <a:buFont typeface="Wingdings" pitchFamily="2" charset="2"/>
        <a:buChar char="q"/>
        <a:defRPr sz="2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Clr>
          <a:srgbClr val="0C48C8"/>
        </a:buClr>
        <a:buFont typeface="Wingdings" pitchFamily="2" charset="2"/>
        <a:buChar char="§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Clr>
          <a:srgbClr val="0C48C8"/>
        </a:buClr>
        <a:buSzPct val="90000"/>
        <a:buFont typeface="Wingdings" pitchFamily="2" charset="2"/>
        <a:buChar char="q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gitlab.com/utfsm-elo/elo329/-/blob/master/c&#243;digos/15-JavaFX-Parte3/MenuBarDemo.java" TargetMode="Externa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gitlab.com/utfsm-elo/elo329/-/tree/master/c&#243;digos/15-JavaFX-Parte3/ContextMenuDemo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gitlab.com/utfsm-elo/elo329/-/tree/master/c&#243;digos/15-JavaFX-Parte3/ContextMenuDemo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8/javase-clienttechnologies.ht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lab.com/utfsm-elo/elo329/-/blob/master/c&#243;digos/15-JavaFX-Parte3/PathTransitionDemo.java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lab.com/utfsm-elo/elo329/-/blob/master/c&#243;digos/15-JavaFX-Parte3/TimelineDemo.jav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docs.oracle.com/javase/8/javafx/api/index.html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file:///path/to/file/droneSound.mp3" TargetMode="External"/><Relationship Id="rId2" Type="http://schemas.openxmlformats.org/officeDocument/2006/relationships/hyperlink" Target="https://gitlab.com/utfsm-elo/elo329/-/tree/master/c&#243;digos/15-JavaFX-Parte3/AudioMediaDemo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profesores.elo.utfsm.cl/~agv/elo329/JavaProg/JavaFX/VideoMediaDemo/VideoMediaDemo.java" TargetMode="External"/><Relationship Id="rId2" Type="http://schemas.openxmlformats.org/officeDocument/2006/relationships/hyperlink" Target="https://gitlab.com/utfsm-elo/elo329/-/tree/master/c&#243;digos/15-JavaFX-Parte3/VideoMediaDemo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F764D-EC82-5248-82FB-1C62C2921D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sz="4000" dirty="0"/>
              <a:t>Programación de Interfaces Gráficas en Java</a:t>
            </a:r>
            <a:br>
              <a:rPr lang="es-ES" sz="4000" dirty="0"/>
            </a:br>
            <a:r>
              <a:rPr lang="es-ES" sz="4000" dirty="0"/>
              <a:t>Objetivos: Animaciones, Multimedia, Menús</a:t>
            </a:r>
          </a:p>
        </p:txBody>
      </p:sp>
      <p:sp>
        <p:nvSpPr>
          <p:cNvPr id="3074" name="Subtitle 2">
            <a:extLst>
              <a:ext uri="{FF2B5EF4-FFF2-40B4-BE49-F238E27FC236}">
                <a16:creationId xmlns:a16="http://schemas.microsoft.com/office/drawing/2014/main" id="{FBAC81FB-EF25-B643-B283-6C274555A0A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85799" y="3602038"/>
            <a:ext cx="10668001" cy="2290762"/>
          </a:xfrm>
        </p:spPr>
        <p:txBody>
          <a:bodyPr/>
          <a:lstStyle/>
          <a:p>
            <a:r>
              <a:rPr lang="es-ES" dirty="0"/>
              <a:t>ELO329: Diseño y Programación Orientados a Objetos</a:t>
            </a:r>
          </a:p>
          <a:p>
            <a:r>
              <a:rPr lang="es-ES_tradnl" altLang="en-CL" dirty="0"/>
              <a:t>Departamento de Electrónica</a:t>
            </a:r>
          </a:p>
          <a:p>
            <a:r>
              <a:rPr lang="es-ES_tradnl" altLang="en-CL" dirty="0"/>
              <a:t>Universidad Técnica Federico Santa María</a:t>
            </a:r>
          </a:p>
          <a:p>
            <a:r>
              <a:rPr lang="es-CL" spc="-1" dirty="0">
                <a:solidFill>
                  <a:srgbClr val="000000"/>
                </a:solidFill>
                <a:latin typeface="Arial"/>
                <a:ea typeface="Arial"/>
              </a:rPr>
              <a:t>Este material ha sido preparado desde varias fuentes, entre ellas el material del Dr. Paul Fodor, </a:t>
            </a:r>
            <a:r>
              <a:rPr lang="es-CL" spc="-1" dirty="0" err="1">
                <a:solidFill>
                  <a:srgbClr val="000000"/>
                </a:solidFill>
                <a:latin typeface="Arial"/>
                <a:ea typeface="Arial"/>
              </a:rPr>
              <a:t>Stony</a:t>
            </a:r>
            <a:r>
              <a:rPr lang="es-CL" spc="-1" dirty="0">
                <a:solidFill>
                  <a:srgbClr val="000000"/>
                </a:solidFill>
                <a:latin typeface="Arial"/>
                <a:ea typeface="Arial"/>
              </a:rPr>
              <a:t> Brook </a:t>
            </a:r>
            <a:r>
              <a:rPr lang="es-CL" spc="-1" dirty="0" err="1">
                <a:solidFill>
                  <a:srgbClr val="000000"/>
                </a:solidFill>
                <a:latin typeface="Arial"/>
                <a:ea typeface="Arial"/>
              </a:rPr>
              <a:t>University</a:t>
            </a:r>
            <a:endParaRPr lang="es-ES" spc="-1" dirty="0">
              <a:latin typeface="Arial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F992F1-426E-0A44-8A48-A8AA50089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ELO329: Agustín J. González</a:t>
            </a:r>
            <a:endParaRPr lang="es-ES_trad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1AA56A-1EFE-AB4D-88F2-9189B15B4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87212-83C0-BD4A-AAC5-B1605D949D77}" type="slidenum">
              <a:rPr lang="es-ES_tradnl" smtClean="0"/>
              <a:pPr/>
              <a:t>1</a:t>
            </a:fld>
            <a:endParaRPr lang="es-ES_tradnl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9699B-5DEF-F5B5-48DB-00323FA8F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Menús</a:t>
            </a:r>
            <a:endParaRPr lang="es-ES_trad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7EEFC-BAE1-3D0E-99CF-A8B9FABF0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JavaFx</a:t>
            </a:r>
            <a:r>
              <a:rPr lang="es-ES" dirty="0"/>
              <a:t> provee 5 clases para implementar menús: </a:t>
            </a:r>
            <a:r>
              <a:rPr lang="es-ES" dirty="0" err="1"/>
              <a:t>MenuBar</a:t>
            </a:r>
            <a:r>
              <a:rPr lang="es-ES" dirty="0"/>
              <a:t>, </a:t>
            </a:r>
            <a:r>
              <a:rPr lang="es-ES" dirty="0" err="1"/>
              <a:t>Menu</a:t>
            </a:r>
            <a:r>
              <a:rPr lang="es-ES" dirty="0"/>
              <a:t>, </a:t>
            </a:r>
            <a:r>
              <a:rPr lang="es-ES" dirty="0" err="1"/>
              <a:t>MenuItem</a:t>
            </a:r>
            <a:r>
              <a:rPr lang="es-ES" dirty="0"/>
              <a:t>, </a:t>
            </a:r>
            <a:r>
              <a:rPr lang="es-ES" dirty="0" err="1"/>
              <a:t>CheckMenuItem</a:t>
            </a:r>
            <a:r>
              <a:rPr lang="es-ES" dirty="0"/>
              <a:t>, y </a:t>
            </a:r>
            <a:r>
              <a:rPr lang="es-ES" dirty="0" err="1"/>
              <a:t>RadioButtonMenuItem</a:t>
            </a:r>
            <a:r>
              <a:rPr lang="es-ES" dirty="0"/>
              <a:t>.</a:t>
            </a:r>
          </a:p>
          <a:p>
            <a:r>
              <a:rPr lang="es-ES" dirty="0"/>
              <a:t>Ítems de un menú son instancias de </a:t>
            </a:r>
            <a:r>
              <a:rPr lang="es-ES" dirty="0" err="1"/>
              <a:t>MenuItem</a:t>
            </a:r>
            <a:r>
              <a:rPr lang="es-ES" dirty="0"/>
              <a:t>, </a:t>
            </a:r>
            <a:r>
              <a:rPr lang="es-ES" dirty="0" err="1"/>
              <a:t>CheckMenuItem</a:t>
            </a:r>
            <a:r>
              <a:rPr lang="es-ES" dirty="0"/>
              <a:t>, o </a:t>
            </a:r>
            <a:r>
              <a:rPr lang="es-ES" dirty="0" err="1"/>
              <a:t>RadioButtonMenuItem</a:t>
            </a:r>
            <a:r>
              <a:rPr lang="es-ES" dirty="0"/>
              <a:t>.</a:t>
            </a:r>
          </a:p>
          <a:p>
            <a:r>
              <a:rPr lang="es-ES" dirty="0"/>
              <a:t>Veamos un ejemplo...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BF187E-8D99-1A69-D682-4C22B353E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ELO329: Agustín J. González</a:t>
            </a:r>
            <a:endParaRPr lang="es-ES_trad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D5EABC-C780-375B-3843-D02238BA7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8B298-836D-BF4F-8BF0-A4B0B62BAAF1}" type="slidenum">
              <a:rPr lang="es-ES_tradnl" smtClean="0"/>
              <a:pPr/>
              <a:t>10</a:t>
            </a:fld>
            <a:endParaRPr lang="es-ES_tradnl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7FC65B3-8B24-76B0-13A5-5821072D17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7300" y="3673475"/>
            <a:ext cx="71374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858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92E72-6CDF-3F55-D1FA-9A391CCAC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166" y="136525"/>
            <a:ext cx="11042373" cy="866844"/>
          </a:xfrm>
        </p:spPr>
        <p:txBody>
          <a:bodyPr/>
          <a:lstStyle/>
          <a:p>
            <a:r>
              <a:rPr lang="es-ES" sz="3600" dirty="0"/>
              <a:t>Ejemplo: </a:t>
            </a:r>
            <a:r>
              <a:rPr lang="es-ES" sz="3600" dirty="0">
                <a:hlinkClick r:id="rId2"/>
              </a:rPr>
              <a:t>MenuBarDemo</a:t>
            </a:r>
            <a:endParaRPr lang="es-ES_tradnl" sz="3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CE69DB-B395-7005-2100-C34AEDE35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ELO329: Agustín J. González</a:t>
            </a:r>
            <a:endParaRPr lang="es-ES_trad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D4C2C4-D7E1-4809-C9B1-A71CD646B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8B298-836D-BF4F-8BF0-A4B0B62BAAF1}" type="slidenum">
              <a:rPr lang="es-ES_tradnl" smtClean="0"/>
              <a:pPr/>
              <a:t>11</a:t>
            </a:fld>
            <a:endParaRPr lang="es-ES_tradnl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69A1442-B1C9-F461-E30C-E5E4E035B2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932873"/>
            <a:ext cx="6570921" cy="5423477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1200" spc="-1" dirty="0" err="1">
                <a:solidFill>
                  <a:srgbClr val="941EDF"/>
                </a:solidFill>
                <a:latin typeface="Courier New"/>
                <a:ea typeface="Courier New"/>
              </a:rPr>
              <a:t>public</a:t>
            </a: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lang="es-ES" sz="1200" spc="-1" dirty="0" err="1">
                <a:solidFill>
                  <a:srgbClr val="941EDF"/>
                </a:solidFill>
                <a:latin typeface="Courier New"/>
                <a:ea typeface="Courier New"/>
              </a:rPr>
              <a:t>class</a:t>
            </a: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lang="es-ES" sz="1200" spc="-1" dirty="0" err="1">
                <a:solidFill>
                  <a:srgbClr val="000000"/>
                </a:solidFill>
                <a:latin typeface="Courier New"/>
                <a:ea typeface="Courier New"/>
              </a:rPr>
              <a:t>MenuBarDemo</a:t>
            </a: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lang="es-ES" sz="1200" spc="-1" dirty="0" err="1">
                <a:solidFill>
                  <a:srgbClr val="941EDF"/>
                </a:solidFill>
                <a:latin typeface="Courier New"/>
                <a:ea typeface="Courier New"/>
              </a:rPr>
              <a:t>extends</a:t>
            </a: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lang="es-ES" sz="1200" spc="-1" dirty="0" err="1">
                <a:solidFill>
                  <a:srgbClr val="000000"/>
                </a:solidFill>
                <a:latin typeface="Courier New"/>
                <a:ea typeface="Courier New"/>
              </a:rPr>
              <a:t>Application</a:t>
            </a: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</a:rPr>
              <a:t> {</a:t>
            </a:r>
            <a:br>
              <a:rPr lang="es-ES" sz="1200" dirty="0"/>
            </a:b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lang="es-ES" sz="1200" spc="-1" dirty="0" err="1">
                <a:solidFill>
                  <a:srgbClr val="941EDF"/>
                </a:solidFill>
                <a:latin typeface="Courier New"/>
                <a:ea typeface="Courier New"/>
              </a:rPr>
              <a:t>private</a:t>
            </a: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lang="es-ES" sz="1200" spc="-1" dirty="0" err="1">
                <a:solidFill>
                  <a:srgbClr val="000000"/>
                </a:solidFill>
                <a:latin typeface="Courier New"/>
                <a:ea typeface="Courier New"/>
              </a:rPr>
              <a:t>TextField</a:t>
            </a: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</a:rPr>
              <a:t> tfNumber1 = </a:t>
            </a:r>
            <a:r>
              <a:rPr lang="es-ES" sz="1200" spc="-1" dirty="0">
                <a:solidFill>
                  <a:srgbClr val="941EDF"/>
                </a:solidFill>
                <a:latin typeface="Courier New"/>
                <a:ea typeface="Courier New"/>
              </a:rPr>
              <a:t>new</a:t>
            </a: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lang="es-ES" sz="1200" spc="-1" dirty="0" err="1">
                <a:solidFill>
                  <a:srgbClr val="000000"/>
                </a:solidFill>
                <a:latin typeface="Courier New"/>
                <a:ea typeface="Courier New"/>
              </a:rPr>
              <a:t>TextField</a:t>
            </a: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</a:rPr>
              <a:t>();</a:t>
            </a:r>
            <a:br>
              <a:rPr lang="es-ES" sz="1200" dirty="0"/>
            </a:b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lang="es-ES" sz="1200" spc="-1" dirty="0" err="1">
                <a:solidFill>
                  <a:srgbClr val="941EDF"/>
                </a:solidFill>
                <a:latin typeface="Courier New"/>
                <a:ea typeface="Courier New"/>
              </a:rPr>
              <a:t>private</a:t>
            </a: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lang="es-ES" sz="1200" spc="-1" dirty="0" err="1">
                <a:solidFill>
                  <a:srgbClr val="000000"/>
                </a:solidFill>
                <a:latin typeface="Courier New"/>
                <a:ea typeface="Courier New"/>
              </a:rPr>
              <a:t>TextField</a:t>
            </a: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</a:rPr>
              <a:t> tfNumber2 = </a:t>
            </a:r>
            <a:r>
              <a:rPr lang="es-ES" sz="1200" spc="-1" dirty="0">
                <a:solidFill>
                  <a:srgbClr val="941EDF"/>
                </a:solidFill>
                <a:latin typeface="Courier New"/>
                <a:ea typeface="Courier New"/>
              </a:rPr>
              <a:t>new</a:t>
            </a: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lang="es-ES" sz="1200" spc="-1" dirty="0" err="1">
                <a:solidFill>
                  <a:srgbClr val="000000"/>
                </a:solidFill>
                <a:latin typeface="Courier New"/>
                <a:ea typeface="Courier New"/>
              </a:rPr>
              <a:t>TextField</a:t>
            </a: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</a:rPr>
              <a:t>();</a:t>
            </a:r>
            <a:br>
              <a:rPr lang="es-ES" sz="1200" dirty="0"/>
            </a:b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lang="es-ES" sz="1200" spc="-1" dirty="0" err="1">
                <a:solidFill>
                  <a:srgbClr val="941EDF"/>
                </a:solidFill>
                <a:latin typeface="Courier New"/>
                <a:ea typeface="Courier New"/>
              </a:rPr>
              <a:t>private</a:t>
            </a: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lang="es-ES" sz="1200" spc="-1" dirty="0" err="1">
                <a:solidFill>
                  <a:srgbClr val="000000"/>
                </a:solidFill>
                <a:latin typeface="Courier New"/>
                <a:ea typeface="Courier New"/>
              </a:rPr>
              <a:t>TextField</a:t>
            </a: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lang="es-ES" sz="1200" spc="-1" dirty="0" err="1">
                <a:solidFill>
                  <a:srgbClr val="000000"/>
                </a:solidFill>
                <a:latin typeface="Courier New"/>
                <a:ea typeface="Courier New"/>
              </a:rPr>
              <a:t>tfResult</a:t>
            </a: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</a:rPr>
              <a:t> = </a:t>
            </a:r>
            <a:r>
              <a:rPr lang="es-ES" sz="1200" spc="-1" dirty="0">
                <a:solidFill>
                  <a:srgbClr val="941EDF"/>
                </a:solidFill>
                <a:latin typeface="Courier New"/>
                <a:ea typeface="Courier New"/>
              </a:rPr>
              <a:t>new</a:t>
            </a: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lang="es-ES" sz="1200" spc="-1" dirty="0" err="1">
                <a:solidFill>
                  <a:srgbClr val="000000"/>
                </a:solidFill>
                <a:latin typeface="Courier New"/>
                <a:ea typeface="Courier New"/>
              </a:rPr>
              <a:t>TextField</a:t>
            </a: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</a:rPr>
              <a:t>();</a:t>
            </a:r>
            <a:br>
              <a:rPr lang="es-ES" sz="1200" dirty="0"/>
            </a:b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lang="es-ES" sz="1200" spc="-1" dirty="0" err="1">
                <a:solidFill>
                  <a:srgbClr val="941EDF"/>
                </a:solidFill>
                <a:latin typeface="Courier New"/>
                <a:ea typeface="Courier New"/>
              </a:rPr>
              <a:t>public</a:t>
            </a: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lang="es-ES" sz="1200" spc="-1" dirty="0" err="1">
                <a:solidFill>
                  <a:srgbClr val="941EDF"/>
                </a:solidFill>
                <a:latin typeface="Courier New"/>
                <a:ea typeface="Courier New"/>
              </a:rPr>
              <a:t>void</a:t>
            </a: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lang="es-ES" sz="1200" spc="-1" dirty="0" err="1">
                <a:solidFill>
                  <a:srgbClr val="000000"/>
                </a:solidFill>
                <a:latin typeface="Courier New"/>
                <a:ea typeface="Courier New"/>
              </a:rPr>
              <a:t>start</a:t>
            </a: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</a:rPr>
              <a:t>(</a:t>
            </a:r>
            <a:r>
              <a:rPr lang="es-ES" sz="1200" spc="-1" dirty="0" err="1">
                <a:solidFill>
                  <a:srgbClr val="000000"/>
                </a:solidFill>
                <a:latin typeface="Courier New"/>
                <a:ea typeface="Courier New"/>
              </a:rPr>
              <a:t>Stage</a:t>
            </a: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lang="es-ES" sz="1200" spc="-1" dirty="0" err="1">
                <a:solidFill>
                  <a:srgbClr val="000000"/>
                </a:solidFill>
                <a:latin typeface="Courier New"/>
                <a:ea typeface="Courier New"/>
              </a:rPr>
              <a:t>primaryStage</a:t>
            </a: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</a:rPr>
              <a:t>) {</a:t>
            </a:r>
            <a:br>
              <a:rPr lang="es-ES" sz="1200" dirty="0"/>
            </a:b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</a:rPr>
              <a:t>  </a:t>
            </a:r>
            <a:r>
              <a:rPr lang="es-ES" sz="1200" b="1" spc="-1" dirty="0" err="1">
                <a:solidFill>
                  <a:srgbClr val="000000"/>
                </a:solidFill>
                <a:latin typeface="Courier New"/>
                <a:ea typeface="Courier New"/>
              </a:rPr>
              <a:t>MenuBar</a:t>
            </a:r>
            <a:r>
              <a:rPr lang="es-ES" sz="1200" b="1" spc="-1" dirty="0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lang="es-ES" sz="1200" b="1" spc="-1" dirty="0" err="1">
                <a:solidFill>
                  <a:srgbClr val="000000"/>
                </a:solidFill>
                <a:latin typeface="Courier New"/>
                <a:ea typeface="Courier New"/>
              </a:rPr>
              <a:t>menuBar</a:t>
            </a:r>
            <a:r>
              <a:rPr lang="es-ES" sz="1200" b="1" spc="-1" dirty="0">
                <a:solidFill>
                  <a:srgbClr val="000000"/>
                </a:solidFill>
                <a:latin typeface="Courier New"/>
                <a:ea typeface="Courier New"/>
              </a:rPr>
              <a:t> = </a:t>
            </a:r>
            <a:r>
              <a:rPr lang="es-ES" sz="1200" b="1" spc="-1" dirty="0">
                <a:solidFill>
                  <a:srgbClr val="941EDF"/>
                </a:solidFill>
                <a:latin typeface="Courier New"/>
                <a:ea typeface="Courier New"/>
              </a:rPr>
              <a:t>new</a:t>
            </a:r>
            <a:r>
              <a:rPr lang="es-ES" sz="1200" b="1" spc="-1" dirty="0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lang="es-ES" sz="1200" b="1" spc="-1" dirty="0" err="1">
                <a:solidFill>
                  <a:srgbClr val="000000"/>
                </a:solidFill>
                <a:latin typeface="Courier New"/>
                <a:ea typeface="Courier New"/>
              </a:rPr>
              <a:t>MenuBar</a:t>
            </a:r>
            <a:r>
              <a:rPr lang="es-ES" sz="1200" b="1" spc="-1" dirty="0">
                <a:solidFill>
                  <a:srgbClr val="000000"/>
                </a:solidFill>
                <a:latin typeface="Courier New"/>
                <a:ea typeface="Courier New"/>
              </a:rPr>
              <a:t>();</a:t>
            </a:r>
            <a:br>
              <a:rPr lang="es-ES" sz="1200" dirty="0"/>
            </a:br>
            <a:r>
              <a:rPr lang="es-ES" sz="1200" b="1" spc="-1" dirty="0">
                <a:solidFill>
                  <a:srgbClr val="000000"/>
                </a:solidFill>
                <a:latin typeface="Courier New"/>
                <a:ea typeface="Courier New"/>
              </a:rPr>
              <a:t>  </a:t>
            </a:r>
            <a:r>
              <a:rPr lang="es-ES" sz="1200" b="1" spc="-1" dirty="0" err="1">
                <a:solidFill>
                  <a:srgbClr val="000000"/>
                </a:solidFill>
                <a:latin typeface="Courier New"/>
                <a:ea typeface="Courier New"/>
              </a:rPr>
              <a:t>Menu</a:t>
            </a:r>
            <a:r>
              <a:rPr lang="es-ES" sz="1200" b="1" spc="-1" dirty="0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lang="es-ES" sz="1200" b="1" spc="-1" dirty="0" err="1">
                <a:solidFill>
                  <a:srgbClr val="000000"/>
                </a:solidFill>
                <a:latin typeface="Courier New"/>
                <a:ea typeface="Courier New"/>
              </a:rPr>
              <a:t>menuOperation</a:t>
            </a:r>
            <a:r>
              <a:rPr lang="es-ES" sz="1200" b="1" spc="-1" dirty="0">
                <a:solidFill>
                  <a:srgbClr val="000000"/>
                </a:solidFill>
                <a:latin typeface="Courier New"/>
                <a:ea typeface="Courier New"/>
              </a:rPr>
              <a:t> = </a:t>
            </a:r>
            <a:r>
              <a:rPr lang="es-ES" sz="1200" b="1" spc="-1" dirty="0">
                <a:solidFill>
                  <a:srgbClr val="941EDF"/>
                </a:solidFill>
                <a:latin typeface="Courier New"/>
                <a:ea typeface="Courier New"/>
              </a:rPr>
              <a:t>new</a:t>
            </a:r>
            <a:r>
              <a:rPr lang="es-ES" sz="1200" b="1" spc="-1" dirty="0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lang="es-ES" sz="1200" b="1" spc="-1" dirty="0" err="1">
                <a:solidFill>
                  <a:srgbClr val="000000"/>
                </a:solidFill>
                <a:latin typeface="Courier New"/>
                <a:ea typeface="Courier New"/>
              </a:rPr>
              <a:t>Menu</a:t>
            </a:r>
            <a:r>
              <a:rPr lang="es-ES" sz="1200" b="1" spc="-1" dirty="0">
                <a:solidFill>
                  <a:srgbClr val="000000"/>
                </a:solidFill>
                <a:latin typeface="Courier New"/>
                <a:ea typeface="Courier New"/>
              </a:rPr>
              <a:t>(</a:t>
            </a:r>
            <a:r>
              <a:rPr lang="es-ES" sz="1200" b="1" spc="-1" dirty="0">
                <a:solidFill>
                  <a:srgbClr val="00A000"/>
                </a:solidFill>
                <a:latin typeface="Courier New"/>
                <a:ea typeface="Courier New"/>
              </a:rPr>
              <a:t>"</a:t>
            </a:r>
            <a:r>
              <a:rPr lang="es-ES" sz="1200" b="1" spc="-1" dirty="0" err="1">
                <a:solidFill>
                  <a:srgbClr val="00A000"/>
                </a:solidFill>
                <a:latin typeface="Courier New"/>
                <a:ea typeface="Courier New"/>
              </a:rPr>
              <a:t>Operation</a:t>
            </a:r>
            <a:r>
              <a:rPr lang="es-ES" sz="1200" b="1" spc="-1" dirty="0">
                <a:solidFill>
                  <a:srgbClr val="00A000"/>
                </a:solidFill>
                <a:latin typeface="Courier New"/>
                <a:ea typeface="Courier New"/>
              </a:rPr>
              <a:t>"</a:t>
            </a:r>
            <a:r>
              <a:rPr lang="es-ES" sz="1200" b="1" spc="-1" dirty="0">
                <a:solidFill>
                  <a:srgbClr val="000000"/>
                </a:solidFill>
                <a:latin typeface="Courier New"/>
                <a:ea typeface="Courier New"/>
              </a:rPr>
              <a:t>);</a:t>
            </a:r>
            <a:br>
              <a:rPr lang="es-ES" sz="1200" dirty="0"/>
            </a:br>
            <a:r>
              <a:rPr lang="es-ES" sz="1200" b="1" spc="-1" dirty="0">
                <a:solidFill>
                  <a:srgbClr val="000000"/>
                </a:solidFill>
                <a:latin typeface="Courier New"/>
                <a:ea typeface="Courier New"/>
              </a:rPr>
              <a:t>  </a:t>
            </a:r>
            <a:r>
              <a:rPr lang="es-ES" sz="1200" b="1" spc="-1" dirty="0" err="1">
                <a:solidFill>
                  <a:srgbClr val="000000"/>
                </a:solidFill>
                <a:latin typeface="Courier New"/>
                <a:ea typeface="Courier New"/>
              </a:rPr>
              <a:t>Menu</a:t>
            </a:r>
            <a:r>
              <a:rPr lang="es-ES" sz="1200" b="1" spc="-1" dirty="0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lang="es-ES" sz="1200" b="1" spc="-1" dirty="0" err="1">
                <a:solidFill>
                  <a:srgbClr val="000000"/>
                </a:solidFill>
                <a:latin typeface="Courier New"/>
                <a:ea typeface="Courier New"/>
              </a:rPr>
              <a:t>menuExit</a:t>
            </a:r>
            <a:r>
              <a:rPr lang="es-ES" sz="1200" b="1" spc="-1" dirty="0">
                <a:solidFill>
                  <a:srgbClr val="000000"/>
                </a:solidFill>
                <a:latin typeface="Courier New"/>
                <a:ea typeface="Courier New"/>
              </a:rPr>
              <a:t> = </a:t>
            </a:r>
            <a:r>
              <a:rPr lang="es-ES" sz="1200" b="1" spc="-1" dirty="0">
                <a:solidFill>
                  <a:srgbClr val="941EDF"/>
                </a:solidFill>
                <a:latin typeface="Courier New"/>
                <a:ea typeface="Courier New"/>
              </a:rPr>
              <a:t>new</a:t>
            </a:r>
            <a:r>
              <a:rPr lang="es-ES" sz="1200" b="1" spc="-1" dirty="0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lang="es-ES" sz="1200" b="1" spc="-1" dirty="0" err="1">
                <a:solidFill>
                  <a:srgbClr val="000000"/>
                </a:solidFill>
                <a:latin typeface="Courier New"/>
                <a:ea typeface="Courier New"/>
              </a:rPr>
              <a:t>Menu</a:t>
            </a:r>
            <a:r>
              <a:rPr lang="es-ES" sz="1200" b="1" spc="-1" dirty="0">
                <a:solidFill>
                  <a:srgbClr val="000000"/>
                </a:solidFill>
                <a:latin typeface="Courier New"/>
                <a:ea typeface="Courier New"/>
              </a:rPr>
              <a:t>(</a:t>
            </a:r>
            <a:r>
              <a:rPr lang="es-ES" sz="1200" b="1" spc="-1" dirty="0">
                <a:solidFill>
                  <a:srgbClr val="00A000"/>
                </a:solidFill>
                <a:latin typeface="Courier New"/>
                <a:ea typeface="Courier New"/>
              </a:rPr>
              <a:t>"</a:t>
            </a:r>
            <a:r>
              <a:rPr lang="es-ES" sz="1200" b="1" spc="-1" dirty="0" err="1">
                <a:solidFill>
                  <a:srgbClr val="00A000"/>
                </a:solidFill>
                <a:latin typeface="Courier New"/>
                <a:ea typeface="Courier New"/>
              </a:rPr>
              <a:t>Exit</a:t>
            </a:r>
            <a:r>
              <a:rPr lang="es-ES" sz="1200" b="1" spc="-1" dirty="0">
                <a:solidFill>
                  <a:srgbClr val="00A000"/>
                </a:solidFill>
                <a:latin typeface="Courier New"/>
                <a:ea typeface="Courier New"/>
              </a:rPr>
              <a:t>"</a:t>
            </a:r>
            <a:r>
              <a:rPr lang="es-ES" sz="1200" b="1" spc="-1" dirty="0">
                <a:solidFill>
                  <a:srgbClr val="000000"/>
                </a:solidFill>
                <a:latin typeface="Courier New"/>
                <a:ea typeface="Courier New"/>
              </a:rPr>
              <a:t>);</a:t>
            </a:r>
            <a:br>
              <a:rPr lang="es-ES" sz="1200" dirty="0"/>
            </a:br>
            <a:r>
              <a:rPr lang="es-ES" sz="1200" b="1" spc="-1" dirty="0">
                <a:solidFill>
                  <a:srgbClr val="000000"/>
                </a:solidFill>
                <a:latin typeface="Courier New"/>
                <a:ea typeface="Courier New"/>
              </a:rPr>
              <a:t>  </a:t>
            </a:r>
            <a:r>
              <a:rPr lang="es-ES" sz="1200" b="1" spc="-1" dirty="0" err="1">
                <a:solidFill>
                  <a:srgbClr val="000000"/>
                </a:solidFill>
                <a:latin typeface="Courier New"/>
                <a:ea typeface="Courier New"/>
              </a:rPr>
              <a:t>menuBar.getMenus</a:t>
            </a:r>
            <a:r>
              <a:rPr lang="es-ES" sz="1200" b="1" spc="-1" dirty="0">
                <a:solidFill>
                  <a:srgbClr val="000000"/>
                </a:solidFill>
                <a:latin typeface="Courier New"/>
                <a:ea typeface="Courier New"/>
              </a:rPr>
              <a:t>().</a:t>
            </a:r>
            <a:r>
              <a:rPr lang="es-ES" sz="1200" b="1" spc="-1" dirty="0" err="1">
                <a:solidFill>
                  <a:srgbClr val="000000"/>
                </a:solidFill>
                <a:latin typeface="Courier New"/>
                <a:ea typeface="Courier New"/>
              </a:rPr>
              <a:t>addAll</a:t>
            </a:r>
            <a:r>
              <a:rPr lang="es-ES" sz="1200" b="1" spc="-1" dirty="0">
                <a:solidFill>
                  <a:srgbClr val="000000"/>
                </a:solidFill>
                <a:latin typeface="Courier New"/>
                <a:ea typeface="Courier New"/>
              </a:rPr>
              <a:t>(</a:t>
            </a:r>
            <a:r>
              <a:rPr lang="es-ES" sz="1200" b="1" spc="-1" dirty="0" err="1">
                <a:solidFill>
                  <a:srgbClr val="000000"/>
                </a:solidFill>
                <a:latin typeface="Courier New"/>
                <a:ea typeface="Courier New"/>
              </a:rPr>
              <a:t>menuOperation</a:t>
            </a:r>
            <a:r>
              <a:rPr lang="es-ES" sz="1200" b="1" spc="-1" dirty="0">
                <a:solidFill>
                  <a:srgbClr val="000000"/>
                </a:solidFill>
                <a:latin typeface="Courier New"/>
                <a:ea typeface="Courier New"/>
              </a:rPr>
              <a:t>, </a:t>
            </a:r>
            <a:r>
              <a:rPr lang="es-ES" sz="1200" b="1" spc="-1" dirty="0" err="1">
                <a:solidFill>
                  <a:srgbClr val="000000"/>
                </a:solidFill>
                <a:latin typeface="Courier New"/>
                <a:ea typeface="Courier New"/>
              </a:rPr>
              <a:t>menuExit</a:t>
            </a:r>
            <a:r>
              <a:rPr lang="es-ES" sz="1200" b="1" spc="-1" dirty="0">
                <a:solidFill>
                  <a:srgbClr val="000000"/>
                </a:solidFill>
                <a:latin typeface="Courier New"/>
                <a:ea typeface="Courier New"/>
              </a:rPr>
              <a:t>);</a:t>
            </a:r>
            <a:br>
              <a:rPr lang="es-ES" sz="1200" dirty="0"/>
            </a:br>
            <a:r>
              <a:rPr lang="es-ES" sz="1200" b="1" spc="-1" dirty="0">
                <a:solidFill>
                  <a:srgbClr val="000000"/>
                </a:solidFill>
                <a:latin typeface="Courier New"/>
                <a:ea typeface="Courier New"/>
              </a:rPr>
              <a:t>  </a:t>
            </a:r>
            <a:r>
              <a:rPr lang="es-ES" sz="1200" b="1" spc="-1" dirty="0" err="1">
                <a:solidFill>
                  <a:srgbClr val="000000"/>
                </a:solidFill>
                <a:latin typeface="Courier New"/>
                <a:ea typeface="Courier New"/>
              </a:rPr>
              <a:t>MenuItem</a:t>
            </a:r>
            <a:r>
              <a:rPr lang="es-ES" sz="1200" b="1" spc="-1" dirty="0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lang="es-ES" sz="1200" b="1" spc="-1" dirty="0" err="1">
                <a:solidFill>
                  <a:srgbClr val="000000"/>
                </a:solidFill>
                <a:latin typeface="Courier New"/>
                <a:ea typeface="Courier New"/>
              </a:rPr>
              <a:t>menuItemAdd</a:t>
            </a:r>
            <a:r>
              <a:rPr lang="es-ES" sz="1200" b="1" spc="-1" dirty="0">
                <a:solidFill>
                  <a:srgbClr val="000000"/>
                </a:solidFill>
                <a:latin typeface="Courier New"/>
                <a:ea typeface="Courier New"/>
              </a:rPr>
              <a:t> = </a:t>
            </a:r>
            <a:r>
              <a:rPr lang="es-ES" sz="1200" b="1" spc="-1" dirty="0">
                <a:solidFill>
                  <a:srgbClr val="941EDF"/>
                </a:solidFill>
                <a:latin typeface="Courier New"/>
                <a:ea typeface="Courier New"/>
              </a:rPr>
              <a:t>new</a:t>
            </a:r>
            <a:r>
              <a:rPr lang="es-ES" sz="1200" b="1" spc="-1" dirty="0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lang="es-ES" sz="1200" b="1" spc="-1" dirty="0" err="1">
                <a:solidFill>
                  <a:srgbClr val="000000"/>
                </a:solidFill>
                <a:latin typeface="Courier New"/>
                <a:ea typeface="Courier New"/>
              </a:rPr>
              <a:t>MenuItem</a:t>
            </a:r>
            <a:r>
              <a:rPr lang="es-ES" sz="1200" b="1" spc="-1" dirty="0">
                <a:solidFill>
                  <a:srgbClr val="000000"/>
                </a:solidFill>
                <a:latin typeface="Courier New"/>
                <a:ea typeface="Courier New"/>
              </a:rPr>
              <a:t>(</a:t>
            </a:r>
            <a:r>
              <a:rPr lang="es-ES" sz="1200" b="1" spc="-1" dirty="0">
                <a:solidFill>
                  <a:srgbClr val="00A000"/>
                </a:solidFill>
                <a:latin typeface="Courier New"/>
                <a:ea typeface="Courier New"/>
              </a:rPr>
              <a:t>"</a:t>
            </a:r>
            <a:r>
              <a:rPr lang="es-ES" sz="1200" b="1" spc="-1" dirty="0" err="1">
                <a:solidFill>
                  <a:srgbClr val="00A000"/>
                </a:solidFill>
                <a:latin typeface="Courier New"/>
                <a:ea typeface="Courier New"/>
              </a:rPr>
              <a:t>Add</a:t>
            </a:r>
            <a:r>
              <a:rPr lang="es-ES" sz="1200" b="1" spc="-1" dirty="0">
                <a:solidFill>
                  <a:srgbClr val="00A000"/>
                </a:solidFill>
                <a:latin typeface="Courier New"/>
                <a:ea typeface="Courier New"/>
              </a:rPr>
              <a:t>"</a:t>
            </a:r>
            <a:r>
              <a:rPr lang="es-ES" sz="1200" b="1" spc="-1" dirty="0">
                <a:solidFill>
                  <a:srgbClr val="000000"/>
                </a:solidFill>
                <a:latin typeface="Courier New"/>
                <a:ea typeface="Courier New"/>
              </a:rPr>
              <a:t>);</a:t>
            </a:r>
            <a:br>
              <a:rPr lang="es-ES" sz="1200" dirty="0"/>
            </a:br>
            <a:r>
              <a:rPr lang="es-ES" sz="1200" b="1" spc="-1" dirty="0">
                <a:solidFill>
                  <a:srgbClr val="000000"/>
                </a:solidFill>
                <a:latin typeface="Courier New"/>
                <a:ea typeface="Courier New"/>
              </a:rPr>
              <a:t>  </a:t>
            </a:r>
            <a:r>
              <a:rPr lang="es-ES" sz="1200" b="1" spc="-1" dirty="0" err="1">
                <a:solidFill>
                  <a:srgbClr val="000000"/>
                </a:solidFill>
                <a:latin typeface="Courier New"/>
                <a:ea typeface="Courier New"/>
              </a:rPr>
              <a:t>MenuItem</a:t>
            </a:r>
            <a:r>
              <a:rPr lang="es-ES" sz="1200" b="1" spc="-1" dirty="0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lang="es-ES" sz="1200" b="1" spc="-1" dirty="0" err="1">
                <a:solidFill>
                  <a:srgbClr val="000000"/>
                </a:solidFill>
                <a:latin typeface="Courier New"/>
                <a:ea typeface="Courier New"/>
              </a:rPr>
              <a:t>menuItemSubtract</a:t>
            </a:r>
            <a:r>
              <a:rPr lang="es-ES" sz="1200" b="1" spc="-1" dirty="0">
                <a:solidFill>
                  <a:srgbClr val="000000"/>
                </a:solidFill>
                <a:latin typeface="Courier New"/>
                <a:ea typeface="Courier New"/>
              </a:rPr>
              <a:t> = </a:t>
            </a:r>
            <a:r>
              <a:rPr lang="es-ES" sz="1200" b="1" spc="-1" dirty="0">
                <a:solidFill>
                  <a:srgbClr val="941EDF"/>
                </a:solidFill>
                <a:latin typeface="Courier New"/>
                <a:ea typeface="Courier New"/>
              </a:rPr>
              <a:t>new</a:t>
            </a:r>
            <a:r>
              <a:rPr lang="es-ES" sz="1200" b="1" spc="-1" dirty="0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lang="es-ES" sz="1200" b="1" spc="-1" dirty="0" err="1">
                <a:solidFill>
                  <a:srgbClr val="000000"/>
                </a:solidFill>
                <a:latin typeface="Courier New"/>
                <a:ea typeface="Courier New"/>
              </a:rPr>
              <a:t>MenuItem</a:t>
            </a:r>
            <a:r>
              <a:rPr lang="es-ES" sz="1200" b="1" spc="-1" dirty="0">
                <a:solidFill>
                  <a:srgbClr val="000000"/>
                </a:solidFill>
                <a:latin typeface="Courier New"/>
                <a:ea typeface="Courier New"/>
              </a:rPr>
              <a:t>(</a:t>
            </a:r>
            <a:r>
              <a:rPr lang="es-ES" sz="1200" b="1" spc="-1" dirty="0">
                <a:solidFill>
                  <a:srgbClr val="00A000"/>
                </a:solidFill>
                <a:latin typeface="Courier New"/>
                <a:ea typeface="Courier New"/>
              </a:rPr>
              <a:t>"</a:t>
            </a:r>
            <a:r>
              <a:rPr lang="es-ES" sz="1200" b="1" spc="-1" dirty="0" err="1">
                <a:solidFill>
                  <a:srgbClr val="00A000"/>
                </a:solidFill>
                <a:latin typeface="Courier New"/>
                <a:ea typeface="Courier New"/>
              </a:rPr>
              <a:t>Subtract</a:t>
            </a:r>
            <a:r>
              <a:rPr lang="es-ES" sz="1200" b="1" spc="-1" dirty="0">
                <a:solidFill>
                  <a:srgbClr val="00A000"/>
                </a:solidFill>
                <a:latin typeface="Courier New"/>
                <a:ea typeface="Courier New"/>
              </a:rPr>
              <a:t>"</a:t>
            </a:r>
            <a:r>
              <a:rPr lang="es-ES" sz="1200" b="1" spc="-1" dirty="0">
                <a:solidFill>
                  <a:srgbClr val="000000"/>
                </a:solidFill>
                <a:latin typeface="Courier New"/>
                <a:ea typeface="Courier New"/>
              </a:rPr>
              <a:t>);</a:t>
            </a:r>
            <a:br>
              <a:rPr lang="es-ES" sz="1200" dirty="0"/>
            </a:br>
            <a:r>
              <a:rPr lang="es-ES" sz="1200" b="1" spc="-1" dirty="0">
                <a:solidFill>
                  <a:srgbClr val="000000"/>
                </a:solidFill>
                <a:latin typeface="Courier New"/>
                <a:ea typeface="Courier New"/>
              </a:rPr>
              <a:t>  </a:t>
            </a:r>
            <a:r>
              <a:rPr lang="es-ES" sz="1200" b="1" spc="-1" dirty="0" err="1">
                <a:solidFill>
                  <a:srgbClr val="000000"/>
                </a:solidFill>
                <a:latin typeface="Courier New"/>
                <a:ea typeface="Courier New"/>
              </a:rPr>
              <a:t>menuOperation.getItems</a:t>
            </a:r>
            <a:r>
              <a:rPr lang="es-ES" sz="1200" b="1" spc="-1" dirty="0">
                <a:solidFill>
                  <a:srgbClr val="000000"/>
                </a:solidFill>
                <a:latin typeface="Courier New"/>
                <a:ea typeface="Courier New"/>
              </a:rPr>
              <a:t>().</a:t>
            </a:r>
            <a:r>
              <a:rPr lang="es-ES" sz="1200" b="1" spc="-1" dirty="0" err="1">
                <a:solidFill>
                  <a:srgbClr val="000000"/>
                </a:solidFill>
                <a:latin typeface="Courier New"/>
                <a:ea typeface="Courier New"/>
              </a:rPr>
              <a:t>addAll</a:t>
            </a:r>
            <a:r>
              <a:rPr lang="es-ES" sz="1200" b="1" spc="-1" dirty="0">
                <a:solidFill>
                  <a:srgbClr val="000000"/>
                </a:solidFill>
                <a:latin typeface="Courier New"/>
                <a:ea typeface="Courier New"/>
              </a:rPr>
              <a:t>(</a:t>
            </a:r>
            <a:r>
              <a:rPr lang="es-ES" sz="1200" b="1" spc="-1" dirty="0" err="1">
                <a:solidFill>
                  <a:srgbClr val="000000"/>
                </a:solidFill>
                <a:latin typeface="Courier New"/>
                <a:ea typeface="Courier New"/>
              </a:rPr>
              <a:t>menuItemAdd</a:t>
            </a:r>
            <a:r>
              <a:rPr lang="es-ES" sz="1200" b="1" spc="-1" dirty="0">
                <a:solidFill>
                  <a:srgbClr val="000000"/>
                </a:solidFill>
                <a:latin typeface="Courier New"/>
                <a:ea typeface="Courier New"/>
              </a:rPr>
              <a:t>, </a:t>
            </a:r>
            <a:r>
              <a:rPr lang="es-ES" sz="1200" b="1" spc="-1" dirty="0" err="1">
                <a:solidFill>
                  <a:srgbClr val="000000"/>
                </a:solidFill>
                <a:latin typeface="Courier New"/>
                <a:ea typeface="Courier New"/>
              </a:rPr>
              <a:t>menuItemSubtract</a:t>
            </a:r>
            <a:r>
              <a:rPr lang="es-ES" sz="1200" b="1" spc="-1" dirty="0">
                <a:solidFill>
                  <a:srgbClr val="000000"/>
                </a:solidFill>
                <a:latin typeface="Courier New"/>
                <a:ea typeface="Courier New"/>
              </a:rPr>
              <a:t>);</a:t>
            </a:r>
            <a:br>
              <a:rPr lang="es-ES" sz="1200" dirty="0"/>
            </a:br>
            <a:r>
              <a:rPr lang="es-ES" sz="1200" b="1" spc="-1" dirty="0">
                <a:solidFill>
                  <a:srgbClr val="000000"/>
                </a:solidFill>
                <a:latin typeface="Courier New"/>
                <a:ea typeface="Courier New"/>
              </a:rPr>
              <a:t>  </a:t>
            </a:r>
            <a:r>
              <a:rPr lang="es-ES" sz="1200" b="1" spc="-1" dirty="0" err="1">
                <a:solidFill>
                  <a:srgbClr val="000000"/>
                </a:solidFill>
                <a:latin typeface="Courier New"/>
                <a:ea typeface="Courier New"/>
              </a:rPr>
              <a:t>MenuItem</a:t>
            </a:r>
            <a:r>
              <a:rPr lang="es-ES" sz="1200" b="1" spc="-1" dirty="0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lang="es-ES" sz="1200" b="1" spc="-1" dirty="0" err="1">
                <a:solidFill>
                  <a:srgbClr val="000000"/>
                </a:solidFill>
                <a:latin typeface="Courier New"/>
                <a:ea typeface="Courier New"/>
              </a:rPr>
              <a:t>menuItemClose</a:t>
            </a:r>
            <a:r>
              <a:rPr lang="es-ES" sz="1200" b="1" spc="-1" dirty="0">
                <a:solidFill>
                  <a:srgbClr val="000000"/>
                </a:solidFill>
                <a:latin typeface="Courier New"/>
                <a:ea typeface="Courier New"/>
              </a:rPr>
              <a:t> = </a:t>
            </a:r>
            <a:r>
              <a:rPr lang="es-ES" sz="1200" b="1" spc="-1" dirty="0">
                <a:solidFill>
                  <a:srgbClr val="941EDF"/>
                </a:solidFill>
                <a:latin typeface="Courier New"/>
                <a:ea typeface="Courier New"/>
              </a:rPr>
              <a:t>new</a:t>
            </a:r>
            <a:r>
              <a:rPr lang="es-ES" sz="1200" b="1" spc="-1" dirty="0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lang="es-ES" sz="1200" b="1" spc="-1" dirty="0" err="1">
                <a:solidFill>
                  <a:srgbClr val="000000"/>
                </a:solidFill>
                <a:latin typeface="Courier New"/>
                <a:ea typeface="Courier New"/>
              </a:rPr>
              <a:t>MenuItem</a:t>
            </a:r>
            <a:r>
              <a:rPr lang="es-ES" sz="1200" b="1" spc="-1" dirty="0">
                <a:solidFill>
                  <a:srgbClr val="000000"/>
                </a:solidFill>
                <a:latin typeface="Courier New"/>
                <a:ea typeface="Courier New"/>
              </a:rPr>
              <a:t>(</a:t>
            </a:r>
            <a:r>
              <a:rPr lang="es-ES" sz="1200" b="1" spc="-1" dirty="0">
                <a:solidFill>
                  <a:srgbClr val="00A000"/>
                </a:solidFill>
                <a:latin typeface="Courier New"/>
                <a:ea typeface="Courier New"/>
              </a:rPr>
              <a:t>"</a:t>
            </a:r>
            <a:r>
              <a:rPr lang="es-ES" sz="1200" b="1" spc="-1" dirty="0" err="1">
                <a:solidFill>
                  <a:srgbClr val="00A000"/>
                </a:solidFill>
                <a:latin typeface="Courier New"/>
                <a:ea typeface="Courier New"/>
              </a:rPr>
              <a:t>Close</a:t>
            </a:r>
            <a:r>
              <a:rPr lang="es-ES" sz="1200" b="1" spc="-1" dirty="0">
                <a:solidFill>
                  <a:srgbClr val="00A000"/>
                </a:solidFill>
                <a:latin typeface="Courier New"/>
                <a:ea typeface="Courier New"/>
              </a:rPr>
              <a:t>"</a:t>
            </a:r>
            <a:r>
              <a:rPr lang="es-ES" sz="1200" b="1" spc="-1" dirty="0">
                <a:solidFill>
                  <a:srgbClr val="000000"/>
                </a:solidFill>
                <a:latin typeface="Courier New"/>
                <a:ea typeface="Courier New"/>
              </a:rPr>
              <a:t>);</a:t>
            </a:r>
            <a:br>
              <a:rPr lang="es-ES" sz="1200" dirty="0"/>
            </a:br>
            <a:r>
              <a:rPr lang="es-ES" sz="1200" b="1" spc="-1" dirty="0">
                <a:solidFill>
                  <a:srgbClr val="000000"/>
                </a:solidFill>
                <a:latin typeface="Courier New"/>
                <a:ea typeface="Courier New"/>
              </a:rPr>
              <a:t>  </a:t>
            </a:r>
            <a:r>
              <a:rPr lang="es-ES" sz="1200" b="1" spc="-1" dirty="0" err="1">
                <a:solidFill>
                  <a:srgbClr val="000000"/>
                </a:solidFill>
                <a:latin typeface="Courier New"/>
                <a:ea typeface="Courier New"/>
              </a:rPr>
              <a:t>menuExit.getItems</a:t>
            </a:r>
            <a:r>
              <a:rPr lang="es-ES" sz="1200" b="1" spc="-1" dirty="0">
                <a:solidFill>
                  <a:srgbClr val="000000"/>
                </a:solidFill>
                <a:latin typeface="Courier New"/>
                <a:ea typeface="Courier New"/>
              </a:rPr>
              <a:t>().</a:t>
            </a:r>
            <a:r>
              <a:rPr lang="es-ES" sz="1200" b="1" spc="-1" dirty="0" err="1">
                <a:solidFill>
                  <a:srgbClr val="000000"/>
                </a:solidFill>
                <a:latin typeface="Courier New"/>
                <a:ea typeface="Courier New"/>
              </a:rPr>
              <a:t>add</a:t>
            </a:r>
            <a:r>
              <a:rPr lang="es-ES" sz="1200" b="1" spc="-1" dirty="0">
                <a:solidFill>
                  <a:srgbClr val="000000"/>
                </a:solidFill>
                <a:latin typeface="Courier New"/>
                <a:ea typeface="Courier New"/>
              </a:rPr>
              <a:t>(</a:t>
            </a:r>
            <a:r>
              <a:rPr lang="es-ES" sz="1200" b="1" spc="-1" dirty="0" err="1">
                <a:solidFill>
                  <a:srgbClr val="000000"/>
                </a:solidFill>
                <a:latin typeface="Courier New"/>
                <a:ea typeface="Courier New"/>
              </a:rPr>
              <a:t>menuItemClose</a:t>
            </a:r>
            <a:r>
              <a:rPr lang="es-ES" sz="1200" b="1" spc="-1" dirty="0">
                <a:solidFill>
                  <a:srgbClr val="000000"/>
                </a:solidFill>
                <a:latin typeface="Courier New"/>
                <a:ea typeface="Courier New"/>
              </a:rPr>
              <a:t>);</a:t>
            </a:r>
            <a:br>
              <a:rPr lang="es-ES" sz="1200" dirty="0"/>
            </a:br>
            <a:r>
              <a:rPr lang="es-ES" sz="1200" b="1" spc="-1" dirty="0">
                <a:solidFill>
                  <a:srgbClr val="000000"/>
                </a:solidFill>
                <a:latin typeface="Courier New"/>
                <a:ea typeface="Courier New"/>
              </a:rPr>
              <a:t>  </a:t>
            </a:r>
            <a:r>
              <a:rPr lang="es-ES" sz="1200" b="1" spc="-1" dirty="0" err="1">
                <a:solidFill>
                  <a:srgbClr val="000000"/>
                </a:solidFill>
                <a:latin typeface="Courier New"/>
                <a:ea typeface="Courier New"/>
              </a:rPr>
              <a:t>menuItemAdd.setAccelerator</a:t>
            </a:r>
            <a:r>
              <a:rPr lang="es-ES" sz="1200" b="1" spc="-1" dirty="0">
                <a:solidFill>
                  <a:srgbClr val="000000"/>
                </a:solidFill>
                <a:latin typeface="Courier New"/>
                <a:ea typeface="Courier New"/>
              </a:rPr>
              <a:t>(</a:t>
            </a:r>
            <a:r>
              <a:rPr lang="es-ES" sz="1200" b="1" spc="-1" dirty="0" err="1">
                <a:solidFill>
                  <a:srgbClr val="000000"/>
                </a:solidFill>
                <a:latin typeface="Courier New"/>
                <a:ea typeface="Courier New"/>
              </a:rPr>
              <a:t>KeyCombination</a:t>
            </a:r>
            <a:r>
              <a:rPr lang="es-ES" sz="1200" b="1" spc="-1" dirty="0">
                <a:solidFill>
                  <a:srgbClr val="000000"/>
                </a:solidFill>
                <a:latin typeface="Courier New"/>
                <a:ea typeface="Courier New"/>
              </a:rPr>
              <a:t>.</a:t>
            </a:r>
            <a:br>
              <a:rPr lang="es-ES" sz="1200" dirty="0"/>
            </a:br>
            <a:r>
              <a:rPr lang="es-ES" sz="1200" b="1" spc="-1" dirty="0">
                <a:solidFill>
                  <a:srgbClr val="000000"/>
                </a:solidFill>
                <a:latin typeface="Courier New"/>
                <a:ea typeface="Courier New"/>
              </a:rPr>
              <a:t>                           </a:t>
            </a:r>
            <a:r>
              <a:rPr lang="es-ES" sz="1200" b="1" spc="-1" dirty="0" err="1">
                <a:solidFill>
                  <a:srgbClr val="000000"/>
                </a:solidFill>
                <a:latin typeface="Courier New"/>
                <a:ea typeface="Courier New"/>
              </a:rPr>
              <a:t>keyCombination</a:t>
            </a:r>
            <a:r>
              <a:rPr lang="es-ES" sz="1200" b="1" spc="-1" dirty="0">
                <a:solidFill>
                  <a:srgbClr val="000000"/>
                </a:solidFill>
                <a:latin typeface="Courier New"/>
                <a:ea typeface="Courier New"/>
              </a:rPr>
              <a:t>(</a:t>
            </a:r>
            <a:r>
              <a:rPr lang="es-ES" sz="1200" b="1" spc="-1" dirty="0">
                <a:solidFill>
                  <a:srgbClr val="00A000"/>
                </a:solidFill>
                <a:latin typeface="Courier New"/>
                <a:ea typeface="Courier New"/>
              </a:rPr>
              <a:t>"</a:t>
            </a:r>
            <a:r>
              <a:rPr lang="es-ES" sz="1200" b="1" spc="-1" dirty="0" err="1">
                <a:solidFill>
                  <a:srgbClr val="00A000"/>
                </a:solidFill>
                <a:latin typeface="Courier New"/>
                <a:ea typeface="Courier New"/>
              </a:rPr>
              <a:t>Ctrl+A</a:t>
            </a:r>
            <a:r>
              <a:rPr lang="es-ES" sz="1200" b="1" spc="-1" dirty="0">
                <a:solidFill>
                  <a:srgbClr val="00A000"/>
                </a:solidFill>
                <a:latin typeface="Courier New"/>
                <a:ea typeface="Courier New"/>
              </a:rPr>
              <a:t>"</a:t>
            </a:r>
            <a:r>
              <a:rPr lang="es-ES" sz="1200" b="1" spc="-1" dirty="0">
                <a:solidFill>
                  <a:srgbClr val="000000"/>
                </a:solidFill>
                <a:latin typeface="Courier New"/>
                <a:ea typeface="Courier New"/>
              </a:rPr>
              <a:t>));</a:t>
            </a:r>
            <a:br>
              <a:rPr lang="es-ES" sz="1200" dirty="0"/>
            </a:br>
            <a:r>
              <a:rPr lang="es-ES" sz="1200" b="1" spc="-1" dirty="0">
                <a:solidFill>
                  <a:srgbClr val="000000"/>
                </a:solidFill>
                <a:latin typeface="Courier New"/>
                <a:ea typeface="Courier New"/>
              </a:rPr>
              <a:t>  </a:t>
            </a:r>
            <a:r>
              <a:rPr lang="es-ES" sz="1200" b="1" spc="-1" dirty="0" err="1">
                <a:solidFill>
                  <a:srgbClr val="000000"/>
                </a:solidFill>
                <a:latin typeface="Courier New"/>
                <a:ea typeface="Courier New"/>
              </a:rPr>
              <a:t>menuItemSubtract.setAccelerator</a:t>
            </a:r>
            <a:r>
              <a:rPr lang="es-ES" sz="1200" b="1" spc="-1" dirty="0">
                <a:solidFill>
                  <a:srgbClr val="000000"/>
                </a:solidFill>
                <a:latin typeface="Courier New"/>
                <a:ea typeface="Courier New"/>
              </a:rPr>
              <a:t>(</a:t>
            </a:r>
            <a:r>
              <a:rPr lang="es-ES" sz="1200" b="1" spc="-1" dirty="0" err="1">
                <a:solidFill>
                  <a:srgbClr val="000000"/>
                </a:solidFill>
                <a:latin typeface="Courier New"/>
                <a:ea typeface="Courier New"/>
              </a:rPr>
              <a:t>KeyCombination</a:t>
            </a:r>
            <a:r>
              <a:rPr lang="es-ES" sz="1200" b="1" spc="-1" dirty="0">
                <a:solidFill>
                  <a:srgbClr val="000000"/>
                </a:solidFill>
                <a:latin typeface="Courier New"/>
                <a:ea typeface="Courier New"/>
              </a:rPr>
              <a:t>.</a:t>
            </a:r>
            <a:br>
              <a:rPr lang="es-ES" sz="1200" dirty="0"/>
            </a:br>
            <a:r>
              <a:rPr lang="es-ES" sz="1200" b="1" spc="-1" dirty="0">
                <a:solidFill>
                  <a:srgbClr val="000000"/>
                </a:solidFill>
                <a:latin typeface="Courier New"/>
                <a:ea typeface="Courier New"/>
              </a:rPr>
              <a:t>                           </a:t>
            </a:r>
            <a:r>
              <a:rPr lang="es-ES" sz="1200" b="1" spc="-1" dirty="0" err="1">
                <a:solidFill>
                  <a:srgbClr val="000000"/>
                </a:solidFill>
                <a:latin typeface="Courier New"/>
                <a:ea typeface="Courier New"/>
              </a:rPr>
              <a:t>keyCombination</a:t>
            </a:r>
            <a:r>
              <a:rPr lang="es-ES" sz="1200" b="1" spc="-1" dirty="0">
                <a:solidFill>
                  <a:srgbClr val="000000"/>
                </a:solidFill>
                <a:latin typeface="Courier New"/>
                <a:ea typeface="Courier New"/>
              </a:rPr>
              <a:t>(</a:t>
            </a:r>
            <a:r>
              <a:rPr lang="es-ES" sz="1200" b="1" spc="-1" dirty="0">
                <a:solidFill>
                  <a:srgbClr val="00A000"/>
                </a:solidFill>
                <a:latin typeface="Courier New"/>
                <a:ea typeface="Courier New"/>
              </a:rPr>
              <a:t>"</a:t>
            </a:r>
            <a:r>
              <a:rPr lang="es-ES" sz="1200" b="1" spc="-1" dirty="0" err="1">
                <a:solidFill>
                  <a:srgbClr val="00A000"/>
                </a:solidFill>
                <a:latin typeface="Courier New"/>
                <a:ea typeface="Courier New"/>
              </a:rPr>
              <a:t>Ctrl+S</a:t>
            </a:r>
            <a:r>
              <a:rPr lang="es-ES" sz="1200" b="1" spc="-1" dirty="0">
                <a:solidFill>
                  <a:srgbClr val="00A000"/>
                </a:solidFill>
                <a:latin typeface="Courier New"/>
                <a:ea typeface="Courier New"/>
              </a:rPr>
              <a:t>"</a:t>
            </a:r>
            <a:r>
              <a:rPr lang="es-ES" sz="1200" b="1" spc="-1" dirty="0">
                <a:solidFill>
                  <a:srgbClr val="000000"/>
                </a:solidFill>
                <a:latin typeface="Courier New"/>
                <a:ea typeface="Courier New"/>
              </a:rPr>
              <a:t>));</a:t>
            </a:r>
            <a:br>
              <a:rPr lang="es-ES" sz="1200" dirty="0"/>
            </a:b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</a:rPr>
              <a:t>  </a:t>
            </a:r>
            <a:r>
              <a:rPr lang="es-ES" sz="1200" spc="-1" dirty="0" err="1">
                <a:solidFill>
                  <a:srgbClr val="000000"/>
                </a:solidFill>
                <a:latin typeface="Courier New"/>
                <a:ea typeface="Courier New"/>
              </a:rPr>
              <a:t>HBox</a:t>
            </a: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</a:rPr>
              <a:t> hBox1 = </a:t>
            </a:r>
            <a:r>
              <a:rPr lang="es-ES" sz="1200" spc="-1" dirty="0">
                <a:solidFill>
                  <a:srgbClr val="941EDF"/>
                </a:solidFill>
                <a:latin typeface="Courier New"/>
                <a:ea typeface="Courier New"/>
              </a:rPr>
              <a:t>new</a:t>
            </a: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lang="es-ES" sz="1200" spc="-1" dirty="0" err="1">
                <a:solidFill>
                  <a:srgbClr val="000000"/>
                </a:solidFill>
                <a:latin typeface="Courier New"/>
                <a:ea typeface="Courier New"/>
              </a:rPr>
              <a:t>HBox</a:t>
            </a: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</a:rPr>
              <a:t>(5);</a:t>
            </a:r>
            <a:br>
              <a:rPr lang="es-ES" sz="1200" dirty="0"/>
            </a:b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</a:rPr>
              <a:t>  hBox1.getChildren().</a:t>
            </a:r>
            <a:r>
              <a:rPr lang="es-ES" sz="1200" spc="-1" dirty="0" err="1">
                <a:solidFill>
                  <a:srgbClr val="000000"/>
                </a:solidFill>
                <a:latin typeface="Courier New"/>
                <a:ea typeface="Courier New"/>
              </a:rPr>
              <a:t>addAll</a:t>
            </a: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</a:rPr>
              <a:t>(</a:t>
            </a:r>
            <a:r>
              <a:rPr lang="es-ES" sz="1200" spc="-1" dirty="0">
                <a:solidFill>
                  <a:srgbClr val="941EDF"/>
                </a:solidFill>
                <a:latin typeface="Courier New"/>
                <a:ea typeface="Courier New"/>
              </a:rPr>
              <a:t>new</a:t>
            </a: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lang="es-ES" sz="1200" spc="-1" dirty="0" err="1">
                <a:solidFill>
                  <a:srgbClr val="000000"/>
                </a:solidFill>
                <a:latin typeface="Courier New"/>
                <a:ea typeface="Courier New"/>
              </a:rPr>
              <a:t>Label</a:t>
            </a: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</a:rPr>
              <a:t>(</a:t>
            </a:r>
            <a:r>
              <a:rPr lang="es-ES" sz="1200" spc="-1" dirty="0">
                <a:solidFill>
                  <a:srgbClr val="00A000"/>
                </a:solidFill>
                <a:latin typeface="Courier New"/>
                <a:ea typeface="Courier New"/>
              </a:rPr>
              <a:t>"</a:t>
            </a:r>
            <a:r>
              <a:rPr lang="es-ES" sz="1200" spc="-1" dirty="0" err="1">
                <a:solidFill>
                  <a:srgbClr val="00A000"/>
                </a:solidFill>
                <a:latin typeface="Courier New"/>
                <a:ea typeface="Courier New"/>
              </a:rPr>
              <a:t>Number</a:t>
            </a:r>
            <a:r>
              <a:rPr lang="es-ES" sz="1200" spc="-1" dirty="0">
                <a:solidFill>
                  <a:srgbClr val="00A000"/>
                </a:solidFill>
                <a:latin typeface="Courier New"/>
                <a:ea typeface="Courier New"/>
              </a:rPr>
              <a:t> 1:"</a:t>
            </a: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</a:rPr>
              <a:t>), tfNumber1,</a:t>
            </a:r>
            <a:br>
              <a:rPr lang="es-ES" sz="1200" dirty="0"/>
            </a:b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</a:rPr>
              <a:t>         </a:t>
            </a:r>
            <a:r>
              <a:rPr lang="es-ES" sz="1200" spc="-1" dirty="0">
                <a:solidFill>
                  <a:srgbClr val="941EDF"/>
                </a:solidFill>
                <a:latin typeface="Courier New"/>
                <a:ea typeface="Courier New"/>
              </a:rPr>
              <a:t>new</a:t>
            </a: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lang="es-ES" sz="1200" spc="-1" dirty="0" err="1">
                <a:solidFill>
                  <a:srgbClr val="000000"/>
                </a:solidFill>
                <a:latin typeface="Courier New"/>
                <a:ea typeface="Courier New"/>
              </a:rPr>
              <a:t>Label</a:t>
            </a: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</a:rPr>
              <a:t>(</a:t>
            </a:r>
            <a:r>
              <a:rPr lang="es-ES" sz="1200" spc="-1" dirty="0">
                <a:solidFill>
                  <a:srgbClr val="00A000"/>
                </a:solidFill>
                <a:latin typeface="Courier New"/>
                <a:ea typeface="Courier New"/>
              </a:rPr>
              <a:t>"</a:t>
            </a:r>
            <a:r>
              <a:rPr lang="es-ES" sz="1200" spc="-1" dirty="0" err="1">
                <a:solidFill>
                  <a:srgbClr val="00A000"/>
                </a:solidFill>
                <a:latin typeface="Courier New"/>
                <a:ea typeface="Courier New"/>
              </a:rPr>
              <a:t>Number</a:t>
            </a:r>
            <a:r>
              <a:rPr lang="es-ES" sz="1200" spc="-1" dirty="0">
                <a:solidFill>
                  <a:srgbClr val="00A000"/>
                </a:solidFill>
                <a:latin typeface="Courier New"/>
                <a:ea typeface="Courier New"/>
              </a:rPr>
              <a:t> 2:"</a:t>
            </a: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</a:rPr>
              <a:t>), tfNumber2, </a:t>
            </a:r>
            <a:r>
              <a:rPr lang="es-ES" sz="1200" spc="-1" dirty="0">
                <a:solidFill>
                  <a:srgbClr val="941EDF"/>
                </a:solidFill>
                <a:latin typeface="Courier New"/>
                <a:ea typeface="Courier New"/>
              </a:rPr>
              <a:t>new</a:t>
            </a: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lang="es-ES" sz="1200" spc="-1" dirty="0" err="1">
                <a:solidFill>
                  <a:srgbClr val="000000"/>
                </a:solidFill>
                <a:latin typeface="Courier New"/>
                <a:ea typeface="Courier New"/>
              </a:rPr>
              <a:t>Label</a:t>
            </a: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</a:rPr>
              <a:t>(</a:t>
            </a:r>
            <a:r>
              <a:rPr lang="es-ES" sz="1200" spc="-1" dirty="0">
                <a:solidFill>
                  <a:srgbClr val="00A000"/>
                </a:solidFill>
                <a:latin typeface="Courier New"/>
                <a:ea typeface="Courier New"/>
              </a:rPr>
              <a:t>"</a:t>
            </a:r>
            <a:r>
              <a:rPr lang="es-ES" sz="1200" spc="-1" dirty="0" err="1">
                <a:solidFill>
                  <a:srgbClr val="00A000"/>
                </a:solidFill>
                <a:latin typeface="Courier New"/>
                <a:ea typeface="Courier New"/>
              </a:rPr>
              <a:t>Result</a:t>
            </a:r>
            <a:r>
              <a:rPr lang="es-ES" sz="1200" spc="-1" dirty="0">
                <a:solidFill>
                  <a:srgbClr val="00A000"/>
                </a:solidFill>
                <a:latin typeface="Courier New"/>
                <a:ea typeface="Courier New"/>
              </a:rPr>
              <a:t>:"</a:t>
            </a: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</a:rPr>
              <a:t>),</a:t>
            </a:r>
            <a:br>
              <a:rPr lang="es-ES" sz="1200" dirty="0"/>
            </a:b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</a:rPr>
              <a:t>         </a:t>
            </a:r>
            <a:r>
              <a:rPr lang="es-ES" sz="1200" spc="-1" dirty="0" err="1">
                <a:solidFill>
                  <a:srgbClr val="000000"/>
                </a:solidFill>
                <a:latin typeface="Courier New"/>
                <a:ea typeface="Courier New"/>
              </a:rPr>
              <a:t>tfResult</a:t>
            </a: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</a:rPr>
              <a:t>);</a:t>
            </a:r>
            <a:br>
              <a:rPr lang="es-ES" sz="1200" dirty="0"/>
            </a:b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</a:rPr>
              <a:t>  hBox1.setAlignment(</a:t>
            </a:r>
            <a:r>
              <a:rPr lang="es-ES" sz="1200" spc="-1" dirty="0" err="1">
                <a:solidFill>
                  <a:srgbClr val="000000"/>
                </a:solidFill>
                <a:latin typeface="Courier New"/>
                <a:ea typeface="Courier New"/>
              </a:rPr>
              <a:t>Pos.CENTER</a:t>
            </a: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</a:rPr>
              <a:t>);</a:t>
            </a:r>
            <a:br>
              <a:rPr lang="es-ES" sz="1200" dirty="0"/>
            </a:b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</a:rPr>
              <a:t>  tfNumber1.setPrefColumnCount(2);</a:t>
            </a:r>
            <a:br>
              <a:rPr lang="es-ES" sz="1200" dirty="0"/>
            </a:b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</a:rPr>
              <a:t>  tfNumber2.setPrefColumnCount(2);</a:t>
            </a:r>
            <a:br>
              <a:rPr lang="es-ES" sz="1200" dirty="0"/>
            </a:b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</a:rPr>
              <a:t>  </a:t>
            </a:r>
            <a:r>
              <a:rPr lang="es-ES" sz="1200" spc="-1" dirty="0" err="1">
                <a:solidFill>
                  <a:srgbClr val="000000"/>
                </a:solidFill>
                <a:latin typeface="Courier New"/>
                <a:ea typeface="Courier New"/>
              </a:rPr>
              <a:t>tfResult.setPrefColumnCount</a:t>
            </a: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</a:rPr>
              <a:t>(2);</a:t>
            </a:r>
            <a:endParaRPr lang="es-ES" sz="1200" spc="-1" dirty="0">
              <a:solidFill>
                <a:srgbClr val="000000"/>
              </a:solidFill>
              <a:latin typeface="FreeSans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92BB09C-CC16-CB27-ADB9-8C7DB8768041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570920" y="932873"/>
            <a:ext cx="5621080" cy="5424215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1200" spc="-1" dirty="0">
                <a:solidFill>
                  <a:srgbClr val="000000"/>
                </a:solidFill>
                <a:latin typeface="Courier  New"/>
                <a:ea typeface="Courier New"/>
              </a:rPr>
              <a:t>  </a:t>
            </a:r>
            <a:r>
              <a:rPr lang="es-ES" sz="1200" spc="-1" dirty="0" err="1">
                <a:solidFill>
                  <a:srgbClr val="000000"/>
                </a:solidFill>
                <a:latin typeface="Courier  New"/>
                <a:ea typeface="Courier New"/>
              </a:rPr>
              <a:t>VBox</a:t>
            </a:r>
            <a:r>
              <a:rPr lang="es-ES" sz="1200" spc="-1" dirty="0">
                <a:solidFill>
                  <a:srgbClr val="000000"/>
                </a:solidFill>
                <a:latin typeface="Courier  New"/>
                <a:ea typeface="Courier New"/>
              </a:rPr>
              <a:t> </a:t>
            </a:r>
            <a:r>
              <a:rPr lang="es-ES" sz="1200" spc="-1" dirty="0" err="1">
                <a:solidFill>
                  <a:srgbClr val="000000"/>
                </a:solidFill>
                <a:latin typeface="Courier  New"/>
                <a:ea typeface="Courier New"/>
              </a:rPr>
              <a:t>vBox</a:t>
            </a:r>
            <a:r>
              <a:rPr lang="es-ES" sz="1200" spc="-1" dirty="0">
                <a:solidFill>
                  <a:srgbClr val="000000"/>
                </a:solidFill>
                <a:latin typeface="Courier  New"/>
                <a:ea typeface="Courier New"/>
              </a:rPr>
              <a:t> = </a:t>
            </a:r>
            <a:r>
              <a:rPr lang="es-ES" sz="1200" spc="-1" dirty="0">
                <a:solidFill>
                  <a:srgbClr val="941EDF"/>
                </a:solidFill>
                <a:latin typeface="Courier  New"/>
                <a:ea typeface="Courier New"/>
              </a:rPr>
              <a:t>new</a:t>
            </a:r>
            <a:r>
              <a:rPr lang="es-ES" sz="1200" spc="-1" dirty="0">
                <a:solidFill>
                  <a:srgbClr val="000000"/>
                </a:solidFill>
                <a:latin typeface="Courier  New"/>
                <a:ea typeface="Courier New"/>
              </a:rPr>
              <a:t> </a:t>
            </a:r>
            <a:r>
              <a:rPr lang="es-ES" sz="1200" spc="-1" dirty="0" err="1">
                <a:solidFill>
                  <a:srgbClr val="000000"/>
                </a:solidFill>
                <a:latin typeface="Courier  New"/>
                <a:ea typeface="Courier New"/>
              </a:rPr>
              <a:t>VBox</a:t>
            </a:r>
            <a:r>
              <a:rPr lang="es-ES" sz="1200" spc="-1" dirty="0">
                <a:solidFill>
                  <a:srgbClr val="000000"/>
                </a:solidFill>
                <a:latin typeface="Courier  New"/>
                <a:ea typeface="Courier New"/>
              </a:rPr>
              <a:t>(10);</a:t>
            </a:r>
            <a:br>
              <a:rPr lang="es-ES" sz="1200" dirty="0"/>
            </a:br>
            <a:r>
              <a:rPr lang="es-ES" sz="1200" spc="-1" dirty="0">
                <a:solidFill>
                  <a:srgbClr val="000000"/>
                </a:solidFill>
                <a:latin typeface="Courier  New"/>
                <a:ea typeface="Courier New"/>
              </a:rPr>
              <a:t>  </a:t>
            </a:r>
            <a:r>
              <a:rPr lang="es-ES" sz="1200" spc="-1" dirty="0" err="1">
                <a:solidFill>
                  <a:srgbClr val="000000"/>
                </a:solidFill>
                <a:latin typeface="Courier  New"/>
                <a:ea typeface="Courier New"/>
              </a:rPr>
              <a:t>vBox.getChildren</a:t>
            </a:r>
            <a:r>
              <a:rPr lang="es-ES" sz="1200" spc="-1" dirty="0">
                <a:solidFill>
                  <a:srgbClr val="000000"/>
                </a:solidFill>
                <a:latin typeface="Courier  New"/>
                <a:ea typeface="Courier New"/>
              </a:rPr>
              <a:t>().</a:t>
            </a:r>
            <a:r>
              <a:rPr lang="es-ES" sz="1200" spc="-1" dirty="0" err="1">
                <a:solidFill>
                  <a:srgbClr val="000000"/>
                </a:solidFill>
                <a:latin typeface="Courier  New"/>
                <a:ea typeface="Courier New"/>
              </a:rPr>
              <a:t>addAll</a:t>
            </a:r>
            <a:r>
              <a:rPr lang="es-ES" sz="1200" spc="-1" dirty="0">
                <a:solidFill>
                  <a:srgbClr val="000000"/>
                </a:solidFill>
                <a:latin typeface="Courier  New"/>
                <a:ea typeface="Courier New"/>
              </a:rPr>
              <a:t>(</a:t>
            </a:r>
            <a:r>
              <a:rPr lang="es-ES" sz="1200" spc="-1" dirty="0" err="1">
                <a:solidFill>
                  <a:srgbClr val="000000"/>
                </a:solidFill>
                <a:latin typeface="Courier  New"/>
                <a:ea typeface="Courier New"/>
              </a:rPr>
              <a:t>menuBar</a:t>
            </a:r>
            <a:r>
              <a:rPr lang="es-ES" sz="1200" spc="-1" dirty="0">
                <a:solidFill>
                  <a:srgbClr val="000000"/>
                </a:solidFill>
                <a:latin typeface="Courier  New"/>
                <a:ea typeface="Courier New"/>
              </a:rPr>
              <a:t>, hBox1);</a:t>
            </a:r>
            <a:br>
              <a:rPr lang="es-ES" sz="1200" dirty="0"/>
            </a:br>
            <a:r>
              <a:rPr lang="es-ES" sz="1200" spc="-1" dirty="0">
                <a:solidFill>
                  <a:srgbClr val="000000"/>
                </a:solidFill>
                <a:latin typeface="Courier  New"/>
                <a:ea typeface="Courier New"/>
              </a:rPr>
              <a:t>  </a:t>
            </a:r>
            <a:r>
              <a:rPr lang="es-ES" sz="1200" spc="-1" dirty="0" err="1">
                <a:solidFill>
                  <a:srgbClr val="000000"/>
                </a:solidFill>
                <a:latin typeface="Courier  New"/>
                <a:ea typeface="Courier New"/>
              </a:rPr>
              <a:t>Scene</a:t>
            </a:r>
            <a:r>
              <a:rPr lang="es-ES" sz="1200" spc="-1" dirty="0">
                <a:solidFill>
                  <a:srgbClr val="000000"/>
                </a:solidFill>
                <a:latin typeface="Courier  New"/>
                <a:ea typeface="Courier New"/>
              </a:rPr>
              <a:t> </a:t>
            </a:r>
            <a:r>
              <a:rPr lang="es-ES" sz="1200" spc="-1" dirty="0" err="1">
                <a:solidFill>
                  <a:srgbClr val="000000"/>
                </a:solidFill>
                <a:latin typeface="Courier  New"/>
                <a:ea typeface="Courier New"/>
              </a:rPr>
              <a:t>scene</a:t>
            </a:r>
            <a:r>
              <a:rPr lang="es-ES" sz="1200" spc="-1" dirty="0">
                <a:solidFill>
                  <a:srgbClr val="000000"/>
                </a:solidFill>
                <a:latin typeface="Courier  New"/>
                <a:ea typeface="Courier New"/>
              </a:rPr>
              <a:t> = </a:t>
            </a:r>
            <a:r>
              <a:rPr lang="es-ES" sz="1200" spc="-1" dirty="0">
                <a:solidFill>
                  <a:srgbClr val="941EDF"/>
                </a:solidFill>
                <a:latin typeface="Courier  New"/>
                <a:ea typeface="Courier New"/>
              </a:rPr>
              <a:t>new</a:t>
            </a:r>
            <a:r>
              <a:rPr lang="es-ES" sz="1200" spc="-1" dirty="0">
                <a:solidFill>
                  <a:srgbClr val="000000"/>
                </a:solidFill>
                <a:latin typeface="Courier  New"/>
                <a:ea typeface="Courier New"/>
              </a:rPr>
              <a:t> </a:t>
            </a:r>
            <a:r>
              <a:rPr lang="es-ES" sz="1200" spc="-1" dirty="0" err="1">
                <a:solidFill>
                  <a:srgbClr val="000000"/>
                </a:solidFill>
                <a:latin typeface="Courier  New"/>
                <a:ea typeface="Courier New"/>
              </a:rPr>
              <a:t>Scene</a:t>
            </a:r>
            <a:r>
              <a:rPr lang="es-ES" sz="1200" spc="-1" dirty="0">
                <a:solidFill>
                  <a:srgbClr val="000000"/>
                </a:solidFill>
                <a:latin typeface="Courier  New"/>
                <a:ea typeface="Courier New"/>
              </a:rPr>
              <a:t>(</a:t>
            </a:r>
            <a:r>
              <a:rPr lang="es-ES" sz="1200" spc="-1" dirty="0" err="1">
                <a:solidFill>
                  <a:srgbClr val="000000"/>
                </a:solidFill>
                <a:latin typeface="Courier  New"/>
                <a:ea typeface="Courier New"/>
              </a:rPr>
              <a:t>vBox</a:t>
            </a:r>
            <a:r>
              <a:rPr lang="es-ES" sz="1200" spc="-1" dirty="0">
                <a:solidFill>
                  <a:srgbClr val="000000"/>
                </a:solidFill>
                <a:latin typeface="Courier  New"/>
                <a:ea typeface="Courier New"/>
              </a:rPr>
              <a:t>, 450, 100);</a:t>
            </a:r>
            <a:br>
              <a:rPr lang="es-ES" sz="1200" dirty="0"/>
            </a:br>
            <a:r>
              <a:rPr lang="es-ES" sz="1200" spc="-1" dirty="0">
                <a:solidFill>
                  <a:srgbClr val="000000"/>
                </a:solidFill>
                <a:latin typeface="Courier  New"/>
                <a:ea typeface="Courier New"/>
              </a:rPr>
              <a:t>  </a:t>
            </a:r>
            <a:r>
              <a:rPr lang="es-ES" sz="1200" spc="-1" dirty="0" err="1">
                <a:solidFill>
                  <a:srgbClr val="000000"/>
                </a:solidFill>
                <a:latin typeface="Courier  New"/>
                <a:ea typeface="Courier New"/>
              </a:rPr>
              <a:t>primaryStage.setTitle</a:t>
            </a:r>
            <a:r>
              <a:rPr lang="es-ES" sz="1200" spc="-1" dirty="0">
                <a:solidFill>
                  <a:srgbClr val="000000"/>
                </a:solidFill>
                <a:latin typeface="Courier  New"/>
                <a:ea typeface="Courier New"/>
              </a:rPr>
              <a:t>(</a:t>
            </a:r>
            <a:r>
              <a:rPr lang="es-ES" sz="1200" spc="-1" dirty="0">
                <a:solidFill>
                  <a:srgbClr val="00A000"/>
                </a:solidFill>
                <a:latin typeface="Courier  New"/>
                <a:ea typeface="Courier New"/>
              </a:rPr>
              <a:t>"</a:t>
            </a:r>
            <a:r>
              <a:rPr lang="es-ES" sz="1200" spc="-1" dirty="0" err="1">
                <a:solidFill>
                  <a:srgbClr val="00A000"/>
                </a:solidFill>
                <a:latin typeface="Courier  New"/>
                <a:ea typeface="Courier New"/>
              </a:rPr>
              <a:t>MenuBarDemo</a:t>
            </a:r>
            <a:r>
              <a:rPr lang="es-ES" sz="1200" spc="-1" dirty="0">
                <a:solidFill>
                  <a:srgbClr val="00A000"/>
                </a:solidFill>
                <a:latin typeface="Courier  New"/>
                <a:ea typeface="Courier New"/>
              </a:rPr>
              <a:t>"</a:t>
            </a:r>
            <a:r>
              <a:rPr lang="es-ES" sz="1200" spc="-1" dirty="0">
                <a:solidFill>
                  <a:srgbClr val="000000"/>
                </a:solidFill>
                <a:latin typeface="Courier  New"/>
                <a:ea typeface="Courier New"/>
              </a:rPr>
              <a:t>); </a:t>
            </a:r>
            <a:br>
              <a:rPr lang="es-ES" sz="1200" dirty="0"/>
            </a:br>
            <a:r>
              <a:rPr lang="es-ES" sz="1200" spc="-1" dirty="0">
                <a:solidFill>
                  <a:srgbClr val="000000"/>
                </a:solidFill>
                <a:latin typeface="Courier  New"/>
                <a:ea typeface="Courier New"/>
              </a:rPr>
              <a:t>  </a:t>
            </a:r>
            <a:r>
              <a:rPr lang="es-ES" sz="1200" spc="-1" dirty="0" err="1">
                <a:solidFill>
                  <a:srgbClr val="000000"/>
                </a:solidFill>
                <a:latin typeface="Courier  New"/>
                <a:ea typeface="Courier New"/>
              </a:rPr>
              <a:t>primaryStage.setScene</a:t>
            </a:r>
            <a:r>
              <a:rPr lang="es-ES" sz="1200" spc="-1" dirty="0">
                <a:solidFill>
                  <a:srgbClr val="000000"/>
                </a:solidFill>
                <a:latin typeface="Courier  New"/>
                <a:ea typeface="Courier New"/>
              </a:rPr>
              <a:t>(</a:t>
            </a:r>
            <a:r>
              <a:rPr lang="es-ES" sz="1200" spc="-1" dirty="0" err="1">
                <a:solidFill>
                  <a:srgbClr val="000000"/>
                </a:solidFill>
                <a:latin typeface="Courier  New"/>
                <a:ea typeface="Courier New"/>
              </a:rPr>
              <a:t>scene</a:t>
            </a:r>
            <a:r>
              <a:rPr lang="es-ES" sz="1200" spc="-1" dirty="0">
                <a:solidFill>
                  <a:srgbClr val="000000"/>
                </a:solidFill>
                <a:latin typeface="Courier  New"/>
                <a:ea typeface="Courier New"/>
              </a:rPr>
              <a:t>); </a:t>
            </a:r>
            <a:br>
              <a:rPr lang="es-ES" sz="1200" dirty="0"/>
            </a:br>
            <a:r>
              <a:rPr lang="es-ES" sz="1200" spc="-1" dirty="0">
                <a:solidFill>
                  <a:srgbClr val="000000"/>
                </a:solidFill>
                <a:latin typeface="Courier  New"/>
                <a:ea typeface="Courier New"/>
              </a:rPr>
              <a:t>  </a:t>
            </a:r>
            <a:r>
              <a:rPr lang="es-ES" sz="1200" spc="-1" dirty="0" err="1">
                <a:solidFill>
                  <a:srgbClr val="000000"/>
                </a:solidFill>
                <a:latin typeface="Courier  New"/>
                <a:ea typeface="Courier New"/>
              </a:rPr>
              <a:t>primaryStage.show</a:t>
            </a:r>
            <a:r>
              <a:rPr lang="es-ES" sz="1200" spc="-1" dirty="0">
                <a:solidFill>
                  <a:srgbClr val="000000"/>
                </a:solidFill>
                <a:latin typeface="Courier  New"/>
                <a:ea typeface="Courier New"/>
              </a:rPr>
              <a:t>(); </a:t>
            </a:r>
            <a:br>
              <a:rPr lang="es-ES" sz="1200" dirty="0"/>
            </a:br>
            <a:r>
              <a:rPr lang="es-ES" sz="1200" b="1" spc="-1" dirty="0">
                <a:solidFill>
                  <a:srgbClr val="E65D00"/>
                </a:solidFill>
                <a:latin typeface="Courier  New"/>
                <a:ea typeface="Courier New"/>
              </a:rPr>
              <a:t>// </a:t>
            </a:r>
            <a:r>
              <a:rPr lang="es-ES" sz="1200" b="1" spc="-1" dirty="0" err="1">
                <a:solidFill>
                  <a:srgbClr val="E65D00"/>
                </a:solidFill>
                <a:latin typeface="Courier  New"/>
                <a:ea typeface="Courier New"/>
              </a:rPr>
              <a:t>Handle</a:t>
            </a:r>
            <a:r>
              <a:rPr lang="es-ES" sz="1200" b="1" spc="-1" dirty="0">
                <a:solidFill>
                  <a:srgbClr val="E65D00"/>
                </a:solidFill>
                <a:latin typeface="Courier  New"/>
                <a:ea typeface="Courier New"/>
              </a:rPr>
              <a:t> </a:t>
            </a:r>
            <a:r>
              <a:rPr lang="es-ES" sz="1200" b="1" spc="-1" dirty="0" err="1">
                <a:solidFill>
                  <a:srgbClr val="E65D00"/>
                </a:solidFill>
                <a:latin typeface="Courier  New"/>
                <a:ea typeface="Courier New"/>
              </a:rPr>
              <a:t>menu</a:t>
            </a:r>
            <a:r>
              <a:rPr lang="es-ES" sz="1200" b="1" spc="-1" dirty="0">
                <a:solidFill>
                  <a:srgbClr val="E65D00"/>
                </a:solidFill>
                <a:latin typeface="Courier  New"/>
                <a:ea typeface="Courier New"/>
              </a:rPr>
              <a:t> </a:t>
            </a:r>
            <a:r>
              <a:rPr lang="es-ES" sz="1200" b="1" spc="-1" dirty="0" err="1">
                <a:solidFill>
                  <a:srgbClr val="E65D00"/>
                </a:solidFill>
                <a:latin typeface="Courier  New"/>
                <a:ea typeface="Courier New"/>
              </a:rPr>
              <a:t>actions</a:t>
            </a:r>
            <a:br>
              <a:rPr lang="es-ES" sz="1200" dirty="0"/>
            </a:br>
            <a:r>
              <a:rPr lang="es-ES" sz="1200" spc="-1" dirty="0">
                <a:solidFill>
                  <a:srgbClr val="000000"/>
                </a:solidFill>
                <a:latin typeface="Courier  New"/>
                <a:ea typeface="Courier New"/>
              </a:rPr>
              <a:t>  </a:t>
            </a:r>
            <a:r>
              <a:rPr lang="es-ES" sz="1200" b="1" spc="-1" dirty="0" err="1">
                <a:solidFill>
                  <a:srgbClr val="000000"/>
                </a:solidFill>
                <a:latin typeface="Courier  New"/>
                <a:ea typeface="Courier New"/>
              </a:rPr>
              <a:t>menuItemAdd.setOnAction</a:t>
            </a:r>
            <a:r>
              <a:rPr lang="es-ES" sz="1200" b="1" spc="-1" dirty="0">
                <a:solidFill>
                  <a:srgbClr val="000000"/>
                </a:solidFill>
                <a:latin typeface="Courier  New"/>
                <a:ea typeface="Courier New"/>
              </a:rPr>
              <a:t>(e -&gt; </a:t>
            </a:r>
            <a:r>
              <a:rPr lang="es-ES" sz="1200" b="1" spc="-1" dirty="0" err="1">
                <a:solidFill>
                  <a:srgbClr val="000000"/>
                </a:solidFill>
                <a:latin typeface="Courier  New"/>
                <a:ea typeface="Courier New"/>
              </a:rPr>
              <a:t>perform</a:t>
            </a:r>
            <a:r>
              <a:rPr lang="es-ES" sz="1200" b="1" spc="-1" dirty="0">
                <a:solidFill>
                  <a:srgbClr val="000000"/>
                </a:solidFill>
                <a:latin typeface="Courier  New"/>
                <a:ea typeface="Courier New"/>
              </a:rPr>
              <a:t>(</a:t>
            </a:r>
            <a:r>
              <a:rPr lang="es-ES" sz="1200" b="1" spc="-1" dirty="0">
                <a:solidFill>
                  <a:srgbClr val="00A000"/>
                </a:solidFill>
                <a:latin typeface="Courier  New"/>
                <a:ea typeface="Courier New"/>
              </a:rPr>
              <a:t>'+'</a:t>
            </a:r>
            <a:r>
              <a:rPr lang="es-ES" sz="1200" b="1" spc="-1" dirty="0">
                <a:solidFill>
                  <a:srgbClr val="000000"/>
                </a:solidFill>
                <a:latin typeface="Courier  New"/>
                <a:ea typeface="Courier New"/>
              </a:rPr>
              <a:t>));</a:t>
            </a:r>
            <a:br>
              <a:rPr lang="es-ES" sz="1200" dirty="0"/>
            </a:br>
            <a:r>
              <a:rPr lang="es-ES" sz="1200" b="1" spc="-1" dirty="0">
                <a:solidFill>
                  <a:srgbClr val="000000"/>
                </a:solidFill>
                <a:latin typeface="Courier  New"/>
                <a:ea typeface="Courier New"/>
              </a:rPr>
              <a:t>  </a:t>
            </a:r>
            <a:r>
              <a:rPr lang="es-ES" sz="1200" b="1" spc="-1" dirty="0" err="1">
                <a:solidFill>
                  <a:srgbClr val="000000"/>
                </a:solidFill>
                <a:latin typeface="Courier  New"/>
                <a:ea typeface="Courier New"/>
              </a:rPr>
              <a:t>menuItemSubtract.setOnAction</a:t>
            </a:r>
            <a:r>
              <a:rPr lang="es-ES" sz="1200" b="1" spc="-1" dirty="0">
                <a:solidFill>
                  <a:srgbClr val="000000"/>
                </a:solidFill>
                <a:latin typeface="Courier  New"/>
                <a:ea typeface="Courier New"/>
              </a:rPr>
              <a:t>(e -&gt; </a:t>
            </a:r>
            <a:r>
              <a:rPr lang="es-ES" sz="1200" b="1" spc="-1" dirty="0" err="1">
                <a:solidFill>
                  <a:srgbClr val="000000"/>
                </a:solidFill>
                <a:latin typeface="Courier  New"/>
                <a:ea typeface="Courier New"/>
              </a:rPr>
              <a:t>perform</a:t>
            </a:r>
            <a:r>
              <a:rPr lang="es-ES" sz="1200" b="1" spc="-1" dirty="0">
                <a:solidFill>
                  <a:srgbClr val="000000"/>
                </a:solidFill>
                <a:latin typeface="Courier  New"/>
                <a:ea typeface="Courier New"/>
              </a:rPr>
              <a:t>(</a:t>
            </a:r>
            <a:r>
              <a:rPr lang="es-ES" sz="1200" b="1" spc="-1" dirty="0">
                <a:solidFill>
                  <a:srgbClr val="00A000"/>
                </a:solidFill>
                <a:latin typeface="Courier  New"/>
                <a:ea typeface="Courier New"/>
              </a:rPr>
              <a:t>'-'</a:t>
            </a:r>
            <a:r>
              <a:rPr lang="es-ES" sz="1200" b="1" spc="-1" dirty="0">
                <a:solidFill>
                  <a:srgbClr val="000000"/>
                </a:solidFill>
                <a:latin typeface="Courier  New"/>
                <a:ea typeface="Courier New"/>
              </a:rPr>
              <a:t>));</a:t>
            </a:r>
            <a:br>
              <a:rPr lang="es-ES" sz="1200" dirty="0"/>
            </a:br>
            <a:r>
              <a:rPr lang="es-ES" sz="1200" b="1" spc="-1" dirty="0">
                <a:solidFill>
                  <a:srgbClr val="000000"/>
                </a:solidFill>
                <a:latin typeface="Courier  New"/>
                <a:ea typeface="Courier New"/>
              </a:rPr>
              <a:t>  </a:t>
            </a:r>
            <a:r>
              <a:rPr lang="es-ES" sz="1200" b="1" spc="-1" dirty="0" err="1">
                <a:solidFill>
                  <a:srgbClr val="000000"/>
                </a:solidFill>
                <a:latin typeface="Courier  New"/>
                <a:ea typeface="Courier New"/>
              </a:rPr>
              <a:t>menuItemClose.setOnAction</a:t>
            </a:r>
            <a:r>
              <a:rPr lang="es-ES" sz="1200" b="1" spc="-1" dirty="0">
                <a:solidFill>
                  <a:srgbClr val="000000"/>
                </a:solidFill>
                <a:latin typeface="Courier  New"/>
                <a:ea typeface="Courier New"/>
              </a:rPr>
              <a:t>(e -&gt; </a:t>
            </a:r>
            <a:r>
              <a:rPr lang="es-ES" sz="1200" b="1" spc="-1" dirty="0" err="1">
                <a:solidFill>
                  <a:srgbClr val="000000"/>
                </a:solidFill>
                <a:latin typeface="Courier  New"/>
                <a:ea typeface="Courier New"/>
              </a:rPr>
              <a:t>System.exit</a:t>
            </a:r>
            <a:r>
              <a:rPr lang="es-ES" sz="1200" b="1" spc="-1" dirty="0">
                <a:solidFill>
                  <a:srgbClr val="000000"/>
                </a:solidFill>
                <a:latin typeface="Courier  New"/>
                <a:ea typeface="Courier New"/>
              </a:rPr>
              <a:t>(0));</a:t>
            </a:r>
            <a:br>
              <a:rPr lang="es-ES" sz="1200" dirty="0"/>
            </a:br>
            <a:r>
              <a:rPr lang="es-ES" sz="1200" dirty="0"/>
              <a:t> </a:t>
            </a:r>
            <a:r>
              <a:rPr lang="es-ES" sz="1200" spc="-1" dirty="0">
                <a:solidFill>
                  <a:srgbClr val="000000"/>
                </a:solidFill>
                <a:latin typeface="Courier  New"/>
                <a:ea typeface="Courier New"/>
              </a:rPr>
              <a:t>}</a:t>
            </a:r>
            <a:br>
              <a:rPr lang="es-ES" sz="1200" dirty="0"/>
            </a:br>
            <a:br>
              <a:rPr lang="es-ES" sz="1200" dirty="0"/>
            </a:br>
            <a:r>
              <a:rPr lang="es-ES" sz="1200" dirty="0"/>
              <a:t> </a:t>
            </a:r>
            <a:r>
              <a:rPr lang="es-ES" sz="1200" spc="-1" dirty="0" err="1">
                <a:solidFill>
                  <a:srgbClr val="941EDF"/>
                </a:solidFill>
                <a:latin typeface="Courier  New"/>
                <a:ea typeface="Courier New"/>
              </a:rPr>
              <a:t>private</a:t>
            </a:r>
            <a:r>
              <a:rPr lang="es-ES" sz="1200" spc="-1" dirty="0">
                <a:solidFill>
                  <a:srgbClr val="000000"/>
                </a:solidFill>
                <a:latin typeface="Courier  New"/>
                <a:ea typeface="Courier New"/>
              </a:rPr>
              <a:t> </a:t>
            </a:r>
            <a:r>
              <a:rPr lang="es-ES" sz="1200" spc="-1" dirty="0" err="1">
                <a:solidFill>
                  <a:srgbClr val="941EDF"/>
                </a:solidFill>
                <a:latin typeface="Courier  New"/>
                <a:ea typeface="Courier New"/>
              </a:rPr>
              <a:t>void</a:t>
            </a:r>
            <a:r>
              <a:rPr lang="es-ES" sz="1200" spc="-1" dirty="0">
                <a:solidFill>
                  <a:srgbClr val="000000"/>
                </a:solidFill>
                <a:latin typeface="Courier  New"/>
                <a:ea typeface="Courier New"/>
              </a:rPr>
              <a:t> </a:t>
            </a:r>
            <a:r>
              <a:rPr lang="es-ES" sz="1200" spc="-1" dirty="0" err="1">
                <a:solidFill>
                  <a:srgbClr val="000000"/>
                </a:solidFill>
                <a:latin typeface="Courier  New"/>
                <a:ea typeface="Courier New"/>
              </a:rPr>
              <a:t>perform</a:t>
            </a:r>
            <a:r>
              <a:rPr lang="es-ES" sz="1200" spc="-1" dirty="0">
                <a:solidFill>
                  <a:srgbClr val="000000"/>
                </a:solidFill>
                <a:latin typeface="Courier  New"/>
                <a:ea typeface="Courier New"/>
              </a:rPr>
              <a:t>(</a:t>
            </a:r>
            <a:r>
              <a:rPr lang="es-ES" sz="1200" spc="-1" dirty="0" err="1">
                <a:solidFill>
                  <a:srgbClr val="941EDF"/>
                </a:solidFill>
                <a:latin typeface="Courier  New"/>
                <a:ea typeface="Courier New"/>
              </a:rPr>
              <a:t>char</a:t>
            </a:r>
            <a:r>
              <a:rPr lang="es-ES" sz="1200" spc="-1" dirty="0">
                <a:solidFill>
                  <a:srgbClr val="000000"/>
                </a:solidFill>
                <a:latin typeface="Courier  New"/>
                <a:ea typeface="Courier New"/>
              </a:rPr>
              <a:t> </a:t>
            </a:r>
            <a:r>
              <a:rPr lang="es-ES" sz="1200" spc="-1" dirty="0" err="1">
                <a:solidFill>
                  <a:srgbClr val="000000"/>
                </a:solidFill>
                <a:latin typeface="Courier  New"/>
                <a:ea typeface="Courier New"/>
              </a:rPr>
              <a:t>operator</a:t>
            </a:r>
            <a:r>
              <a:rPr lang="es-ES" sz="1200" spc="-1" dirty="0">
                <a:solidFill>
                  <a:srgbClr val="000000"/>
                </a:solidFill>
                <a:latin typeface="Courier  New"/>
                <a:ea typeface="Courier New"/>
              </a:rPr>
              <a:t>) {</a:t>
            </a:r>
            <a:br>
              <a:rPr lang="es-ES" sz="1200" dirty="0"/>
            </a:br>
            <a:r>
              <a:rPr lang="es-ES" sz="1200" spc="-1" dirty="0">
                <a:solidFill>
                  <a:srgbClr val="000000"/>
                </a:solidFill>
                <a:latin typeface="Courier  New"/>
                <a:ea typeface="Courier New"/>
              </a:rPr>
              <a:t>  </a:t>
            </a:r>
            <a:r>
              <a:rPr lang="es-ES" sz="1200" spc="-1" dirty="0" err="1">
                <a:solidFill>
                  <a:srgbClr val="941EDF"/>
                </a:solidFill>
                <a:latin typeface="Courier  New"/>
                <a:ea typeface="Courier New"/>
              </a:rPr>
              <a:t>double</a:t>
            </a:r>
            <a:r>
              <a:rPr lang="es-ES" sz="1200" spc="-1" dirty="0">
                <a:solidFill>
                  <a:srgbClr val="000000"/>
                </a:solidFill>
                <a:latin typeface="Courier  New"/>
                <a:ea typeface="Courier New"/>
              </a:rPr>
              <a:t> number1 = </a:t>
            </a:r>
            <a:r>
              <a:rPr lang="es-ES" sz="1200" spc="-1" dirty="0" err="1">
                <a:solidFill>
                  <a:srgbClr val="000000"/>
                </a:solidFill>
                <a:latin typeface="Courier  New"/>
                <a:ea typeface="Courier New"/>
              </a:rPr>
              <a:t>Double.parseDouble</a:t>
            </a:r>
            <a:r>
              <a:rPr lang="es-ES" sz="1200" spc="-1" dirty="0">
                <a:solidFill>
                  <a:srgbClr val="000000"/>
                </a:solidFill>
                <a:latin typeface="Courier  New"/>
                <a:ea typeface="Courier New"/>
              </a:rPr>
              <a:t>(tfNumber1.getText());</a:t>
            </a:r>
            <a:br>
              <a:rPr lang="es-ES" sz="1200" dirty="0"/>
            </a:br>
            <a:r>
              <a:rPr lang="es-ES" sz="1200" spc="-1" dirty="0">
                <a:solidFill>
                  <a:srgbClr val="000000"/>
                </a:solidFill>
                <a:latin typeface="Courier  New"/>
                <a:ea typeface="Courier New"/>
              </a:rPr>
              <a:t>  </a:t>
            </a:r>
            <a:r>
              <a:rPr lang="es-ES" sz="1200" spc="-1" dirty="0" err="1">
                <a:solidFill>
                  <a:srgbClr val="941EDF"/>
                </a:solidFill>
                <a:latin typeface="Courier  New"/>
                <a:ea typeface="Courier New"/>
              </a:rPr>
              <a:t>double</a:t>
            </a:r>
            <a:r>
              <a:rPr lang="es-ES" sz="1200" spc="-1" dirty="0">
                <a:solidFill>
                  <a:srgbClr val="000000"/>
                </a:solidFill>
                <a:latin typeface="Courier  New"/>
                <a:ea typeface="Courier New"/>
              </a:rPr>
              <a:t> number2 = </a:t>
            </a:r>
            <a:r>
              <a:rPr lang="es-ES" sz="1200" spc="-1" dirty="0" err="1">
                <a:solidFill>
                  <a:srgbClr val="000000"/>
                </a:solidFill>
                <a:latin typeface="Courier  New"/>
                <a:ea typeface="Courier New"/>
              </a:rPr>
              <a:t>Double.parseDouble</a:t>
            </a:r>
            <a:r>
              <a:rPr lang="es-ES" sz="1200" spc="-1" dirty="0">
                <a:solidFill>
                  <a:srgbClr val="000000"/>
                </a:solidFill>
                <a:latin typeface="Courier  New"/>
                <a:ea typeface="Courier New"/>
              </a:rPr>
              <a:t>(tfNumber2.getText());</a:t>
            </a:r>
            <a:br>
              <a:rPr lang="es-ES" sz="1200" dirty="0"/>
            </a:br>
            <a:r>
              <a:rPr lang="es-ES" sz="1200" spc="-1" dirty="0">
                <a:solidFill>
                  <a:srgbClr val="000000"/>
                </a:solidFill>
                <a:latin typeface="Courier  New"/>
                <a:ea typeface="Courier New"/>
              </a:rPr>
              <a:t>  </a:t>
            </a:r>
            <a:r>
              <a:rPr lang="es-ES" sz="1200" spc="-1" dirty="0" err="1">
                <a:solidFill>
                  <a:srgbClr val="941EDF"/>
                </a:solidFill>
                <a:latin typeface="Courier  New"/>
                <a:ea typeface="Courier New"/>
              </a:rPr>
              <a:t>double</a:t>
            </a:r>
            <a:r>
              <a:rPr lang="es-ES" sz="1200" spc="-1" dirty="0">
                <a:solidFill>
                  <a:srgbClr val="000000"/>
                </a:solidFill>
                <a:latin typeface="Courier  New"/>
                <a:ea typeface="Courier New"/>
              </a:rPr>
              <a:t> </a:t>
            </a:r>
            <a:r>
              <a:rPr lang="es-ES" sz="1200" spc="-1" dirty="0" err="1">
                <a:solidFill>
                  <a:srgbClr val="000000"/>
                </a:solidFill>
                <a:latin typeface="Courier  New"/>
                <a:ea typeface="Courier New"/>
              </a:rPr>
              <a:t>result</a:t>
            </a:r>
            <a:r>
              <a:rPr lang="es-ES" sz="1200" spc="-1" dirty="0">
                <a:solidFill>
                  <a:srgbClr val="000000"/>
                </a:solidFill>
                <a:latin typeface="Courier  New"/>
                <a:ea typeface="Courier New"/>
              </a:rPr>
              <a:t> = 0;</a:t>
            </a:r>
            <a:br>
              <a:rPr lang="es-ES" sz="1200" dirty="0"/>
            </a:br>
            <a:r>
              <a:rPr lang="es-ES" sz="1200" spc="-1" dirty="0">
                <a:solidFill>
                  <a:srgbClr val="000000"/>
                </a:solidFill>
                <a:latin typeface="Courier  New"/>
                <a:ea typeface="Courier New"/>
              </a:rPr>
              <a:t>  </a:t>
            </a:r>
            <a:r>
              <a:rPr lang="es-ES" sz="1200" spc="-1" dirty="0">
                <a:solidFill>
                  <a:srgbClr val="941EDF"/>
                </a:solidFill>
                <a:latin typeface="Courier  New"/>
                <a:ea typeface="Courier New"/>
              </a:rPr>
              <a:t>switch</a:t>
            </a:r>
            <a:r>
              <a:rPr lang="es-ES" sz="1200" spc="-1" dirty="0">
                <a:solidFill>
                  <a:srgbClr val="000000"/>
                </a:solidFill>
                <a:latin typeface="Courier  New"/>
                <a:ea typeface="Courier New"/>
              </a:rPr>
              <a:t> (</a:t>
            </a:r>
            <a:r>
              <a:rPr lang="es-ES" sz="1200" spc="-1" dirty="0" err="1">
                <a:solidFill>
                  <a:srgbClr val="000000"/>
                </a:solidFill>
                <a:latin typeface="Courier  New"/>
                <a:ea typeface="Courier New"/>
              </a:rPr>
              <a:t>operator</a:t>
            </a:r>
            <a:r>
              <a:rPr lang="es-ES" sz="1200" spc="-1" dirty="0">
                <a:solidFill>
                  <a:srgbClr val="000000"/>
                </a:solidFill>
                <a:latin typeface="Courier  New"/>
                <a:ea typeface="Courier New"/>
              </a:rPr>
              <a:t>) {</a:t>
            </a:r>
            <a:br>
              <a:rPr lang="es-ES" sz="1200" dirty="0"/>
            </a:br>
            <a:r>
              <a:rPr lang="es-ES" sz="1200" spc="-1" dirty="0">
                <a:solidFill>
                  <a:srgbClr val="000000"/>
                </a:solidFill>
                <a:latin typeface="Courier  New"/>
                <a:ea typeface="Courier New"/>
              </a:rPr>
              <a:t>     </a:t>
            </a:r>
            <a:r>
              <a:rPr lang="es-ES" sz="1200" spc="-1" dirty="0">
                <a:solidFill>
                  <a:srgbClr val="941EDF"/>
                </a:solidFill>
                <a:latin typeface="Courier  New"/>
                <a:ea typeface="Courier New"/>
              </a:rPr>
              <a:t>case</a:t>
            </a:r>
            <a:r>
              <a:rPr lang="es-ES" sz="1200" spc="-1" dirty="0">
                <a:solidFill>
                  <a:srgbClr val="000000"/>
                </a:solidFill>
                <a:latin typeface="Courier  New"/>
                <a:ea typeface="Courier New"/>
              </a:rPr>
              <a:t> </a:t>
            </a:r>
            <a:r>
              <a:rPr lang="es-ES" sz="1200" spc="-1" dirty="0">
                <a:solidFill>
                  <a:srgbClr val="00A000"/>
                </a:solidFill>
                <a:latin typeface="Courier  New"/>
                <a:ea typeface="Courier New"/>
              </a:rPr>
              <a:t>'+'</a:t>
            </a:r>
            <a:r>
              <a:rPr lang="es-ES" sz="1200" spc="-1" dirty="0">
                <a:solidFill>
                  <a:srgbClr val="000000"/>
                </a:solidFill>
                <a:latin typeface="Courier  New"/>
                <a:ea typeface="Courier New"/>
              </a:rPr>
              <a:t>: </a:t>
            </a:r>
            <a:r>
              <a:rPr lang="es-ES" sz="1200" spc="-1" dirty="0" err="1">
                <a:solidFill>
                  <a:srgbClr val="000000"/>
                </a:solidFill>
                <a:latin typeface="Courier  New"/>
                <a:ea typeface="Courier New"/>
              </a:rPr>
              <a:t>result</a:t>
            </a:r>
            <a:r>
              <a:rPr lang="es-ES" sz="1200" spc="-1" dirty="0">
                <a:solidFill>
                  <a:srgbClr val="000000"/>
                </a:solidFill>
                <a:latin typeface="Courier  New"/>
                <a:ea typeface="Courier New"/>
              </a:rPr>
              <a:t> = number1 + number2;  </a:t>
            </a:r>
            <a:r>
              <a:rPr lang="es-ES" sz="1200" spc="-1" dirty="0">
                <a:solidFill>
                  <a:srgbClr val="941EDF"/>
                </a:solidFill>
                <a:latin typeface="Courier  New"/>
                <a:ea typeface="Courier New"/>
              </a:rPr>
              <a:t>break</a:t>
            </a:r>
            <a:r>
              <a:rPr lang="es-ES" sz="1200" spc="-1" dirty="0">
                <a:solidFill>
                  <a:srgbClr val="000000"/>
                </a:solidFill>
                <a:latin typeface="Courier  New"/>
                <a:ea typeface="Courier New"/>
              </a:rPr>
              <a:t>;</a:t>
            </a:r>
            <a:br>
              <a:rPr lang="es-ES" sz="1200" dirty="0"/>
            </a:br>
            <a:r>
              <a:rPr lang="es-ES" sz="1200" spc="-1" dirty="0">
                <a:solidFill>
                  <a:srgbClr val="000000"/>
                </a:solidFill>
                <a:latin typeface="Courier  New"/>
                <a:ea typeface="Courier New"/>
              </a:rPr>
              <a:t>     </a:t>
            </a:r>
            <a:r>
              <a:rPr lang="es-ES" sz="1200" spc="-1" dirty="0">
                <a:solidFill>
                  <a:srgbClr val="941EDF"/>
                </a:solidFill>
                <a:latin typeface="Courier  New"/>
                <a:ea typeface="Courier New"/>
              </a:rPr>
              <a:t>case</a:t>
            </a:r>
            <a:r>
              <a:rPr lang="es-ES" sz="1200" spc="-1" dirty="0">
                <a:solidFill>
                  <a:srgbClr val="000000"/>
                </a:solidFill>
                <a:latin typeface="Courier  New"/>
                <a:ea typeface="Courier New"/>
              </a:rPr>
              <a:t> </a:t>
            </a:r>
            <a:r>
              <a:rPr lang="es-ES" sz="1200" spc="-1" dirty="0">
                <a:solidFill>
                  <a:srgbClr val="00A000"/>
                </a:solidFill>
                <a:latin typeface="Courier  New"/>
                <a:ea typeface="Courier New"/>
              </a:rPr>
              <a:t>'-'</a:t>
            </a:r>
            <a:r>
              <a:rPr lang="es-ES" sz="1200" spc="-1" dirty="0">
                <a:solidFill>
                  <a:srgbClr val="000000"/>
                </a:solidFill>
                <a:latin typeface="Courier  New"/>
                <a:ea typeface="Courier New"/>
              </a:rPr>
              <a:t>: </a:t>
            </a:r>
            <a:r>
              <a:rPr lang="es-ES" sz="1200" spc="-1" dirty="0" err="1">
                <a:solidFill>
                  <a:srgbClr val="000000"/>
                </a:solidFill>
                <a:latin typeface="Courier  New"/>
                <a:ea typeface="Courier New"/>
              </a:rPr>
              <a:t>result</a:t>
            </a:r>
            <a:r>
              <a:rPr lang="es-ES" sz="1200" spc="-1" dirty="0">
                <a:solidFill>
                  <a:srgbClr val="000000"/>
                </a:solidFill>
                <a:latin typeface="Courier  New"/>
                <a:ea typeface="Courier New"/>
              </a:rPr>
              <a:t> = number1 - number2;  </a:t>
            </a:r>
            <a:r>
              <a:rPr lang="es-ES" sz="1200" spc="-1" dirty="0">
                <a:solidFill>
                  <a:srgbClr val="941EDF"/>
                </a:solidFill>
                <a:latin typeface="Courier  New"/>
                <a:ea typeface="Courier New"/>
              </a:rPr>
              <a:t>break</a:t>
            </a:r>
            <a:r>
              <a:rPr lang="es-ES" sz="1200" spc="-1" dirty="0">
                <a:solidFill>
                  <a:srgbClr val="000000"/>
                </a:solidFill>
                <a:latin typeface="Courier  New"/>
                <a:ea typeface="Courier New"/>
              </a:rPr>
              <a:t>;</a:t>
            </a:r>
            <a:br>
              <a:rPr lang="es-ES" sz="1200" dirty="0"/>
            </a:br>
            <a:r>
              <a:rPr lang="es-ES" sz="1200" spc="-1" dirty="0">
                <a:solidFill>
                  <a:srgbClr val="000000"/>
                </a:solidFill>
                <a:latin typeface="Courier  New"/>
                <a:ea typeface="Courier New"/>
              </a:rPr>
              <a:t>  }</a:t>
            </a:r>
            <a:br>
              <a:rPr lang="es-ES" sz="1200" dirty="0"/>
            </a:br>
            <a:r>
              <a:rPr lang="es-ES" sz="1200" spc="-1" dirty="0">
                <a:solidFill>
                  <a:srgbClr val="000000"/>
                </a:solidFill>
                <a:latin typeface="Courier  New"/>
                <a:ea typeface="Courier New"/>
              </a:rPr>
              <a:t>  </a:t>
            </a:r>
            <a:r>
              <a:rPr lang="es-ES" sz="1200" spc="-1" dirty="0" err="1">
                <a:solidFill>
                  <a:srgbClr val="000000"/>
                </a:solidFill>
                <a:latin typeface="Courier  New"/>
                <a:ea typeface="Courier New"/>
              </a:rPr>
              <a:t>tfResult.setText</a:t>
            </a:r>
            <a:r>
              <a:rPr lang="es-ES" sz="1200" spc="-1" dirty="0">
                <a:solidFill>
                  <a:srgbClr val="000000"/>
                </a:solidFill>
                <a:latin typeface="Courier  New"/>
                <a:ea typeface="Courier New"/>
              </a:rPr>
              <a:t>(</a:t>
            </a:r>
            <a:r>
              <a:rPr lang="es-ES" sz="1200" spc="-1" dirty="0" err="1">
                <a:solidFill>
                  <a:srgbClr val="000000"/>
                </a:solidFill>
                <a:latin typeface="Courier  New"/>
                <a:ea typeface="Courier New"/>
              </a:rPr>
              <a:t>result</a:t>
            </a:r>
            <a:r>
              <a:rPr lang="es-ES" sz="1200" spc="-1" dirty="0">
                <a:solidFill>
                  <a:srgbClr val="000000"/>
                </a:solidFill>
                <a:latin typeface="Courier  New"/>
                <a:ea typeface="Courier New"/>
              </a:rPr>
              <a:t> + </a:t>
            </a:r>
            <a:r>
              <a:rPr lang="es-ES" sz="1200" spc="-1" dirty="0">
                <a:solidFill>
                  <a:srgbClr val="00A000"/>
                </a:solidFill>
                <a:latin typeface="Courier  New"/>
                <a:ea typeface="Courier New"/>
              </a:rPr>
              <a:t>""</a:t>
            </a:r>
            <a:r>
              <a:rPr lang="es-ES" sz="1200" spc="-1" dirty="0">
                <a:solidFill>
                  <a:srgbClr val="000000"/>
                </a:solidFill>
                <a:latin typeface="Courier  New"/>
                <a:ea typeface="Courier New"/>
              </a:rPr>
              <a:t>);</a:t>
            </a:r>
            <a:br>
              <a:rPr lang="es-ES" sz="1200" dirty="0"/>
            </a:br>
            <a:r>
              <a:rPr lang="es-ES" sz="1200" dirty="0"/>
              <a:t> </a:t>
            </a:r>
            <a:r>
              <a:rPr lang="es-ES" sz="1200" spc="-1" dirty="0">
                <a:solidFill>
                  <a:srgbClr val="000000"/>
                </a:solidFill>
                <a:latin typeface="Courier  New"/>
                <a:ea typeface="Courier New"/>
              </a:rPr>
              <a:t>}</a:t>
            </a:r>
            <a:br>
              <a:rPr lang="es-ES" sz="1200" dirty="0"/>
            </a:br>
            <a:br>
              <a:rPr lang="es-ES" sz="1200" dirty="0"/>
            </a:br>
            <a:r>
              <a:rPr lang="es-ES" sz="1200" dirty="0"/>
              <a:t> </a:t>
            </a:r>
            <a:r>
              <a:rPr lang="es-ES" sz="1200" spc="-1" dirty="0" err="1">
                <a:solidFill>
                  <a:srgbClr val="941EDF"/>
                </a:solidFill>
                <a:latin typeface="Courier  New"/>
                <a:ea typeface="Courier New"/>
              </a:rPr>
              <a:t>public</a:t>
            </a:r>
            <a:r>
              <a:rPr lang="es-ES" sz="1200" spc="-1" dirty="0">
                <a:solidFill>
                  <a:srgbClr val="000000"/>
                </a:solidFill>
                <a:latin typeface="Courier  New"/>
                <a:ea typeface="Courier New"/>
              </a:rPr>
              <a:t> </a:t>
            </a:r>
            <a:r>
              <a:rPr lang="es-ES" sz="1200" spc="-1" dirty="0" err="1">
                <a:solidFill>
                  <a:srgbClr val="941EDF"/>
                </a:solidFill>
                <a:latin typeface="Courier  New"/>
                <a:ea typeface="Courier New"/>
              </a:rPr>
              <a:t>static</a:t>
            </a:r>
            <a:r>
              <a:rPr lang="es-ES" sz="1200" spc="-1" dirty="0">
                <a:solidFill>
                  <a:srgbClr val="000000"/>
                </a:solidFill>
                <a:latin typeface="Courier  New"/>
                <a:ea typeface="Courier New"/>
              </a:rPr>
              <a:t> </a:t>
            </a:r>
            <a:r>
              <a:rPr lang="es-ES" sz="1200" spc="-1" dirty="0" err="1">
                <a:solidFill>
                  <a:srgbClr val="941EDF"/>
                </a:solidFill>
                <a:latin typeface="Courier  New"/>
                <a:ea typeface="Courier New"/>
              </a:rPr>
              <a:t>void</a:t>
            </a:r>
            <a:r>
              <a:rPr lang="es-ES" sz="1200" spc="-1" dirty="0">
                <a:solidFill>
                  <a:srgbClr val="000000"/>
                </a:solidFill>
                <a:latin typeface="Courier  New"/>
                <a:ea typeface="Courier New"/>
              </a:rPr>
              <a:t> </a:t>
            </a:r>
            <a:r>
              <a:rPr lang="es-ES" sz="1200" spc="-1" dirty="0" err="1">
                <a:solidFill>
                  <a:srgbClr val="000000"/>
                </a:solidFill>
                <a:latin typeface="Courier  New"/>
                <a:ea typeface="Courier New"/>
              </a:rPr>
              <a:t>main</a:t>
            </a:r>
            <a:r>
              <a:rPr lang="es-ES" sz="1200" spc="-1" dirty="0">
                <a:solidFill>
                  <a:srgbClr val="000000"/>
                </a:solidFill>
                <a:latin typeface="Courier  New"/>
                <a:ea typeface="Courier New"/>
              </a:rPr>
              <a:t>(</a:t>
            </a:r>
            <a:r>
              <a:rPr lang="es-ES" sz="1200" spc="-1" dirty="0" err="1">
                <a:solidFill>
                  <a:srgbClr val="000000"/>
                </a:solidFill>
                <a:latin typeface="Courier  New"/>
                <a:ea typeface="Courier New"/>
              </a:rPr>
              <a:t>String</a:t>
            </a:r>
            <a:r>
              <a:rPr lang="es-ES" sz="1200" spc="-1" dirty="0">
                <a:solidFill>
                  <a:srgbClr val="000000"/>
                </a:solidFill>
                <a:latin typeface="Courier  New"/>
                <a:ea typeface="Courier New"/>
              </a:rPr>
              <a:t>[] </a:t>
            </a:r>
            <a:r>
              <a:rPr lang="es-ES" sz="1200" spc="-1" dirty="0" err="1">
                <a:solidFill>
                  <a:srgbClr val="000000"/>
                </a:solidFill>
                <a:latin typeface="Courier  New"/>
                <a:ea typeface="Courier New"/>
              </a:rPr>
              <a:t>args</a:t>
            </a:r>
            <a:r>
              <a:rPr lang="es-ES" sz="1200" spc="-1" dirty="0">
                <a:solidFill>
                  <a:srgbClr val="000000"/>
                </a:solidFill>
                <a:latin typeface="Courier  New"/>
                <a:ea typeface="Courier New"/>
              </a:rPr>
              <a:t>) {</a:t>
            </a:r>
            <a:br>
              <a:rPr lang="es-ES" sz="1200" dirty="0"/>
            </a:br>
            <a:r>
              <a:rPr lang="es-ES" sz="1200" spc="-1" dirty="0">
                <a:solidFill>
                  <a:srgbClr val="000000"/>
                </a:solidFill>
                <a:latin typeface="Courier  New"/>
                <a:ea typeface="Courier New"/>
              </a:rPr>
              <a:t>  </a:t>
            </a:r>
            <a:r>
              <a:rPr lang="es-ES" sz="1200" spc="-1" dirty="0" err="1">
                <a:solidFill>
                  <a:srgbClr val="000000"/>
                </a:solidFill>
                <a:latin typeface="Courier  New"/>
                <a:ea typeface="Courier New"/>
              </a:rPr>
              <a:t>launch</a:t>
            </a:r>
            <a:r>
              <a:rPr lang="es-ES" sz="1200" spc="-1" dirty="0">
                <a:solidFill>
                  <a:srgbClr val="000000"/>
                </a:solidFill>
                <a:latin typeface="Courier  New"/>
                <a:ea typeface="Courier New"/>
              </a:rPr>
              <a:t>(</a:t>
            </a:r>
            <a:r>
              <a:rPr lang="es-ES" sz="1200" spc="-1" dirty="0" err="1">
                <a:solidFill>
                  <a:srgbClr val="000000"/>
                </a:solidFill>
                <a:latin typeface="Courier  New"/>
                <a:ea typeface="Courier New"/>
              </a:rPr>
              <a:t>args</a:t>
            </a:r>
            <a:r>
              <a:rPr lang="es-ES" sz="1200" spc="-1" dirty="0">
                <a:solidFill>
                  <a:srgbClr val="000000"/>
                </a:solidFill>
                <a:latin typeface="Courier  New"/>
                <a:ea typeface="Courier New"/>
              </a:rPr>
              <a:t>);</a:t>
            </a:r>
            <a:br>
              <a:rPr lang="es-ES" sz="1200" dirty="0"/>
            </a:br>
            <a:r>
              <a:rPr lang="es-ES" sz="1200" dirty="0"/>
              <a:t> </a:t>
            </a:r>
            <a:r>
              <a:rPr lang="es-ES" sz="1200" spc="-1" dirty="0">
                <a:solidFill>
                  <a:srgbClr val="000000"/>
                </a:solidFill>
                <a:latin typeface="Courier  New"/>
                <a:ea typeface="Courier New"/>
              </a:rPr>
              <a:t>}</a:t>
            </a:r>
          </a:p>
          <a:p>
            <a:pPr marL="0" indent="0">
              <a:buNone/>
            </a:pPr>
            <a:r>
              <a:rPr lang="es-ES" sz="1200" spc="-1" dirty="0">
                <a:solidFill>
                  <a:srgbClr val="000000"/>
                </a:solidFill>
                <a:latin typeface="Courier  New"/>
                <a:ea typeface="Courier New"/>
              </a:rPr>
              <a:t>}</a:t>
            </a:r>
            <a:endParaRPr lang="es-ES_tradnl" sz="12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090EF4E-8E22-4411-DB27-DB383661F4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0600" y="-156433"/>
            <a:ext cx="3395035" cy="144983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F8AF6FE-DEA9-78DD-8CCC-DF3E9C929B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489380"/>
            <a:ext cx="564707" cy="980394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AA2C818A-BAAB-573D-D6B9-8F3EC35509F0}"/>
              </a:ext>
            </a:extLst>
          </p:cNvPr>
          <p:cNvGrpSpPr/>
          <p:nvPr/>
        </p:nvGrpSpPr>
        <p:grpSpPr>
          <a:xfrm>
            <a:off x="4880344" y="2057021"/>
            <a:ext cx="1431261" cy="569221"/>
            <a:chOff x="4880344" y="2057021"/>
            <a:chExt cx="1431261" cy="569221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7C57E36-A9DA-028C-5FE3-046937E3521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57801" y="2057021"/>
              <a:ext cx="1053804" cy="461039"/>
            </a:xfrm>
            <a:prstGeom prst="rect">
              <a:avLst/>
            </a:prstGeom>
          </p:spPr>
        </p:pic>
        <p:sp>
          <p:nvSpPr>
            <p:cNvPr id="17" name="Right Brace 16">
              <a:extLst>
                <a:ext uri="{FF2B5EF4-FFF2-40B4-BE49-F238E27FC236}">
                  <a16:creationId xmlns:a16="http://schemas.microsoft.com/office/drawing/2014/main" id="{8B33692C-0064-530C-EAF7-CA64EB51AC6C}"/>
                </a:ext>
              </a:extLst>
            </p:cNvPr>
            <p:cNvSpPr/>
            <p:nvPr/>
          </p:nvSpPr>
          <p:spPr>
            <a:xfrm>
              <a:off x="4880344" y="2060974"/>
              <a:ext cx="223284" cy="565268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82E6368-62F9-2627-04FE-F91E275DF46C}"/>
              </a:ext>
            </a:extLst>
          </p:cNvPr>
          <p:cNvGrpSpPr/>
          <p:nvPr/>
        </p:nvGrpSpPr>
        <p:grpSpPr>
          <a:xfrm>
            <a:off x="4863414" y="3179786"/>
            <a:ext cx="945117" cy="579975"/>
            <a:chOff x="4863414" y="3179786"/>
            <a:chExt cx="945117" cy="57997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A7C5C0F0-6433-B0E8-4513-0E5F463301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26432" r="-4406"/>
            <a:stretch/>
          </p:blipFill>
          <p:spPr>
            <a:xfrm>
              <a:off x="5243824" y="3179786"/>
              <a:ext cx="564707" cy="579975"/>
            </a:xfrm>
            <a:prstGeom prst="rect">
              <a:avLst/>
            </a:prstGeom>
          </p:spPr>
        </p:pic>
        <p:sp>
          <p:nvSpPr>
            <p:cNvPr id="18" name="Right Brace 17">
              <a:extLst>
                <a:ext uri="{FF2B5EF4-FFF2-40B4-BE49-F238E27FC236}">
                  <a16:creationId xmlns:a16="http://schemas.microsoft.com/office/drawing/2014/main" id="{E19425F0-1ED9-C140-F6CB-554327A1B952}"/>
                </a:ext>
              </a:extLst>
            </p:cNvPr>
            <p:cNvSpPr/>
            <p:nvPr/>
          </p:nvSpPr>
          <p:spPr>
            <a:xfrm>
              <a:off x="4863414" y="3194493"/>
              <a:ext cx="223285" cy="365125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CCDF84F-A45D-2FF8-7324-3B918621926B}"/>
              </a:ext>
            </a:extLst>
          </p:cNvPr>
          <p:cNvGrpSpPr/>
          <p:nvPr/>
        </p:nvGrpSpPr>
        <p:grpSpPr>
          <a:xfrm>
            <a:off x="5038947" y="3521449"/>
            <a:ext cx="1661998" cy="971624"/>
            <a:chOff x="5038947" y="3521449"/>
            <a:chExt cx="1661998" cy="971624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4192A457-BAA3-F999-12A7-DE80857B3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865956" y="3521449"/>
              <a:ext cx="834989" cy="971624"/>
            </a:xfrm>
            <a:prstGeom prst="rect">
              <a:avLst/>
            </a:prstGeom>
          </p:spPr>
        </p:pic>
        <p:sp>
          <p:nvSpPr>
            <p:cNvPr id="19" name="Right Brace 18">
              <a:extLst>
                <a:ext uri="{FF2B5EF4-FFF2-40B4-BE49-F238E27FC236}">
                  <a16:creationId xmlns:a16="http://schemas.microsoft.com/office/drawing/2014/main" id="{E808727A-C670-06E5-0A0F-F4B577C94401}"/>
                </a:ext>
              </a:extLst>
            </p:cNvPr>
            <p:cNvSpPr/>
            <p:nvPr/>
          </p:nvSpPr>
          <p:spPr>
            <a:xfrm>
              <a:off x="5038947" y="3786967"/>
              <a:ext cx="223284" cy="565268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780A2EFE-5DCD-5B30-1CCF-90C32A0FD57F}"/>
              </a:ext>
            </a:extLst>
          </p:cNvPr>
          <p:cNvSpPr/>
          <p:nvPr/>
        </p:nvSpPr>
        <p:spPr>
          <a:xfrm>
            <a:off x="6700945" y="2266274"/>
            <a:ext cx="4652855" cy="58325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10931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835B3-84EC-42DA-2F6D-320E8A7FD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Menú de contexto (</a:t>
            </a:r>
            <a:r>
              <a:rPr lang="es-ES" dirty="0">
                <a:hlinkClick r:id="rId2"/>
              </a:rPr>
              <a:t>ContextMenu</a:t>
            </a:r>
            <a:r>
              <a:rPr lang="es-ES" dirty="0"/>
              <a:t>)</a:t>
            </a:r>
            <a:endParaRPr lang="es-ES_tradnl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60383F9-F848-8C7F-8A3B-B145CA0FA2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571" y="1231970"/>
            <a:ext cx="11042373" cy="5124380"/>
          </a:xfrm>
        </p:spPr>
        <p:txBody>
          <a:bodyPr/>
          <a:lstStyle/>
          <a:p>
            <a:r>
              <a:rPr lang="es-ES" dirty="0"/>
              <a:t>Un menú de contexto (conocidos como menú </a:t>
            </a:r>
            <a:r>
              <a:rPr lang="es-ES" dirty="0" err="1"/>
              <a:t>popup</a:t>
            </a:r>
            <a:r>
              <a:rPr lang="es-ES" dirty="0"/>
              <a:t>) es como un menú regular, pero no tiene barra de menú y puede flotar en cualquier parte de la escena.</a:t>
            </a:r>
          </a:p>
          <a:p>
            <a:r>
              <a:rPr lang="es-ES" dirty="0"/>
              <a:t>La creación de un menú </a:t>
            </a:r>
            <a:r>
              <a:rPr lang="es-ES" dirty="0" err="1"/>
              <a:t>popup</a:t>
            </a:r>
            <a:r>
              <a:rPr lang="es-ES" dirty="0"/>
              <a:t> es similar al menú regular, la diferencia está en que un menú de contexto se puede asociar a cualquier instancia de Nodo.</a:t>
            </a:r>
          </a:p>
          <a:p>
            <a:r>
              <a:rPr lang="es-ES" dirty="0"/>
              <a:t>Una vez construido el menú de contexto</a:t>
            </a:r>
            <a:br>
              <a:rPr lang="es-ES" dirty="0"/>
            </a:br>
            <a:r>
              <a:rPr lang="es-ES" dirty="0"/>
              <a:t>éste parece al invocar:</a:t>
            </a:r>
          </a:p>
          <a:p>
            <a:r>
              <a:rPr lang="es-ES" dirty="0" err="1"/>
              <a:t>void</a:t>
            </a:r>
            <a:r>
              <a:rPr lang="es-ES" dirty="0"/>
              <a:t> show(</a:t>
            </a:r>
            <a:r>
              <a:rPr lang="es-ES" dirty="0" err="1"/>
              <a:t>Node</a:t>
            </a:r>
            <a:r>
              <a:rPr lang="es-ES" dirty="0"/>
              <a:t> anchor, </a:t>
            </a:r>
            <a:r>
              <a:rPr lang="es-ES" dirty="0" err="1"/>
              <a:t>double</a:t>
            </a:r>
            <a:r>
              <a:rPr lang="es-ES" dirty="0"/>
              <a:t> </a:t>
            </a:r>
            <a:r>
              <a:rPr lang="es-ES" dirty="0" err="1"/>
              <a:t>screenX</a:t>
            </a:r>
            <a:r>
              <a:rPr lang="es-ES" dirty="0"/>
              <a:t>, </a:t>
            </a:r>
            <a:r>
              <a:rPr lang="es-ES" dirty="0" err="1"/>
              <a:t>double</a:t>
            </a:r>
            <a:r>
              <a:rPr lang="es-ES" dirty="0"/>
              <a:t> </a:t>
            </a:r>
            <a:r>
              <a:rPr lang="es-ES" dirty="0" err="1"/>
              <a:t>screenY</a:t>
            </a:r>
            <a:r>
              <a:rPr lang="es-ES" dirty="0"/>
              <a:t>)</a:t>
            </a:r>
            <a:endParaRPr lang="es-ES_tradn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624EF7-265D-4CBD-6DAD-9205D16BE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ELO329: Agustín J. González</a:t>
            </a:r>
            <a:endParaRPr lang="es-ES_trad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AC2BC7-58E2-B9E4-CABE-4A6A65D17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8B298-836D-BF4F-8BF0-A4B0B62BAAF1}" type="slidenum">
              <a:rPr lang="es-ES_tradnl" smtClean="0"/>
              <a:pPr/>
              <a:t>12</a:t>
            </a:fld>
            <a:endParaRPr lang="es-ES_tradnl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577A804-9654-ED68-073A-C575811033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3419" y="3429000"/>
            <a:ext cx="3217131" cy="3045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128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2E6EA-9F80-9126-19F9-C9FD4F762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165" y="109935"/>
            <a:ext cx="11042373" cy="866844"/>
          </a:xfrm>
        </p:spPr>
        <p:txBody>
          <a:bodyPr/>
          <a:lstStyle/>
          <a:p>
            <a:r>
              <a:rPr lang="es-ES" dirty="0"/>
              <a:t>Ejemplo: </a:t>
            </a:r>
            <a:r>
              <a:rPr lang="es-ES" dirty="0">
                <a:hlinkClick r:id="rId2"/>
              </a:rPr>
              <a:t>ContextMenuDemo</a:t>
            </a:r>
            <a:endParaRPr lang="es-ES_tradnl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51F2BFB-8F35-4D02-E1C2-0308935FB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1400" spc="-1" dirty="0" err="1">
                <a:solidFill>
                  <a:srgbClr val="941EDF"/>
                </a:solidFill>
                <a:latin typeface="Courier New"/>
                <a:ea typeface="Courier New"/>
              </a:rPr>
              <a:t>public</a:t>
            </a:r>
            <a:r>
              <a:rPr lang="es-ES" sz="1400" spc="-1" dirty="0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lang="es-ES" sz="1400" spc="-1" dirty="0" err="1">
                <a:solidFill>
                  <a:srgbClr val="941EDF"/>
                </a:solidFill>
                <a:latin typeface="Courier New"/>
                <a:ea typeface="Courier New"/>
              </a:rPr>
              <a:t>class</a:t>
            </a:r>
            <a:r>
              <a:rPr lang="es-ES" sz="1400" spc="-1" dirty="0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lang="es-ES" sz="1400" spc="-1" dirty="0">
                <a:solidFill>
                  <a:srgbClr val="000000"/>
                </a:solidFill>
                <a:latin typeface="Courier New"/>
                <a:ea typeface="Courier New"/>
                <a:hlinkClick r:id="rId2"/>
              </a:rPr>
              <a:t>ContextMenuDemo</a:t>
            </a:r>
            <a:r>
              <a:rPr lang="es-ES" sz="1400" spc="-1" dirty="0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lang="es-ES" sz="1400" spc="-1" dirty="0" err="1">
                <a:solidFill>
                  <a:srgbClr val="941EDF"/>
                </a:solidFill>
                <a:latin typeface="Courier New"/>
                <a:ea typeface="Courier New"/>
              </a:rPr>
              <a:t>extends</a:t>
            </a:r>
            <a:r>
              <a:rPr lang="es-ES" sz="1400" spc="-1" dirty="0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lang="es-ES" sz="1400" spc="-1" dirty="0" err="1">
                <a:solidFill>
                  <a:srgbClr val="000000"/>
                </a:solidFill>
                <a:latin typeface="Courier New"/>
                <a:ea typeface="Courier New"/>
              </a:rPr>
              <a:t>Application</a:t>
            </a:r>
            <a:r>
              <a:rPr lang="es-ES" sz="1400" spc="-1" dirty="0">
                <a:solidFill>
                  <a:srgbClr val="000000"/>
                </a:solidFill>
                <a:latin typeface="Courier New"/>
                <a:ea typeface="Courier New"/>
              </a:rPr>
              <a:t> {</a:t>
            </a:r>
            <a:br>
              <a:rPr lang="es-ES" sz="1400" dirty="0"/>
            </a:br>
            <a:r>
              <a:rPr lang="es-ES" sz="1400" spc="-1" dirty="0">
                <a:solidFill>
                  <a:srgbClr val="000000"/>
                </a:solidFill>
                <a:latin typeface="Courier New"/>
                <a:ea typeface="Courier New"/>
              </a:rPr>
              <a:t>   </a:t>
            </a:r>
            <a:r>
              <a:rPr lang="es-ES" sz="1400" spc="-1" dirty="0" err="1">
                <a:solidFill>
                  <a:srgbClr val="941EDF"/>
                </a:solidFill>
                <a:latin typeface="Courier New"/>
                <a:ea typeface="Courier New"/>
              </a:rPr>
              <a:t>public</a:t>
            </a:r>
            <a:r>
              <a:rPr lang="es-ES" sz="1400" spc="-1" dirty="0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lang="es-ES" sz="1400" spc="-1" dirty="0" err="1">
                <a:solidFill>
                  <a:srgbClr val="941EDF"/>
                </a:solidFill>
                <a:latin typeface="Courier New"/>
                <a:ea typeface="Courier New"/>
              </a:rPr>
              <a:t>void</a:t>
            </a:r>
            <a:r>
              <a:rPr lang="es-ES" sz="1400" spc="-1" dirty="0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lang="es-ES" sz="1400" spc="-1" dirty="0" err="1">
                <a:solidFill>
                  <a:srgbClr val="000000"/>
                </a:solidFill>
                <a:latin typeface="Courier New"/>
                <a:ea typeface="Courier New"/>
              </a:rPr>
              <a:t>start</a:t>
            </a:r>
            <a:r>
              <a:rPr lang="es-ES" sz="1400" spc="-1" dirty="0">
                <a:solidFill>
                  <a:srgbClr val="000000"/>
                </a:solidFill>
                <a:latin typeface="Courier New"/>
                <a:ea typeface="Courier New"/>
              </a:rPr>
              <a:t>(</a:t>
            </a:r>
            <a:r>
              <a:rPr lang="es-ES" sz="1400" spc="-1" dirty="0" err="1">
                <a:solidFill>
                  <a:srgbClr val="000000"/>
                </a:solidFill>
                <a:latin typeface="Courier New"/>
                <a:ea typeface="Courier New"/>
              </a:rPr>
              <a:t>Stage</a:t>
            </a:r>
            <a:r>
              <a:rPr lang="es-ES" sz="1400" spc="-1" dirty="0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lang="es-ES" sz="1400" spc="-1" dirty="0" err="1">
                <a:solidFill>
                  <a:srgbClr val="000000"/>
                </a:solidFill>
                <a:latin typeface="Courier New"/>
                <a:ea typeface="Courier New"/>
              </a:rPr>
              <a:t>primaryStage</a:t>
            </a:r>
            <a:r>
              <a:rPr lang="es-ES" sz="1400" spc="-1" dirty="0">
                <a:solidFill>
                  <a:srgbClr val="000000"/>
                </a:solidFill>
                <a:latin typeface="Courier New"/>
                <a:ea typeface="Courier New"/>
              </a:rPr>
              <a:t>) {</a:t>
            </a:r>
            <a:br>
              <a:rPr lang="es-ES" sz="1400" dirty="0"/>
            </a:br>
            <a:r>
              <a:rPr lang="es-ES" sz="1400" spc="-1" dirty="0">
                <a:solidFill>
                  <a:srgbClr val="000000"/>
                </a:solidFill>
                <a:latin typeface="Courier New"/>
                <a:ea typeface="Courier New"/>
              </a:rPr>
              <a:t>      </a:t>
            </a:r>
            <a:r>
              <a:rPr lang="es-ES" sz="1400" b="1" spc="-1" dirty="0" err="1">
                <a:solidFill>
                  <a:srgbClr val="000000"/>
                </a:solidFill>
                <a:latin typeface="Courier New"/>
                <a:ea typeface="Courier New"/>
              </a:rPr>
              <a:t>ContextMenu</a:t>
            </a:r>
            <a:r>
              <a:rPr lang="es-ES" sz="1400" b="1" spc="-1" dirty="0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lang="es-ES" sz="1400" b="1" spc="-1" dirty="0" err="1">
                <a:solidFill>
                  <a:srgbClr val="000000"/>
                </a:solidFill>
                <a:latin typeface="Courier New"/>
                <a:ea typeface="Courier New"/>
              </a:rPr>
              <a:t>contextMenu</a:t>
            </a:r>
            <a:r>
              <a:rPr lang="es-ES" sz="1400" b="1" spc="-1" dirty="0">
                <a:solidFill>
                  <a:srgbClr val="000000"/>
                </a:solidFill>
                <a:latin typeface="Courier New"/>
                <a:ea typeface="Courier New"/>
              </a:rPr>
              <a:t> = </a:t>
            </a:r>
            <a:r>
              <a:rPr lang="es-ES" sz="1400" b="1" spc="-1" dirty="0">
                <a:solidFill>
                  <a:srgbClr val="941EDF"/>
                </a:solidFill>
                <a:latin typeface="Courier New"/>
                <a:ea typeface="Courier New"/>
              </a:rPr>
              <a:t>new</a:t>
            </a:r>
            <a:r>
              <a:rPr lang="es-ES" sz="1400" b="1" spc="-1" dirty="0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lang="es-ES" sz="1400" b="1" spc="-1" dirty="0" err="1">
                <a:solidFill>
                  <a:srgbClr val="000000"/>
                </a:solidFill>
                <a:latin typeface="Courier New"/>
                <a:ea typeface="Courier New"/>
              </a:rPr>
              <a:t>ContextMenu</a:t>
            </a:r>
            <a:r>
              <a:rPr lang="es-ES" sz="1400" b="1" spc="-1" dirty="0">
                <a:solidFill>
                  <a:srgbClr val="000000"/>
                </a:solidFill>
                <a:latin typeface="Courier New"/>
                <a:ea typeface="Courier New"/>
              </a:rPr>
              <a:t>();</a:t>
            </a:r>
            <a:br>
              <a:rPr lang="es-ES" sz="1400" dirty="0"/>
            </a:br>
            <a:r>
              <a:rPr lang="es-ES" sz="1400" b="1" spc="-1" dirty="0">
                <a:solidFill>
                  <a:srgbClr val="000000"/>
                </a:solidFill>
                <a:latin typeface="Courier New"/>
                <a:ea typeface="Courier New"/>
              </a:rPr>
              <a:t>      </a:t>
            </a:r>
            <a:r>
              <a:rPr lang="es-ES" sz="1400" b="1" spc="-1" dirty="0" err="1">
                <a:solidFill>
                  <a:srgbClr val="000000"/>
                </a:solidFill>
                <a:latin typeface="Courier New"/>
                <a:ea typeface="Courier New"/>
              </a:rPr>
              <a:t>MenuItem</a:t>
            </a:r>
            <a:r>
              <a:rPr lang="es-ES" sz="1400" b="1" spc="-1" dirty="0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lang="es-ES" sz="1400" b="1" spc="-1" dirty="0" err="1">
                <a:solidFill>
                  <a:srgbClr val="000000"/>
                </a:solidFill>
                <a:latin typeface="Courier New"/>
                <a:ea typeface="Courier New"/>
              </a:rPr>
              <a:t>menuItemNew</a:t>
            </a:r>
            <a:r>
              <a:rPr lang="es-ES" sz="1400" b="1" spc="-1" dirty="0">
                <a:solidFill>
                  <a:srgbClr val="000000"/>
                </a:solidFill>
                <a:latin typeface="Courier New"/>
                <a:ea typeface="Courier New"/>
              </a:rPr>
              <a:t> = </a:t>
            </a:r>
            <a:r>
              <a:rPr lang="es-ES" sz="1400" b="1" spc="-1" dirty="0">
                <a:solidFill>
                  <a:srgbClr val="941EDF"/>
                </a:solidFill>
                <a:latin typeface="Courier New"/>
                <a:ea typeface="Courier New"/>
              </a:rPr>
              <a:t>new</a:t>
            </a:r>
            <a:r>
              <a:rPr lang="es-ES" sz="1400" b="1" spc="-1" dirty="0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lang="es-ES" sz="1400" b="1" spc="-1" dirty="0" err="1">
                <a:solidFill>
                  <a:srgbClr val="000000"/>
                </a:solidFill>
                <a:latin typeface="Courier New"/>
                <a:ea typeface="Courier New"/>
              </a:rPr>
              <a:t>MenuItem</a:t>
            </a:r>
            <a:r>
              <a:rPr lang="es-ES" sz="1400" b="1" spc="-1" dirty="0">
                <a:solidFill>
                  <a:srgbClr val="000000"/>
                </a:solidFill>
                <a:latin typeface="Courier New"/>
                <a:ea typeface="Courier New"/>
              </a:rPr>
              <a:t>(</a:t>
            </a:r>
            <a:r>
              <a:rPr lang="es-ES" sz="1400" b="1" spc="-1" dirty="0">
                <a:solidFill>
                  <a:srgbClr val="00A000"/>
                </a:solidFill>
                <a:latin typeface="Courier New"/>
                <a:ea typeface="Courier New"/>
              </a:rPr>
              <a:t>"New"</a:t>
            </a:r>
            <a:r>
              <a:rPr lang="es-ES" sz="1400" b="1" spc="-1" dirty="0">
                <a:solidFill>
                  <a:srgbClr val="000000"/>
                </a:solidFill>
                <a:latin typeface="Courier New"/>
                <a:ea typeface="Courier New"/>
              </a:rPr>
              <a:t>, </a:t>
            </a:r>
            <a:r>
              <a:rPr lang="es-ES" sz="1400" b="1" spc="-1" dirty="0">
                <a:solidFill>
                  <a:srgbClr val="941EDF"/>
                </a:solidFill>
                <a:latin typeface="Courier New"/>
                <a:ea typeface="Courier New"/>
              </a:rPr>
              <a:t>new</a:t>
            </a:r>
            <a:r>
              <a:rPr lang="es-ES" sz="1400" b="1" spc="-1" dirty="0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lang="es-ES" sz="1400" b="1" spc="-1" dirty="0" err="1">
                <a:solidFill>
                  <a:srgbClr val="000000"/>
                </a:solidFill>
                <a:latin typeface="Courier New"/>
                <a:ea typeface="Courier New"/>
              </a:rPr>
              <a:t>ImageView</a:t>
            </a:r>
            <a:r>
              <a:rPr lang="es-ES" sz="1400" b="1" spc="-1" dirty="0">
                <a:solidFill>
                  <a:srgbClr val="000000"/>
                </a:solidFill>
                <a:latin typeface="Courier New"/>
                <a:ea typeface="Courier New"/>
              </a:rPr>
              <a:t>(</a:t>
            </a:r>
            <a:r>
              <a:rPr lang="es-ES" sz="1400" b="1" spc="-1" dirty="0">
                <a:solidFill>
                  <a:srgbClr val="00A000"/>
                </a:solidFill>
                <a:latin typeface="Courier New"/>
                <a:ea typeface="Courier New"/>
              </a:rPr>
              <a:t>"</a:t>
            </a:r>
            <a:r>
              <a:rPr lang="es-ES" sz="1400" b="1" spc="-1" dirty="0" err="1">
                <a:solidFill>
                  <a:srgbClr val="00A000"/>
                </a:solidFill>
                <a:latin typeface="Courier New"/>
                <a:ea typeface="Courier New"/>
              </a:rPr>
              <a:t>image</a:t>
            </a:r>
            <a:r>
              <a:rPr lang="es-ES" sz="1400" b="1" spc="-1" dirty="0">
                <a:solidFill>
                  <a:srgbClr val="00A000"/>
                </a:solidFill>
                <a:latin typeface="Courier New"/>
                <a:ea typeface="Courier New"/>
              </a:rPr>
              <a:t>/</a:t>
            </a:r>
            <a:r>
              <a:rPr lang="es-ES" sz="1400" b="1" spc="-1" dirty="0" err="1">
                <a:solidFill>
                  <a:srgbClr val="00A000"/>
                </a:solidFill>
                <a:latin typeface="Courier New"/>
                <a:ea typeface="Courier New"/>
              </a:rPr>
              <a:t>new.gif</a:t>
            </a:r>
            <a:r>
              <a:rPr lang="es-ES" sz="1400" b="1" spc="-1" dirty="0">
                <a:solidFill>
                  <a:srgbClr val="00A000"/>
                </a:solidFill>
                <a:latin typeface="Courier New"/>
                <a:ea typeface="Courier New"/>
              </a:rPr>
              <a:t>"</a:t>
            </a:r>
            <a:r>
              <a:rPr lang="es-ES" sz="1400" b="1" spc="-1" dirty="0">
                <a:solidFill>
                  <a:srgbClr val="000000"/>
                </a:solidFill>
                <a:latin typeface="Courier New"/>
                <a:ea typeface="Courier New"/>
              </a:rPr>
              <a:t>));</a:t>
            </a:r>
            <a:br>
              <a:rPr lang="es-ES" sz="1400" dirty="0"/>
            </a:br>
            <a:r>
              <a:rPr lang="es-ES" sz="1400" b="1" spc="-1" dirty="0">
                <a:solidFill>
                  <a:srgbClr val="000000"/>
                </a:solidFill>
                <a:latin typeface="Courier New"/>
                <a:ea typeface="Courier New"/>
              </a:rPr>
              <a:t>      </a:t>
            </a:r>
            <a:r>
              <a:rPr lang="es-ES" sz="1400" b="1" spc="-1" dirty="0" err="1">
                <a:solidFill>
                  <a:srgbClr val="000000"/>
                </a:solidFill>
                <a:latin typeface="Courier New"/>
                <a:ea typeface="Courier New"/>
              </a:rPr>
              <a:t>MenuItem</a:t>
            </a:r>
            <a:r>
              <a:rPr lang="es-ES" sz="1400" b="1" spc="-1" dirty="0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lang="es-ES" sz="1400" b="1" spc="-1" dirty="0" err="1">
                <a:solidFill>
                  <a:srgbClr val="000000"/>
                </a:solidFill>
                <a:latin typeface="Courier New"/>
                <a:ea typeface="Courier New"/>
              </a:rPr>
              <a:t>menuItemOpen</a:t>
            </a:r>
            <a:r>
              <a:rPr lang="es-ES" sz="1400" b="1" spc="-1" dirty="0">
                <a:solidFill>
                  <a:srgbClr val="000000"/>
                </a:solidFill>
                <a:latin typeface="Courier New"/>
                <a:ea typeface="Courier New"/>
              </a:rPr>
              <a:t> = </a:t>
            </a:r>
            <a:r>
              <a:rPr lang="es-ES" sz="1400" b="1" spc="-1" dirty="0">
                <a:solidFill>
                  <a:srgbClr val="941EDF"/>
                </a:solidFill>
                <a:latin typeface="Courier New"/>
                <a:ea typeface="Courier New"/>
              </a:rPr>
              <a:t>new</a:t>
            </a:r>
            <a:r>
              <a:rPr lang="es-ES" sz="1400" b="1" spc="-1" dirty="0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lang="es-ES" sz="1400" b="1" spc="-1" dirty="0" err="1">
                <a:solidFill>
                  <a:srgbClr val="000000"/>
                </a:solidFill>
                <a:latin typeface="Courier New"/>
                <a:ea typeface="Courier New"/>
              </a:rPr>
              <a:t>MenuItem</a:t>
            </a:r>
            <a:r>
              <a:rPr lang="es-ES" sz="1400" b="1" spc="-1" dirty="0">
                <a:solidFill>
                  <a:srgbClr val="000000"/>
                </a:solidFill>
                <a:latin typeface="Courier New"/>
                <a:ea typeface="Courier New"/>
              </a:rPr>
              <a:t>(</a:t>
            </a:r>
            <a:r>
              <a:rPr lang="es-ES" sz="1400" b="1" spc="-1" dirty="0">
                <a:solidFill>
                  <a:srgbClr val="00A000"/>
                </a:solidFill>
                <a:latin typeface="Courier New"/>
                <a:ea typeface="Courier New"/>
              </a:rPr>
              <a:t>"Open"</a:t>
            </a:r>
            <a:r>
              <a:rPr lang="es-ES" sz="1400" b="1" spc="-1" dirty="0">
                <a:solidFill>
                  <a:srgbClr val="000000"/>
                </a:solidFill>
                <a:latin typeface="Courier New"/>
                <a:ea typeface="Courier New"/>
              </a:rPr>
              <a:t>, </a:t>
            </a:r>
            <a:r>
              <a:rPr lang="es-ES" sz="1400" b="1" spc="-1" dirty="0">
                <a:solidFill>
                  <a:srgbClr val="941EDF"/>
                </a:solidFill>
                <a:latin typeface="Courier New"/>
                <a:ea typeface="Courier New"/>
              </a:rPr>
              <a:t>new</a:t>
            </a:r>
            <a:r>
              <a:rPr lang="es-ES" sz="1400" b="1" spc="-1" dirty="0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lang="es-ES" sz="1400" b="1" spc="-1" dirty="0" err="1">
                <a:solidFill>
                  <a:srgbClr val="000000"/>
                </a:solidFill>
                <a:latin typeface="Courier New"/>
                <a:ea typeface="Courier New"/>
              </a:rPr>
              <a:t>ImageView</a:t>
            </a:r>
            <a:r>
              <a:rPr lang="es-ES" sz="1400" b="1" spc="-1" dirty="0">
                <a:solidFill>
                  <a:srgbClr val="000000"/>
                </a:solidFill>
                <a:latin typeface="Courier New"/>
                <a:ea typeface="Courier New"/>
              </a:rPr>
              <a:t>(</a:t>
            </a:r>
            <a:r>
              <a:rPr lang="es-ES" sz="1400" b="1" spc="-1" dirty="0">
                <a:solidFill>
                  <a:srgbClr val="00A000"/>
                </a:solidFill>
                <a:latin typeface="Courier New"/>
                <a:ea typeface="Courier New"/>
              </a:rPr>
              <a:t>"</a:t>
            </a:r>
            <a:r>
              <a:rPr lang="es-ES" sz="1400" b="1" spc="-1" dirty="0" err="1">
                <a:solidFill>
                  <a:srgbClr val="00A000"/>
                </a:solidFill>
                <a:latin typeface="Courier New"/>
                <a:ea typeface="Courier New"/>
              </a:rPr>
              <a:t>image</a:t>
            </a:r>
            <a:r>
              <a:rPr lang="es-ES" sz="1400" b="1" spc="-1" dirty="0">
                <a:solidFill>
                  <a:srgbClr val="00A000"/>
                </a:solidFill>
                <a:latin typeface="Courier New"/>
                <a:ea typeface="Courier New"/>
              </a:rPr>
              <a:t>/</a:t>
            </a:r>
            <a:r>
              <a:rPr lang="es-ES" sz="1400" b="1" spc="-1" dirty="0" err="1">
                <a:solidFill>
                  <a:srgbClr val="00A000"/>
                </a:solidFill>
                <a:latin typeface="Courier New"/>
                <a:ea typeface="Courier New"/>
              </a:rPr>
              <a:t>open.gif</a:t>
            </a:r>
            <a:r>
              <a:rPr lang="es-ES" sz="1400" b="1" spc="-1" dirty="0">
                <a:solidFill>
                  <a:srgbClr val="00A000"/>
                </a:solidFill>
                <a:latin typeface="Courier New"/>
                <a:ea typeface="Courier New"/>
              </a:rPr>
              <a:t>"</a:t>
            </a:r>
            <a:r>
              <a:rPr lang="es-ES" sz="1400" b="1" spc="-1" dirty="0">
                <a:solidFill>
                  <a:srgbClr val="000000"/>
                </a:solidFill>
                <a:latin typeface="Courier New"/>
                <a:ea typeface="Courier New"/>
              </a:rPr>
              <a:t>));</a:t>
            </a:r>
            <a:br>
              <a:rPr lang="es-ES" sz="1400" dirty="0"/>
            </a:br>
            <a:r>
              <a:rPr lang="es-ES" sz="1400" b="1" spc="-1" dirty="0">
                <a:solidFill>
                  <a:srgbClr val="000000"/>
                </a:solidFill>
                <a:latin typeface="Courier New"/>
                <a:ea typeface="Courier New"/>
              </a:rPr>
              <a:t>      </a:t>
            </a:r>
            <a:r>
              <a:rPr lang="es-ES" sz="1400" b="1" spc="-1" dirty="0" err="1">
                <a:solidFill>
                  <a:srgbClr val="000000"/>
                </a:solidFill>
                <a:latin typeface="Courier New"/>
                <a:ea typeface="Courier New"/>
              </a:rPr>
              <a:t>MenuItem</a:t>
            </a:r>
            <a:r>
              <a:rPr lang="es-ES" sz="1400" b="1" spc="-1" dirty="0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lang="es-ES" sz="1400" b="1" spc="-1" dirty="0" err="1">
                <a:solidFill>
                  <a:srgbClr val="000000"/>
                </a:solidFill>
                <a:latin typeface="Courier New"/>
                <a:ea typeface="Courier New"/>
              </a:rPr>
              <a:t>menuItemPrint</a:t>
            </a:r>
            <a:r>
              <a:rPr lang="es-ES" sz="1400" b="1" spc="-1" dirty="0">
                <a:solidFill>
                  <a:srgbClr val="000000"/>
                </a:solidFill>
                <a:latin typeface="Courier New"/>
                <a:ea typeface="Courier New"/>
              </a:rPr>
              <a:t> = </a:t>
            </a:r>
            <a:r>
              <a:rPr lang="es-ES" sz="1400" b="1" spc="-1" dirty="0">
                <a:solidFill>
                  <a:srgbClr val="941EDF"/>
                </a:solidFill>
                <a:latin typeface="Courier New"/>
                <a:ea typeface="Courier New"/>
              </a:rPr>
              <a:t>new</a:t>
            </a:r>
            <a:r>
              <a:rPr lang="es-ES" sz="1400" b="1" spc="-1" dirty="0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lang="es-ES" sz="1400" b="1" spc="-1" dirty="0" err="1">
                <a:solidFill>
                  <a:srgbClr val="000000"/>
                </a:solidFill>
                <a:latin typeface="Courier New"/>
                <a:ea typeface="Courier New"/>
              </a:rPr>
              <a:t>MenuItem</a:t>
            </a:r>
            <a:r>
              <a:rPr lang="es-ES" sz="1400" b="1" spc="-1" dirty="0">
                <a:solidFill>
                  <a:srgbClr val="000000"/>
                </a:solidFill>
                <a:latin typeface="Courier New"/>
                <a:ea typeface="Courier New"/>
              </a:rPr>
              <a:t>(</a:t>
            </a:r>
            <a:r>
              <a:rPr lang="es-ES" sz="1400" b="1" spc="-1" dirty="0">
                <a:solidFill>
                  <a:srgbClr val="00A000"/>
                </a:solidFill>
                <a:latin typeface="Courier New"/>
                <a:ea typeface="Courier New"/>
              </a:rPr>
              <a:t>"</a:t>
            </a:r>
            <a:r>
              <a:rPr lang="es-ES" sz="1400" b="1" spc="-1" dirty="0" err="1">
                <a:solidFill>
                  <a:srgbClr val="00A000"/>
                </a:solidFill>
                <a:latin typeface="Courier New"/>
                <a:ea typeface="Courier New"/>
              </a:rPr>
              <a:t>Print</a:t>
            </a:r>
            <a:r>
              <a:rPr lang="es-ES" sz="1400" b="1" spc="-1" dirty="0">
                <a:solidFill>
                  <a:srgbClr val="00A000"/>
                </a:solidFill>
                <a:latin typeface="Courier New"/>
                <a:ea typeface="Courier New"/>
              </a:rPr>
              <a:t>"</a:t>
            </a:r>
            <a:r>
              <a:rPr lang="es-ES" sz="1400" b="1" spc="-1" dirty="0">
                <a:solidFill>
                  <a:srgbClr val="000000"/>
                </a:solidFill>
                <a:latin typeface="Courier New"/>
                <a:ea typeface="Courier New"/>
              </a:rPr>
              <a:t>,</a:t>
            </a:r>
            <a:r>
              <a:rPr lang="es-ES" sz="1400" b="1" spc="-1" dirty="0">
                <a:solidFill>
                  <a:srgbClr val="941EDF"/>
                </a:solidFill>
                <a:latin typeface="Courier New"/>
                <a:ea typeface="Courier New"/>
              </a:rPr>
              <a:t>new</a:t>
            </a:r>
            <a:r>
              <a:rPr lang="es-ES" sz="1400" b="1" spc="-1" dirty="0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lang="es-ES" sz="1400" b="1" spc="-1" dirty="0" err="1">
                <a:solidFill>
                  <a:srgbClr val="000000"/>
                </a:solidFill>
                <a:latin typeface="Courier New"/>
                <a:ea typeface="Courier New"/>
              </a:rPr>
              <a:t>ImageView</a:t>
            </a:r>
            <a:r>
              <a:rPr lang="es-ES" sz="1400" b="1" spc="-1" dirty="0">
                <a:solidFill>
                  <a:srgbClr val="000000"/>
                </a:solidFill>
                <a:latin typeface="Courier New"/>
                <a:ea typeface="Courier New"/>
              </a:rPr>
              <a:t>(</a:t>
            </a:r>
            <a:r>
              <a:rPr lang="es-ES" sz="1400" b="1" spc="-1" dirty="0">
                <a:solidFill>
                  <a:srgbClr val="00A000"/>
                </a:solidFill>
                <a:latin typeface="Courier New"/>
                <a:ea typeface="Courier New"/>
              </a:rPr>
              <a:t>"</a:t>
            </a:r>
            <a:r>
              <a:rPr lang="es-ES" sz="1400" b="1" spc="-1" dirty="0" err="1">
                <a:solidFill>
                  <a:srgbClr val="00A000"/>
                </a:solidFill>
                <a:latin typeface="Courier New"/>
                <a:ea typeface="Courier New"/>
              </a:rPr>
              <a:t>image</a:t>
            </a:r>
            <a:r>
              <a:rPr lang="es-ES" sz="1400" b="1" spc="-1" dirty="0">
                <a:solidFill>
                  <a:srgbClr val="00A000"/>
                </a:solidFill>
                <a:latin typeface="Courier New"/>
                <a:ea typeface="Courier New"/>
              </a:rPr>
              <a:t>/</a:t>
            </a:r>
            <a:r>
              <a:rPr lang="es-ES" sz="1400" b="1" spc="-1" dirty="0" err="1">
                <a:solidFill>
                  <a:srgbClr val="00A000"/>
                </a:solidFill>
                <a:latin typeface="Courier New"/>
                <a:ea typeface="Courier New"/>
              </a:rPr>
              <a:t>print.gif</a:t>
            </a:r>
            <a:r>
              <a:rPr lang="es-ES" sz="1400" b="1" spc="-1" dirty="0">
                <a:solidFill>
                  <a:srgbClr val="00A000"/>
                </a:solidFill>
                <a:latin typeface="Courier New"/>
                <a:ea typeface="Courier New"/>
              </a:rPr>
              <a:t>"</a:t>
            </a:r>
            <a:r>
              <a:rPr lang="es-ES" sz="1400" b="1" spc="-1" dirty="0">
                <a:solidFill>
                  <a:srgbClr val="000000"/>
                </a:solidFill>
                <a:latin typeface="Courier New"/>
                <a:ea typeface="Courier New"/>
              </a:rPr>
              <a:t>));</a:t>
            </a:r>
            <a:br>
              <a:rPr lang="es-ES" sz="1400" dirty="0"/>
            </a:br>
            <a:r>
              <a:rPr lang="es-ES" sz="1400" b="1" spc="-1" dirty="0">
                <a:solidFill>
                  <a:srgbClr val="000000"/>
                </a:solidFill>
                <a:latin typeface="Courier New"/>
                <a:ea typeface="Courier New"/>
              </a:rPr>
              <a:t>      </a:t>
            </a:r>
            <a:r>
              <a:rPr lang="es-ES" sz="1400" b="1" spc="-1" dirty="0" err="1">
                <a:solidFill>
                  <a:srgbClr val="000000"/>
                </a:solidFill>
                <a:latin typeface="Courier New"/>
                <a:ea typeface="Courier New"/>
              </a:rPr>
              <a:t>MenuItem</a:t>
            </a:r>
            <a:r>
              <a:rPr lang="es-ES" sz="1400" b="1" spc="-1" dirty="0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lang="es-ES" sz="1400" b="1" spc="-1" dirty="0" err="1">
                <a:solidFill>
                  <a:srgbClr val="000000"/>
                </a:solidFill>
                <a:latin typeface="Courier New"/>
                <a:ea typeface="Courier New"/>
              </a:rPr>
              <a:t>menuItemExit</a:t>
            </a:r>
            <a:r>
              <a:rPr lang="es-ES" sz="1400" b="1" spc="-1" dirty="0">
                <a:solidFill>
                  <a:srgbClr val="000000"/>
                </a:solidFill>
                <a:latin typeface="Courier New"/>
                <a:ea typeface="Courier New"/>
              </a:rPr>
              <a:t> = </a:t>
            </a:r>
            <a:r>
              <a:rPr lang="es-ES" sz="1400" b="1" spc="-1" dirty="0">
                <a:solidFill>
                  <a:srgbClr val="941EDF"/>
                </a:solidFill>
                <a:latin typeface="Courier New"/>
                <a:ea typeface="Courier New"/>
              </a:rPr>
              <a:t>new</a:t>
            </a:r>
            <a:r>
              <a:rPr lang="es-ES" sz="1400" b="1" spc="-1" dirty="0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lang="es-ES" sz="1400" b="1" spc="-1" dirty="0" err="1">
                <a:solidFill>
                  <a:srgbClr val="000000"/>
                </a:solidFill>
                <a:latin typeface="Courier New"/>
                <a:ea typeface="Courier New"/>
              </a:rPr>
              <a:t>MenuItem</a:t>
            </a:r>
            <a:r>
              <a:rPr lang="es-ES" sz="1400" b="1" spc="-1" dirty="0">
                <a:solidFill>
                  <a:srgbClr val="000000"/>
                </a:solidFill>
                <a:latin typeface="Courier New"/>
                <a:ea typeface="Courier New"/>
              </a:rPr>
              <a:t>(</a:t>
            </a:r>
            <a:r>
              <a:rPr lang="es-ES" sz="1400" b="1" spc="-1" dirty="0">
                <a:solidFill>
                  <a:srgbClr val="00A000"/>
                </a:solidFill>
                <a:latin typeface="Courier New"/>
                <a:ea typeface="Courier New"/>
              </a:rPr>
              <a:t>"</a:t>
            </a:r>
            <a:r>
              <a:rPr lang="es-ES" sz="1400" b="1" spc="-1" dirty="0" err="1">
                <a:solidFill>
                  <a:srgbClr val="00A000"/>
                </a:solidFill>
                <a:latin typeface="Courier New"/>
                <a:ea typeface="Courier New"/>
              </a:rPr>
              <a:t>Exit</a:t>
            </a:r>
            <a:r>
              <a:rPr lang="es-ES" sz="1400" b="1" spc="-1" dirty="0">
                <a:solidFill>
                  <a:srgbClr val="00A000"/>
                </a:solidFill>
                <a:latin typeface="Courier New"/>
                <a:ea typeface="Courier New"/>
              </a:rPr>
              <a:t>"</a:t>
            </a:r>
            <a:r>
              <a:rPr lang="es-ES" sz="1400" b="1" spc="-1" dirty="0">
                <a:solidFill>
                  <a:srgbClr val="000000"/>
                </a:solidFill>
                <a:latin typeface="Courier New"/>
                <a:ea typeface="Courier New"/>
              </a:rPr>
              <a:t>);</a:t>
            </a:r>
            <a:br>
              <a:rPr lang="es-ES" sz="1400" dirty="0"/>
            </a:br>
            <a:r>
              <a:rPr lang="es-ES" sz="1400" b="1" spc="-1" dirty="0">
                <a:solidFill>
                  <a:srgbClr val="000000"/>
                </a:solidFill>
                <a:latin typeface="Courier New"/>
                <a:ea typeface="Courier New"/>
              </a:rPr>
              <a:t>      </a:t>
            </a:r>
            <a:r>
              <a:rPr lang="es-ES" sz="1400" b="1" spc="-1" dirty="0" err="1">
                <a:solidFill>
                  <a:srgbClr val="000000"/>
                </a:solidFill>
                <a:latin typeface="Courier New"/>
                <a:ea typeface="Courier New"/>
              </a:rPr>
              <a:t>contextMenu.getItems</a:t>
            </a:r>
            <a:r>
              <a:rPr lang="es-ES" sz="1400" b="1" spc="-1" dirty="0">
                <a:solidFill>
                  <a:srgbClr val="000000"/>
                </a:solidFill>
                <a:latin typeface="Courier New"/>
                <a:ea typeface="Courier New"/>
              </a:rPr>
              <a:t>().</a:t>
            </a:r>
            <a:r>
              <a:rPr lang="es-ES" sz="1400" b="1" spc="-1" dirty="0" err="1">
                <a:solidFill>
                  <a:srgbClr val="000000"/>
                </a:solidFill>
                <a:latin typeface="Courier New"/>
                <a:ea typeface="Courier New"/>
              </a:rPr>
              <a:t>addAll</a:t>
            </a:r>
            <a:r>
              <a:rPr lang="es-ES" sz="1400" b="1" spc="-1" dirty="0">
                <a:solidFill>
                  <a:srgbClr val="000000"/>
                </a:solidFill>
                <a:latin typeface="Courier New"/>
                <a:ea typeface="Courier New"/>
              </a:rPr>
              <a:t>(</a:t>
            </a:r>
            <a:r>
              <a:rPr lang="es-ES" sz="1400" b="1" spc="-1" dirty="0" err="1">
                <a:solidFill>
                  <a:srgbClr val="000000"/>
                </a:solidFill>
                <a:latin typeface="Courier New"/>
                <a:ea typeface="Courier New"/>
              </a:rPr>
              <a:t>menuItemNew</a:t>
            </a:r>
            <a:r>
              <a:rPr lang="es-ES" sz="1400" b="1" spc="-1" dirty="0">
                <a:solidFill>
                  <a:srgbClr val="000000"/>
                </a:solidFill>
                <a:latin typeface="Courier New"/>
                <a:ea typeface="Courier New"/>
              </a:rPr>
              <a:t>, </a:t>
            </a:r>
            <a:r>
              <a:rPr lang="es-ES" sz="1400" b="1" spc="-1" dirty="0" err="1">
                <a:solidFill>
                  <a:srgbClr val="000000"/>
                </a:solidFill>
                <a:latin typeface="Courier New"/>
                <a:ea typeface="Courier New"/>
              </a:rPr>
              <a:t>menuItemOpen</a:t>
            </a:r>
            <a:r>
              <a:rPr lang="es-ES" sz="1400" b="1" spc="-1" dirty="0">
                <a:solidFill>
                  <a:srgbClr val="000000"/>
                </a:solidFill>
                <a:latin typeface="Courier New"/>
                <a:ea typeface="Courier New"/>
              </a:rPr>
              <a:t>,</a:t>
            </a:r>
            <a:br>
              <a:rPr lang="es-ES" sz="1400" dirty="0"/>
            </a:br>
            <a:r>
              <a:rPr lang="es-ES" sz="1400" b="1" spc="-1" dirty="0">
                <a:solidFill>
                  <a:srgbClr val="000000"/>
                </a:solidFill>
                <a:latin typeface="Courier New"/>
                <a:ea typeface="Courier New"/>
              </a:rPr>
              <a:t>                                   </a:t>
            </a:r>
            <a:r>
              <a:rPr lang="es-ES" sz="1400" b="1" spc="-1" dirty="0" err="1">
                <a:solidFill>
                  <a:srgbClr val="000000"/>
                </a:solidFill>
                <a:latin typeface="Courier New"/>
                <a:ea typeface="Courier New"/>
              </a:rPr>
              <a:t>menuItemPrint</a:t>
            </a:r>
            <a:r>
              <a:rPr lang="es-ES" sz="1400" b="1" spc="-1" dirty="0">
                <a:solidFill>
                  <a:srgbClr val="000000"/>
                </a:solidFill>
                <a:latin typeface="Courier New"/>
                <a:ea typeface="Courier New"/>
              </a:rPr>
              <a:t>, </a:t>
            </a:r>
            <a:r>
              <a:rPr lang="es-ES" sz="1400" b="1" spc="-1" dirty="0" err="1">
                <a:solidFill>
                  <a:srgbClr val="000000"/>
                </a:solidFill>
                <a:latin typeface="Courier New"/>
                <a:ea typeface="Courier New"/>
              </a:rPr>
              <a:t>menuItemExit</a:t>
            </a:r>
            <a:r>
              <a:rPr lang="es-ES" sz="1400" b="1" spc="-1" dirty="0">
                <a:solidFill>
                  <a:srgbClr val="000000"/>
                </a:solidFill>
                <a:latin typeface="Courier New"/>
                <a:ea typeface="Courier New"/>
              </a:rPr>
              <a:t>);</a:t>
            </a:r>
            <a:br>
              <a:rPr lang="es-ES" sz="1400" dirty="0"/>
            </a:br>
            <a:r>
              <a:rPr lang="es-ES" sz="1400" spc="-1" dirty="0">
                <a:solidFill>
                  <a:srgbClr val="000000"/>
                </a:solidFill>
                <a:latin typeface="Courier New"/>
                <a:ea typeface="Courier New"/>
              </a:rPr>
              <a:t>      </a:t>
            </a:r>
            <a:r>
              <a:rPr lang="es-ES" sz="1400" spc="-1" dirty="0" err="1">
                <a:solidFill>
                  <a:srgbClr val="000000"/>
                </a:solidFill>
                <a:latin typeface="Courier New"/>
                <a:ea typeface="Courier New"/>
              </a:rPr>
              <a:t>Pane</a:t>
            </a:r>
            <a:r>
              <a:rPr lang="es-ES" sz="1400" spc="-1" dirty="0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lang="es-ES" sz="1400" spc="-1" dirty="0" err="1">
                <a:solidFill>
                  <a:srgbClr val="000000"/>
                </a:solidFill>
                <a:latin typeface="Courier New"/>
                <a:ea typeface="Courier New"/>
              </a:rPr>
              <a:t>pane</a:t>
            </a:r>
            <a:r>
              <a:rPr lang="es-ES" sz="1400" spc="-1" dirty="0">
                <a:solidFill>
                  <a:srgbClr val="000000"/>
                </a:solidFill>
                <a:latin typeface="Courier New"/>
                <a:ea typeface="Courier New"/>
              </a:rPr>
              <a:t> = </a:t>
            </a:r>
            <a:r>
              <a:rPr lang="es-ES" sz="1400" spc="-1" dirty="0">
                <a:solidFill>
                  <a:srgbClr val="941EDF"/>
                </a:solidFill>
                <a:latin typeface="Courier New"/>
                <a:ea typeface="Courier New"/>
              </a:rPr>
              <a:t>new</a:t>
            </a:r>
            <a:r>
              <a:rPr lang="es-ES" sz="1400" spc="-1" dirty="0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lang="es-ES" sz="1400" spc="-1" dirty="0" err="1">
                <a:solidFill>
                  <a:srgbClr val="000000"/>
                </a:solidFill>
                <a:latin typeface="Courier New"/>
                <a:ea typeface="Courier New"/>
              </a:rPr>
              <a:t>Pane</a:t>
            </a:r>
            <a:r>
              <a:rPr lang="es-ES" sz="1400" spc="-1" dirty="0">
                <a:solidFill>
                  <a:srgbClr val="000000"/>
                </a:solidFill>
                <a:latin typeface="Courier New"/>
                <a:ea typeface="Courier New"/>
              </a:rPr>
              <a:t>();</a:t>
            </a:r>
            <a:br>
              <a:rPr lang="es-ES" sz="1400" dirty="0"/>
            </a:br>
            <a:r>
              <a:rPr lang="es-ES" sz="1400" spc="-1" dirty="0">
                <a:solidFill>
                  <a:srgbClr val="000000"/>
                </a:solidFill>
                <a:latin typeface="Courier New"/>
                <a:ea typeface="Courier New"/>
              </a:rPr>
              <a:t>      </a:t>
            </a:r>
            <a:r>
              <a:rPr lang="es-ES" sz="1400" spc="-1" dirty="0" err="1">
                <a:solidFill>
                  <a:srgbClr val="000000"/>
                </a:solidFill>
                <a:latin typeface="Courier New"/>
                <a:ea typeface="Courier New"/>
              </a:rPr>
              <a:t>Scene</a:t>
            </a:r>
            <a:r>
              <a:rPr lang="es-ES" sz="1400" spc="-1" dirty="0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lang="es-ES" sz="1400" spc="-1" dirty="0" err="1">
                <a:solidFill>
                  <a:srgbClr val="000000"/>
                </a:solidFill>
                <a:latin typeface="Courier New"/>
                <a:ea typeface="Courier New"/>
              </a:rPr>
              <a:t>scene</a:t>
            </a:r>
            <a:r>
              <a:rPr lang="es-ES" sz="1400" spc="-1" dirty="0">
                <a:solidFill>
                  <a:srgbClr val="000000"/>
                </a:solidFill>
                <a:latin typeface="Courier New"/>
                <a:ea typeface="Courier New"/>
              </a:rPr>
              <a:t> = </a:t>
            </a:r>
            <a:r>
              <a:rPr lang="es-ES" sz="1400" spc="-1" dirty="0">
                <a:solidFill>
                  <a:srgbClr val="941EDF"/>
                </a:solidFill>
                <a:latin typeface="Courier New"/>
                <a:ea typeface="Courier New"/>
              </a:rPr>
              <a:t>new</a:t>
            </a:r>
            <a:r>
              <a:rPr lang="es-ES" sz="1400" spc="-1" dirty="0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lang="es-ES" sz="1400" spc="-1" dirty="0" err="1">
                <a:solidFill>
                  <a:srgbClr val="000000"/>
                </a:solidFill>
                <a:latin typeface="Courier New"/>
                <a:ea typeface="Courier New"/>
              </a:rPr>
              <a:t>Scene</a:t>
            </a:r>
            <a:r>
              <a:rPr lang="es-ES" sz="1400" spc="-1" dirty="0">
                <a:solidFill>
                  <a:srgbClr val="000000"/>
                </a:solidFill>
                <a:latin typeface="Courier New"/>
                <a:ea typeface="Courier New"/>
              </a:rPr>
              <a:t>(</a:t>
            </a:r>
            <a:r>
              <a:rPr lang="es-ES" sz="1400" spc="-1" dirty="0" err="1">
                <a:solidFill>
                  <a:srgbClr val="000000"/>
                </a:solidFill>
                <a:latin typeface="Courier New"/>
                <a:ea typeface="Courier New"/>
              </a:rPr>
              <a:t>pane</a:t>
            </a:r>
            <a:r>
              <a:rPr lang="es-ES" sz="1400" spc="-1" dirty="0">
                <a:solidFill>
                  <a:srgbClr val="000000"/>
                </a:solidFill>
                <a:latin typeface="Courier New"/>
                <a:ea typeface="Courier New"/>
              </a:rPr>
              <a:t>, 300, 250);</a:t>
            </a:r>
            <a:br>
              <a:rPr lang="es-ES" sz="1400" dirty="0"/>
            </a:br>
            <a:r>
              <a:rPr lang="es-ES" sz="1400" spc="-1" dirty="0">
                <a:solidFill>
                  <a:srgbClr val="000000"/>
                </a:solidFill>
                <a:latin typeface="Courier New"/>
                <a:ea typeface="Courier New"/>
              </a:rPr>
              <a:t>      </a:t>
            </a:r>
            <a:r>
              <a:rPr lang="es-ES" sz="1400" spc="-1" dirty="0" err="1">
                <a:solidFill>
                  <a:srgbClr val="000000"/>
                </a:solidFill>
                <a:latin typeface="Courier New"/>
                <a:ea typeface="Courier New"/>
              </a:rPr>
              <a:t>primaryStage.setTitle</a:t>
            </a:r>
            <a:r>
              <a:rPr lang="es-ES" sz="1400" spc="-1" dirty="0">
                <a:solidFill>
                  <a:srgbClr val="000000"/>
                </a:solidFill>
                <a:latin typeface="Courier New"/>
                <a:ea typeface="Courier New"/>
              </a:rPr>
              <a:t>(</a:t>
            </a:r>
            <a:r>
              <a:rPr lang="es-ES" sz="1400" spc="-1" dirty="0">
                <a:solidFill>
                  <a:srgbClr val="00A000"/>
                </a:solidFill>
                <a:latin typeface="Courier New"/>
                <a:ea typeface="Courier New"/>
              </a:rPr>
              <a:t>"</a:t>
            </a:r>
            <a:r>
              <a:rPr lang="es-ES" sz="1400" spc="-1" dirty="0" err="1">
                <a:solidFill>
                  <a:srgbClr val="00A000"/>
                </a:solidFill>
                <a:latin typeface="Courier New"/>
                <a:ea typeface="Courier New"/>
              </a:rPr>
              <a:t>ContextMenuDemo</a:t>
            </a:r>
            <a:r>
              <a:rPr lang="es-ES" sz="1400" spc="-1" dirty="0">
                <a:solidFill>
                  <a:srgbClr val="00A000"/>
                </a:solidFill>
                <a:latin typeface="Courier New"/>
                <a:ea typeface="Courier New"/>
              </a:rPr>
              <a:t>"</a:t>
            </a:r>
            <a:r>
              <a:rPr lang="es-ES" sz="1400" spc="-1" dirty="0">
                <a:solidFill>
                  <a:srgbClr val="000000"/>
                </a:solidFill>
                <a:latin typeface="Courier New"/>
                <a:ea typeface="Courier New"/>
              </a:rPr>
              <a:t>);</a:t>
            </a:r>
            <a:br>
              <a:rPr lang="es-ES" sz="1400" dirty="0"/>
            </a:br>
            <a:r>
              <a:rPr lang="es-ES" sz="1400" spc="-1" dirty="0">
                <a:solidFill>
                  <a:srgbClr val="000000"/>
                </a:solidFill>
                <a:latin typeface="Courier New"/>
                <a:ea typeface="Courier New"/>
              </a:rPr>
              <a:t>      </a:t>
            </a:r>
            <a:r>
              <a:rPr lang="es-ES" sz="1400" spc="-1" dirty="0" err="1">
                <a:solidFill>
                  <a:srgbClr val="000000"/>
                </a:solidFill>
                <a:latin typeface="Courier New"/>
                <a:ea typeface="Courier New"/>
              </a:rPr>
              <a:t>primaryStage.setScene</a:t>
            </a:r>
            <a:r>
              <a:rPr lang="es-ES" sz="1400" spc="-1" dirty="0">
                <a:solidFill>
                  <a:srgbClr val="000000"/>
                </a:solidFill>
                <a:latin typeface="Courier New"/>
                <a:ea typeface="Courier New"/>
              </a:rPr>
              <a:t>(</a:t>
            </a:r>
            <a:r>
              <a:rPr lang="es-ES" sz="1400" spc="-1" dirty="0" err="1">
                <a:solidFill>
                  <a:srgbClr val="000000"/>
                </a:solidFill>
                <a:latin typeface="Courier New"/>
                <a:ea typeface="Courier New"/>
              </a:rPr>
              <a:t>scene</a:t>
            </a:r>
            <a:r>
              <a:rPr lang="es-ES" sz="1400" spc="-1" dirty="0">
                <a:solidFill>
                  <a:srgbClr val="000000"/>
                </a:solidFill>
                <a:latin typeface="Courier New"/>
                <a:ea typeface="Courier New"/>
              </a:rPr>
              <a:t>);</a:t>
            </a:r>
            <a:br>
              <a:rPr lang="es-ES" sz="1400" dirty="0"/>
            </a:br>
            <a:r>
              <a:rPr lang="es-ES" sz="1400" spc="-1" dirty="0">
                <a:solidFill>
                  <a:srgbClr val="000000"/>
                </a:solidFill>
                <a:latin typeface="Courier New"/>
                <a:ea typeface="Courier New"/>
              </a:rPr>
              <a:t>      </a:t>
            </a:r>
            <a:r>
              <a:rPr lang="es-ES" sz="1400" spc="-1" dirty="0" err="1">
                <a:solidFill>
                  <a:srgbClr val="000000"/>
                </a:solidFill>
                <a:latin typeface="Courier New"/>
                <a:ea typeface="Courier New"/>
              </a:rPr>
              <a:t>primaryStage.show</a:t>
            </a:r>
            <a:r>
              <a:rPr lang="es-ES" sz="1400" spc="-1" dirty="0">
                <a:solidFill>
                  <a:srgbClr val="000000"/>
                </a:solidFill>
                <a:latin typeface="Courier New"/>
                <a:ea typeface="Courier New"/>
              </a:rPr>
              <a:t>();</a:t>
            </a:r>
            <a:br>
              <a:rPr lang="es-ES" sz="1400" dirty="0"/>
            </a:br>
            <a:r>
              <a:rPr lang="es-ES" sz="1400" spc="-1" dirty="0">
                <a:solidFill>
                  <a:srgbClr val="000000"/>
                </a:solidFill>
                <a:latin typeface="Courier New"/>
                <a:ea typeface="Courier New"/>
              </a:rPr>
              <a:t>      </a:t>
            </a:r>
            <a:r>
              <a:rPr lang="es-ES" sz="1400" b="1" spc="-1" dirty="0" err="1">
                <a:solidFill>
                  <a:srgbClr val="000000"/>
                </a:solidFill>
                <a:latin typeface="Courier New"/>
                <a:ea typeface="Courier New"/>
              </a:rPr>
              <a:t>pane.setOnMousePressed</a:t>
            </a:r>
            <a:r>
              <a:rPr lang="es-ES" sz="1400" b="1" spc="-1" dirty="0">
                <a:solidFill>
                  <a:srgbClr val="000000"/>
                </a:solidFill>
                <a:latin typeface="Courier New"/>
                <a:ea typeface="Courier New"/>
              </a:rPr>
              <a:t>(</a:t>
            </a:r>
            <a:br>
              <a:rPr lang="es-ES" sz="1400" dirty="0"/>
            </a:br>
            <a:r>
              <a:rPr lang="es-ES" sz="1400" b="1" spc="-1" dirty="0">
                <a:solidFill>
                  <a:srgbClr val="000000"/>
                </a:solidFill>
                <a:latin typeface="Courier New"/>
                <a:ea typeface="Courier New"/>
              </a:rPr>
              <a:t>              e -&gt; </a:t>
            </a:r>
            <a:r>
              <a:rPr lang="es-ES" sz="1400" b="1" spc="-1" dirty="0" err="1">
                <a:solidFill>
                  <a:srgbClr val="000000"/>
                </a:solidFill>
                <a:latin typeface="Courier New"/>
                <a:ea typeface="Courier New"/>
              </a:rPr>
              <a:t>contextMenu.show</a:t>
            </a:r>
            <a:r>
              <a:rPr lang="es-ES" sz="1400" b="1" spc="-1" dirty="0">
                <a:solidFill>
                  <a:srgbClr val="000000"/>
                </a:solidFill>
                <a:latin typeface="Courier New"/>
                <a:ea typeface="Courier New"/>
              </a:rPr>
              <a:t>(</a:t>
            </a:r>
            <a:r>
              <a:rPr lang="es-ES" sz="1400" b="1" spc="-1" dirty="0" err="1">
                <a:solidFill>
                  <a:srgbClr val="000000"/>
                </a:solidFill>
                <a:latin typeface="Courier New"/>
                <a:ea typeface="Courier New"/>
              </a:rPr>
              <a:t>pane</a:t>
            </a:r>
            <a:r>
              <a:rPr lang="es-ES" sz="1400" b="1" spc="-1" dirty="0">
                <a:solidFill>
                  <a:srgbClr val="000000"/>
                </a:solidFill>
                <a:latin typeface="Courier New"/>
                <a:ea typeface="Courier New"/>
              </a:rPr>
              <a:t>, </a:t>
            </a:r>
            <a:r>
              <a:rPr lang="es-ES" sz="1400" b="1" spc="-1" dirty="0" err="1">
                <a:solidFill>
                  <a:srgbClr val="000000"/>
                </a:solidFill>
                <a:latin typeface="Courier New"/>
                <a:ea typeface="Courier New"/>
              </a:rPr>
              <a:t>e.getScreenX</a:t>
            </a:r>
            <a:r>
              <a:rPr lang="es-ES" sz="1400" b="1" spc="-1" dirty="0">
                <a:solidFill>
                  <a:srgbClr val="000000"/>
                </a:solidFill>
                <a:latin typeface="Courier New"/>
                <a:ea typeface="Courier New"/>
              </a:rPr>
              <a:t>(), </a:t>
            </a:r>
            <a:r>
              <a:rPr lang="es-ES" sz="1400" b="1" spc="-1" dirty="0" err="1">
                <a:solidFill>
                  <a:srgbClr val="000000"/>
                </a:solidFill>
                <a:latin typeface="Courier New"/>
                <a:ea typeface="Courier New"/>
              </a:rPr>
              <a:t>e.getScreenY</a:t>
            </a:r>
            <a:r>
              <a:rPr lang="es-ES" sz="1400" b="1" spc="-1" dirty="0">
                <a:solidFill>
                  <a:srgbClr val="000000"/>
                </a:solidFill>
                <a:latin typeface="Courier New"/>
                <a:ea typeface="Courier New"/>
              </a:rPr>
              <a:t>()));</a:t>
            </a:r>
            <a:br>
              <a:rPr lang="es-ES" sz="1400" dirty="0"/>
            </a:br>
            <a:r>
              <a:rPr lang="es-ES" sz="1400" spc="-1" dirty="0">
                <a:solidFill>
                  <a:srgbClr val="000000"/>
                </a:solidFill>
                <a:latin typeface="Courier New"/>
                <a:ea typeface="Courier New"/>
              </a:rPr>
              <a:t>      </a:t>
            </a:r>
            <a:r>
              <a:rPr lang="es-ES" sz="1400" spc="-1" dirty="0" err="1">
                <a:solidFill>
                  <a:srgbClr val="000000"/>
                </a:solidFill>
                <a:latin typeface="Courier New"/>
                <a:ea typeface="Courier New"/>
              </a:rPr>
              <a:t>menuItemNew.setOnAction</a:t>
            </a:r>
            <a:r>
              <a:rPr lang="es-ES" sz="1400" spc="-1" dirty="0">
                <a:solidFill>
                  <a:srgbClr val="000000"/>
                </a:solidFill>
                <a:latin typeface="Courier New"/>
                <a:ea typeface="Courier New"/>
              </a:rPr>
              <a:t>(e -&gt; </a:t>
            </a:r>
            <a:r>
              <a:rPr lang="es-ES" sz="1400" spc="-1" dirty="0" err="1">
                <a:solidFill>
                  <a:srgbClr val="000000"/>
                </a:solidFill>
                <a:latin typeface="Courier New"/>
                <a:ea typeface="Courier New"/>
              </a:rPr>
              <a:t>System.out.println</a:t>
            </a:r>
            <a:r>
              <a:rPr lang="es-ES" sz="1400" spc="-1" dirty="0">
                <a:solidFill>
                  <a:srgbClr val="000000"/>
                </a:solidFill>
                <a:latin typeface="Courier New"/>
                <a:ea typeface="Courier New"/>
              </a:rPr>
              <a:t>(</a:t>
            </a:r>
            <a:r>
              <a:rPr lang="es-ES" sz="1400" spc="-1" dirty="0">
                <a:solidFill>
                  <a:srgbClr val="00A000"/>
                </a:solidFill>
                <a:latin typeface="Courier New"/>
                <a:ea typeface="Courier New"/>
              </a:rPr>
              <a:t>"New"</a:t>
            </a:r>
            <a:r>
              <a:rPr lang="es-ES" sz="1400" spc="-1" dirty="0">
                <a:solidFill>
                  <a:srgbClr val="000000"/>
                </a:solidFill>
                <a:latin typeface="Courier New"/>
                <a:ea typeface="Courier New"/>
              </a:rPr>
              <a:t>));</a:t>
            </a:r>
            <a:br>
              <a:rPr lang="es-ES" sz="1400" dirty="0"/>
            </a:br>
            <a:r>
              <a:rPr lang="es-ES" sz="1400" spc="-1" dirty="0">
                <a:solidFill>
                  <a:srgbClr val="000000"/>
                </a:solidFill>
                <a:latin typeface="Courier New"/>
                <a:ea typeface="Courier New"/>
              </a:rPr>
              <a:t>      </a:t>
            </a:r>
            <a:r>
              <a:rPr lang="es-ES" sz="1400" spc="-1" dirty="0" err="1">
                <a:solidFill>
                  <a:srgbClr val="000000"/>
                </a:solidFill>
                <a:latin typeface="Courier New"/>
                <a:ea typeface="Courier New"/>
              </a:rPr>
              <a:t>menuItemOpen.setOnAction</a:t>
            </a:r>
            <a:r>
              <a:rPr lang="es-ES" sz="1400" spc="-1" dirty="0">
                <a:solidFill>
                  <a:srgbClr val="000000"/>
                </a:solidFill>
                <a:latin typeface="Courier New"/>
                <a:ea typeface="Courier New"/>
              </a:rPr>
              <a:t>(e -&gt; </a:t>
            </a:r>
            <a:r>
              <a:rPr lang="es-ES" sz="1400" spc="-1" dirty="0" err="1">
                <a:solidFill>
                  <a:srgbClr val="000000"/>
                </a:solidFill>
                <a:latin typeface="Courier New"/>
                <a:ea typeface="Courier New"/>
              </a:rPr>
              <a:t>System.out.println</a:t>
            </a:r>
            <a:r>
              <a:rPr lang="es-ES" sz="1400" spc="-1" dirty="0">
                <a:solidFill>
                  <a:srgbClr val="000000"/>
                </a:solidFill>
                <a:latin typeface="Courier New"/>
                <a:ea typeface="Courier New"/>
              </a:rPr>
              <a:t>(</a:t>
            </a:r>
            <a:r>
              <a:rPr lang="es-ES" sz="1400" spc="-1" dirty="0">
                <a:solidFill>
                  <a:srgbClr val="00A000"/>
                </a:solidFill>
                <a:latin typeface="Courier New"/>
                <a:ea typeface="Courier New"/>
              </a:rPr>
              <a:t>"Open"</a:t>
            </a:r>
            <a:r>
              <a:rPr lang="es-ES" sz="1400" spc="-1" dirty="0">
                <a:solidFill>
                  <a:srgbClr val="000000"/>
                </a:solidFill>
                <a:latin typeface="Courier New"/>
                <a:ea typeface="Courier New"/>
              </a:rPr>
              <a:t>));</a:t>
            </a:r>
            <a:br>
              <a:rPr lang="es-ES" sz="1400" dirty="0"/>
            </a:br>
            <a:r>
              <a:rPr lang="es-ES" sz="1400" spc="-1" dirty="0">
                <a:solidFill>
                  <a:srgbClr val="000000"/>
                </a:solidFill>
                <a:latin typeface="Courier New"/>
                <a:ea typeface="Courier New"/>
              </a:rPr>
              <a:t>      </a:t>
            </a:r>
            <a:r>
              <a:rPr lang="es-ES" sz="1400" spc="-1" dirty="0" err="1">
                <a:solidFill>
                  <a:srgbClr val="000000"/>
                </a:solidFill>
                <a:latin typeface="Courier New"/>
                <a:ea typeface="Courier New"/>
              </a:rPr>
              <a:t>menuItemPrint.setOnAction</a:t>
            </a:r>
            <a:r>
              <a:rPr lang="es-ES" sz="1400" spc="-1" dirty="0">
                <a:solidFill>
                  <a:srgbClr val="000000"/>
                </a:solidFill>
                <a:latin typeface="Courier New"/>
                <a:ea typeface="Courier New"/>
              </a:rPr>
              <a:t>(e -&gt; </a:t>
            </a:r>
            <a:r>
              <a:rPr lang="es-ES" sz="1400" spc="-1" dirty="0" err="1">
                <a:solidFill>
                  <a:srgbClr val="000000"/>
                </a:solidFill>
                <a:latin typeface="Courier New"/>
                <a:ea typeface="Courier New"/>
              </a:rPr>
              <a:t>System.out.println</a:t>
            </a:r>
            <a:r>
              <a:rPr lang="es-ES" sz="1400" spc="-1" dirty="0">
                <a:solidFill>
                  <a:srgbClr val="000000"/>
                </a:solidFill>
                <a:latin typeface="Courier New"/>
                <a:ea typeface="Courier New"/>
              </a:rPr>
              <a:t>(</a:t>
            </a:r>
            <a:r>
              <a:rPr lang="es-ES" sz="1400" spc="-1" dirty="0">
                <a:solidFill>
                  <a:srgbClr val="00A000"/>
                </a:solidFill>
                <a:latin typeface="Courier New"/>
                <a:ea typeface="Courier New"/>
              </a:rPr>
              <a:t>"</a:t>
            </a:r>
            <a:r>
              <a:rPr lang="es-ES" sz="1400" spc="-1" dirty="0" err="1">
                <a:solidFill>
                  <a:srgbClr val="00A000"/>
                </a:solidFill>
                <a:latin typeface="Courier New"/>
                <a:ea typeface="Courier New"/>
              </a:rPr>
              <a:t>Print</a:t>
            </a:r>
            <a:r>
              <a:rPr lang="es-ES" sz="1400" spc="-1" dirty="0">
                <a:solidFill>
                  <a:srgbClr val="00A000"/>
                </a:solidFill>
                <a:latin typeface="Courier New"/>
                <a:ea typeface="Courier New"/>
              </a:rPr>
              <a:t>"</a:t>
            </a:r>
            <a:r>
              <a:rPr lang="es-ES" sz="1400" spc="-1" dirty="0">
                <a:solidFill>
                  <a:srgbClr val="000000"/>
                </a:solidFill>
                <a:latin typeface="Courier New"/>
                <a:ea typeface="Courier New"/>
              </a:rPr>
              <a:t>));</a:t>
            </a:r>
            <a:br>
              <a:rPr lang="es-ES" sz="1400" dirty="0"/>
            </a:br>
            <a:r>
              <a:rPr lang="es-ES" sz="1400" spc="-1" dirty="0">
                <a:solidFill>
                  <a:srgbClr val="000000"/>
                </a:solidFill>
                <a:latin typeface="Courier New"/>
                <a:ea typeface="Courier New"/>
              </a:rPr>
              <a:t>      </a:t>
            </a:r>
            <a:r>
              <a:rPr lang="es-ES" sz="1400" spc="-1" dirty="0" err="1">
                <a:solidFill>
                  <a:srgbClr val="000000"/>
                </a:solidFill>
                <a:latin typeface="Courier New"/>
                <a:ea typeface="Courier New"/>
              </a:rPr>
              <a:t>menuItemExit.setOnAction</a:t>
            </a:r>
            <a:r>
              <a:rPr lang="es-ES" sz="1400" spc="-1" dirty="0">
                <a:solidFill>
                  <a:srgbClr val="000000"/>
                </a:solidFill>
                <a:latin typeface="Courier New"/>
                <a:ea typeface="Courier New"/>
              </a:rPr>
              <a:t>(e -&gt; </a:t>
            </a:r>
            <a:r>
              <a:rPr lang="es-ES" sz="1400" spc="-1" dirty="0" err="1">
                <a:solidFill>
                  <a:srgbClr val="000000"/>
                </a:solidFill>
                <a:latin typeface="Courier New"/>
                <a:ea typeface="Courier New"/>
              </a:rPr>
              <a:t>System.exit</a:t>
            </a:r>
            <a:r>
              <a:rPr lang="es-ES" sz="1400" spc="-1" dirty="0">
                <a:solidFill>
                  <a:srgbClr val="000000"/>
                </a:solidFill>
                <a:latin typeface="Courier New"/>
                <a:ea typeface="Courier New"/>
              </a:rPr>
              <a:t>(0));</a:t>
            </a:r>
            <a:br>
              <a:rPr lang="es-ES" sz="1400" dirty="0"/>
            </a:br>
            <a:r>
              <a:rPr lang="es-ES" sz="1400" spc="-1" dirty="0">
                <a:solidFill>
                  <a:srgbClr val="000000"/>
                </a:solidFill>
                <a:latin typeface="Courier New"/>
                <a:ea typeface="Courier New"/>
              </a:rPr>
              <a:t>   }</a:t>
            </a:r>
            <a:br>
              <a:rPr lang="es-ES" sz="1400" dirty="0"/>
            </a:br>
            <a:r>
              <a:rPr lang="es-ES" sz="1400" spc="-1" dirty="0">
                <a:solidFill>
                  <a:srgbClr val="E65D00"/>
                </a:solidFill>
                <a:latin typeface="Courier New"/>
                <a:ea typeface="Courier New"/>
              </a:rPr>
              <a:t>//  .... </a:t>
            </a:r>
            <a:r>
              <a:rPr lang="es-ES" sz="1400" spc="-1" dirty="0" err="1">
                <a:solidFill>
                  <a:srgbClr val="E65D00"/>
                </a:solidFill>
                <a:latin typeface="Courier New"/>
                <a:ea typeface="Courier New"/>
              </a:rPr>
              <a:t>main</a:t>
            </a:r>
            <a:r>
              <a:rPr lang="es-ES" sz="1400" spc="-1" dirty="0">
                <a:solidFill>
                  <a:srgbClr val="E65D00"/>
                </a:solidFill>
                <a:latin typeface="Courier New"/>
                <a:ea typeface="Courier New"/>
              </a:rPr>
              <a:t> ...</a:t>
            </a:r>
            <a:br>
              <a:rPr lang="es-ES" sz="1400" dirty="0"/>
            </a:br>
            <a:r>
              <a:rPr lang="es-ES" sz="1400" spc="-1" dirty="0">
                <a:solidFill>
                  <a:srgbClr val="000000"/>
                </a:solidFill>
                <a:latin typeface="Courier New"/>
                <a:ea typeface="Courier New"/>
              </a:rPr>
              <a:t>}</a:t>
            </a:r>
            <a:endParaRPr lang="es-ES" sz="1400" spc="-1" dirty="0">
              <a:solidFill>
                <a:srgbClr val="000000"/>
              </a:solidFill>
              <a:latin typeface="FreeSan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20DF1E-61C8-2CB0-F1A4-01A555F0B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ELO329: Agustín J. González</a:t>
            </a:r>
            <a:endParaRPr lang="es-ES_trad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ABA949-E9D2-D8BD-1555-74D5D8444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8B298-836D-BF4F-8BF0-A4B0B62BAAF1}" type="slidenum">
              <a:rPr lang="es-ES_tradnl" smtClean="0"/>
              <a:pPr/>
              <a:t>13</a:t>
            </a:fld>
            <a:endParaRPr lang="es-ES_tradnl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76C6A41-815B-416B-D058-025979A923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0600" y="2796353"/>
            <a:ext cx="3760817" cy="3559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8900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E6A3BE6-DBC2-BC31-73A9-0BD25CB161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sz="3200" spc="-1" dirty="0">
                <a:latin typeface="Arial"/>
              </a:rPr>
              <a:t>Podríamos ver más temas como transformaciones 2D y 3D, efectos visuales, etc., pero quedaremos hasta aquí.</a:t>
            </a:r>
            <a:br>
              <a:rPr lang="es-ES" sz="3200" dirty="0"/>
            </a:br>
            <a:r>
              <a:rPr lang="es-ES" sz="3200" spc="-1" dirty="0">
                <a:latin typeface="Arial"/>
              </a:rPr>
              <a:t>Los interesados ver:</a:t>
            </a:r>
            <a:br>
              <a:rPr lang="es-ES" sz="3200" dirty="0"/>
            </a:br>
            <a:r>
              <a:rPr lang="es-ES" sz="2400" spc="-1" dirty="0">
                <a:latin typeface="Arial"/>
                <a:hlinkClick r:id="rId2"/>
              </a:rPr>
              <a:t>https://docs.oracle.com/javase/8/javase-clienttechnologies.htm</a:t>
            </a:r>
            <a:endParaRPr lang="es-ES_tradnl" sz="3200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7D92415-368A-70D7-D8D1-2DB1F9E5AC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3F9F90-1AD7-9031-C755-A1DB62EB6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_tradnl"/>
              <a:t>ELO329: Agustín J. González</a:t>
            </a:r>
            <a:endParaRPr lang="es-ES_trad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7628C5-FD17-AECC-31A9-41CEEA0CC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A8B298-836D-BF4F-8BF0-A4B0B62BAAF1}" type="slidenum">
              <a:rPr lang="es-ES_tradnl" smtClean="0"/>
              <a:pPr>
                <a:defRPr/>
              </a:pPr>
              <a:t>14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53861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B10DBF49-EA97-250D-999D-04C538B07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Animaciones</a:t>
            </a:r>
            <a:endParaRPr lang="es-ES_tradnl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AF64BA0-548C-4515-3E40-A5609CF07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Una animación básicamente es cambiar las propiedades (tamaño, posición, color, </a:t>
            </a:r>
            <a:r>
              <a:rPr lang="es-ES" dirty="0" err="1"/>
              <a:t>etc</a:t>
            </a:r>
            <a:r>
              <a:rPr lang="es-ES" dirty="0"/>
              <a:t>) de un objeto a intervalos pequeños para dar la impresión de continuidad. </a:t>
            </a:r>
          </a:p>
          <a:p>
            <a:r>
              <a:rPr lang="es-ES" dirty="0"/>
              <a:t>Animaciones en </a:t>
            </a:r>
            <a:r>
              <a:rPr lang="es-ES" dirty="0" err="1"/>
              <a:t>JavaFX</a:t>
            </a:r>
            <a:r>
              <a:rPr lang="es-ES" dirty="0"/>
              <a:t> son divididas en animaciones de línea de tiempo y transiciones: clases Timeline y </a:t>
            </a:r>
            <a:r>
              <a:rPr lang="es-ES" dirty="0" err="1"/>
              <a:t>Transition</a:t>
            </a:r>
            <a:r>
              <a:rPr lang="es-ES" dirty="0"/>
              <a:t>. Ambas subclases de </a:t>
            </a:r>
            <a:r>
              <a:rPr lang="es-ES" dirty="0" err="1"/>
              <a:t>Animation</a:t>
            </a:r>
            <a:r>
              <a:rPr lang="es-ES" dirty="0"/>
              <a:t>.</a:t>
            </a:r>
          </a:p>
          <a:p>
            <a:r>
              <a:rPr lang="es-ES" dirty="0"/>
              <a:t>Hay varias subclases de </a:t>
            </a:r>
            <a:r>
              <a:rPr lang="es-ES" dirty="0" err="1"/>
              <a:t>Transition</a:t>
            </a:r>
            <a:r>
              <a:rPr lang="es-ES" dirty="0"/>
              <a:t>, cada una de ellas define la animación de un valor o propiedad particular. </a:t>
            </a:r>
          </a:p>
          <a:p>
            <a:r>
              <a:rPr lang="es-ES" dirty="0"/>
              <a:t>Así tenemos, por ejemplo:</a:t>
            </a:r>
          </a:p>
          <a:p>
            <a:pPr lvl="1"/>
            <a:r>
              <a:rPr lang="es-ES" dirty="0"/>
              <a:t>Clase </a:t>
            </a:r>
            <a:r>
              <a:rPr lang="es-ES" dirty="0" err="1"/>
              <a:t>FadeTransition</a:t>
            </a:r>
            <a:r>
              <a:rPr lang="es-ES" dirty="0"/>
              <a:t> la cual cambia la opacidad (cualidad de opaco) a intervalos regulares.</a:t>
            </a:r>
          </a:p>
          <a:p>
            <a:pPr lvl="1"/>
            <a:r>
              <a:rPr lang="es-ES" dirty="0"/>
              <a:t>Clase </a:t>
            </a:r>
            <a:r>
              <a:rPr lang="es-ES" dirty="0" err="1"/>
              <a:t>PathTransition</a:t>
            </a:r>
            <a:r>
              <a:rPr lang="es-ES" dirty="0"/>
              <a:t> la cual traslada las coordenada x e y del nodo a intervalos regulares.</a:t>
            </a:r>
          </a:p>
          <a:p>
            <a:r>
              <a:rPr lang="es-ES" dirty="0"/>
              <a:t>Con Timeline podemos definir animaciones de manera libre.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091FC5-0B27-3E3D-1BDB-04238C81A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ELO329: Agustín J. González</a:t>
            </a:r>
            <a:endParaRPr lang="es-ES_trad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EACB3D-BF5D-F8E0-FCC2-CDC036DDF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8B298-836D-BF4F-8BF0-A4B0B62BAAF1}" type="slidenum">
              <a:rPr lang="es-ES_tradnl" smtClean="0"/>
              <a:pPr/>
              <a:t>2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49181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A92E5-F3C0-E3E2-06DF-E8BD55A76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Ejemplo: </a:t>
            </a:r>
            <a:r>
              <a:rPr lang="es-ES" dirty="0">
                <a:hlinkClick r:id="rId2"/>
              </a:rPr>
              <a:t>PathTransitionDemo</a:t>
            </a:r>
            <a:endParaRPr lang="es-ES_tradnl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A26FCB4-33D0-FCFB-B8F1-E70F9622D5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5309" y="1231970"/>
            <a:ext cx="10523229" cy="51243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1200" spc="-1" dirty="0" err="1">
                <a:solidFill>
                  <a:srgbClr val="941EDF"/>
                </a:solidFill>
                <a:latin typeface="Courier New"/>
                <a:ea typeface="Courier New"/>
              </a:rPr>
              <a:t>public</a:t>
            </a: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lang="es-ES" sz="1200" spc="-1" dirty="0" err="1">
                <a:solidFill>
                  <a:srgbClr val="941EDF"/>
                </a:solidFill>
                <a:latin typeface="Courier New"/>
                <a:ea typeface="Courier New"/>
              </a:rPr>
              <a:t>class</a:t>
            </a: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lang="es-ES" sz="1200" spc="-1" dirty="0" err="1">
                <a:solidFill>
                  <a:srgbClr val="000000"/>
                </a:solidFill>
                <a:latin typeface="Courier New"/>
                <a:ea typeface="Courier New"/>
                <a:hlinkClick r:id="rId2"/>
              </a:rPr>
              <a:t>PathTransitionDemo</a:t>
            </a: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lang="es-ES" sz="1200" spc="-1" dirty="0" err="1">
                <a:solidFill>
                  <a:srgbClr val="941EDF"/>
                </a:solidFill>
                <a:latin typeface="Courier New"/>
                <a:ea typeface="Courier New"/>
              </a:rPr>
              <a:t>extends</a:t>
            </a: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lang="es-ES" sz="1200" spc="-1" dirty="0" err="1">
                <a:solidFill>
                  <a:srgbClr val="000000"/>
                </a:solidFill>
                <a:latin typeface="Courier New"/>
                <a:ea typeface="Courier New"/>
              </a:rPr>
              <a:t>Application</a:t>
            </a: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</a:rPr>
              <a:t> {</a:t>
            </a:r>
            <a:br>
              <a:rPr lang="es-ES" sz="1200" dirty="0"/>
            </a:b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</a:rPr>
              <a:t>    </a:t>
            </a:r>
            <a:r>
              <a:rPr lang="es-ES" sz="1200" spc="-1" dirty="0" err="1">
                <a:solidFill>
                  <a:srgbClr val="941EDF"/>
                </a:solidFill>
                <a:latin typeface="Courier New"/>
                <a:ea typeface="Courier New"/>
              </a:rPr>
              <a:t>public</a:t>
            </a: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lang="es-ES" sz="1200" spc="-1" dirty="0" err="1">
                <a:solidFill>
                  <a:srgbClr val="941EDF"/>
                </a:solidFill>
                <a:latin typeface="Courier New"/>
                <a:ea typeface="Courier New"/>
              </a:rPr>
              <a:t>void</a:t>
            </a: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lang="es-ES" sz="1200" spc="-1" dirty="0" err="1">
                <a:solidFill>
                  <a:srgbClr val="000000"/>
                </a:solidFill>
                <a:latin typeface="Courier New"/>
                <a:ea typeface="Courier New"/>
              </a:rPr>
              <a:t>start</a:t>
            </a: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</a:rPr>
              <a:t>(</a:t>
            </a:r>
            <a:r>
              <a:rPr lang="es-ES" sz="1200" spc="-1" dirty="0" err="1">
                <a:solidFill>
                  <a:srgbClr val="000000"/>
                </a:solidFill>
                <a:latin typeface="Courier New"/>
                <a:ea typeface="Courier New"/>
              </a:rPr>
              <a:t>Stage</a:t>
            </a: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lang="es-ES" sz="1200" spc="-1" dirty="0" err="1">
                <a:solidFill>
                  <a:srgbClr val="000000"/>
                </a:solidFill>
                <a:latin typeface="Courier New"/>
                <a:ea typeface="Courier New"/>
              </a:rPr>
              <a:t>primaryStage</a:t>
            </a: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</a:rPr>
              <a:t>) {</a:t>
            </a:r>
            <a:br>
              <a:rPr lang="es-ES" sz="1200" dirty="0"/>
            </a:b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</a:rPr>
              <a:t>        </a:t>
            </a:r>
            <a:r>
              <a:rPr lang="es-ES" sz="1200" spc="-1" dirty="0" err="1">
                <a:solidFill>
                  <a:srgbClr val="000000"/>
                </a:solidFill>
                <a:latin typeface="Courier New"/>
                <a:ea typeface="Courier New"/>
              </a:rPr>
              <a:t>Pane</a:t>
            </a: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lang="es-ES" sz="1200" spc="-1" dirty="0" err="1">
                <a:solidFill>
                  <a:srgbClr val="000000"/>
                </a:solidFill>
                <a:latin typeface="Courier New"/>
                <a:ea typeface="Courier New"/>
              </a:rPr>
              <a:t>pane</a:t>
            </a: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</a:rPr>
              <a:t> = </a:t>
            </a:r>
            <a:r>
              <a:rPr lang="es-ES" sz="1200" spc="-1" dirty="0">
                <a:solidFill>
                  <a:srgbClr val="941EDF"/>
                </a:solidFill>
                <a:latin typeface="Courier New"/>
                <a:ea typeface="Courier New"/>
              </a:rPr>
              <a:t>new</a:t>
            </a: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lang="es-ES" sz="1200" spc="-1" dirty="0" err="1">
                <a:solidFill>
                  <a:srgbClr val="000000"/>
                </a:solidFill>
                <a:latin typeface="Courier New"/>
                <a:ea typeface="Courier New"/>
              </a:rPr>
              <a:t>Pane</a:t>
            </a: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</a:rPr>
              <a:t>();</a:t>
            </a:r>
            <a:br>
              <a:rPr lang="es-ES" sz="1200" dirty="0"/>
            </a:b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</a:rPr>
              <a:t>        </a:t>
            </a:r>
            <a:r>
              <a:rPr lang="es-ES" sz="1200" spc="-1" dirty="0" err="1">
                <a:solidFill>
                  <a:srgbClr val="000000"/>
                </a:solidFill>
                <a:latin typeface="Courier New"/>
                <a:ea typeface="Courier New"/>
              </a:rPr>
              <a:t>Rectangle</a:t>
            </a: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lang="es-ES" sz="1200" spc="-1" dirty="0" err="1">
                <a:solidFill>
                  <a:srgbClr val="000000"/>
                </a:solidFill>
                <a:latin typeface="Courier New"/>
                <a:ea typeface="Courier New"/>
              </a:rPr>
              <a:t>rectangle</a:t>
            </a: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</a:rPr>
              <a:t> = </a:t>
            </a:r>
            <a:r>
              <a:rPr lang="es-ES" sz="1200" spc="-1" dirty="0">
                <a:solidFill>
                  <a:srgbClr val="941EDF"/>
                </a:solidFill>
                <a:latin typeface="Courier New"/>
                <a:ea typeface="Courier New"/>
              </a:rPr>
              <a:t>new</a:t>
            </a: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lang="es-ES" sz="1200" spc="-1" dirty="0" err="1">
                <a:solidFill>
                  <a:srgbClr val="000000"/>
                </a:solidFill>
                <a:latin typeface="Courier New"/>
                <a:ea typeface="Courier New"/>
              </a:rPr>
              <a:t>Rectangle</a:t>
            </a: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</a:rPr>
              <a:t>(0, 0, 25, 50);</a:t>
            </a:r>
            <a:br>
              <a:rPr lang="es-ES" sz="1200" dirty="0"/>
            </a:b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</a:rPr>
              <a:t>        </a:t>
            </a:r>
            <a:r>
              <a:rPr lang="es-ES" sz="1200" spc="-1" dirty="0" err="1">
                <a:solidFill>
                  <a:srgbClr val="000000"/>
                </a:solidFill>
                <a:latin typeface="Courier New"/>
                <a:ea typeface="Courier New"/>
              </a:rPr>
              <a:t>rectangle.setFill</a:t>
            </a: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</a:rPr>
              <a:t>(</a:t>
            </a:r>
            <a:r>
              <a:rPr lang="es-ES" sz="1200" spc="-1" dirty="0" err="1">
                <a:solidFill>
                  <a:srgbClr val="000000"/>
                </a:solidFill>
                <a:latin typeface="Courier New"/>
                <a:ea typeface="Courier New"/>
              </a:rPr>
              <a:t>Color.ORANGE</a:t>
            </a: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</a:rPr>
              <a:t>);</a:t>
            </a:r>
            <a:br>
              <a:rPr lang="es-ES" sz="1200" dirty="0"/>
            </a:b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</a:rPr>
              <a:t>        </a:t>
            </a:r>
            <a:r>
              <a:rPr lang="es-ES" sz="1200" spc="-1" dirty="0" err="1">
                <a:solidFill>
                  <a:srgbClr val="000000"/>
                </a:solidFill>
                <a:latin typeface="Courier New"/>
                <a:ea typeface="Courier New"/>
              </a:rPr>
              <a:t>Circle</a:t>
            </a: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lang="es-ES" sz="1200" spc="-1" dirty="0" err="1">
                <a:solidFill>
                  <a:srgbClr val="000000"/>
                </a:solidFill>
                <a:latin typeface="Courier New"/>
                <a:ea typeface="Courier New"/>
              </a:rPr>
              <a:t>circle</a:t>
            </a: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</a:rPr>
              <a:t> = </a:t>
            </a:r>
            <a:r>
              <a:rPr lang="es-ES" sz="1200" spc="-1" dirty="0">
                <a:solidFill>
                  <a:srgbClr val="941EDF"/>
                </a:solidFill>
                <a:latin typeface="Courier New"/>
                <a:ea typeface="Courier New"/>
              </a:rPr>
              <a:t>new</a:t>
            </a: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lang="es-ES" sz="1200" spc="-1" dirty="0" err="1">
                <a:solidFill>
                  <a:srgbClr val="000000"/>
                </a:solidFill>
                <a:latin typeface="Courier New"/>
                <a:ea typeface="Courier New"/>
              </a:rPr>
              <a:t>Circle</a:t>
            </a: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</a:rPr>
              <a:t>(125, 100, 50);</a:t>
            </a:r>
            <a:br>
              <a:rPr lang="es-ES" sz="1200" dirty="0"/>
            </a:b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</a:rPr>
              <a:t>        </a:t>
            </a:r>
            <a:r>
              <a:rPr lang="es-ES" sz="1200" spc="-1" dirty="0" err="1">
                <a:solidFill>
                  <a:srgbClr val="000000"/>
                </a:solidFill>
                <a:latin typeface="Courier New"/>
                <a:ea typeface="Courier New"/>
              </a:rPr>
              <a:t>circle.setFill</a:t>
            </a: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</a:rPr>
              <a:t>(</a:t>
            </a:r>
            <a:r>
              <a:rPr lang="es-ES" sz="1200" spc="-1" dirty="0" err="1">
                <a:solidFill>
                  <a:srgbClr val="000000"/>
                </a:solidFill>
                <a:latin typeface="Courier New"/>
                <a:ea typeface="Courier New"/>
              </a:rPr>
              <a:t>Color.WHITE</a:t>
            </a: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</a:rPr>
              <a:t>);</a:t>
            </a:r>
            <a:br>
              <a:rPr lang="es-ES" sz="1200" dirty="0"/>
            </a:b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</a:rPr>
              <a:t>        </a:t>
            </a:r>
            <a:r>
              <a:rPr lang="es-ES" sz="1200" spc="-1" dirty="0" err="1">
                <a:solidFill>
                  <a:srgbClr val="000000"/>
                </a:solidFill>
                <a:latin typeface="Courier New"/>
                <a:ea typeface="Courier New"/>
              </a:rPr>
              <a:t>circle.setStroke</a:t>
            </a: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</a:rPr>
              <a:t>(</a:t>
            </a:r>
            <a:r>
              <a:rPr lang="es-ES" sz="1200" spc="-1" dirty="0" err="1">
                <a:solidFill>
                  <a:srgbClr val="000000"/>
                </a:solidFill>
                <a:latin typeface="Courier New"/>
                <a:ea typeface="Courier New"/>
              </a:rPr>
              <a:t>Color.BLACK</a:t>
            </a: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</a:rPr>
              <a:t>);</a:t>
            </a:r>
            <a:br>
              <a:rPr lang="es-ES" sz="1200" dirty="0"/>
            </a:b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</a:rPr>
              <a:t>        </a:t>
            </a:r>
            <a:r>
              <a:rPr lang="es-ES" sz="1200" spc="-1" dirty="0" err="1">
                <a:solidFill>
                  <a:srgbClr val="000000"/>
                </a:solidFill>
                <a:latin typeface="Courier New"/>
                <a:ea typeface="Courier New"/>
              </a:rPr>
              <a:t>pane.getChildren</a:t>
            </a: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</a:rPr>
              <a:t>().</a:t>
            </a:r>
            <a:r>
              <a:rPr lang="es-ES" sz="1200" spc="-1" dirty="0" err="1">
                <a:solidFill>
                  <a:srgbClr val="000000"/>
                </a:solidFill>
                <a:latin typeface="Courier New"/>
                <a:ea typeface="Courier New"/>
              </a:rPr>
              <a:t>addAll</a:t>
            </a: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</a:rPr>
              <a:t>(</a:t>
            </a:r>
            <a:r>
              <a:rPr lang="es-ES" sz="1200" spc="-1" dirty="0" err="1">
                <a:solidFill>
                  <a:srgbClr val="000000"/>
                </a:solidFill>
                <a:latin typeface="Courier New"/>
                <a:ea typeface="Courier New"/>
              </a:rPr>
              <a:t>circle</a:t>
            </a: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</a:rPr>
              <a:t>, </a:t>
            </a:r>
            <a:r>
              <a:rPr lang="es-ES" sz="1200" spc="-1" dirty="0" err="1">
                <a:solidFill>
                  <a:srgbClr val="000000"/>
                </a:solidFill>
                <a:latin typeface="Courier New"/>
                <a:ea typeface="Courier New"/>
              </a:rPr>
              <a:t>rectangle</a:t>
            </a: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</a:rPr>
              <a:t>);</a:t>
            </a:r>
            <a:br>
              <a:rPr lang="es-ES" sz="1200" dirty="0"/>
            </a:br>
            <a:r>
              <a:rPr lang="es-ES" sz="1200" spc="-1" dirty="0">
                <a:solidFill>
                  <a:srgbClr val="E65D00"/>
                </a:solidFill>
                <a:latin typeface="Courier New"/>
                <a:ea typeface="Courier New"/>
              </a:rPr>
              <a:t>// </a:t>
            </a:r>
            <a:r>
              <a:rPr lang="es-ES" sz="1200" spc="-1" dirty="0" err="1">
                <a:solidFill>
                  <a:srgbClr val="E65D00"/>
                </a:solidFill>
                <a:latin typeface="Courier New"/>
                <a:ea typeface="Courier New"/>
              </a:rPr>
              <a:t>Create</a:t>
            </a:r>
            <a:r>
              <a:rPr lang="es-ES" sz="1200" spc="-1" dirty="0">
                <a:solidFill>
                  <a:srgbClr val="E65D00"/>
                </a:solidFill>
                <a:latin typeface="Courier New"/>
                <a:ea typeface="Courier New"/>
              </a:rPr>
              <a:t> a </a:t>
            </a:r>
            <a:r>
              <a:rPr lang="es-ES" sz="1200" spc="-1" dirty="0" err="1">
                <a:solidFill>
                  <a:srgbClr val="E65D00"/>
                </a:solidFill>
                <a:latin typeface="Courier New"/>
                <a:ea typeface="Courier New"/>
              </a:rPr>
              <a:t>path</a:t>
            </a:r>
            <a:r>
              <a:rPr lang="es-ES" sz="1200" spc="-1" dirty="0">
                <a:solidFill>
                  <a:srgbClr val="E65D00"/>
                </a:solidFill>
                <a:latin typeface="Courier New"/>
                <a:ea typeface="Courier New"/>
              </a:rPr>
              <a:t> </a:t>
            </a:r>
            <a:r>
              <a:rPr lang="es-ES" sz="1200" spc="-1" dirty="0" err="1">
                <a:solidFill>
                  <a:srgbClr val="E65D00"/>
                </a:solidFill>
                <a:latin typeface="Courier New"/>
                <a:ea typeface="Courier New"/>
              </a:rPr>
              <a:t>transition</a:t>
            </a:r>
            <a:br>
              <a:rPr lang="es-ES" sz="1200" dirty="0"/>
            </a:b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</a:rPr>
              <a:t>        </a:t>
            </a:r>
            <a:r>
              <a:rPr lang="es-ES" sz="1200" b="1" spc="-1" dirty="0" err="1">
                <a:solidFill>
                  <a:srgbClr val="000000"/>
                </a:solidFill>
                <a:latin typeface="Courier New"/>
                <a:ea typeface="Courier New"/>
              </a:rPr>
              <a:t>PathTransition</a:t>
            </a:r>
            <a:r>
              <a:rPr lang="es-ES" sz="1200" b="1" spc="-1" dirty="0">
                <a:solidFill>
                  <a:srgbClr val="000000"/>
                </a:solidFill>
                <a:latin typeface="Courier New"/>
                <a:ea typeface="Courier New"/>
              </a:rPr>
              <a:t> pt = </a:t>
            </a:r>
            <a:r>
              <a:rPr lang="es-ES" sz="1200" b="1" spc="-1" dirty="0">
                <a:solidFill>
                  <a:srgbClr val="941EDF"/>
                </a:solidFill>
                <a:latin typeface="Courier New"/>
                <a:ea typeface="Courier New"/>
              </a:rPr>
              <a:t>new</a:t>
            </a:r>
            <a:r>
              <a:rPr lang="es-ES" sz="1200" b="1" spc="-1" dirty="0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lang="es-ES" sz="1200" b="1" spc="-1" dirty="0" err="1">
                <a:solidFill>
                  <a:srgbClr val="000000"/>
                </a:solidFill>
                <a:latin typeface="Courier New"/>
                <a:ea typeface="Courier New"/>
              </a:rPr>
              <a:t>PathTransition</a:t>
            </a:r>
            <a:r>
              <a:rPr lang="es-ES" sz="1200" b="1" spc="-1" dirty="0">
                <a:solidFill>
                  <a:srgbClr val="000000"/>
                </a:solidFill>
                <a:latin typeface="Courier New"/>
                <a:ea typeface="Courier New"/>
              </a:rPr>
              <a:t>();</a:t>
            </a:r>
            <a:br>
              <a:rPr lang="es-ES" sz="1200" dirty="0"/>
            </a:br>
            <a:r>
              <a:rPr lang="es-ES" sz="1200" b="1" spc="-1" dirty="0">
                <a:solidFill>
                  <a:srgbClr val="000000"/>
                </a:solidFill>
                <a:latin typeface="Courier New"/>
                <a:ea typeface="Courier New"/>
              </a:rPr>
              <a:t>        </a:t>
            </a:r>
            <a:r>
              <a:rPr lang="es-ES" sz="1200" b="1" spc="-1" dirty="0" err="1">
                <a:solidFill>
                  <a:srgbClr val="000000"/>
                </a:solidFill>
                <a:latin typeface="Courier New"/>
                <a:ea typeface="Courier New"/>
              </a:rPr>
              <a:t>pt.setDuration</a:t>
            </a:r>
            <a:r>
              <a:rPr lang="es-ES" sz="1200" b="1" spc="-1" dirty="0">
                <a:solidFill>
                  <a:srgbClr val="000000"/>
                </a:solidFill>
                <a:latin typeface="Courier New"/>
                <a:ea typeface="Courier New"/>
              </a:rPr>
              <a:t>(</a:t>
            </a:r>
            <a:r>
              <a:rPr lang="es-ES" sz="1200" b="1" spc="-1" dirty="0" err="1">
                <a:solidFill>
                  <a:srgbClr val="000000"/>
                </a:solidFill>
                <a:latin typeface="Courier New"/>
                <a:ea typeface="Courier New"/>
              </a:rPr>
              <a:t>Duration.millis</a:t>
            </a:r>
            <a:r>
              <a:rPr lang="es-ES" sz="1200" b="1" spc="-1" dirty="0">
                <a:solidFill>
                  <a:srgbClr val="000000"/>
                </a:solidFill>
                <a:latin typeface="Courier New"/>
                <a:ea typeface="Courier New"/>
              </a:rPr>
              <a:t>(4000));</a:t>
            </a:r>
            <a:br>
              <a:rPr lang="es-ES" sz="1200" dirty="0"/>
            </a:br>
            <a:r>
              <a:rPr lang="es-ES" sz="1200" b="1" spc="-1" dirty="0">
                <a:solidFill>
                  <a:srgbClr val="000000"/>
                </a:solidFill>
                <a:latin typeface="Courier New"/>
                <a:ea typeface="Courier New"/>
              </a:rPr>
              <a:t>        </a:t>
            </a:r>
            <a:r>
              <a:rPr lang="es-ES" sz="1200" b="1" spc="-1" dirty="0" err="1">
                <a:solidFill>
                  <a:srgbClr val="000000"/>
                </a:solidFill>
                <a:latin typeface="Courier New"/>
                <a:ea typeface="Courier New"/>
              </a:rPr>
              <a:t>pt.setPath</a:t>
            </a:r>
            <a:r>
              <a:rPr lang="es-ES" sz="1200" b="1" spc="-1" dirty="0">
                <a:solidFill>
                  <a:srgbClr val="000000"/>
                </a:solidFill>
                <a:latin typeface="Courier New"/>
                <a:ea typeface="Courier New"/>
              </a:rPr>
              <a:t>(</a:t>
            </a:r>
            <a:r>
              <a:rPr lang="es-ES" sz="1200" b="1" spc="-1" dirty="0" err="1">
                <a:solidFill>
                  <a:srgbClr val="000000"/>
                </a:solidFill>
                <a:latin typeface="Courier New"/>
                <a:ea typeface="Courier New"/>
              </a:rPr>
              <a:t>circle</a:t>
            </a:r>
            <a:r>
              <a:rPr lang="es-ES" sz="1200" b="1" spc="-1" dirty="0">
                <a:solidFill>
                  <a:srgbClr val="000000"/>
                </a:solidFill>
                <a:latin typeface="Courier New"/>
                <a:ea typeface="Courier New"/>
              </a:rPr>
              <a:t>);</a:t>
            </a:r>
            <a:br>
              <a:rPr lang="es-ES" sz="1200" dirty="0"/>
            </a:br>
            <a:r>
              <a:rPr lang="es-ES" sz="1200" b="1" spc="-1" dirty="0">
                <a:solidFill>
                  <a:srgbClr val="000000"/>
                </a:solidFill>
                <a:latin typeface="Courier New"/>
                <a:ea typeface="Courier New"/>
              </a:rPr>
              <a:t>        </a:t>
            </a:r>
            <a:r>
              <a:rPr lang="es-ES" sz="1200" b="1" spc="-1" dirty="0" err="1">
                <a:solidFill>
                  <a:srgbClr val="000000"/>
                </a:solidFill>
                <a:latin typeface="Courier New"/>
                <a:ea typeface="Courier New"/>
              </a:rPr>
              <a:t>pt.setNode</a:t>
            </a:r>
            <a:r>
              <a:rPr lang="es-ES" sz="1200" b="1" spc="-1" dirty="0">
                <a:solidFill>
                  <a:srgbClr val="000000"/>
                </a:solidFill>
                <a:latin typeface="Courier New"/>
                <a:ea typeface="Courier New"/>
              </a:rPr>
              <a:t>(</a:t>
            </a:r>
            <a:r>
              <a:rPr lang="es-ES" sz="1200" b="1" spc="-1" dirty="0" err="1">
                <a:solidFill>
                  <a:srgbClr val="000000"/>
                </a:solidFill>
                <a:latin typeface="Courier New"/>
                <a:ea typeface="Courier New"/>
              </a:rPr>
              <a:t>rectangle</a:t>
            </a:r>
            <a:r>
              <a:rPr lang="es-ES" sz="1200" b="1" spc="-1" dirty="0">
                <a:solidFill>
                  <a:srgbClr val="000000"/>
                </a:solidFill>
                <a:latin typeface="Courier New"/>
                <a:ea typeface="Courier New"/>
              </a:rPr>
              <a:t>);</a:t>
            </a:r>
            <a:br>
              <a:rPr lang="es-ES" sz="1200" dirty="0"/>
            </a:br>
            <a:r>
              <a:rPr lang="es-ES" sz="1200" b="1" spc="-1" dirty="0">
                <a:solidFill>
                  <a:srgbClr val="000000"/>
                </a:solidFill>
                <a:latin typeface="Courier New"/>
                <a:ea typeface="Courier New"/>
              </a:rPr>
              <a:t>        </a:t>
            </a:r>
            <a:r>
              <a:rPr lang="es-ES" sz="1200" b="1" spc="-1" dirty="0" err="1">
                <a:solidFill>
                  <a:srgbClr val="000000"/>
                </a:solidFill>
                <a:latin typeface="Courier New"/>
                <a:ea typeface="Courier New"/>
              </a:rPr>
              <a:t>pt.setOrientation</a:t>
            </a:r>
            <a:r>
              <a:rPr lang="es-ES" sz="1200" b="1" spc="-1" dirty="0">
                <a:solidFill>
                  <a:srgbClr val="000000"/>
                </a:solidFill>
                <a:latin typeface="Courier New"/>
                <a:ea typeface="Courier New"/>
              </a:rPr>
              <a:t>(</a:t>
            </a:r>
            <a:r>
              <a:rPr lang="es-ES" sz="1200" b="1" spc="-1" dirty="0" err="1">
                <a:solidFill>
                  <a:srgbClr val="000000"/>
                </a:solidFill>
                <a:latin typeface="Courier New"/>
                <a:ea typeface="Courier New"/>
              </a:rPr>
              <a:t>PathTransition.OrientationType.ORTHOGONAL_TO_TANGENT</a:t>
            </a:r>
            <a:r>
              <a:rPr lang="es-ES" sz="1200" b="1" spc="-1" dirty="0">
                <a:solidFill>
                  <a:srgbClr val="000000"/>
                </a:solidFill>
                <a:latin typeface="Courier New"/>
                <a:ea typeface="Courier New"/>
              </a:rPr>
              <a:t>);</a:t>
            </a:r>
            <a:br>
              <a:rPr lang="es-ES" sz="1200" dirty="0"/>
            </a:br>
            <a:r>
              <a:rPr lang="es-ES" sz="1200" b="1" spc="-1" dirty="0">
                <a:solidFill>
                  <a:srgbClr val="000000"/>
                </a:solidFill>
                <a:latin typeface="Courier New"/>
                <a:ea typeface="Courier New"/>
              </a:rPr>
              <a:t>        </a:t>
            </a:r>
            <a:r>
              <a:rPr lang="es-ES" sz="1200" b="1" spc="-1" dirty="0" err="1">
                <a:solidFill>
                  <a:srgbClr val="000000"/>
                </a:solidFill>
                <a:latin typeface="Courier New"/>
                <a:ea typeface="Courier New"/>
              </a:rPr>
              <a:t>pt.setCycleCount</a:t>
            </a:r>
            <a:r>
              <a:rPr lang="es-ES" sz="1200" b="1" spc="-1" dirty="0">
                <a:solidFill>
                  <a:srgbClr val="000000"/>
                </a:solidFill>
                <a:latin typeface="Courier New"/>
                <a:ea typeface="Courier New"/>
              </a:rPr>
              <a:t>(</a:t>
            </a:r>
            <a:r>
              <a:rPr lang="es-ES" sz="1200" b="1" spc="-1" dirty="0" err="1">
                <a:solidFill>
                  <a:srgbClr val="000000"/>
                </a:solidFill>
                <a:latin typeface="Courier New"/>
                <a:ea typeface="Courier New"/>
              </a:rPr>
              <a:t>Timeline.INDEFINITE</a:t>
            </a:r>
            <a:r>
              <a:rPr lang="es-ES" sz="1200" b="1" spc="-1" dirty="0">
                <a:solidFill>
                  <a:srgbClr val="000000"/>
                </a:solidFill>
                <a:latin typeface="Courier New"/>
                <a:ea typeface="Courier New"/>
              </a:rPr>
              <a:t>);</a:t>
            </a:r>
            <a:br>
              <a:rPr lang="es-ES" sz="1200" dirty="0"/>
            </a:br>
            <a:r>
              <a:rPr lang="es-ES" sz="1200" b="1" spc="-1" dirty="0">
                <a:solidFill>
                  <a:srgbClr val="000000"/>
                </a:solidFill>
                <a:latin typeface="Courier New"/>
                <a:ea typeface="Courier New"/>
              </a:rPr>
              <a:t>        </a:t>
            </a:r>
            <a:r>
              <a:rPr lang="es-ES" sz="1200" b="1" spc="-1" dirty="0" err="1">
                <a:solidFill>
                  <a:srgbClr val="000000"/>
                </a:solidFill>
                <a:latin typeface="Courier New"/>
                <a:ea typeface="Courier New"/>
              </a:rPr>
              <a:t>pt.setAutoReverse</a:t>
            </a:r>
            <a:r>
              <a:rPr lang="es-ES" sz="1200" b="1" spc="-1" dirty="0">
                <a:solidFill>
                  <a:srgbClr val="000000"/>
                </a:solidFill>
                <a:latin typeface="Courier New"/>
                <a:ea typeface="Courier New"/>
              </a:rPr>
              <a:t>(</a:t>
            </a:r>
            <a:r>
              <a:rPr lang="es-ES" sz="1200" b="1" spc="-1" dirty="0">
                <a:solidFill>
                  <a:srgbClr val="941EDF"/>
                </a:solidFill>
                <a:latin typeface="Courier New"/>
                <a:ea typeface="Courier New"/>
              </a:rPr>
              <a:t>true</a:t>
            </a:r>
            <a:r>
              <a:rPr lang="es-ES" sz="1200" b="1" spc="-1" dirty="0">
                <a:solidFill>
                  <a:srgbClr val="000000"/>
                </a:solidFill>
                <a:latin typeface="Courier New"/>
                <a:ea typeface="Courier New"/>
              </a:rPr>
              <a:t>);  </a:t>
            </a:r>
            <a:r>
              <a:rPr lang="es-ES" sz="1200" b="1" spc="-1" dirty="0">
                <a:solidFill>
                  <a:srgbClr val="E65D00"/>
                </a:solidFill>
                <a:latin typeface="Courier New"/>
                <a:ea typeface="Courier New"/>
              </a:rPr>
              <a:t>// </a:t>
            </a:r>
            <a:r>
              <a:rPr lang="es-ES" sz="1200" b="1" spc="-1" dirty="0" err="1">
                <a:solidFill>
                  <a:srgbClr val="E65D00"/>
                </a:solidFill>
                <a:latin typeface="Courier New"/>
                <a:ea typeface="Courier New"/>
              </a:rPr>
              <a:t>comment</a:t>
            </a:r>
            <a:r>
              <a:rPr lang="es-ES" sz="1200" b="1" spc="-1" dirty="0">
                <a:solidFill>
                  <a:srgbClr val="E65D00"/>
                </a:solidFill>
                <a:latin typeface="Courier New"/>
                <a:ea typeface="Courier New"/>
              </a:rPr>
              <a:t> </a:t>
            </a:r>
            <a:r>
              <a:rPr lang="es-ES" sz="1200" b="1" spc="-1" dirty="0" err="1">
                <a:solidFill>
                  <a:srgbClr val="E65D00"/>
                </a:solidFill>
                <a:latin typeface="Courier New"/>
                <a:ea typeface="Courier New"/>
              </a:rPr>
              <a:t>this</a:t>
            </a:r>
            <a:r>
              <a:rPr lang="es-ES" sz="1200" b="1" spc="-1" dirty="0">
                <a:solidFill>
                  <a:srgbClr val="E65D00"/>
                </a:solidFill>
                <a:latin typeface="Courier New"/>
                <a:ea typeface="Courier New"/>
              </a:rPr>
              <a:t> line and try</a:t>
            </a:r>
            <a:br>
              <a:rPr lang="es-ES" sz="1200" dirty="0"/>
            </a:br>
            <a:r>
              <a:rPr lang="es-ES" sz="1200" b="1" spc="-1" dirty="0">
                <a:solidFill>
                  <a:srgbClr val="000000"/>
                </a:solidFill>
                <a:latin typeface="Courier New"/>
                <a:ea typeface="Courier New"/>
              </a:rPr>
              <a:t>        </a:t>
            </a:r>
            <a:r>
              <a:rPr lang="es-ES" sz="1200" b="1" spc="-1" dirty="0">
                <a:solidFill>
                  <a:srgbClr val="E65D00"/>
                </a:solidFill>
                <a:latin typeface="Courier New"/>
                <a:ea typeface="Courier New"/>
              </a:rPr>
              <a:t>//</a:t>
            </a:r>
            <a:r>
              <a:rPr lang="es-ES" sz="1200" b="1" spc="-1" dirty="0" err="1">
                <a:solidFill>
                  <a:srgbClr val="E65D00"/>
                </a:solidFill>
                <a:latin typeface="Courier New"/>
                <a:ea typeface="Courier New"/>
              </a:rPr>
              <a:t>pt.setInterpolator</a:t>
            </a:r>
            <a:r>
              <a:rPr lang="es-ES" sz="1200" b="1" spc="-1" dirty="0">
                <a:solidFill>
                  <a:srgbClr val="E65D00"/>
                </a:solidFill>
                <a:latin typeface="Courier New"/>
                <a:ea typeface="Courier New"/>
              </a:rPr>
              <a:t>(</a:t>
            </a:r>
            <a:r>
              <a:rPr lang="es-ES" sz="1200" b="1" spc="-1" dirty="0" err="1">
                <a:solidFill>
                  <a:srgbClr val="E65D00"/>
                </a:solidFill>
                <a:latin typeface="Courier New"/>
                <a:ea typeface="Courier New"/>
              </a:rPr>
              <a:t>Interpolator.LINEAR</a:t>
            </a:r>
            <a:r>
              <a:rPr lang="es-ES" sz="1200" b="1" spc="-1" dirty="0">
                <a:solidFill>
                  <a:srgbClr val="E65D00"/>
                </a:solidFill>
                <a:latin typeface="Courier New"/>
                <a:ea typeface="Courier New"/>
              </a:rPr>
              <a:t>);  // </a:t>
            </a:r>
            <a:r>
              <a:rPr lang="es-ES" sz="1200" b="1" spc="-1" dirty="0" err="1">
                <a:solidFill>
                  <a:srgbClr val="E65D00"/>
                </a:solidFill>
                <a:latin typeface="Courier New"/>
                <a:ea typeface="Courier New"/>
              </a:rPr>
              <a:t>uncomment</a:t>
            </a:r>
            <a:r>
              <a:rPr lang="es-ES" sz="1200" b="1" spc="-1" dirty="0">
                <a:solidFill>
                  <a:srgbClr val="E65D00"/>
                </a:solidFill>
                <a:latin typeface="Courier New"/>
                <a:ea typeface="Courier New"/>
              </a:rPr>
              <a:t> and try</a:t>
            </a:r>
            <a:br>
              <a:rPr lang="es-ES" sz="1200" dirty="0"/>
            </a:br>
            <a:r>
              <a:rPr lang="es-ES" sz="1200" b="1" spc="-1" dirty="0">
                <a:solidFill>
                  <a:srgbClr val="000000"/>
                </a:solidFill>
                <a:latin typeface="Courier New"/>
                <a:ea typeface="Courier New"/>
              </a:rPr>
              <a:t>        </a:t>
            </a:r>
            <a:r>
              <a:rPr lang="es-ES" sz="1200" b="1" spc="-1" dirty="0" err="1">
                <a:solidFill>
                  <a:srgbClr val="000000"/>
                </a:solidFill>
                <a:latin typeface="Courier New"/>
                <a:ea typeface="Courier New"/>
              </a:rPr>
              <a:t>pt.play</a:t>
            </a:r>
            <a:r>
              <a:rPr lang="es-ES" sz="1200" b="1" spc="-1" dirty="0">
                <a:solidFill>
                  <a:srgbClr val="000000"/>
                </a:solidFill>
                <a:latin typeface="Courier New"/>
                <a:ea typeface="Courier New"/>
              </a:rPr>
              <a:t>(); </a:t>
            </a:r>
            <a:r>
              <a:rPr lang="es-ES" sz="1200" b="1" spc="-1" dirty="0">
                <a:solidFill>
                  <a:srgbClr val="E65D00"/>
                </a:solidFill>
                <a:latin typeface="Courier New"/>
                <a:ea typeface="Courier New"/>
              </a:rPr>
              <a:t>// </a:t>
            </a:r>
            <a:r>
              <a:rPr lang="es-ES" sz="1200" b="1" spc="-1" dirty="0" err="1">
                <a:solidFill>
                  <a:srgbClr val="E65D00"/>
                </a:solidFill>
                <a:latin typeface="Courier New"/>
                <a:ea typeface="Courier New"/>
              </a:rPr>
              <a:t>Start</a:t>
            </a:r>
            <a:r>
              <a:rPr lang="es-ES" sz="1200" b="1" spc="-1" dirty="0">
                <a:solidFill>
                  <a:srgbClr val="E65D00"/>
                </a:solidFill>
                <a:latin typeface="Courier New"/>
                <a:ea typeface="Courier New"/>
              </a:rPr>
              <a:t> </a:t>
            </a:r>
            <a:r>
              <a:rPr lang="es-ES" sz="1200" b="1" spc="-1" dirty="0" err="1">
                <a:solidFill>
                  <a:srgbClr val="E65D00"/>
                </a:solidFill>
                <a:latin typeface="Courier New"/>
                <a:ea typeface="Courier New"/>
              </a:rPr>
              <a:t>animation</a:t>
            </a:r>
            <a:br>
              <a:rPr lang="es-ES" sz="1200" dirty="0"/>
            </a:b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</a:rPr>
              <a:t>        </a:t>
            </a:r>
            <a:r>
              <a:rPr lang="es-ES" sz="1200" spc="-1" dirty="0" err="1">
                <a:solidFill>
                  <a:srgbClr val="000000"/>
                </a:solidFill>
                <a:latin typeface="Courier New"/>
                <a:ea typeface="Courier New"/>
              </a:rPr>
              <a:t>circle.setOnMousePressed</a:t>
            </a: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</a:rPr>
              <a:t>(e -&gt; </a:t>
            </a:r>
            <a:r>
              <a:rPr lang="es-ES" sz="1200" spc="-1" dirty="0" err="1">
                <a:solidFill>
                  <a:srgbClr val="000000"/>
                </a:solidFill>
                <a:latin typeface="Courier New"/>
                <a:ea typeface="Courier New"/>
              </a:rPr>
              <a:t>pt.pause</a:t>
            </a: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</a:rPr>
              <a:t>());</a:t>
            </a:r>
            <a:br>
              <a:rPr lang="es-ES" sz="1200" dirty="0"/>
            </a:b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</a:rPr>
              <a:t>        </a:t>
            </a:r>
            <a:r>
              <a:rPr lang="es-ES" sz="1200" spc="-1" dirty="0" err="1">
                <a:solidFill>
                  <a:srgbClr val="000000"/>
                </a:solidFill>
                <a:latin typeface="Courier New"/>
                <a:ea typeface="Courier New"/>
              </a:rPr>
              <a:t>circle.setOnMouseReleased</a:t>
            </a: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</a:rPr>
              <a:t>(e -&gt; </a:t>
            </a:r>
            <a:r>
              <a:rPr lang="es-ES" sz="1200" spc="-1" dirty="0" err="1">
                <a:solidFill>
                  <a:srgbClr val="000000"/>
                </a:solidFill>
                <a:latin typeface="Courier New"/>
                <a:ea typeface="Courier New"/>
              </a:rPr>
              <a:t>pt.play</a:t>
            </a: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</a:rPr>
              <a:t>());</a:t>
            </a:r>
            <a:br>
              <a:rPr lang="es-ES" sz="1200" dirty="0"/>
            </a:b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</a:rPr>
              <a:t>        </a:t>
            </a:r>
            <a:r>
              <a:rPr lang="es-ES" sz="1200" spc="-1" dirty="0" err="1">
                <a:solidFill>
                  <a:srgbClr val="000000"/>
                </a:solidFill>
                <a:latin typeface="Courier New"/>
                <a:ea typeface="Courier New"/>
              </a:rPr>
              <a:t>Scene</a:t>
            </a: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lang="es-ES" sz="1200" spc="-1" dirty="0" err="1">
                <a:solidFill>
                  <a:srgbClr val="000000"/>
                </a:solidFill>
                <a:latin typeface="Courier New"/>
                <a:ea typeface="Courier New"/>
              </a:rPr>
              <a:t>scene</a:t>
            </a: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</a:rPr>
              <a:t> = </a:t>
            </a:r>
            <a:r>
              <a:rPr lang="es-ES" sz="1200" spc="-1" dirty="0">
                <a:solidFill>
                  <a:srgbClr val="941EDF"/>
                </a:solidFill>
                <a:latin typeface="Courier New"/>
                <a:ea typeface="Courier New"/>
              </a:rPr>
              <a:t>new</a:t>
            </a: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lang="es-ES" sz="1200" spc="-1" dirty="0" err="1">
                <a:solidFill>
                  <a:srgbClr val="000000"/>
                </a:solidFill>
                <a:latin typeface="Courier New"/>
                <a:ea typeface="Courier New"/>
              </a:rPr>
              <a:t>Scene</a:t>
            </a: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</a:rPr>
              <a:t>(</a:t>
            </a:r>
            <a:r>
              <a:rPr lang="es-ES" sz="1200" spc="-1" dirty="0" err="1">
                <a:solidFill>
                  <a:srgbClr val="000000"/>
                </a:solidFill>
                <a:latin typeface="Courier New"/>
                <a:ea typeface="Courier New"/>
              </a:rPr>
              <a:t>pane</a:t>
            </a: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</a:rPr>
              <a:t>, 250, 200);</a:t>
            </a:r>
            <a:br>
              <a:rPr lang="es-ES" sz="1200" dirty="0"/>
            </a:b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</a:rPr>
              <a:t>        </a:t>
            </a:r>
            <a:r>
              <a:rPr lang="es-ES" sz="1200" spc="-1" dirty="0" err="1">
                <a:solidFill>
                  <a:srgbClr val="000000"/>
                </a:solidFill>
                <a:latin typeface="Courier New"/>
                <a:ea typeface="Courier New"/>
              </a:rPr>
              <a:t>primaryStage.setTitle</a:t>
            </a: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</a:rPr>
              <a:t>(</a:t>
            </a:r>
            <a:r>
              <a:rPr lang="es-ES" sz="1200" spc="-1" dirty="0">
                <a:solidFill>
                  <a:srgbClr val="00A000"/>
                </a:solidFill>
                <a:latin typeface="Courier New"/>
                <a:ea typeface="Courier New"/>
              </a:rPr>
              <a:t>"</a:t>
            </a:r>
            <a:r>
              <a:rPr lang="es-ES" sz="1200" spc="-1" dirty="0" err="1">
                <a:solidFill>
                  <a:srgbClr val="00A000"/>
                </a:solidFill>
                <a:latin typeface="Courier New"/>
                <a:ea typeface="Courier New"/>
              </a:rPr>
              <a:t>PathTransitionDemo</a:t>
            </a:r>
            <a:r>
              <a:rPr lang="es-ES" sz="1200" spc="-1" dirty="0">
                <a:solidFill>
                  <a:srgbClr val="00A000"/>
                </a:solidFill>
                <a:latin typeface="Courier New"/>
                <a:ea typeface="Courier New"/>
              </a:rPr>
              <a:t>"</a:t>
            </a: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</a:rPr>
              <a:t>);</a:t>
            </a:r>
            <a:br>
              <a:rPr lang="es-ES" sz="1200" dirty="0"/>
            </a:b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</a:rPr>
              <a:t>        </a:t>
            </a:r>
            <a:r>
              <a:rPr lang="es-ES" sz="1200" spc="-1" dirty="0" err="1">
                <a:solidFill>
                  <a:srgbClr val="000000"/>
                </a:solidFill>
                <a:latin typeface="Courier New"/>
                <a:ea typeface="Courier New"/>
              </a:rPr>
              <a:t>primaryStage.setScene</a:t>
            </a: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</a:rPr>
              <a:t>(</a:t>
            </a:r>
            <a:r>
              <a:rPr lang="es-ES" sz="1200" spc="-1" dirty="0" err="1">
                <a:solidFill>
                  <a:srgbClr val="000000"/>
                </a:solidFill>
                <a:latin typeface="Courier New"/>
                <a:ea typeface="Courier New"/>
              </a:rPr>
              <a:t>scene</a:t>
            </a: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</a:rPr>
              <a:t>);</a:t>
            </a:r>
            <a:br>
              <a:rPr lang="es-ES" sz="1200" dirty="0"/>
            </a:b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</a:rPr>
              <a:t>        </a:t>
            </a:r>
            <a:r>
              <a:rPr lang="es-ES" sz="1200" spc="-1" dirty="0" err="1">
                <a:solidFill>
                  <a:srgbClr val="000000"/>
                </a:solidFill>
                <a:latin typeface="Courier New"/>
                <a:ea typeface="Courier New"/>
              </a:rPr>
              <a:t>primaryStage.show</a:t>
            </a: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</a:rPr>
              <a:t>();</a:t>
            </a:r>
            <a:br>
              <a:rPr lang="es-ES" sz="1200" dirty="0"/>
            </a:b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</a:rPr>
              <a:t>    }</a:t>
            </a:r>
            <a:br>
              <a:rPr lang="es-ES" sz="1200" dirty="0"/>
            </a:br>
            <a:r>
              <a:rPr lang="es-ES" sz="1200" spc="-1" dirty="0">
                <a:solidFill>
                  <a:srgbClr val="E65D00"/>
                </a:solidFill>
                <a:latin typeface="Courier New"/>
                <a:ea typeface="Courier New"/>
              </a:rPr>
              <a:t>/* </a:t>
            </a:r>
            <a:r>
              <a:rPr lang="es-ES" sz="1200" spc="-1" dirty="0" err="1">
                <a:solidFill>
                  <a:srgbClr val="E65D00"/>
                </a:solidFill>
                <a:latin typeface="Courier New"/>
                <a:ea typeface="Courier New"/>
              </a:rPr>
              <a:t>main</a:t>
            </a:r>
            <a:r>
              <a:rPr lang="es-ES" sz="1200" spc="-1" dirty="0">
                <a:solidFill>
                  <a:srgbClr val="E65D00"/>
                </a:solidFill>
                <a:latin typeface="Courier New"/>
                <a:ea typeface="Courier New"/>
              </a:rPr>
              <a:t> has </a:t>
            </a:r>
            <a:r>
              <a:rPr lang="es-ES" sz="1200" spc="-1" dirty="0" err="1">
                <a:solidFill>
                  <a:srgbClr val="E65D00"/>
                </a:solidFill>
                <a:latin typeface="Courier New"/>
                <a:ea typeface="Courier New"/>
              </a:rPr>
              <a:t>been</a:t>
            </a:r>
            <a:r>
              <a:rPr lang="es-ES" sz="1200" spc="-1" dirty="0">
                <a:solidFill>
                  <a:srgbClr val="E65D00"/>
                </a:solidFill>
                <a:latin typeface="Courier New"/>
                <a:ea typeface="Courier New"/>
              </a:rPr>
              <a:t> </a:t>
            </a:r>
            <a:r>
              <a:rPr lang="es-ES" sz="1200" spc="-1" dirty="0" err="1">
                <a:solidFill>
                  <a:srgbClr val="E65D00"/>
                </a:solidFill>
                <a:latin typeface="Courier New"/>
                <a:ea typeface="Courier New"/>
              </a:rPr>
              <a:t>omitted</a:t>
            </a:r>
            <a:r>
              <a:rPr lang="es-ES" sz="1200" spc="-1" dirty="0">
                <a:solidFill>
                  <a:srgbClr val="E65D00"/>
                </a:solidFill>
                <a:latin typeface="Courier New"/>
                <a:ea typeface="Courier New"/>
              </a:rPr>
              <a:t> */</a:t>
            </a:r>
            <a:br>
              <a:rPr lang="es-ES" sz="1200" dirty="0"/>
            </a:b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</a:rPr>
              <a:t>}</a:t>
            </a:r>
            <a:endParaRPr lang="es-ES" sz="1200" spc="-1" dirty="0">
              <a:solidFill>
                <a:srgbClr val="000000"/>
              </a:solidFill>
              <a:latin typeface="FreeSan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918FD-3C1B-73D0-1DA7-CE5D321E6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ELO329: Agustín J. González</a:t>
            </a:r>
            <a:endParaRPr lang="es-ES_trad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2BE87B-DE5E-9FCC-315A-48FBDFB43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8B298-836D-BF4F-8BF0-A4B0B62BAAF1}" type="slidenum">
              <a:rPr lang="es-ES_tradnl" smtClean="0"/>
              <a:pPr/>
              <a:t>3</a:t>
            </a:fld>
            <a:endParaRPr lang="es-ES_tradnl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A7A8967-B495-D9E6-E456-2882852055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0174" y="2098814"/>
            <a:ext cx="3243966" cy="3046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18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CF652-377F-0FAF-A78E-39F07FEC2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Ejemplo: </a:t>
            </a:r>
            <a:r>
              <a:rPr lang="es-ES" dirty="0">
                <a:hlinkClick r:id="rId2"/>
              </a:rPr>
              <a:t>TimelineDemo</a:t>
            </a:r>
            <a:endParaRPr lang="es-ES_tradnl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8682ECE-DB0C-BE7C-6FB4-7087FD188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s-ES" sz="1200" spc="-1" dirty="0" err="1">
                <a:solidFill>
                  <a:srgbClr val="941EDF"/>
                </a:solidFill>
                <a:latin typeface="Courier New"/>
                <a:ea typeface="Courier New"/>
              </a:rPr>
              <a:t>public</a:t>
            </a: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lang="es-ES" sz="1200" spc="-1" dirty="0" err="1">
                <a:solidFill>
                  <a:srgbClr val="941EDF"/>
                </a:solidFill>
                <a:latin typeface="Courier New"/>
                <a:ea typeface="Courier New"/>
              </a:rPr>
              <a:t>class</a:t>
            </a: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  <a:hlinkClick r:id="rId2"/>
              </a:rPr>
              <a:t>TimelineDemo</a:t>
            </a: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lang="es-ES" sz="1200" spc="-1" dirty="0" err="1">
                <a:solidFill>
                  <a:srgbClr val="941EDF"/>
                </a:solidFill>
                <a:latin typeface="Courier New"/>
                <a:ea typeface="Courier New"/>
              </a:rPr>
              <a:t>extends</a:t>
            </a: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lang="es-ES" sz="1200" spc="-1" dirty="0" err="1">
                <a:solidFill>
                  <a:srgbClr val="000000"/>
                </a:solidFill>
                <a:latin typeface="Courier New"/>
                <a:ea typeface="Courier New"/>
              </a:rPr>
              <a:t>Application</a:t>
            </a: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</a:rPr>
              <a:t> {</a:t>
            </a:r>
            <a:br>
              <a:rPr lang="es-ES" sz="1200" dirty="0"/>
            </a:b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</a:rPr>
              <a:t>    </a:t>
            </a:r>
            <a:r>
              <a:rPr lang="es-ES" sz="1200" spc="-1" dirty="0" err="1">
                <a:solidFill>
                  <a:srgbClr val="941EDF"/>
                </a:solidFill>
                <a:latin typeface="Courier New"/>
                <a:ea typeface="Courier New"/>
              </a:rPr>
              <a:t>public</a:t>
            </a: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lang="es-ES" sz="1200" spc="-1" dirty="0" err="1">
                <a:solidFill>
                  <a:srgbClr val="941EDF"/>
                </a:solidFill>
                <a:latin typeface="Courier New"/>
                <a:ea typeface="Courier New"/>
              </a:rPr>
              <a:t>void</a:t>
            </a: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lang="es-ES" sz="1200" spc="-1" dirty="0" err="1">
                <a:solidFill>
                  <a:srgbClr val="000000"/>
                </a:solidFill>
                <a:latin typeface="Courier New"/>
                <a:ea typeface="Courier New"/>
              </a:rPr>
              <a:t>start</a:t>
            </a: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</a:rPr>
              <a:t>(</a:t>
            </a:r>
            <a:r>
              <a:rPr lang="es-ES" sz="1200" spc="-1" dirty="0" err="1">
                <a:solidFill>
                  <a:srgbClr val="000000"/>
                </a:solidFill>
                <a:latin typeface="Courier New"/>
                <a:ea typeface="Courier New"/>
              </a:rPr>
              <a:t>Stage</a:t>
            </a: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lang="es-ES" sz="1200" spc="-1" dirty="0" err="1">
                <a:solidFill>
                  <a:srgbClr val="000000"/>
                </a:solidFill>
                <a:latin typeface="Courier New"/>
                <a:ea typeface="Courier New"/>
              </a:rPr>
              <a:t>primaryStage</a:t>
            </a: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</a:rPr>
              <a:t>) {</a:t>
            </a:r>
            <a:br>
              <a:rPr lang="es-ES" sz="1200" dirty="0"/>
            </a:b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</a:rPr>
              <a:t>        </a:t>
            </a:r>
            <a:r>
              <a:rPr lang="es-ES" sz="1200" spc="-1" dirty="0" err="1">
                <a:solidFill>
                  <a:srgbClr val="000000"/>
                </a:solidFill>
                <a:latin typeface="Courier New"/>
                <a:ea typeface="Courier New"/>
              </a:rPr>
              <a:t>StackPane</a:t>
            </a: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lang="es-ES" sz="1200" spc="-1" dirty="0" err="1">
                <a:solidFill>
                  <a:srgbClr val="000000"/>
                </a:solidFill>
                <a:latin typeface="Courier New"/>
                <a:ea typeface="Courier New"/>
              </a:rPr>
              <a:t>pane</a:t>
            </a: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</a:rPr>
              <a:t> = </a:t>
            </a:r>
            <a:r>
              <a:rPr lang="es-ES" sz="1200" spc="-1" dirty="0">
                <a:solidFill>
                  <a:srgbClr val="941EDF"/>
                </a:solidFill>
                <a:latin typeface="Courier New"/>
                <a:ea typeface="Courier New"/>
              </a:rPr>
              <a:t>new</a:t>
            </a: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lang="es-ES" sz="1200" spc="-1" dirty="0" err="1">
                <a:solidFill>
                  <a:srgbClr val="000000"/>
                </a:solidFill>
                <a:latin typeface="Courier New"/>
                <a:ea typeface="Courier New"/>
              </a:rPr>
              <a:t>StackPane</a:t>
            </a: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</a:rPr>
              <a:t>();</a:t>
            </a:r>
            <a:br>
              <a:rPr lang="es-ES" sz="1200" dirty="0"/>
            </a:b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</a:rPr>
              <a:t>        Text </a:t>
            </a:r>
            <a:r>
              <a:rPr lang="es-ES" sz="1200" spc="-1" dirty="0" err="1">
                <a:solidFill>
                  <a:srgbClr val="000000"/>
                </a:solidFill>
                <a:latin typeface="Courier New"/>
                <a:ea typeface="Courier New"/>
              </a:rPr>
              <a:t>text</a:t>
            </a: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</a:rPr>
              <a:t> = </a:t>
            </a:r>
            <a:r>
              <a:rPr lang="es-ES" sz="1200" spc="-1" dirty="0">
                <a:solidFill>
                  <a:srgbClr val="941EDF"/>
                </a:solidFill>
                <a:latin typeface="Courier New"/>
                <a:ea typeface="Courier New"/>
              </a:rPr>
              <a:t>new</a:t>
            </a: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</a:rPr>
              <a:t> Text(20, 50, </a:t>
            </a:r>
            <a:r>
              <a:rPr lang="es-ES" sz="1200" spc="-1" dirty="0">
                <a:solidFill>
                  <a:srgbClr val="00A000"/>
                </a:solidFill>
                <a:latin typeface="Courier New"/>
                <a:ea typeface="Courier New"/>
              </a:rPr>
              <a:t>"</a:t>
            </a:r>
            <a:r>
              <a:rPr lang="es-ES" sz="1200" spc="-1" dirty="0" err="1">
                <a:solidFill>
                  <a:srgbClr val="00A000"/>
                </a:solidFill>
                <a:latin typeface="Courier New"/>
                <a:ea typeface="Courier New"/>
              </a:rPr>
              <a:t>Programming</a:t>
            </a:r>
            <a:r>
              <a:rPr lang="es-ES" sz="1200" spc="-1" dirty="0">
                <a:solidFill>
                  <a:srgbClr val="00A000"/>
                </a:solidFill>
                <a:latin typeface="Courier New"/>
                <a:ea typeface="Courier New"/>
              </a:rPr>
              <a:t> </a:t>
            </a:r>
            <a:r>
              <a:rPr lang="es-ES" sz="1200" spc="-1" dirty="0" err="1">
                <a:solidFill>
                  <a:srgbClr val="00A000"/>
                </a:solidFill>
                <a:latin typeface="Courier New"/>
                <a:ea typeface="Courier New"/>
              </a:rPr>
              <a:t>is</a:t>
            </a:r>
            <a:r>
              <a:rPr lang="es-ES" sz="1200" spc="-1" dirty="0">
                <a:solidFill>
                  <a:srgbClr val="00A000"/>
                </a:solidFill>
                <a:latin typeface="Courier New"/>
                <a:ea typeface="Courier New"/>
              </a:rPr>
              <a:t> </a:t>
            </a:r>
            <a:r>
              <a:rPr lang="es-ES" sz="1200" spc="-1" dirty="0" err="1">
                <a:solidFill>
                  <a:srgbClr val="00A000"/>
                </a:solidFill>
                <a:latin typeface="Courier New"/>
                <a:ea typeface="Courier New"/>
              </a:rPr>
              <a:t>fun</a:t>
            </a:r>
            <a:r>
              <a:rPr lang="es-ES" sz="1200" spc="-1" dirty="0">
                <a:solidFill>
                  <a:srgbClr val="00A000"/>
                </a:solidFill>
                <a:latin typeface="Courier New"/>
                <a:ea typeface="Courier New"/>
              </a:rPr>
              <a:t>"</a:t>
            </a: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</a:rPr>
              <a:t>);</a:t>
            </a:r>
            <a:br>
              <a:rPr lang="es-ES" sz="1200" dirty="0"/>
            </a:b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</a:rPr>
              <a:t>        </a:t>
            </a:r>
            <a:r>
              <a:rPr lang="es-ES" sz="1200" spc="-1" dirty="0" err="1">
                <a:solidFill>
                  <a:srgbClr val="000000"/>
                </a:solidFill>
                <a:latin typeface="Courier New"/>
                <a:ea typeface="Courier New"/>
              </a:rPr>
              <a:t>text.setFill</a:t>
            </a: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</a:rPr>
              <a:t>(</a:t>
            </a:r>
            <a:r>
              <a:rPr lang="es-ES" sz="1200" spc="-1" dirty="0" err="1">
                <a:solidFill>
                  <a:srgbClr val="000000"/>
                </a:solidFill>
                <a:latin typeface="Courier New"/>
                <a:ea typeface="Courier New"/>
              </a:rPr>
              <a:t>Color.RED</a:t>
            </a: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</a:rPr>
              <a:t>);</a:t>
            </a:r>
            <a:br>
              <a:rPr lang="es-ES" sz="1200" dirty="0"/>
            </a:b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</a:rPr>
              <a:t>        </a:t>
            </a:r>
            <a:r>
              <a:rPr lang="es-ES" sz="1200" spc="-1" dirty="0" err="1">
                <a:solidFill>
                  <a:srgbClr val="000000"/>
                </a:solidFill>
                <a:latin typeface="Courier New"/>
                <a:ea typeface="Courier New"/>
              </a:rPr>
              <a:t>pane.getChildren</a:t>
            </a: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</a:rPr>
              <a:t>().</a:t>
            </a:r>
            <a:r>
              <a:rPr lang="es-ES" sz="1200" spc="-1" dirty="0" err="1">
                <a:solidFill>
                  <a:srgbClr val="000000"/>
                </a:solidFill>
                <a:latin typeface="Courier New"/>
                <a:ea typeface="Courier New"/>
              </a:rPr>
              <a:t>add</a:t>
            </a: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</a:rPr>
              <a:t>(</a:t>
            </a:r>
            <a:r>
              <a:rPr lang="es-ES" sz="1200" spc="-1" dirty="0" err="1">
                <a:solidFill>
                  <a:srgbClr val="000000"/>
                </a:solidFill>
                <a:latin typeface="Courier New"/>
                <a:ea typeface="Courier New"/>
              </a:rPr>
              <a:t>text</a:t>
            </a: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</a:rPr>
              <a:t>);</a:t>
            </a:r>
            <a:br>
              <a:rPr lang="es-ES" sz="1200" dirty="0"/>
            </a:br>
            <a:r>
              <a:rPr lang="es-ES" sz="1200" spc="-1" dirty="0">
                <a:solidFill>
                  <a:srgbClr val="E65D00"/>
                </a:solidFill>
                <a:latin typeface="Courier New"/>
                <a:ea typeface="Courier New"/>
              </a:rPr>
              <a:t>// </a:t>
            </a:r>
            <a:r>
              <a:rPr lang="es-ES" sz="1200" spc="-1" dirty="0" err="1">
                <a:solidFill>
                  <a:srgbClr val="E65D00"/>
                </a:solidFill>
                <a:latin typeface="Courier New"/>
                <a:ea typeface="Courier New"/>
              </a:rPr>
              <a:t>Create</a:t>
            </a:r>
            <a:r>
              <a:rPr lang="es-ES" sz="1200" spc="-1" dirty="0">
                <a:solidFill>
                  <a:srgbClr val="E65D00"/>
                </a:solidFill>
                <a:latin typeface="Courier New"/>
                <a:ea typeface="Courier New"/>
              </a:rPr>
              <a:t> a </a:t>
            </a:r>
            <a:r>
              <a:rPr lang="es-ES" sz="1200" spc="-1" dirty="0" err="1">
                <a:solidFill>
                  <a:srgbClr val="E65D00"/>
                </a:solidFill>
                <a:latin typeface="Courier New"/>
                <a:ea typeface="Courier New"/>
              </a:rPr>
              <a:t>handler</a:t>
            </a:r>
            <a:r>
              <a:rPr lang="es-ES" sz="1200" spc="-1" dirty="0">
                <a:solidFill>
                  <a:srgbClr val="E65D00"/>
                </a:solidFill>
                <a:latin typeface="Courier New"/>
                <a:ea typeface="Courier New"/>
              </a:rPr>
              <a:t> </a:t>
            </a:r>
            <a:r>
              <a:rPr lang="es-ES" sz="1200" spc="-1" dirty="0" err="1">
                <a:solidFill>
                  <a:srgbClr val="E65D00"/>
                </a:solidFill>
                <a:latin typeface="Courier New"/>
                <a:ea typeface="Courier New"/>
              </a:rPr>
              <a:t>for</a:t>
            </a:r>
            <a:r>
              <a:rPr lang="es-ES" sz="1200" spc="-1" dirty="0">
                <a:solidFill>
                  <a:srgbClr val="E65D00"/>
                </a:solidFill>
                <a:latin typeface="Courier New"/>
                <a:ea typeface="Courier New"/>
              </a:rPr>
              <a:t> </a:t>
            </a:r>
            <a:r>
              <a:rPr lang="es-ES" sz="1200" spc="-1" dirty="0" err="1">
                <a:solidFill>
                  <a:srgbClr val="E65D00"/>
                </a:solidFill>
                <a:latin typeface="Courier New"/>
                <a:ea typeface="Courier New"/>
              </a:rPr>
              <a:t>changing</a:t>
            </a:r>
            <a:r>
              <a:rPr lang="es-ES" sz="1200" spc="-1" dirty="0">
                <a:solidFill>
                  <a:srgbClr val="E65D00"/>
                </a:solidFill>
                <a:latin typeface="Courier New"/>
                <a:ea typeface="Courier New"/>
              </a:rPr>
              <a:t> </a:t>
            </a:r>
            <a:r>
              <a:rPr lang="es-ES" sz="1200" spc="-1" dirty="0" err="1">
                <a:solidFill>
                  <a:srgbClr val="E65D00"/>
                </a:solidFill>
                <a:latin typeface="Courier New"/>
                <a:ea typeface="Courier New"/>
              </a:rPr>
              <a:t>text</a:t>
            </a:r>
            <a:br>
              <a:rPr lang="es-ES" sz="1200" dirty="0"/>
            </a:b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</a:rPr>
              <a:t>        </a:t>
            </a:r>
            <a:r>
              <a:rPr lang="es-ES" sz="1200" b="1" spc="-1" dirty="0" err="1">
                <a:solidFill>
                  <a:srgbClr val="000000"/>
                </a:solidFill>
                <a:latin typeface="Courier New"/>
                <a:ea typeface="Courier New"/>
              </a:rPr>
              <a:t>EventHandler</a:t>
            </a:r>
            <a:r>
              <a:rPr lang="es-ES" sz="1200" b="1" spc="-1" dirty="0">
                <a:solidFill>
                  <a:srgbClr val="000000"/>
                </a:solidFill>
                <a:latin typeface="Courier New"/>
                <a:ea typeface="Courier New"/>
              </a:rPr>
              <a:t>&lt;</a:t>
            </a:r>
            <a:r>
              <a:rPr lang="es-ES" sz="1200" b="1" spc="-1" dirty="0" err="1">
                <a:solidFill>
                  <a:srgbClr val="000000"/>
                </a:solidFill>
                <a:latin typeface="Courier New"/>
                <a:ea typeface="Courier New"/>
              </a:rPr>
              <a:t>ActionEvent</a:t>
            </a:r>
            <a:r>
              <a:rPr lang="es-ES" sz="1200" b="1" spc="-1" dirty="0">
                <a:solidFill>
                  <a:srgbClr val="000000"/>
                </a:solidFill>
                <a:latin typeface="Courier New"/>
                <a:ea typeface="Courier New"/>
              </a:rPr>
              <a:t>&gt; </a:t>
            </a:r>
            <a:r>
              <a:rPr lang="es-ES" sz="1200" b="1" spc="-1" dirty="0" err="1">
                <a:solidFill>
                  <a:srgbClr val="000000"/>
                </a:solidFill>
                <a:latin typeface="Courier New"/>
                <a:ea typeface="Courier New"/>
              </a:rPr>
              <a:t>eH</a:t>
            </a:r>
            <a:r>
              <a:rPr lang="es-ES" sz="1200" b="1" spc="-1" dirty="0">
                <a:solidFill>
                  <a:srgbClr val="000000"/>
                </a:solidFill>
                <a:latin typeface="Courier New"/>
                <a:ea typeface="Courier New"/>
              </a:rPr>
              <a:t> = e -&gt; {</a:t>
            </a:r>
            <a:br>
              <a:rPr lang="es-ES" sz="1200" dirty="0"/>
            </a:br>
            <a:r>
              <a:rPr lang="es-ES" sz="1200" b="1" spc="-1" dirty="0">
                <a:solidFill>
                  <a:srgbClr val="000000"/>
                </a:solidFill>
                <a:latin typeface="Courier New"/>
                <a:ea typeface="Courier New"/>
              </a:rPr>
              <a:t>            </a:t>
            </a:r>
            <a:r>
              <a:rPr lang="es-ES" sz="1200" b="1" spc="-1" dirty="0" err="1">
                <a:solidFill>
                  <a:srgbClr val="941EDF"/>
                </a:solidFill>
                <a:latin typeface="Courier New"/>
                <a:ea typeface="Courier New"/>
              </a:rPr>
              <a:t>if</a:t>
            </a:r>
            <a:r>
              <a:rPr lang="es-ES" sz="1200" b="1" spc="-1" dirty="0">
                <a:solidFill>
                  <a:srgbClr val="000000"/>
                </a:solidFill>
                <a:latin typeface="Courier New"/>
                <a:ea typeface="Courier New"/>
              </a:rPr>
              <a:t> (</a:t>
            </a:r>
            <a:r>
              <a:rPr lang="es-ES" sz="1200" b="1" spc="-1" dirty="0" err="1">
                <a:solidFill>
                  <a:srgbClr val="000000"/>
                </a:solidFill>
                <a:latin typeface="Courier New"/>
                <a:ea typeface="Courier New"/>
              </a:rPr>
              <a:t>text.getText</a:t>
            </a:r>
            <a:r>
              <a:rPr lang="es-ES" sz="1200" b="1" spc="-1" dirty="0">
                <a:solidFill>
                  <a:srgbClr val="000000"/>
                </a:solidFill>
                <a:latin typeface="Courier New"/>
                <a:ea typeface="Courier New"/>
              </a:rPr>
              <a:t>().</a:t>
            </a:r>
            <a:r>
              <a:rPr lang="es-ES" sz="1200" b="1" spc="-1" dirty="0" err="1">
                <a:solidFill>
                  <a:srgbClr val="000000"/>
                </a:solidFill>
                <a:latin typeface="Courier New"/>
                <a:ea typeface="Courier New"/>
              </a:rPr>
              <a:t>length</a:t>
            </a:r>
            <a:r>
              <a:rPr lang="es-ES" sz="1200" b="1" spc="-1" dirty="0">
                <a:solidFill>
                  <a:srgbClr val="000000"/>
                </a:solidFill>
                <a:latin typeface="Courier New"/>
                <a:ea typeface="Courier New"/>
              </a:rPr>
              <a:t>() != 0) </a:t>
            </a:r>
            <a:br>
              <a:rPr lang="es-ES" sz="1200" dirty="0"/>
            </a:br>
            <a:r>
              <a:rPr lang="es-ES" sz="1200" b="1" spc="-1" dirty="0">
                <a:solidFill>
                  <a:srgbClr val="000000"/>
                </a:solidFill>
                <a:latin typeface="Courier New"/>
                <a:ea typeface="Courier New"/>
              </a:rPr>
              <a:t>                </a:t>
            </a:r>
            <a:r>
              <a:rPr lang="es-ES" sz="1200" b="1" spc="-1" dirty="0" err="1">
                <a:solidFill>
                  <a:srgbClr val="000000"/>
                </a:solidFill>
                <a:latin typeface="Courier New"/>
                <a:ea typeface="Courier New"/>
              </a:rPr>
              <a:t>text.setText</a:t>
            </a:r>
            <a:r>
              <a:rPr lang="es-ES" sz="1200" b="1" spc="-1" dirty="0">
                <a:solidFill>
                  <a:srgbClr val="000000"/>
                </a:solidFill>
                <a:latin typeface="Courier New"/>
                <a:ea typeface="Courier New"/>
              </a:rPr>
              <a:t>(</a:t>
            </a:r>
            <a:r>
              <a:rPr lang="es-ES" sz="1200" b="1" spc="-1" dirty="0">
                <a:solidFill>
                  <a:srgbClr val="00A000"/>
                </a:solidFill>
                <a:latin typeface="Courier New"/>
                <a:ea typeface="Courier New"/>
              </a:rPr>
              <a:t>""</a:t>
            </a:r>
            <a:r>
              <a:rPr lang="es-ES" sz="1200" b="1" spc="-1" dirty="0">
                <a:solidFill>
                  <a:srgbClr val="000000"/>
                </a:solidFill>
                <a:latin typeface="Courier New"/>
                <a:ea typeface="Courier New"/>
              </a:rPr>
              <a:t>);</a:t>
            </a:r>
            <a:br>
              <a:rPr lang="es-ES" sz="1200" dirty="0"/>
            </a:br>
            <a:r>
              <a:rPr lang="es-ES" sz="1200" b="1" spc="-1" dirty="0">
                <a:solidFill>
                  <a:srgbClr val="000000"/>
                </a:solidFill>
                <a:latin typeface="Courier New"/>
                <a:ea typeface="Courier New"/>
              </a:rPr>
              <a:t>            </a:t>
            </a:r>
            <a:r>
              <a:rPr lang="es-ES" sz="1200" b="1" spc="-1" dirty="0" err="1">
                <a:solidFill>
                  <a:srgbClr val="941EDF"/>
                </a:solidFill>
                <a:latin typeface="Courier New"/>
                <a:ea typeface="Courier New"/>
              </a:rPr>
              <a:t>else</a:t>
            </a:r>
            <a:r>
              <a:rPr lang="es-ES" sz="1200" b="1" spc="-1" dirty="0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br>
              <a:rPr lang="es-ES" sz="1200" dirty="0"/>
            </a:br>
            <a:r>
              <a:rPr lang="es-ES" sz="1200" b="1" spc="-1" dirty="0">
                <a:solidFill>
                  <a:srgbClr val="000000"/>
                </a:solidFill>
                <a:latin typeface="Courier New"/>
                <a:ea typeface="Courier New"/>
              </a:rPr>
              <a:t>                </a:t>
            </a:r>
            <a:r>
              <a:rPr lang="es-ES" sz="1200" b="1" spc="-1" dirty="0" err="1">
                <a:solidFill>
                  <a:srgbClr val="000000"/>
                </a:solidFill>
                <a:latin typeface="Courier New"/>
                <a:ea typeface="Courier New"/>
              </a:rPr>
              <a:t>text.setText</a:t>
            </a:r>
            <a:r>
              <a:rPr lang="es-ES" sz="1200" b="1" spc="-1" dirty="0">
                <a:solidFill>
                  <a:srgbClr val="000000"/>
                </a:solidFill>
                <a:latin typeface="Courier New"/>
                <a:ea typeface="Courier New"/>
              </a:rPr>
              <a:t>(</a:t>
            </a:r>
            <a:r>
              <a:rPr lang="es-ES" sz="1200" b="1" spc="-1" dirty="0">
                <a:solidFill>
                  <a:srgbClr val="00A000"/>
                </a:solidFill>
                <a:latin typeface="Courier New"/>
                <a:ea typeface="Courier New"/>
              </a:rPr>
              <a:t>"</a:t>
            </a:r>
            <a:r>
              <a:rPr lang="es-ES" sz="1200" b="1" spc="-1" dirty="0" err="1">
                <a:solidFill>
                  <a:srgbClr val="00A000"/>
                </a:solidFill>
                <a:latin typeface="Courier New"/>
                <a:ea typeface="Courier New"/>
              </a:rPr>
              <a:t>Programming</a:t>
            </a:r>
            <a:r>
              <a:rPr lang="es-ES" sz="1200" b="1" spc="-1" dirty="0">
                <a:solidFill>
                  <a:srgbClr val="00A000"/>
                </a:solidFill>
                <a:latin typeface="Courier New"/>
                <a:ea typeface="Courier New"/>
              </a:rPr>
              <a:t> </a:t>
            </a:r>
            <a:r>
              <a:rPr lang="es-ES" sz="1200" b="1" spc="-1" dirty="0" err="1">
                <a:solidFill>
                  <a:srgbClr val="00A000"/>
                </a:solidFill>
                <a:latin typeface="Courier New"/>
                <a:ea typeface="Courier New"/>
              </a:rPr>
              <a:t>is</a:t>
            </a:r>
            <a:r>
              <a:rPr lang="es-ES" sz="1200" b="1" spc="-1" dirty="0">
                <a:solidFill>
                  <a:srgbClr val="00A000"/>
                </a:solidFill>
                <a:latin typeface="Courier New"/>
                <a:ea typeface="Courier New"/>
              </a:rPr>
              <a:t> </a:t>
            </a:r>
            <a:r>
              <a:rPr lang="es-ES" sz="1200" b="1" spc="-1" dirty="0" err="1">
                <a:solidFill>
                  <a:srgbClr val="00A000"/>
                </a:solidFill>
                <a:latin typeface="Courier New"/>
                <a:ea typeface="Courier New"/>
              </a:rPr>
              <a:t>fun</a:t>
            </a:r>
            <a:r>
              <a:rPr lang="es-ES" sz="1200" b="1" spc="-1" dirty="0">
                <a:solidFill>
                  <a:srgbClr val="00A000"/>
                </a:solidFill>
                <a:latin typeface="Courier New"/>
                <a:ea typeface="Courier New"/>
              </a:rPr>
              <a:t>"</a:t>
            </a:r>
            <a:r>
              <a:rPr lang="es-ES" sz="1200" b="1" spc="-1" dirty="0">
                <a:solidFill>
                  <a:srgbClr val="000000"/>
                </a:solidFill>
                <a:latin typeface="Courier New"/>
                <a:ea typeface="Courier New"/>
              </a:rPr>
              <a:t>);</a:t>
            </a:r>
            <a:br>
              <a:rPr lang="es-ES" sz="1200" dirty="0"/>
            </a:br>
            <a:r>
              <a:rPr lang="es-ES" sz="1200" b="1" spc="-1" dirty="0">
                <a:solidFill>
                  <a:srgbClr val="000000"/>
                </a:solidFill>
                <a:latin typeface="Courier New"/>
                <a:ea typeface="Courier New"/>
              </a:rPr>
              <a:t>        };</a:t>
            </a:r>
            <a:br>
              <a:rPr lang="es-ES" sz="1200" dirty="0"/>
            </a:br>
            <a:r>
              <a:rPr lang="es-ES" sz="1200" b="1" spc="-1" dirty="0">
                <a:solidFill>
                  <a:srgbClr val="000000"/>
                </a:solidFill>
                <a:latin typeface="Courier New"/>
                <a:ea typeface="Courier New"/>
              </a:rPr>
              <a:t>        Timeline </a:t>
            </a:r>
            <a:r>
              <a:rPr lang="es-ES" sz="1200" b="1" spc="-1" dirty="0" err="1">
                <a:solidFill>
                  <a:srgbClr val="000000"/>
                </a:solidFill>
                <a:latin typeface="Courier New"/>
                <a:ea typeface="Courier New"/>
              </a:rPr>
              <a:t>animation</a:t>
            </a:r>
            <a:r>
              <a:rPr lang="es-ES" sz="1200" b="1" spc="-1" dirty="0">
                <a:solidFill>
                  <a:srgbClr val="000000"/>
                </a:solidFill>
                <a:latin typeface="Courier New"/>
                <a:ea typeface="Courier New"/>
              </a:rPr>
              <a:t> = </a:t>
            </a:r>
            <a:r>
              <a:rPr lang="es-ES" sz="1200" b="1" spc="-1" dirty="0">
                <a:solidFill>
                  <a:srgbClr val="941EDF"/>
                </a:solidFill>
                <a:latin typeface="Courier New"/>
                <a:ea typeface="Courier New"/>
              </a:rPr>
              <a:t>new</a:t>
            </a:r>
            <a:r>
              <a:rPr lang="es-ES" sz="1200" b="1" spc="-1" dirty="0">
                <a:solidFill>
                  <a:srgbClr val="000000"/>
                </a:solidFill>
                <a:latin typeface="Courier New"/>
                <a:ea typeface="Courier New"/>
              </a:rPr>
              <a:t> Timeline(</a:t>
            </a:r>
            <a:r>
              <a:rPr lang="es-ES" sz="1200" b="1" spc="-1" dirty="0">
                <a:solidFill>
                  <a:srgbClr val="941EDF"/>
                </a:solidFill>
                <a:latin typeface="Courier New"/>
                <a:ea typeface="Courier New"/>
              </a:rPr>
              <a:t>new</a:t>
            </a:r>
            <a:r>
              <a:rPr lang="es-ES" sz="1200" b="1" spc="-1" dirty="0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lang="es-ES" sz="1200" b="1" spc="-1" dirty="0" err="1">
                <a:solidFill>
                  <a:srgbClr val="000000"/>
                </a:solidFill>
                <a:latin typeface="Courier New"/>
                <a:ea typeface="Courier New"/>
              </a:rPr>
              <a:t>KeyFrame</a:t>
            </a:r>
            <a:r>
              <a:rPr lang="es-ES" sz="1200" b="1" spc="-1" dirty="0">
                <a:solidFill>
                  <a:srgbClr val="000000"/>
                </a:solidFill>
                <a:latin typeface="Courier New"/>
                <a:ea typeface="Courier New"/>
              </a:rPr>
              <a:t>(</a:t>
            </a:r>
            <a:r>
              <a:rPr lang="es-ES" sz="1200" b="1" spc="-1" dirty="0" err="1">
                <a:solidFill>
                  <a:srgbClr val="000000"/>
                </a:solidFill>
                <a:latin typeface="Courier New"/>
                <a:ea typeface="Courier New"/>
              </a:rPr>
              <a:t>Duration.millis</a:t>
            </a:r>
            <a:r>
              <a:rPr lang="es-ES" sz="1200" b="1" spc="-1" dirty="0">
                <a:solidFill>
                  <a:srgbClr val="000000"/>
                </a:solidFill>
                <a:latin typeface="Courier New"/>
                <a:ea typeface="Courier New"/>
              </a:rPr>
              <a:t>(500), </a:t>
            </a:r>
            <a:r>
              <a:rPr lang="es-ES" sz="1200" b="1" spc="-1" dirty="0" err="1">
                <a:solidFill>
                  <a:srgbClr val="000000"/>
                </a:solidFill>
                <a:latin typeface="Courier New"/>
                <a:ea typeface="Courier New"/>
              </a:rPr>
              <a:t>eH</a:t>
            </a:r>
            <a:r>
              <a:rPr lang="es-ES" sz="1200" b="1" spc="-1" dirty="0">
                <a:solidFill>
                  <a:srgbClr val="000000"/>
                </a:solidFill>
                <a:latin typeface="Courier New"/>
                <a:ea typeface="Courier New"/>
              </a:rPr>
              <a:t>));</a:t>
            </a:r>
            <a:br>
              <a:rPr lang="es-ES" sz="1200" dirty="0"/>
            </a:br>
            <a:r>
              <a:rPr lang="es-ES" sz="1200" b="1" spc="-1" dirty="0">
                <a:solidFill>
                  <a:srgbClr val="000000"/>
                </a:solidFill>
                <a:latin typeface="Courier New"/>
                <a:ea typeface="Courier New"/>
              </a:rPr>
              <a:t>        </a:t>
            </a:r>
            <a:r>
              <a:rPr lang="es-ES" sz="1200" b="1" spc="-1" dirty="0" err="1">
                <a:solidFill>
                  <a:srgbClr val="000000"/>
                </a:solidFill>
                <a:latin typeface="Courier New"/>
                <a:ea typeface="Courier New"/>
              </a:rPr>
              <a:t>animation.setCycleCount</a:t>
            </a:r>
            <a:r>
              <a:rPr lang="es-ES" sz="1200" b="1" spc="-1" dirty="0">
                <a:solidFill>
                  <a:srgbClr val="000000"/>
                </a:solidFill>
                <a:latin typeface="Courier New"/>
                <a:ea typeface="Courier New"/>
              </a:rPr>
              <a:t>(</a:t>
            </a:r>
            <a:r>
              <a:rPr lang="es-ES" sz="1200" b="1" spc="-1" dirty="0" err="1">
                <a:solidFill>
                  <a:srgbClr val="000000"/>
                </a:solidFill>
                <a:latin typeface="Courier New"/>
                <a:ea typeface="Courier New"/>
              </a:rPr>
              <a:t>Timeline.INDEFINITE</a:t>
            </a:r>
            <a:r>
              <a:rPr lang="es-ES" sz="1200" b="1" spc="-1" dirty="0">
                <a:solidFill>
                  <a:srgbClr val="000000"/>
                </a:solidFill>
                <a:latin typeface="Courier New"/>
                <a:ea typeface="Courier New"/>
              </a:rPr>
              <a:t>);</a:t>
            </a:r>
            <a:br>
              <a:rPr lang="es-ES" sz="1200" dirty="0"/>
            </a:b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</a:rPr>
              <a:t>        </a:t>
            </a:r>
            <a:r>
              <a:rPr lang="es-ES" sz="1200" spc="-1" dirty="0" err="1">
                <a:solidFill>
                  <a:srgbClr val="000000"/>
                </a:solidFill>
                <a:latin typeface="Courier New"/>
                <a:ea typeface="Courier New"/>
              </a:rPr>
              <a:t>animation.play</a:t>
            </a: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</a:rPr>
              <a:t>();  </a:t>
            </a:r>
            <a:r>
              <a:rPr lang="es-ES" sz="1200" spc="-1" dirty="0">
                <a:solidFill>
                  <a:srgbClr val="E65D00"/>
                </a:solidFill>
                <a:latin typeface="Courier New"/>
                <a:ea typeface="Courier New"/>
              </a:rPr>
              <a:t>// </a:t>
            </a:r>
            <a:r>
              <a:rPr lang="es-ES" sz="1200" spc="-1" dirty="0" err="1">
                <a:solidFill>
                  <a:srgbClr val="E65D00"/>
                </a:solidFill>
                <a:latin typeface="Courier New"/>
                <a:ea typeface="Courier New"/>
              </a:rPr>
              <a:t>Start</a:t>
            </a:r>
            <a:r>
              <a:rPr lang="es-ES" sz="1200" spc="-1" dirty="0">
                <a:solidFill>
                  <a:srgbClr val="E65D00"/>
                </a:solidFill>
                <a:latin typeface="Courier New"/>
                <a:ea typeface="Courier New"/>
              </a:rPr>
              <a:t> </a:t>
            </a:r>
            <a:r>
              <a:rPr lang="es-ES" sz="1200" spc="-1" dirty="0" err="1">
                <a:solidFill>
                  <a:srgbClr val="E65D00"/>
                </a:solidFill>
                <a:latin typeface="Courier New"/>
                <a:ea typeface="Courier New"/>
              </a:rPr>
              <a:t>animation</a:t>
            </a:r>
            <a:br>
              <a:rPr lang="es-ES" sz="1200" dirty="0"/>
            </a:b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</a:rPr>
              <a:t>        </a:t>
            </a:r>
            <a:r>
              <a:rPr lang="es-ES" sz="1200" spc="-1" dirty="0" err="1">
                <a:solidFill>
                  <a:srgbClr val="000000"/>
                </a:solidFill>
                <a:latin typeface="Courier New"/>
                <a:ea typeface="Courier New"/>
              </a:rPr>
              <a:t>text.setOnMouseClicked</a:t>
            </a: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</a:rPr>
              <a:t>(e -&gt; {   </a:t>
            </a:r>
            <a:r>
              <a:rPr lang="es-ES" sz="1200" spc="-1" dirty="0">
                <a:solidFill>
                  <a:srgbClr val="E65D00"/>
                </a:solidFill>
                <a:latin typeface="Courier New"/>
                <a:ea typeface="Courier New"/>
              </a:rPr>
              <a:t>// Pause and resume </a:t>
            </a:r>
            <a:r>
              <a:rPr lang="es-ES" sz="1200" spc="-1" dirty="0" err="1">
                <a:solidFill>
                  <a:srgbClr val="E65D00"/>
                </a:solidFill>
                <a:latin typeface="Courier New"/>
                <a:ea typeface="Courier New"/>
              </a:rPr>
              <a:t>animation</a:t>
            </a:r>
            <a:br>
              <a:rPr lang="es-ES" sz="1200" dirty="0"/>
            </a:b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</a:rPr>
              <a:t>            </a:t>
            </a:r>
            <a:r>
              <a:rPr lang="es-ES" sz="1200" spc="-1" dirty="0" err="1">
                <a:solidFill>
                  <a:srgbClr val="941EDF"/>
                </a:solidFill>
                <a:latin typeface="Courier New"/>
                <a:ea typeface="Courier New"/>
              </a:rPr>
              <a:t>if</a:t>
            </a: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</a:rPr>
              <a:t> (</a:t>
            </a:r>
            <a:r>
              <a:rPr lang="es-ES" sz="1200" spc="-1" dirty="0" err="1">
                <a:solidFill>
                  <a:srgbClr val="000000"/>
                </a:solidFill>
                <a:latin typeface="Courier New"/>
                <a:ea typeface="Courier New"/>
              </a:rPr>
              <a:t>animation.getStatus</a:t>
            </a: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</a:rPr>
              <a:t>()== </a:t>
            </a:r>
            <a:r>
              <a:rPr lang="es-ES" sz="1200" spc="-1" dirty="0" err="1">
                <a:solidFill>
                  <a:srgbClr val="000000"/>
                </a:solidFill>
                <a:latin typeface="Courier New"/>
                <a:ea typeface="Courier New"/>
              </a:rPr>
              <a:t>Animation.Status.PAUSED</a:t>
            </a: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</a:rPr>
              <a:t>) </a:t>
            </a:r>
            <a:br>
              <a:rPr lang="es-ES" sz="1200" dirty="0"/>
            </a:b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</a:rPr>
              <a:t>                </a:t>
            </a:r>
            <a:r>
              <a:rPr lang="es-ES" sz="1200" spc="-1" dirty="0" err="1">
                <a:solidFill>
                  <a:srgbClr val="000000"/>
                </a:solidFill>
                <a:latin typeface="Courier New"/>
                <a:ea typeface="Courier New"/>
              </a:rPr>
              <a:t>animation.play</a:t>
            </a: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</a:rPr>
              <a:t>();</a:t>
            </a:r>
            <a:br>
              <a:rPr lang="es-ES" sz="1200" dirty="0"/>
            </a:b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</a:rPr>
              <a:t>            </a:t>
            </a:r>
            <a:r>
              <a:rPr lang="es-ES" sz="1200" spc="-1" dirty="0" err="1">
                <a:solidFill>
                  <a:srgbClr val="941EDF"/>
                </a:solidFill>
                <a:latin typeface="Courier New"/>
                <a:ea typeface="Courier New"/>
              </a:rPr>
              <a:t>else</a:t>
            </a: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br>
              <a:rPr lang="es-ES" sz="1200" dirty="0"/>
            </a:b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</a:rPr>
              <a:t>                </a:t>
            </a:r>
            <a:r>
              <a:rPr lang="es-ES" sz="1200" spc="-1" dirty="0" err="1">
                <a:solidFill>
                  <a:srgbClr val="000000"/>
                </a:solidFill>
                <a:latin typeface="Courier New"/>
                <a:ea typeface="Courier New"/>
              </a:rPr>
              <a:t>animation.pause</a:t>
            </a: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</a:rPr>
              <a:t>();</a:t>
            </a:r>
            <a:br>
              <a:rPr lang="es-ES" sz="1200" dirty="0"/>
            </a:b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</a:rPr>
              <a:t>        });</a:t>
            </a:r>
            <a:br>
              <a:rPr lang="es-ES" sz="1200" dirty="0"/>
            </a:b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</a:rPr>
              <a:t>        </a:t>
            </a:r>
            <a:r>
              <a:rPr lang="es-ES" sz="1200" spc="-1" dirty="0" err="1">
                <a:solidFill>
                  <a:srgbClr val="000000"/>
                </a:solidFill>
                <a:latin typeface="Courier New"/>
                <a:ea typeface="Courier New"/>
              </a:rPr>
              <a:t>Scene</a:t>
            </a: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lang="es-ES" sz="1200" spc="-1" dirty="0" err="1">
                <a:solidFill>
                  <a:srgbClr val="000000"/>
                </a:solidFill>
                <a:latin typeface="Courier New"/>
                <a:ea typeface="Courier New"/>
              </a:rPr>
              <a:t>scene</a:t>
            </a: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</a:rPr>
              <a:t> = </a:t>
            </a:r>
            <a:r>
              <a:rPr lang="es-ES" sz="1200" spc="-1" dirty="0">
                <a:solidFill>
                  <a:srgbClr val="941EDF"/>
                </a:solidFill>
                <a:latin typeface="Courier New"/>
                <a:ea typeface="Courier New"/>
              </a:rPr>
              <a:t>new</a:t>
            </a: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lang="es-ES" sz="1200" spc="-1" dirty="0" err="1">
                <a:solidFill>
                  <a:srgbClr val="000000"/>
                </a:solidFill>
                <a:latin typeface="Courier New"/>
                <a:ea typeface="Courier New"/>
              </a:rPr>
              <a:t>Scene</a:t>
            </a: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</a:rPr>
              <a:t>(</a:t>
            </a:r>
            <a:r>
              <a:rPr lang="es-ES" sz="1200" spc="-1" dirty="0" err="1">
                <a:solidFill>
                  <a:srgbClr val="000000"/>
                </a:solidFill>
                <a:latin typeface="Courier New"/>
                <a:ea typeface="Courier New"/>
              </a:rPr>
              <a:t>pane</a:t>
            </a: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</a:rPr>
              <a:t>, 250, 50);</a:t>
            </a:r>
            <a:br>
              <a:rPr lang="es-ES" sz="1200" dirty="0"/>
            </a:b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</a:rPr>
              <a:t>        </a:t>
            </a:r>
            <a:r>
              <a:rPr lang="es-ES" sz="1200" spc="-1" dirty="0" err="1">
                <a:solidFill>
                  <a:srgbClr val="000000"/>
                </a:solidFill>
                <a:latin typeface="Courier New"/>
                <a:ea typeface="Courier New"/>
              </a:rPr>
              <a:t>primaryStage.setTitle</a:t>
            </a: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</a:rPr>
              <a:t>(</a:t>
            </a:r>
            <a:r>
              <a:rPr lang="es-ES" sz="1200" spc="-1" dirty="0">
                <a:solidFill>
                  <a:srgbClr val="00A000"/>
                </a:solidFill>
                <a:latin typeface="Courier New"/>
                <a:ea typeface="Courier New"/>
              </a:rPr>
              <a:t>"</a:t>
            </a:r>
            <a:r>
              <a:rPr lang="es-ES" sz="1200" spc="-1" dirty="0" err="1">
                <a:solidFill>
                  <a:srgbClr val="00A000"/>
                </a:solidFill>
                <a:latin typeface="Courier New"/>
                <a:ea typeface="Courier New"/>
              </a:rPr>
              <a:t>TimelineDemo</a:t>
            </a:r>
            <a:r>
              <a:rPr lang="es-ES" sz="1200" spc="-1" dirty="0">
                <a:solidFill>
                  <a:srgbClr val="00A000"/>
                </a:solidFill>
                <a:latin typeface="Courier New"/>
                <a:ea typeface="Courier New"/>
              </a:rPr>
              <a:t>"</a:t>
            </a: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</a:rPr>
              <a:t>);</a:t>
            </a:r>
            <a:br>
              <a:rPr lang="es-ES" sz="1200" dirty="0"/>
            </a:b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</a:rPr>
              <a:t>        </a:t>
            </a:r>
            <a:r>
              <a:rPr lang="es-ES" sz="1200" spc="-1" dirty="0" err="1">
                <a:solidFill>
                  <a:srgbClr val="000000"/>
                </a:solidFill>
                <a:latin typeface="Courier New"/>
                <a:ea typeface="Courier New"/>
              </a:rPr>
              <a:t>primaryStage.setScene</a:t>
            </a: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</a:rPr>
              <a:t>(</a:t>
            </a:r>
            <a:r>
              <a:rPr lang="es-ES" sz="1200" spc="-1" dirty="0" err="1">
                <a:solidFill>
                  <a:srgbClr val="000000"/>
                </a:solidFill>
                <a:latin typeface="Courier New"/>
                <a:ea typeface="Courier New"/>
              </a:rPr>
              <a:t>scene</a:t>
            </a: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</a:rPr>
              <a:t>);</a:t>
            </a:r>
            <a:br>
              <a:rPr lang="es-ES" sz="1200" dirty="0"/>
            </a:b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</a:rPr>
              <a:t>        </a:t>
            </a:r>
            <a:r>
              <a:rPr lang="es-ES" sz="1200" spc="-1" dirty="0" err="1">
                <a:solidFill>
                  <a:srgbClr val="000000"/>
                </a:solidFill>
                <a:latin typeface="Courier New"/>
                <a:ea typeface="Courier New"/>
              </a:rPr>
              <a:t>primaryStage.show</a:t>
            </a: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</a:rPr>
              <a:t>();</a:t>
            </a:r>
            <a:br>
              <a:rPr lang="es-ES" sz="1200" dirty="0"/>
            </a:b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</a:rPr>
              <a:t>    }</a:t>
            </a:r>
            <a:br>
              <a:rPr lang="es-ES" sz="1200" dirty="0"/>
            </a:b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</a:rPr>
              <a:t>    //… </a:t>
            </a:r>
            <a:r>
              <a:rPr lang="es-ES" sz="1200" spc="-1" dirty="0" err="1">
                <a:solidFill>
                  <a:srgbClr val="000000"/>
                </a:solidFill>
                <a:latin typeface="Courier New"/>
                <a:ea typeface="Courier New"/>
              </a:rPr>
              <a:t>main</a:t>
            </a:r>
            <a:br>
              <a:rPr lang="es-ES" sz="1200" dirty="0"/>
            </a:b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</a:rPr>
              <a:t>}</a:t>
            </a:r>
            <a:endParaRPr lang="es-ES" sz="1200" spc="-1" dirty="0">
              <a:solidFill>
                <a:srgbClr val="000000"/>
              </a:solidFill>
              <a:latin typeface="FreeSan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08818D-0CE1-98E8-B8A1-5651029C0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ELO329: Agustín J. González</a:t>
            </a:r>
            <a:endParaRPr lang="es-ES_trad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2873B2-C1CA-B8B9-2076-E9C6DD270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8B298-836D-BF4F-8BF0-A4B0B62BAAF1}" type="slidenum">
              <a:rPr lang="es-ES_tradnl" smtClean="0"/>
              <a:pPr/>
              <a:t>4</a:t>
            </a:fld>
            <a:endParaRPr lang="es-ES_tradnl"/>
          </a:p>
        </p:txBody>
      </p:sp>
      <p:sp>
        <p:nvSpPr>
          <p:cNvPr id="10" name="CustomShape 5">
            <a:extLst>
              <a:ext uri="{FF2B5EF4-FFF2-40B4-BE49-F238E27FC236}">
                <a16:creationId xmlns:a16="http://schemas.microsoft.com/office/drawing/2014/main" id="{11ECE3D5-18DB-84E8-F385-50EF4928C322}"/>
              </a:ext>
            </a:extLst>
          </p:cNvPr>
          <p:cNvSpPr/>
          <p:nvPr/>
        </p:nvSpPr>
        <p:spPr>
          <a:xfrm>
            <a:off x="5584800" y="2415487"/>
            <a:ext cx="2568600" cy="770760"/>
          </a:xfrm>
          <a:prstGeom prst="wedgeRoundRectCallout">
            <a:avLst>
              <a:gd name="adj1" fmla="val -54564"/>
              <a:gd name="adj2" fmla="val 111060"/>
              <a:gd name="adj3" fmla="val 16667"/>
            </a:avLst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s-ES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Define tiempos específicos</a:t>
            </a:r>
            <a:br>
              <a:rPr dirty="0"/>
            </a:br>
            <a:r>
              <a:rPr lang="es-ES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de la animación. Aquí </a:t>
            </a:r>
            <a:br>
              <a:rPr dirty="0"/>
            </a:br>
            <a:r>
              <a:rPr lang="es-E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vemos</a:t>
            </a:r>
            <a:r>
              <a:rPr lang="es-ES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un uso básico.</a:t>
            </a:r>
            <a:endParaRPr lang="es-ES" sz="1600" b="0" strike="noStrike" spc="-1" dirty="0">
              <a:latin typeface="Arial"/>
            </a:endParaRPr>
          </a:p>
        </p:txBody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72B86B93-CA2D-A6E4-8D9A-BC9C01025181}"/>
              </a:ext>
            </a:extLst>
          </p:cNvPr>
          <p:cNvSpPr/>
          <p:nvPr/>
        </p:nvSpPr>
        <p:spPr>
          <a:xfrm>
            <a:off x="7729341" y="4273222"/>
            <a:ext cx="1969200" cy="588600"/>
          </a:xfrm>
          <a:prstGeom prst="wedgeRoundRectCallout">
            <a:avLst>
              <a:gd name="adj1" fmla="val -40754"/>
              <a:gd name="adj2" fmla="val -126282"/>
              <a:gd name="adj3" fmla="val 16667"/>
            </a:avLst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s-E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Handler invocado al</a:t>
            </a:r>
            <a:br/>
            <a:r>
              <a:rPr lang="es-E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término del tiempo</a:t>
            </a:r>
            <a:endParaRPr lang="es-ES" sz="1600" b="0" strike="noStrike" spc="-1">
              <a:latin typeface="Arial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676B1ED-7326-E283-3F46-C885B8C296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6528" y="314011"/>
            <a:ext cx="4597400" cy="2413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B78BEDE-0458-2C11-DCC9-A3BCD5FA2E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6137" y="1906530"/>
            <a:ext cx="4597400" cy="2413000"/>
          </a:xfrm>
          <a:prstGeom prst="rect">
            <a:avLst/>
          </a:prstGeom>
        </p:spPr>
      </p:pic>
      <p:sp>
        <p:nvSpPr>
          <p:cNvPr id="14" name="Up-Down Arrow 13">
            <a:extLst>
              <a:ext uri="{FF2B5EF4-FFF2-40B4-BE49-F238E27FC236}">
                <a16:creationId xmlns:a16="http://schemas.microsoft.com/office/drawing/2014/main" id="{C66C4E1F-24B8-305B-AB21-E97378ECD635}"/>
              </a:ext>
            </a:extLst>
          </p:cNvPr>
          <p:cNvSpPr/>
          <p:nvPr/>
        </p:nvSpPr>
        <p:spPr>
          <a:xfrm>
            <a:off x="10201792" y="1814298"/>
            <a:ext cx="166872" cy="55146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50631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DE7C332-E081-95C7-00DB-7F037F0F33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sz="4400" dirty="0"/>
              <a:t>Reproducción de Audio y Video</a:t>
            </a:r>
            <a:endParaRPr lang="es-ES_tradnl" sz="4400" dirty="0"/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2E2D6504-299C-5861-D991-533B7A4B53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9EFB85-537F-15C8-507B-E814F127C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ELO329: Agustín J. González</a:t>
            </a:r>
            <a:endParaRPr lang="es-ES_trad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F26A13-F6C0-980E-DEF6-B0EA16030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8B298-836D-BF4F-8BF0-A4B0B62BAAF1}" type="slidenum">
              <a:rPr lang="es-ES_tradnl" smtClean="0"/>
              <a:pPr/>
              <a:t>5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682364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117EC-51A0-60D3-4109-C156B67A6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Incorporando medios a la aplicación</a:t>
            </a:r>
            <a:endParaRPr lang="es-ES_trad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D7786-259B-B7D6-D263-6709EDD0D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El paquete </a:t>
            </a:r>
            <a:r>
              <a:rPr lang="es-ES" dirty="0">
                <a:hlinkClick r:id="rId2"/>
              </a:rPr>
              <a:t>javafx.scene.media</a:t>
            </a:r>
            <a:r>
              <a:rPr lang="es-ES" dirty="0"/>
              <a:t> permite incorporar reproducción de audio y video en las aplicaciones.</a:t>
            </a:r>
          </a:p>
          <a:p>
            <a:r>
              <a:rPr lang="es-ES" dirty="0"/>
              <a:t>Actualmente hay soporte para una variedad de formatos de audio y video.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081132-8629-AE03-5780-C12837FCC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ELO329: Agustín J. González</a:t>
            </a:r>
            <a:endParaRPr lang="es-ES_trad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D54F22-3890-C297-0DAA-A042BF572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8B298-836D-BF4F-8BF0-A4B0B62BAAF1}" type="slidenum">
              <a:rPr lang="es-ES_tradnl" smtClean="0"/>
              <a:pPr/>
              <a:t>6</a:t>
            </a:fld>
            <a:endParaRPr lang="es-ES_tradnl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098F23E-AE98-9875-CF79-B4F1017F439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26165" y="2715492"/>
            <a:ext cx="7760453" cy="3613554"/>
          </a:xfrm>
        </p:spPr>
        <p:txBody>
          <a:bodyPr/>
          <a:lstStyle/>
          <a:p>
            <a:r>
              <a:rPr lang="es-ES" dirty="0"/>
              <a:t>Tres clases básicas son:</a:t>
            </a:r>
          </a:p>
          <a:p>
            <a:pPr lvl="1"/>
            <a:r>
              <a:rPr lang="es-ES" dirty="0"/>
              <a:t>Media: Contiene información sobre el medio (su fuente, resolución, </a:t>
            </a:r>
            <a:r>
              <a:rPr lang="es-ES" dirty="0" err="1"/>
              <a:t>etc</a:t>
            </a:r>
            <a:r>
              <a:rPr lang="es-ES" dirty="0"/>
              <a:t>)</a:t>
            </a:r>
          </a:p>
          <a:p>
            <a:pPr lvl="1"/>
            <a:r>
              <a:rPr lang="es-ES" dirty="0" err="1"/>
              <a:t>MediaPlayer</a:t>
            </a:r>
            <a:r>
              <a:rPr lang="es-ES" dirty="0"/>
              <a:t>: Provee métodos para reproducir un medio</a:t>
            </a:r>
          </a:p>
          <a:p>
            <a:pPr lvl="1"/>
            <a:r>
              <a:rPr lang="es-ES" dirty="0" err="1"/>
              <a:t>MediaView</a:t>
            </a:r>
            <a:r>
              <a:rPr lang="es-ES" dirty="0"/>
              <a:t>: Subclase de </a:t>
            </a:r>
            <a:r>
              <a:rPr lang="es-ES" dirty="0" err="1"/>
              <a:t>Node</a:t>
            </a:r>
            <a:r>
              <a:rPr lang="es-ES" dirty="0"/>
              <a:t>, es requerida para video, sus instancias soportan animación y efectos.</a:t>
            </a:r>
            <a:endParaRPr lang="es-ES_tradnl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5998221-165F-DF7A-835C-8B49BD596335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8308578" y="2891684"/>
            <a:ext cx="3438000" cy="12664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96707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06B3C-20E4-8FB1-064E-47EBD2067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Ejemplo: </a:t>
            </a:r>
            <a:r>
              <a:rPr lang="es-ES" dirty="0">
                <a:hlinkClick r:id="rId2"/>
              </a:rPr>
              <a:t>AudioMediaDemo</a:t>
            </a:r>
            <a:endParaRPr lang="es-ES_tradnl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63E2EF8-6C54-BDC5-E25F-534F996D69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292" y="1062182"/>
            <a:ext cx="11042373" cy="52941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1200" spc="-1" dirty="0" err="1">
                <a:solidFill>
                  <a:srgbClr val="941EDF"/>
                </a:solidFill>
                <a:latin typeface="Courier New"/>
                <a:ea typeface="Courier New"/>
              </a:rPr>
              <a:t>public</a:t>
            </a: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lang="es-ES" sz="1200" spc="-1" dirty="0" err="1">
                <a:solidFill>
                  <a:srgbClr val="941EDF"/>
                </a:solidFill>
                <a:latin typeface="Courier New"/>
                <a:ea typeface="Courier New"/>
              </a:rPr>
              <a:t>class</a:t>
            </a: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  <a:hlinkClick r:id="rId2"/>
              </a:rPr>
              <a:t>AudioMediaDemo</a:t>
            </a: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lang="es-ES" sz="1200" spc="-1" dirty="0" err="1">
                <a:solidFill>
                  <a:srgbClr val="941EDF"/>
                </a:solidFill>
                <a:latin typeface="Courier New"/>
                <a:ea typeface="Courier New"/>
              </a:rPr>
              <a:t>extends</a:t>
            </a: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lang="es-ES" sz="1200" spc="-1" dirty="0" err="1">
                <a:solidFill>
                  <a:srgbClr val="000000"/>
                </a:solidFill>
                <a:latin typeface="Courier New"/>
                <a:ea typeface="Courier New"/>
              </a:rPr>
              <a:t>Application</a:t>
            </a: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</a:rPr>
              <a:t> {</a:t>
            </a:r>
            <a:br>
              <a:rPr lang="es-ES" sz="1200" dirty="0"/>
            </a:b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</a:rPr>
              <a:t>    </a:t>
            </a:r>
            <a:r>
              <a:rPr lang="es-ES" sz="1200" b="1" spc="-1" dirty="0" err="1">
                <a:solidFill>
                  <a:srgbClr val="941EDF"/>
                </a:solidFill>
                <a:latin typeface="Courier New"/>
                <a:ea typeface="Courier New"/>
              </a:rPr>
              <a:t>private</a:t>
            </a:r>
            <a:r>
              <a:rPr lang="es-ES" sz="1200" b="1" spc="-1" dirty="0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lang="es-ES" sz="1200" b="1" spc="-1" dirty="0" err="1">
                <a:solidFill>
                  <a:srgbClr val="941EDF"/>
                </a:solidFill>
                <a:latin typeface="Courier New"/>
                <a:ea typeface="Courier New"/>
              </a:rPr>
              <a:t>static</a:t>
            </a:r>
            <a:r>
              <a:rPr lang="es-ES" sz="1200" b="1" spc="-1" dirty="0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lang="es-ES" sz="1200" b="1" spc="-1" dirty="0">
                <a:solidFill>
                  <a:srgbClr val="941EDF"/>
                </a:solidFill>
                <a:latin typeface="Courier New"/>
                <a:ea typeface="Courier New"/>
              </a:rPr>
              <a:t>final</a:t>
            </a:r>
            <a:r>
              <a:rPr lang="es-ES" sz="1200" b="1" spc="-1" dirty="0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lang="es-ES" sz="1200" b="1" spc="-1" dirty="0" err="1">
                <a:solidFill>
                  <a:srgbClr val="000000"/>
                </a:solidFill>
                <a:latin typeface="Courier New"/>
                <a:ea typeface="Courier New"/>
              </a:rPr>
              <a:t>String</a:t>
            </a:r>
            <a:r>
              <a:rPr lang="es-ES" sz="1200" b="1" spc="-1" dirty="0">
                <a:solidFill>
                  <a:srgbClr val="000000"/>
                </a:solidFill>
                <a:latin typeface="Courier New"/>
                <a:ea typeface="Courier New"/>
              </a:rPr>
              <a:t> MEDIA_URL = </a:t>
            </a:r>
            <a:br>
              <a:rPr lang="es-ES" sz="1200" dirty="0"/>
            </a:br>
            <a:r>
              <a:rPr lang="es-ES" sz="1200" b="1" spc="-1" dirty="0">
                <a:solidFill>
                  <a:srgbClr val="000000"/>
                </a:solidFill>
                <a:latin typeface="Courier New"/>
                <a:ea typeface="Courier New"/>
              </a:rPr>
              <a:t>         </a:t>
            </a:r>
            <a:r>
              <a:rPr lang="es-ES" sz="1200" b="1" spc="-1" dirty="0">
                <a:solidFill>
                  <a:srgbClr val="00A000"/>
                </a:solidFill>
                <a:latin typeface="Courier New"/>
                <a:ea typeface="Courier New"/>
              </a:rPr>
              <a:t>"http://</a:t>
            </a:r>
            <a:r>
              <a:rPr lang="es-ES" sz="1200" b="1" spc="-1" dirty="0" err="1">
                <a:solidFill>
                  <a:srgbClr val="00A000"/>
                </a:solidFill>
                <a:latin typeface="Courier New"/>
                <a:ea typeface="Courier New"/>
              </a:rPr>
              <a:t>profesores.elo.utfsm.cl</a:t>
            </a:r>
            <a:r>
              <a:rPr lang="es-ES" sz="1200" b="1" spc="-1" dirty="0">
                <a:solidFill>
                  <a:srgbClr val="00A000"/>
                </a:solidFill>
                <a:latin typeface="Courier New"/>
                <a:ea typeface="Courier New"/>
              </a:rPr>
              <a:t>/~</a:t>
            </a:r>
            <a:r>
              <a:rPr lang="es-ES" sz="1200" b="1" spc="-1" dirty="0" err="1">
                <a:solidFill>
                  <a:srgbClr val="00A000"/>
                </a:solidFill>
                <a:latin typeface="Courier New"/>
                <a:ea typeface="Courier New"/>
              </a:rPr>
              <a:t>agv</a:t>
            </a:r>
            <a:r>
              <a:rPr lang="es-ES" sz="1200" b="1" spc="-1" dirty="0">
                <a:solidFill>
                  <a:srgbClr val="00A000"/>
                </a:solidFill>
                <a:latin typeface="Courier New"/>
                <a:ea typeface="Courier New"/>
              </a:rPr>
              <a:t>/elo329/</a:t>
            </a:r>
            <a:r>
              <a:rPr lang="es-ES" sz="1200" b="1" spc="-1" dirty="0" err="1">
                <a:solidFill>
                  <a:srgbClr val="00A000"/>
                </a:solidFill>
                <a:latin typeface="Courier New"/>
                <a:ea typeface="Courier New"/>
              </a:rPr>
              <a:t>JavaProg</a:t>
            </a:r>
            <a:r>
              <a:rPr lang="es-ES" sz="1200" b="1" spc="-1" dirty="0">
                <a:solidFill>
                  <a:srgbClr val="00A000"/>
                </a:solidFill>
                <a:latin typeface="Courier New"/>
                <a:ea typeface="Courier New"/>
              </a:rPr>
              <a:t>/</a:t>
            </a:r>
            <a:r>
              <a:rPr lang="es-ES" sz="1200" b="1" spc="-1" dirty="0" err="1">
                <a:solidFill>
                  <a:srgbClr val="00A000"/>
                </a:solidFill>
                <a:latin typeface="Courier New"/>
                <a:ea typeface="Courier New"/>
              </a:rPr>
              <a:t>JavaFX</a:t>
            </a:r>
            <a:r>
              <a:rPr lang="es-ES" sz="1200" b="1" spc="-1" dirty="0">
                <a:solidFill>
                  <a:srgbClr val="00A000"/>
                </a:solidFill>
                <a:latin typeface="Courier New"/>
                <a:ea typeface="Courier New"/>
              </a:rPr>
              <a:t>/</a:t>
            </a:r>
            <a:r>
              <a:rPr lang="es-ES" sz="1200" b="1" spc="-1" dirty="0" err="1">
                <a:solidFill>
                  <a:srgbClr val="00A000"/>
                </a:solidFill>
                <a:latin typeface="Courier New"/>
                <a:ea typeface="Courier New"/>
              </a:rPr>
              <a:t>AudioMediaDemo</a:t>
            </a:r>
            <a:r>
              <a:rPr lang="es-ES" sz="1200" b="1" spc="-1" dirty="0">
                <a:solidFill>
                  <a:srgbClr val="00A000"/>
                </a:solidFill>
                <a:latin typeface="Courier New"/>
                <a:ea typeface="Courier New"/>
              </a:rPr>
              <a:t>/droneSound.mp3"</a:t>
            </a:r>
            <a:r>
              <a:rPr lang="es-ES" sz="1200" b="1" spc="-1" dirty="0">
                <a:solidFill>
                  <a:srgbClr val="000000"/>
                </a:solidFill>
                <a:latin typeface="Courier New"/>
                <a:ea typeface="Courier New"/>
              </a:rPr>
              <a:t>;</a:t>
            </a:r>
            <a:br>
              <a:rPr lang="es-ES" sz="1200" dirty="0"/>
            </a:b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</a:rPr>
              <a:t>    </a:t>
            </a:r>
            <a:r>
              <a:rPr lang="es-ES" sz="1200" spc="-1" dirty="0" err="1">
                <a:solidFill>
                  <a:srgbClr val="941EDF"/>
                </a:solidFill>
                <a:latin typeface="Courier New"/>
                <a:ea typeface="Courier New"/>
              </a:rPr>
              <a:t>public</a:t>
            </a: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lang="es-ES" sz="1200" spc="-1" dirty="0" err="1">
                <a:solidFill>
                  <a:srgbClr val="941EDF"/>
                </a:solidFill>
                <a:latin typeface="Courier New"/>
                <a:ea typeface="Courier New"/>
              </a:rPr>
              <a:t>void</a:t>
            </a: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lang="es-ES" sz="1200" spc="-1" dirty="0" err="1">
                <a:solidFill>
                  <a:srgbClr val="000000"/>
                </a:solidFill>
                <a:latin typeface="Courier New"/>
                <a:ea typeface="Courier New"/>
              </a:rPr>
              <a:t>start</a:t>
            </a: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</a:rPr>
              <a:t>(</a:t>
            </a:r>
            <a:r>
              <a:rPr lang="es-ES" sz="1200" spc="-1" dirty="0" err="1">
                <a:solidFill>
                  <a:srgbClr val="000000"/>
                </a:solidFill>
                <a:latin typeface="Courier New"/>
                <a:ea typeface="Courier New"/>
              </a:rPr>
              <a:t>Stage</a:t>
            </a: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lang="es-ES" sz="1200" spc="-1" dirty="0" err="1">
                <a:solidFill>
                  <a:srgbClr val="000000"/>
                </a:solidFill>
                <a:latin typeface="Courier New"/>
                <a:ea typeface="Courier New"/>
              </a:rPr>
              <a:t>primaryStage</a:t>
            </a: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</a:rPr>
              <a:t>) {</a:t>
            </a:r>
            <a:br>
              <a:rPr lang="es-ES" sz="1200" dirty="0"/>
            </a:b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</a:rPr>
              <a:t>       </a:t>
            </a:r>
            <a:r>
              <a:rPr lang="es-ES" sz="1200" b="1" spc="-1" dirty="0">
                <a:solidFill>
                  <a:srgbClr val="000000"/>
                </a:solidFill>
                <a:latin typeface="Courier New"/>
                <a:ea typeface="Courier New"/>
              </a:rPr>
              <a:t> Media media = </a:t>
            </a:r>
            <a:r>
              <a:rPr lang="es-ES" sz="1200" b="1" spc="-1" dirty="0">
                <a:solidFill>
                  <a:srgbClr val="941EDF"/>
                </a:solidFill>
                <a:latin typeface="Courier New"/>
                <a:ea typeface="Courier New"/>
              </a:rPr>
              <a:t>new</a:t>
            </a:r>
            <a:r>
              <a:rPr lang="es-ES" sz="1200" b="1" spc="-1" dirty="0">
                <a:solidFill>
                  <a:srgbClr val="000000"/>
                </a:solidFill>
                <a:latin typeface="Courier New"/>
                <a:ea typeface="Courier New"/>
              </a:rPr>
              <a:t> Media(MEDIA_URL);</a:t>
            </a:r>
            <a:br>
              <a:rPr lang="es-ES" sz="1200" dirty="0"/>
            </a:br>
            <a:r>
              <a:rPr lang="es-ES" sz="1200" b="1" spc="-1" dirty="0">
                <a:solidFill>
                  <a:srgbClr val="000000"/>
                </a:solidFill>
                <a:latin typeface="Courier New"/>
                <a:ea typeface="Courier New"/>
              </a:rPr>
              <a:t>        </a:t>
            </a:r>
            <a:r>
              <a:rPr lang="es-ES" sz="1200" b="1" spc="-1" dirty="0" err="1">
                <a:solidFill>
                  <a:srgbClr val="000000"/>
                </a:solidFill>
                <a:latin typeface="Courier New"/>
                <a:ea typeface="Courier New"/>
              </a:rPr>
              <a:t>MediaPlayer</a:t>
            </a:r>
            <a:r>
              <a:rPr lang="es-ES" sz="1200" b="1" spc="-1" dirty="0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lang="es-ES" sz="1200" b="1" spc="-1" dirty="0" err="1">
                <a:solidFill>
                  <a:srgbClr val="000000"/>
                </a:solidFill>
                <a:latin typeface="Courier New"/>
                <a:ea typeface="Courier New"/>
              </a:rPr>
              <a:t>mediaPlayer</a:t>
            </a:r>
            <a:r>
              <a:rPr lang="es-ES" sz="1200" b="1" spc="-1" dirty="0">
                <a:solidFill>
                  <a:srgbClr val="000000"/>
                </a:solidFill>
                <a:latin typeface="Courier New"/>
                <a:ea typeface="Courier New"/>
              </a:rPr>
              <a:t> = </a:t>
            </a:r>
            <a:r>
              <a:rPr lang="es-ES" sz="1200" b="1" spc="-1" dirty="0">
                <a:solidFill>
                  <a:srgbClr val="941EDF"/>
                </a:solidFill>
                <a:latin typeface="Courier New"/>
                <a:ea typeface="Courier New"/>
              </a:rPr>
              <a:t>new</a:t>
            </a:r>
            <a:r>
              <a:rPr lang="es-ES" sz="1200" b="1" spc="-1" dirty="0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lang="es-ES" sz="1200" b="1" spc="-1" dirty="0" err="1">
                <a:solidFill>
                  <a:srgbClr val="000000"/>
                </a:solidFill>
                <a:latin typeface="Courier New"/>
                <a:ea typeface="Courier New"/>
              </a:rPr>
              <a:t>MediaPlayer</a:t>
            </a:r>
            <a:r>
              <a:rPr lang="es-ES" sz="1200" b="1" spc="-1" dirty="0">
                <a:solidFill>
                  <a:srgbClr val="000000"/>
                </a:solidFill>
                <a:latin typeface="Courier New"/>
                <a:ea typeface="Courier New"/>
              </a:rPr>
              <a:t>(media);</a:t>
            </a:r>
            <a:br>
              <a:rPr lang="es-ES" sz="1200" dirty="0"/>
            </a:b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</a:rPr>
              <a:t>        </a:t>
            </a:r>
            <a:r>
              <a:rPr lang="es-ES" sz="1200" b="1" spc="-1" dirty="0" err="1">
                <a:solidFill>
                  <a:srgbClr val="000000"/>
                </a:solidFill>
                <a:latin typeface="Courier New"/>
                <a:ea typeface="Courier New"/>
              </a:rPr>
              <a:t>mediaPlayer.setCycleCount</a:t>
            </a:r>
            <a:r>
              <a:rPr lang="es-ES" sz="1200" b="1" spc="-1" dirty="0">
                <a:solidFill>
                  <a:srgbClr val="000000"/>
                </a:solidFill>
                <a:latin typeface="Courier New"/>
                <a:ea typeface="Courier New"/>
              </a:rPr>
              <a:t>(</a:t>
            </a:r>
            <a:r>
              <a:rPr lang="es-ES" sz="1200" b="1" spc="-1" dirty="0" err="1">
                <a:solidFill>
                  <a:srgbClr val="000000"/>
                </a:solidFill>
                <a:latin typeface="Courier New"/>
                <a:ea typeface="Courier New"/>
              </a:rPr>
              <a:t>MediaPlayer.INDEFINITE</a:t>
            </a:r>
            <a:r>
              <a:rPr lang="es-ES" sz="1200" b="1" spc="-1" dirty="0">
                <a:solidFill>
                  <a:srgbClr val="000000"/>
                </a:solidFill>
                <a:latin typeface="Courier New"/>
                <a:ea typeface="Courier New"/>
              </a:rPr>
              <a:t>);</a:t>
            </a:r>
            <a:br>
              <a:rPr lang="es-ES" sz="1200" dirty="0"/>
            </a:b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</a:rPr>
              <a:t>        </a:t>
            </a:r>
            <a:r>
              <a:rPr lang="es-ES" sz="1200" spc="-1" dirty="0" err="1">
                <a:solidFill>
                  <a:srgbClr val="000000"/>
                </a:solidFill>
                <a:latin typeface="Courier New"/>
                <a:ea typeface="Courier New"/>
              </a:rPr>
              <a:t>Button</a:t>
            </a: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lang="es-ES" sz="1200" spc="-1" dirty="0" err="1">
                <a:solidFill>
                  <a:srgbClr val="000000"/>
                </a:solidFill>
                <a:latin typeface="Courier New"/>
                <a:ea typeface="Courier New"/>
              </a:rPr>
              <a:t>playButton</a:t>
            </a: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</a:rPr>
              <a:t> = </a:t>
            </a:r>
            <a:r>
              <a:rPr lang="es-ES" sz="1200" spc="-1" dirty="0">
                <a:solidFill>
                  <a:srgbClr val="941EDF"/>
                </a:solidFill>
                <a:latin typeface="Courier New"/>
                <a:ea typeface="Courier New"/>
              </a:rPr>
              <a:t>new</a:t>
            </a: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lang="es-ES" sz="1200" spc="-1" dirty="0" err="1">
                <a:solidFill>
                  <a:srgbClr val="000000"/>
                </a:solidFill>
                <a:latin typeface="Courier New"/>
                <a:ea typeface="Courier New"/>
              </a:rPr>
              <a:t>Button</a:t>
            </a: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</a:rPr>
              <a:t>(</a:t>
            </a:r>
            <a:r>
              <a:rPr lang="es-ES" sz="1200" spc="-1" dirty="0">
                <a:solidFill>
                  <a:srgbClr val="00A000"/>
                </a:solidFill>
                <a:latin typeface="Courier New"/>
                <a:ea typeface="Courier New"/>
              </a:rPr>
              <a:t>"&gt;"</a:t>
            </a: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</a:rPr>
              <a:t>);</a:t>
            </a:r>
            <a:br>
              <a:rPr lang="es-ES" sz="1200" dirty="0"/>
            </a:b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</a:rPr>
              <a:t>        </a:t>
            </a:r>
            <a:r>
              <a:rPr lang="es-ES" sz="1200" spc="-1" dirty="0" err="1">
                <a:solidFill>
                  <a:srgbClr val="000000"/>
                </a:solidFill>
                <a:latin typeface="Courier New"/>
                <a:ea typeface="Courier New"/>
              </a:rPr>
              <a:t>playButton.setOnAction</a:t>
            </a: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</a:rPr>
              <a:t>(e -&gt; {</a:t>
            </a:r>
            <a:br>
              <a:rPr lang="es-ES" sz="1200" dirty="0"/>
            </a:b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</a:rPr>
              <a:t>            </a:t>
            </a:r>
            <a:r>
              <a:rPr lang="es-ES" sz="1200" spc="-1" dirty="0" err="1">
                <a:solidFill>
                  <a:srgbClr val="941EDF"/>
                </a:solidFill>
                <a:latin typeface="Courier New"/>
                <a:ea typeface="Courier New"/>
              </a:rPr>
              <a:t>if</a:t>
            </a: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</a:rPr>
              <a:t> (</a:t>
            </a:r>
            <a:r>
              <a:rPr lang="es-ES" sz="1200" spc="-1" dirty="0" err="1">
                <a:solidFill>
                  <a:srgbClr val="000000"/>
                </a:solidFill>
                <a:latin typeface="Courier New"/>
                <a:ea typeface="Courier New"/>
              </a:rPr>
              <a:t>playButton.getText</a:t>
            </a: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</a:rPr>
              <a:t>().</a:t>
            </a:r>
            <a:r>
              <a:rPr lang="es-ES" sz="1200" spc="-1" dirty="0" err="1">
                <a:solidFill>
                  <a:srgbClr val="000000"/>
                </a:solidFill>
                <a:latin typeface="Courier New"/>
                <a:ea typeface="Courier New"/>
              </a:rPr>
              <a:t>equals</a:t>
            </a: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</a:rPr>
              <a:t>(</a:t>
            </a:r>
            <a:r>
              <a:rPr lang="es-ES" sz="1200" spc="-1" dirty="0">
                <a:solidFill>
                  <a:srgbClr val="00A000"/>
                </a:solidFill>
                <a:latin typeface="Courier New"/>
                <a:ea typeface="Courier New"/>
              </a:rPr>
              <a:t>"&gt;"</a:t>
            </a: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</a:rPr>
              <a:t>)) {</a:t>
            </a:r>
            <a:br>
              <a:rPr lang="es-ES" sz="1200" dirty="0"/>
            </a:b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</a:rPr>
              <a:t>                </a:t>
            </a:r>
            <a:r>
              <a:rPr lang="es-ES" sz="1200" b="1" spc="-1" dirty="0" err="1">
                <a:solidFill>
                  <a:srgbClr val="000000"/>
                </a:solidFill>
                <a:latin typeface="Courier New"/>
                <a:ea typeface="Courier New"/>
              </a:rPr>
              <a:t>mediaPlayer.play</a:t>
            </a:r>
            <a:r>
              <a:rPr lang="es-ES" sz="1200" b="1" spc="-1" dirty="0">
                <a:solidFill>
                  <a:srgbClr val="000000"/>
                </a:solidFill>
                <a:latin typeface="Courier New"/>
                <a:ea typeface="Courier New"/>
              </a:rPr>
              <a:t>()</a:t>
            </a: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</a:rPr>
              <a:t>; </a:t>
            </a:r>
            <a:r>
              <a:rPr lang="es-ES" sz="1200" spc="-1" dirty="0" err="1">
                <a:solidFill>
                  <a:srgbClr val="000000"/>
                </a:solidFill>
                <a:latin typeface="Courier New"/>
                <a:ea typeface="Courier New"/>
              </a:rPr>
              <a:t>playButton.setText</a:t>
            </a: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</a:rPr>
              <a:t>(</a:t>
            </a:r>
            <a:r>
              <a:rPr lang="es-ES" sz="1200" spc="-1" dirty="0">
                <a:solidFill>
                  <a:srgbClr val="00A000"/>
                </a:solidFill>
                <a:latin typeface="Courier New"/>
                <a:ea typeface="Courier New"/>
              </a:rPr>
              <a:t>"||"</a:t>
            </a: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</a:rPr>
              <a:t>);</a:t>
            </a:r>
            <a:br>
              <a:rPr lang="es-ES" sz="1200" dirty="0"/>
            </a:b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</a:rPr>
              <a:t>            } </a:t>
            </a:r>
            <a:r>
              <a:rPr lang="es-ES" sz="1200" spc="-1" dirty="0" err="1">
                <a:solidFill>
                  <a:srgbClr val="941EDF"/>
                </a:solidFill>
                <a:latin typeface="Courier New"/>
                <a:ea typeface="Courier New"/>
              </a:rPr>
              <a:t>else</a:t>
            </a: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</a:rPr>
              <a:t> {</a:t>
            </a:r>
            <a:br>
              <a:rPr lang="es-ES" sz="1200" dirty="0"/>
            </a:b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</a:rPr>
              <a:t>                </a:t>
            </a:r>
            <a:r>
              <a:rPr lang="es-ES" sz="1200" b="1" spc="-1" dirty="0" err="1">
                <a:solidFill>
                  <a:srgbClr val="000000"/>
                </a:solidFill>
                <a:latin typeface="Courier New"/>
                <a:ea typeface="Courier New"/>
              </a:rPr>
              <a:t>mediaPlayer.pause</a:t>
            </a:r>
            <a:r>
              <a:rPr lang="es-ES" sz="1200" b="1" spc="-1" dirty="0">
                <a:solidFill>
                  <a:srgbClr val="000000"/>
                </a:solidFill>
                <a:latin typeface="Courier New"/>
                <a:ea typeface="Courier New"/>
              </a:rPr>
              <a:t>();</a:t>
            </a: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lang="es-ES" sz="1200" spc="-1" dirty="0" err="1">
                <a:solidFill>
                  <a:srgbClr val="000000"/>
                </a:solidFill>
                <a:latin typeface="Courier New"/>
                <a:ea typeface="Courier New"/>
              </a:rPr>
              <a:t>playButton.setText</a:t>
            </a: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</a:rPr>
              <a:t>(</a:t>
            </a:r>
            <a:r>
              <a:rPr lang="es-ES" sz="1200" spc="-1" dirty="0">
                <a:solidFill>
                  <a:srgbClr val="00A000"/>
                </a:solidFill>
                <a:latin typeface="Courier New"/>
                <a:ea typeface="Courier New"/>
              </a:rPr>
              <a:t>"&gt;"</a:t>
            </a: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</a:rPr>
              <a:t>);</a:t>
            </a:r>
            <a:br>
              <a:rPr lang="es-ES" sz="1200" dirty="0"/>
            </a:b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</a:rPr>
              <a:t>            }</a:t>
            </a:r>
            <a:br>
              <a:rPr lang="es-ES" sz="1200" dirty="0"/>
            </a:b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</a:rPr>
              <a:t>        });</a:t>
            </a:r>
            <a:br>
              <a:rPr lang="es-ES" sz="1200" dirty="0"/>
            </a:b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</a:rPr>
              <a:t>        Slider </a:t>
            </a:r>
            <a:r>
              <a:rPr lang="es-ES" sz="1200" spc="-1" dirty="0" err="1">
                <a:solidFill>
                  <a:srgbClr val="000000"/>
                </a:solidFill>
                <a:latin typeface="Courier New"/>
                <a:ea typeface="Courier New"/>
              </a:rPr>
              <a:t>slVolume</a:t>
            </a: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</a:rPr>
              <a:t> = </a:t>
            </a:r>
            <a:r>
              <a:rPr lang="es-ES" sz="1200" spc="-1" dirty="0">
                <a:solidFill>
                  <a:srgbClr val="941EDF"/>
                </a:solidFill>
                <a:latin typeface="Courier New"/>
                <a:ea typeface="Courier New"/>
              </a:rPr>
              <a:t>new</a:t>
            </a: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</a:rPr>
              <a:t> Slider();</a:t>
            </a:r>
            <a:br>
              <a:rPr lang="es-ES" sz="1200" dirty="0"/>
            </a:b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</a:rPr>
              <a:t>        </a:t>
            </a:r>
            <a:r>
              <a:rPr lang="es-ES" sz="1200" spc="-1" dirty="0" err="1">
                <a:solidFill>
                  <a:srgbClr val="000000"/>
                </a:solidFill>
                <a:latin typeface="Courier New"/>
                <a:ea typeface="Courier New"/>
              </a:rPr>
              <a:t>slVolume.setPrefWidth</a:t>
            </a: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</a:rPr>
              <a:t>(150);</a:t>
            </a:r>
            <a:br>
              <a:rPr lang="es-ES" sz="1200" dirty="0"/>
            </a:b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</a:rPr>
              <a:t>        </a:t>
            </a:r>
            <a:r>
              <a:rPr lang="es-ES" sz="1200" spc="-1" dirty="0" err="1">
                <a:solidFill>
                  <a:srgbClr val="000000"/>
                </a:solidFill>
                <a:latin typeface="Courier New"/>
                <a:ea typeface="Courier New"/>
              </a:rPr>
              <a:t>slVolume.setMaxWidth</a:t>
            </a: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</a:rPr>
              <a:t>(</a:t>
            </a:r>
            <a:r>
              <a:rPr lang="es-ES" sz="1200" spc="-1" dirty="0" err="1">
                <a:solidFill>
                  <a:srgbClr val="000000"/>
                </a:solidFill>
                <a:latin typeface="Courier New"/>
                <a:ea typeface="Courier New"/>
              </a:rPr>
              <a:t>Region.USE_PREF_SIZE</a:t>
            </a: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</a:rPr>
              <a:t>);</a:t>
            </a:r>
            <a:br>
              <a:rPr lang="es-ES" sz="1200" dirty="0"/>
            </a:b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</a:rPr>
              <a:t>        </a:t>
            </a:r>
            <a:r>
              <a:rPr lang="es-ES" sz="1200" spc="-1" dirty="0" err="1">
                <a:solidFill>
                  <a:srgbClr val="000000"/>
                </a:solidFill>
                <a:latin typeface="Courier New"/>
                <a:ea typeface="Courier New"/>
              </a:rPr>
              <a:t>slVolume.setMinWidth</a:t>
            </a: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</a:rPr>
              <a:t>(30);</a:t>
            </a:r>
            <a:br>
              <a:rPr lang="es-ES" sz="1200" dirty="0"/>
            </a:b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</a:rPr>
              <a:t>        </a:t>
            </a:r>
            <a:r>
              <a:rPr lang="es-ES" sz="1200" spc="-1" dirty="0" err="1">
                <a:solidFill>
                  <a:srgbClr val="000000"/>
                </a:solidFill>
                <a:latin typeface="Courier New"/>
                <a:ea typeface="Courier New"/>
              </a:rPr>
              <a:t>slVolume.setValue</a:t>
            </a: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</a:rPr>
              <a:t>(50);</a:t>
            </a:r>
            <a:br>
              <a:rPr lang="es-ES" sz="1200" dirty="0"/>
            </a:b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</a:rPr>
              <a:t>        </a:t>
            </a:r>
            <a:r>
              <a:rPr lang="es-ES" sz="1200" b="1" spc="-1" dirty="0" err="1">
                <a:solidFill>
                  <a:srgbClr val="000000"/>
                </a:solidFill>
                <a:latin typeface="Courier New"/>
                <a:ea typeface="Courier New"/>
              </a:rPr>
              <a:t>mediaPlayer.volumeProperty</a:t>
            </a:r>
            <a:r>
              <a:rPr lang="es-ES" sz="1200" b="1" spc="-1" dirty="0">
                <a:solidFill>
                  <a:srgbClr val="000000"/>
                </a:solidFill>
                <a:latin typeface="Courier New"/>
                <a:ea typeface="Courier New"/>
              </a:rPr>
              <a:t>().</a:t>
            </a:r>
            <a:r>
              <a:rPr lang="es-ES" sz="1200" b="1" spc="-1" dirty="0" err="1">
                <a:solidFill>
                  <a:srgbClr val="000000"/>
                </a:solidFill>
                <a:latin typeface="Courier New"/>
                <a:ea typeface="Courier New"/>
              </a:rPr>
              <a:t>bind</a:t>
            </a:r>
            <a:r>
              <a:rPr lang="es-ES" sz="1200" b="1" spc="-1" dirty="0">
                <a:solidFill>
                  <a:srgbClr val="000000"/>
                </a:solidFill>
                <a:latin typeface="Courier New"/>
                <a:ea typeface="Courier New"/>
              </a:rPr>
              <a:t>(</a:t>
            </a:r>
            <a:r>
              <a:rPr lang="es-ES" sz="1200" b="1" spc="-1" dirty="0" err="1">
                <a:solidFill>
                  <a:srgbClr val="000000"/>
                </a:solidFill>
                <a:latin typeface="Courier New"/>
                <a:ea typeface="Courier New"/>
              </a:rPr>
              <a:t>slVolume.valueProperty</a:t>
            </a:r>
            <a:r>
              <a:rPr lang="es-ES" sz="1200" b="1" spc="-1" dirty="0">
                <a:solidFill>
                  <a:srgbClr val="000000"/>
                </a:solidFill>
                <a:latin typeface="Courier New"/>
                <a:ea typeface="Courier New"/>
              </a:rPr>
              <a:t>().divide(100));</a:t>
            </a:r>
            <a:br>
              <a:rPr lang="es-ES" sz="1200" dirty="0"/>
            </a:b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</a:rPr>
              <a:t>        </a:t>
            </a:r>
            <a:r>
              <a:rPr lang="es-ES" sz="1200" spc="-1" dirty="0" err="1">
                <a:solidFill>
                  <a:srgbClr val="000000"/>
                </a:solidFill>
                <a:latin typeface="Courier New"/>
                <a:ea typeface="Courier New"/>
              </a:rPr>
              <a:t>HBox</a:t>
            </a: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lang="es-ES" sz="1200" spc="-1" dirty="0" err="1">
                <a:solidFill>
                  <a:srgbClr val="000000"/>
                </a:solidFill>
                <a:latin typeface="Courier New"/>
                <a:ea typeface="Courier New"/>
              </a:rPr>
              <a:t>hBox</a:t>
            </a: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</a:rPr>
              <a:t> = </a:t>
            </a:r>
            <a:r>
              <a:rPr lang="es-ES" sz="1200" spc="-1" dirty="0">
                <a:solidFill>
                  <a:srgbClr val="941EDF"/>
                </a:solidFill>
                <a:latin typeface="Courier New"/>
                <a:ea typeface="Courier New"/>
              </a:rPr>
              <a:t>new</a:t>
            </a: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lang="es-ES" sz="1200" spc="-1" dirty="0" err="1">
                <a:solidFill>
                  <a:srgbClr val="000000"/>
                </a:solidFill>
                <a:latin typeface="Courier New"/>
                <a:ea typeface="Courier New"/>
              </a:rPr>
              <a:t>HBox</a:t>
            </a: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</a:rPr>
              <a:t>(10);</a:t>
            </a:r>
            <a:br>
              <a:rPr lang="es-ES" sz="1200" dirty="0"/>
            </a:b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</a:rPr>
              <a:t>        </a:t>
            </a:r>
            <a:r>
              <a:rPr lang="es-ES" sz="1200" spc="-1" dirty="0" err="1">
                <a:solidFill>
                  <a:srgbClr val="000000"/>
                </a:solidFill>
                <a:latin typeface="Courier New"/>
                <a:ea typeface="Courier New"/>
              </a:rPr>
              <a:t>hBox.setAlignment</a:t>
            </a: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</a:rPr>
              <a:t>(</a:t>
            </a:r>
            <a:r>
              <a:rPr lang="es-ES" sz="1200" spc="-1" dirty="0" err="1">
                <a:solidFill>
                  <a:srgbClr val="000000"/>
                </a:solidFill>
                <a:latin typeface="Courier New"/>
                <a:ea typeface="Courier New"/>
              </a:rPr>
              <a:t>Pos.CENTER</a:t>
            </a: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</a:rPr>
              <a:t>);</a:t>
            </a:r>
            <a:br>
              <a:rPr lang="es-ES" sz="1200" dirty="0"/>
            </a:b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</a:rPr>
              <a:t>        </a:t>
            </a:r>
            <a:r>
              <a:rPr lang="es-ES" sz="1200" spc="-1" dirty="0" err="1">
                <a:solidFill>
                  <a:srgbClr val="000000"/>
                </a:solidFill>
                <a:latin typeface="Courier New"/>
                <a:ea typeface="Courier New"/>
              </a:rPr>
              <a:t>hBox.getChildren</a:t>
            </a: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</a:rPr>
              <a:t>().</a:t>
            </a:r>
            <a:r>
              <a:rPr lang="es-ES" sz="1200" spc="-1" dirty="0" err="1">
                <a:solidFill>
                  <a:srgbClr val="000000"/>
                </a:solidFill>
                <a:latin typeface="Courier New"/>
                <a:ea typeface="Courier New"/>
              </a:rPr>
              <a:t>addAll</a:t>
            </a: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</a:rPr>
              <a:t>(</a:t>
            </a:r>
            <a:r>
              <a:rPr lang="es-ES" sz="1200" spc="-1" dirty="0" err="1">
                <a:solidFill>
                  <a:srgbClr val="000000"/>
                </a:solidFill>
                <a:latin typeface="Courier New"/>
                <a:ea typeface="Courier New"/>
              </a:rPr>
              <a:t>playButton</a:t>
            </a: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</a:rPr>
              <a:t>, </a:t>
            </a:r>
            <a:r>
              <a:rPr lang="es-ES" sz="1200" spc="-1" dirty="0">
                <a:solidFill>
                  <a:srgbClr val="941EDF"/>
                </a:solidFill>
                <a:latin typeface="Courier New"/>
                <a:ea typeface="Courier New"/>
              </a:rPr>
              <a:t>new</a:t>
            </a: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lang="es-ES" sz="1200" spc="-1" dirty="0" err="1">
                <a:solidFill>
                  <a:srgbClr val="000000"/>
                </a:solidFill>
                <a:latin typeface="Courier New"/>
                <a:ea typeface="Courier New"/>
              </a:rPr>
              <a:t>Label</a:t>
            </a: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</a:rPr>
              <a:t>(</a:t>
            </a:r>
            <a:r>
              <a:rPr lang="es-ES" sz="1200" spc="-1" dirty="0">
                <a:solidFill>
                  <a:srgbClr val="00A000"/>
                </a:solidFill>
                <a:latin typeface="Courier New"/>
                <a:ea typeface="Courier New"/>
              </a:rPr>
              <a:t>"</a:t>
            </a:r>
            <a:r>
              <a:rPr lang="es-ES" sz="1200" spc="-1" dirty="0" err="1">
                <a:solidFill>
                  <a:srgbClr val="00A000"/>
                </a:solidFill>
                <a:latin typeface="Courier New"/>
                <a:ea typeface="Courier New"/>
              </a:rPr>
              <a:t>Volume</a:t>
            </a:r>
            <a:r>
              <a:rPr lang="es-ES" sz="1200" spc="-1" dirty="0">
                <a:solidFill>
                  <a:srgbClr val="00A000"/>
                </a:solidFill>
                <a:latin typeface="Courier New"/>
                <a:ea typeface="Courier New"/>
              </a:rPr>
              <a:t>"</a:t>
            </a: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</a:rPr>
              <a:t>), </a:t>
            </a:r>
            <a:r>
              <a:rPr lang="es-ES" sz="1200" spc="-1" dirty="0" err="1">
                <a:solidFill>
                  <a:srgbClr val="000000"/>
                </a:solidFill>
                <a:latin typeface="Courier New"/>
                <a:ea typeface="Courier New"/>
              </a:rPr>
              <a:t>slVolume</a:t>
            </a: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</a:rPr>
              <a:t>);</a:t>
            </a:r>
            <a:br>
              <a:rPr lang="es-ES" sz="1200" dirty="0"/>
            </a:b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</a:rPr>
              <a:t>        </a:t>
            </a:r>
            <a:r>
              <a:rPr lang="es-ES" sz="1200" spc="-1" dirty="0" err="1">
                <a:solidFill>
                  <a:srgbClr val="000000"/>
                </a:solidFill>
                <a:latin typeface="Courier New"/>
                <a:ea typeface="Courier New"/>
              </a:rPr>
              <a:t>Scene</a:t>
            </a: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lang="es-ES" sz="1200" spc="-1" dirty="0" err="1">
                <a:solidFill>
                  <a:srgbClr val="000000"/>
                </a:solidFill>
                <a:latin typeface="Courier New"/>
                <a:ea typeface="Courier New"/>
              </a:rPr>
              <a:t>scene</a:t>
            </a: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</a:rPr>
              <a:t> = </a:t>
            </a:r>
            <a:r>
              <a:rPr lang="es-ES" sz="1200" spc="-1" dirty="0">
                <a:solidFill>
                  <a:srgbClr val="941EDF"/>
                </a:solidFill>
                <a:latin typeface="Courier New"/>
                <a:ea typeface="Courier New"/>
              </a:rPr>
              <a:t>new</a:t>
            </a: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lang="es-ES" sz="1200" spc="-1" dirty="0" err="1">
                <a:solidFill>
                  <a:srgbClr val="000000"/>
                </a:solidFill>
                <a:latin typeface="Courier New"/>
                <a:ea typeface="Courier New"/>
              </a:rPr>
              <a:t>Scene</a:t>
            </a: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</a:rPr>
              <a:t>(</a:t>
            </a:r>
            <a:r>
              <a:rPr lang="es-ES" sz="1200" spc="-1" dirty="0" err="1">
                <a:solidFill>
                  <a:srgbClr val="000000"/>
                </a:solidFill>
                <a:latin typeface="Courier New"/>
                <a:ea typeface="Courier New"/>
              </a:rPr>
              <a:t>hBox</a:t>
            </a: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</a:rPr>
              <a:t>, 350, 100);</a:t>
            </a:r>
            <a:br>
              <a:rPr lang="es-ES" sz="1200" dirty="0"/>
            </a:b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</a:rPr>
              <a:t>        </a:t>
            </a:r>
            <a:r>
              <a:rPr lang="es-ES" sz="1200" spc="-1" dirty="0" err="1">
                <a:solidFill>
                  <a:srgbClr val="000000"/>
                </a:solidFill>
                <a:latin typeface="Courier New"/>
                <a:ea typeface="Courier New"/>
              </a:rPr>
              <a:t>primaryStage.setTitle</a:t>
            </a: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</a:rPr>
              <a:t>(</a:t>
            </a:r>
            <a:r>
              <a:rPr lang="es-ES" sz="1200" spc="-1" dirty="0">
                <a:solidFill>
                  <a:srgbClr val="00A000"/>
                </a:solidFill>
                <a:latin typeface="Courier New"/>
                <a:ea typeface="Courier New"/>
              </a:rPr>
              <a:t>"</a:t>
            </a:r>
            <a:r>
              <a:rPr lang="es-ES" sz="1200" spc="-1" dirty="0" err="1">
                <a:solidFill>
                  <a:srgbClr val="00A000"/>
                </a:solidFill>
                <a:latin typeface="Courier New"/>
                <a:ea typeface="Courier New"/>
              </a:rPr>
              <a:t>AudioMediaDemo</a:t>
            </a:r>
            <a:r>
              <a:rPr lang="es-ES" sz="1200" spc="-1" dirty="0">
                <a:solidFill>
                  <a:srgbClr val="00A000"/>
                </a:solidFill>
                <a:latin typeface="Courier New"/>
                <a:ea typeface="Courier New"/>
              </a:rPr>
              <a:t>"</a:t>
            </a: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</a:rPr>
              <a:t>);</a:t>
            </a:r>
            <a:br>
              <a:rPr lang="es-ES" sz="1200" dirty="0"/>
            </a:b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</a:rPr>
              <a:t>        </a:t>
            </a:r>
            <a:r>
              <a:rPr lang="es-ES" sz="1200" spc="-1" dirty="0" err="1">
                <a:solidFill>
                  <a:srgbClr val="000000"/>
                </a:solidFill>
                <a:latin typeface="Courier New"/>
                <a:ea typeface="Courier New"/>
              </a:rPr>
              <a:t>primaryStage.setScene</a:t>
            </a: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</a:rPr>
              <a:t>(</a:t>
            </a:r>
            <a:r>
              <a:rPr lang="es-ES" sz="1200" spc="-1" dirty="0" err="1">
                <a:solidFill>
                  <a:srgbClr val="000000"/>
                </a:solidFill>
                <a:latin typeface="Courier New"/>
                <a:ea typeface="Courier New"/>
              </a:rPr>
              <a:t>scene</a:t>
            </a: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</a:rPr>
              <a:t>);</a:t>
            </a:r>
            <a:br>
              <a:rPr lang="es-ES" sz="1200" dirty="0"/>
            </a:b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</a:rPr>
              <a:t>        </a:t>
            </a:r>
            <a:r>
              <a:rPr lang="es-ES" sz="1200" spc="-1" dirty="0" err="1">
                <a:solidFill>
                  <a:srgbClr val="000000"/>
                </a:solidFill>
                <a:latin typeface="Courier New"/>
                <a:ea typeface="Courier New"/>
              </a:rPr>
              <a:t>primaryStage.show</a:t>
            </a: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</a:rPr>
              <a:t>();</a:t>
            </a:r>
            <a:br>
              <a:rPr lang="es-ES" sz="1200" dirty="0"/>
            </a:b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</a:rPr>
              <a:t>    }</a:t>
            </a:r>
            <a:br>
              <a:rPr lang="es-ES" sz="1200" dirty="0"/>
            </a:b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</a:rPr>
              <a:t>    // … </a:t>
            </a:r>
            <a:r>
              <a:rPr lang="es-ES" sz="1200" spc="-1" dirty="0" err="1">
                <a:solidFill>
                  <a:srgbClr val="000000"/>
                </a:solidFill>
                <a:latin typeface="Courier New"/>
                <a:ea typeface="Courier New"/>
              </a:rPr>
              <a:t>main</a:t>
            </a:r>
            <a:br>
              <a:rPr lang="es-ES" sz="1200" dirty="0"/>
            </a:b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</a:rPr>
              <a:t>}</a:t>
            </a:r>
            <a:endParaRPr lang="es-ES" sz="1200" spc="-1" dirty="0">
              <a:solidFill>
                <a:srgbClr val="000000"/>
              </a:solidFill>
              <a:latin typeface="FreeSan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FF9E8D-1A26-1C98-95A0-5D1B4CBEB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ELO329: Agustín J. González</a:t>
            </a:r>
            <a:endParaRPr lang="es-ES_trad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F3DB1F-CE43-8736-4BA7-E24A48951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8B298-836D-BF4F-8BF0-A4B0B62BAAF1}" type="slidenum">
              <a:rPr lang="es-ES_tradnl" smtClean="0"/>
              <a:pPr/>
              <a:t>7</a:t>
            </a:fld>
            <a:endParaRPr lang="es-ES_tradnl"/>
          </a:p>
        </p:txBody>
      </p:sp>
      <p:sp>
        <p:nvSpPr>
          <p:cNvPr id="12" name="TextShape 3">
            <a:extLst>
              <a:ext uri="{FF2B5EF4-FFF2-40B4-BE49-F238E27FC236}">
                <a16:creationId xmlns:a16="http://schemas.microsoft.com/office/drawing/2014/main" id="{2322FDB3-E00B-1A48-EFF0-BD1368B73608}"/>
              </a:ext>
            </a:extLst>
          </p:cNvPr>
          <p:cNvSpPr txBox="1"/>
          <p:nvPr/>
        </p:nvSpPr>
        <p:spPr>
          <a:xfrm>
            <a:off x="5667060" y="1783990"/>
            <a:ext cx="6395631" cy="866845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lIns="90000" tIns="45000" rIns="90000" bIns="45000">
            <a:noAutofit/>
          </a:bodyPr>
          <a:lstStyle/>
          <a:p>
            <a:r>
              <a:rPr lang="es-ES" sz="1000" b="0" strike="noStrike" spc="-1" dirty="0">
                <a:solidFill>
                  <a:srgbClr val="0000CC"/>
                </a:solidFill>
                <a:latin typeface="Courier New"/>
                <a:ea typeface="Courier New"/>
              </a:rPr>
              <a:t>Otras opciones para especificar la fuente:</a:t>
            </a:r>
            <a:br>
              <a:rPr sz="1000" dirty="0"/>
            </a:br>
            <a:r>
              <a:rPr lang="es-ES" sz="1000" b="0" strike="noStrike" spc="-1" dirty="0">
                <a:solidFill>
                  <a:srgbClr val="0000CC"/>
                </a:solidFill>
                <a:latin typeface="Courier New"/>
                <a:ea typeface="Courier New"/>
              </a:rPr>
              <a:t> …… </a:t>
            </a:r>
            <a:r>
              <a:rPr lang="es-ES" sz="1000" b="0" strike="noStrike" spc="-1" dirty="0" err="1">
                <a:solidFill>
                  <a:srgbClr val="0000CC"/>
                </a:solidFill>
                <a:latin typeface="Courier New"/>
                <a:ea typeface="Courier New"/>
              </a:rPr>
              <a:t>String</a:t>
            </a:r>
            <a:r>
              <a:rPr lang="es-ES" sz="1000" b="0" strike="noStrike" spc="-1" dirty="0">
                <a:solidFill>
                  <a:srgbClr val="0000CC"/>
                </a:solidFill>
                <a:latin typeface="Courier New"/>
                <a:ea typeface="Courier New"/>
              </a:rPr>
              <a:t> MEDIA_URL = "</a:t>
            </a:r>
            <a:r>
              <a:rPr lang="es-ES" sz="1000" b="0" strike="noStrike" spc="-1" dirty="0">
                <a:solidFill>
                  <a:srgbClr val="0000CC"/>
                </a:solidFill>
                <a:latin typeface="Courier New"/>
                <a:ea typeface="Courier New"/>
                <a:hlinkClick r:id="rId3"/>
              </a:rPr>
              <a:t>file:/path/to/file/droneSound.mp3</a:t>
            </a:r>
            <a:r>
              <a:rPr lang="es-ES" sz="1000" b="0" strike="noStrike" spc="-1" dirty="0">
                <a:solidFill>
                  <a:srgbClr val="0000CC"/>
                </a:solidFill>
                <a:latin typeface="Courier New"/>
                <a:ea typeface="Courier New"/>
              </a:rPr>
              <a:t>";</a:t>
            </a:r>
            <a:br>
              <a:rPr sz="1000" dirty="0"/>
            </a:br>
            <a:r>
              <a:rPr lang="es-ES" sz="1000" b="0" strike="noStrike" spc="-1" dirty="0">
                <a:solidFill>
                  <a:srgbClr val="0000CC"/>
                </a:solidFill>
                <a:latin typeface="Courier New"/>
                <a:ea typeface="Courier New"/>
              </a:rPr>
              <a:t>  // </a:t>
            </a:r>
            <a:r>
              <a:rPr lang="es-ES" sz="1000" b="0" strike="noStrike" spc="-1" dirty="0" err="1">
                <a:solidFill>
                  <a:srgbClr val="0000CC"/>
                </a:solidFill>
                <a:latin typeface="Courier New"/>
                <a:ea typeface="Courier New"/>
              </a:rPr>
              <a:t>or</a:t>
            </a:r>
            <a:br>
              <a:rPr sz="1000" dirty="0"/>
            </a:br>
            <a:r>
              <a:rPr lang="es-ES" sz="1000" b="0" strike="noStrike" spc="-1" dirty="0">
                <a:solidFill>
                  <a:srgbClr val="0000CC"/>
                </a:solidFill>
                <a:latin typeface="Courier New"/>
                <a:ea typeface="Courier New"/>
              </a:rPr>
              <a:t> …… </a:t>
            </a:r>
            <a:r>
              <a:rPr lang="es-ES" sz="1000" b="0" strike="noStrike" spc="-1" dirty="0" err="1">
                <a:solidFill>
                  <a:srgbClr val="0000CC"/>
                </a:solidFill>
                <a:latin typeface="Courier New"/>
                <a:ea typeface="Courier New"/>
              </a:rPr>
              <a:t>String</a:t>
            </a:r>
            <a:r>
              <a:rPr lang="es-ES" sz="1000" b="0" strike="noStrike" spc="-1" dirty="0">
                <a:solidFill>
                  <a:srgbClr val="0000CC"/>
                </a:solidFill>
                <a:latin typeface="Courier New"/>
                <a:ea typeface="Courier New"/>
              </a:rPr>
              <a:t> MEDIA_URL = </a:t>
            </a:r>
          </a:p>
          <a:p>
            <a:r>
              <a:rPr lang="es-ES" sz="1000" spc="-1" dirty="0">
                <a:solidFill>
                  <a:srgbClr val="0000CC"/>
                </a:solidFill>
                <a:latin typeface="Courier New"/>
                <a:ea typeface="Courier New"/>
              </a:rPr>
              <a:t>            </a:t>
            </a:r>
            <a:r>
              <a:rPr lang="es-ES" sz="1000" b="0" strike="noStrike" spc="-1" dirty="0" err="1">
                <a:solidFill>
                  <a:srgbClr val="0000CC"/>
                </a:solidFill>
                <a:latin typeface="Courier New"/>
                <a:ea typeface="Courier New"/>
              </a:rPr>
              <a:t>AudioMediaDemo.class.getResource</a:t>
            </a:r>
            <a:r>
              <a:rPr lang="es-ES" sz="1000" b="0" strike="noStrike" spc="-1" dirty="0">
                <a:solidFill>
                  <a:srgbClr val="0000CC"/>
                </a:solidFill>
                <a:latin typeface="Courier New"/>
                <a:ea typeface="Courier New"/>
              </a:rPr>
              <a:t>("droneSound.mp3").</a:t>
            </a:r>
            <a:r>
              <a:rPr lang="es-ES" sz="1000" b="0" strike="noStrike" spc="-1" dirty="0" err="1">
                <a:solidFill>
                  <a:srgbClr val="0000CC"/>
                </a:solidFill>
                <a:latin typeface="Courier New"/>
                <a:ea typeface="Courier New"/>
              </a:rPr>
              <a:t>toExternalForm</a:t>
            </a:r>
            <a:r>
              <a:rPr lang="es-ES" sz="1000" b="0" strike="noStrike" spc="-1" dirty="0">
                <a:solidFill>
                  <a:srgbClr val="0000CC"/>
                </a:solidFill>
                <a:latin typeface="Courier New"/>
                <a:ea typeface="Courier New"/>
              </a:rPr>
              <a:t>();</a:t>
            </a:r>
            <a:endParaRPr lang="es-ES" sz="1000" b="0" strike="noStrike" spc="-1" dirty="0">
              <a:latin typeface="Arial"/>
            </a:endParaRPr>
          </a:p>
        </p:txBody>
      </p:sp>
      <p:sp>
        <p:nvSpPr>
          <p:cNvPr id="13" name="CustomShape 4">
            <a:extLst>
              <a:ext uri="{FF2B5EF4-FFF2-40B4-BE49-F238E27FC236}">
                <a16:creationId xmlns:a16="http://schemas.microsoft.com/office/drawing/2014/main" id="{175F3E75-A1E6-0489-7E36-0DB3933C9E64}"/>
              </a:ext>
            </a:extLst>
          </p:cNvPr>
          <p:cNvSpPr/>
          <p:nvPr/>
        </p:nvSpPr>
        <p:spPr>
          <a:xfrm>
            <a:off x="6012527" y="4031306"/>
            <a:ext cx="1312920" cy="351720"/>
          </a:xfrm>
          <a:prstGeom prst="wedgeRoundRectCallout">
            <a:avLst>
              <a:gd name="adj1" fmla="val -36898"/>
              <a:gd name="adj2" fmla="val 130467"/>
              <a:gd name="adj3" fmla="val 16667"/>
            </a:avLst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s-ES" sz="1000" b="0" strike="noStrike" spc="-1">
                <a:latin typeface="Arial"/>
              </a:rPr>
              <a:t>Cambio en slider, </a:t>
            </a:r>
            <a:br/>
            <a:r>
              <a:rPr lang="es-ES" sz="1000" b="0" strike="noStrike" spc="-1">
                <a:latin typeface="Arial"/>
              </a:rPr>
              <a:t>cambia volumen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271C92A-D16B-2889-DAF6-EDA3D5E16F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8866" y="3338224"/>
            <a:ext cx="4486667" cy="2330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965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8D2A6-5AA7-D656-B54E-FE55D4776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165" y="365126"/>
            <a:ext cx="11042373" cy="501719"/>
          </a:xfrm>
        </p:spPr>
        <p:txBody>
          <a:bodyPr/>
          <a:lstStyle/>
          <a:p>
            <a:r>
              <a:rPr lang="es-ES" dirty="0"/>
              <a:t>Ejemplo </a:t>
            </a:r>
            <a:r>
              <a:rPr lang="es-ES" dirty="0">
                <a:hlinkClick r:id="rId2"/>
              </a:rPr>
              <a:t>VideoMediaDemo</a:t>
            </a:r>
            <a:endParaRPr lang="es-ES_tradnl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2A382BF-7293-0BDA-8804-680D6F4C9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760" y="954879"/>
            <a:ext cx="11042373" cy="51243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1200" spc="-1" dirty="0" err="1">
                <a:solidFill>
                  <a:srgbClr val="941EDF"/>
                </a:solidFill>
                <a:latin typeface="Courier New"/>
                <a:ea typeface="Courier New"/>
              </a:rPr>
              <a:t>public</a:t>
            </a: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lang="es-ES" sz="1200" spc="-1" dirty="0" err="1">
                <a:solidFill>
                  <a:srgbClr val="941EDF"/>
                </a:solidFill>
                <a:latin typeface="Courier New"/>
                <a:ea typeface="Courier New"/>
              </a:rPr>
              <a:t>class</a:t>
            </a: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  <a:hlinkClick r:id="rId3"/>
              </a:rPr>
              <a:t>VideoMediaDemo</a:t>
            </a: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lang="es-ES" sz="1200" spc="-1" dirty="0" err="1">
                <a:solidFill>
                  <a:srgbClr val="941EDF"/>
                </a:solidFill>
                <a:latin typeface="Courier New"/>
                <a:ea typeface="Courier New"/>
              </a:rPr>
              <a:t>extends</a:t>
            </a: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lang="es-ES" sz="1200" spc="-1" dirty="0" err="1">
                <a:solidFill>
                  <a:srgbClr val="000000"/>
                </a:solidFill>
                <a:latin typeface="Courier New"/>
                <a:ea typeface="Courier New"/>
              </a:rPr>
              <a:t>Application</a:t>
            </a: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</a:rPr>
              <a:t> {</a:t>
            </a:r>
            <a:br>
              <a:rPr lang="es-ES" sz="1200" dirty="0"/>
            </a:b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</a:rPr>
              <a:t>    </a:t>
            </a:r>
            <a:r>
              <a:rPr lang="es-ES" sz="1200" spc="-1" dirty="0" err="1">
                <a:solidFill>
                  <a:srgbClr val="941EDF"/>
                </a:solidFill>
                <a:latin typeface="Courier New"/>
                <a:ea typeface="Courier New"/>
              </a:rPr>
              <a:t>private</a:t>
            </a: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lang="es-ES" sz="1200" spc="-1" dirty="0" err="1">
                <a:solidFill>
                  <a:srgbClr val="941EDF"/>
                </a:solidFill>
                <a:latin typeface="Courier New"/>
                <a:ea typeface="Courier New"/>
              </a:rPr>
              <a:t>static</a:t>
            </a: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lang="es-ES" sz="1200" spc="-1" dirty="0">
                <a:solidFill>
                  <a:srgbClr val="941EDF"/>
                </a:solidFill>
                <a:latin typeface="Courier New"/>
                <a:ea typeface="Courier New"/>
              </a:rPr>
              <a:t>final</a:t>
            </a: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lang="es-ES" sz="1200" spc="-1" dirty="0" err="1">
                <a:solidFill>
                  <a:srgbClr val="000000"/>
                </a:solidFill>
                <a:latin typeface="Courier New"/>
                <a:ea typeface="Courier New"/>
              </a:rPr>
              <a:t>String</a:t>
            </a: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</a:rPr>
              <a:t> MEDIA_URL = </a:t>
            </a:r>
            <a:r>
              <a:rPr lang="es-ES" sz="1200" spc="-1" dirty="0" err="1">
                <a:solidFill>
                  <a:srgbClr val="000000"/>
                </a:solidFill>
                <a:latin typeface="Courier New"/>
                <a:ea typeface="Courier New"/>
              </a:rPr>
              <a:t>VideoMediaDemo.</a:t>
            </a:r>
            <a:r>
              <a:rPr lang="es-ES" sz="1200" spc="-1" dirty="0" err="1">
                <a:solidFill>
                  <a:srgbClr val="941EDF"/>
                </a:solidFill>
                <a:latin typeface="Courier New"/>
                <a:ea typeface="Courier New"/>
              </a:rPr>
              <a:t>class</a:t>
            </a:r>
            <a:r>
              <a:rPr lang="es-ES" sz="1200" spc="-1" dirty="0" err="1">
                <a:solidFill>
                  <a:srgbClr val="000000"/>
                </a:solidFill>
                <a:latin typeface="Courier New"/>
                <a:ea typeface="Courier New"/>
              </a:rPr>
              <a:t>.getResource</a:t>
            </a: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</a:rPr>
              <a:t>(</a:t>
            </a:r>
            <a:r>
              <a:rPr lang="es-ES" sz="1200" spc="-1" dirty="0">
                <a:solidFill>
                  <a:srgbClr val="00A000"/>
                </a:solidFill>
                <a:latin typeface="Courier New"/>
                <a:ea typeface="Courier New"/>
              </a:rPr>
              <a:t>"video.mp4"</a:t>
            </a: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</a:rPr>
              <a:t>).</a:t>
            </a:r>
            <a:r>
              <a:rPr lang="es-ES" sz="1200" spc="-1" dirty="0" err="1">
                <a:solidFill>
                  <a:srgbClr val="000000"/>
                </a:solidFill>
                <a:latin typeface="Courier New"/>
                <a:ea typeface="Courier New"/>
              </a:rPr>
              <a:t>toExternalForm</a:t>
            </a: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</a:rPr>
              <a:t>();</a:t>
            </a:r>
            <a:br>
              <a:rPr lang="es-ES" sz="1200" dirty="0"/>
            </a:b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</a:rPr>
              <a:t>    </a:t>
            </a:r>
            <a:r>
              <a:rPr lang="es-ES" sz="1200" spc="-1" dirty="0" err="1">
                <a:solidFill>
                  <a:srgbClr val="941EDF"/>
                </a:solidFill>
                <a:latin typeface="Courier New"/>
                <a:ea typeface="Courier New"/>
              </a:rPr>
              <a:t>public</a:t>
            </a: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lang="es-ES" sz="1200" spc="-1" dirty="0" err="1">
                <a:solidFill>
                  <a:srgbClr val="941EDF"/>
                </a:solidFill>
                <a:latin typeface="Courier New"/>
                <a:ea typeface="Courier New"/>
              </a:rPr>
              <a:t>void</a:t>
            </a: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lang="es-ES" sz="1200" spc="-1" dirty="0" err="1">
                <a:solidFill>
                  <a:srgbClr val="000000"/>
                </a:solidFill>
                <a:latin typeface="Courier New"/>
                <a:ea typeface="Courier New"/>
              </a:rPr>
              <a:t>start</a:t>
            </a: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</a:rPr>
              <a:t>(</a:t>
            </a:r>
            <a:r>
              <a:rPr lang="es-ES" sz="1200" spc="-1" dirty="0" err="1">
                <a:solidFill>
                  <a:srgbClr val="000000"/>
                </a:solidFill>
                <a:latin typeface="Courier New"/>
                <a:ea typeface="Courier New"/>
              </a:rPr>
              <a:t>Stage</a:t>
            </a: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lang="es-ES" sz="1200" spc="-1" dirty="0" err="1">
                <a:solidFill>
                  <a:srgbClr val="000000"/>
                </a:solidFill>
                <a:latin typeface="Courier New"/>
                <a:ea typeface="Courier New"/>
              </a:rPr>
              <a:t>primaryStage</a:t>
            </a: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</a:rPr>
              <a:t>) {</a:t>
            </a:r>
            <a:br>
              <a:rPr lang="es-ES" sz="1200" dirty="0"/>
            </a:b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</a:rPr>
              <a:t>        </a:t>
            </a:r>
            <a:r>
              <a:rPr lang="es-ES" sz="1200" b="1" spc="-1" dirty="0">
                <a:solidFill>
                  <a:srgbClr val="000000"/>
                </a:solidFill>
                <a:latin typeface="Courier New"/>
                <a:ea typeface="Courier New"/>
              </a:rPr>
              <a:t>Media media = </a:t>
            </a:r>
            <a:r>
              <a:rPr lang="es-ES" sz="1200" b="1" spc="-1" dirty="0">
                <a:solidFill>
                  <a:srgbClr val="941EDF"/>
                </a:solidFill>
                <a:latin typeface="Courier New"/>
                <a:ea typeface="Courier New"/>
              </a:rPr>
              <a:t>new</a:t>
            </a:r>
            <a:r>
              <a:rPr lang="es-ES" sz="1200" b="1" spc="-1" dirty="0">
                <a:solidFill>
                  <a:srgbClr val="000000"/>
                </a:solidFill>
                <a:latin typeface="Courier New"/>
                <a:ea typeface="Courier New"/>
              </a:rPr>
              <a:t> Media(MEDIA_URL);</a:t>
            </a:r>
            <a:br>
              <a:rPr lang="es-ES" sz="1200" dirty="0"/>
            </a:br>
            <a:r>
              <a:rPr lang="es-ES" sz="1200" b="1" spc="-1" dirty="0">
                <a:solidFill>
                  <a:srgbClr val="000000"/>
                </a:solidFill>
                <a:latin typeface="Courier New"/>
                <a:ea typeface="Courier New"/>
              </a:rPr>
              <a:t>        </a:t>
            </a:r>
            <a:r>
              <a:rPr lang="es-ES" sz="1200" b="1" spc="-1" dirty="0" err="1">
                <a:solidFill>
                  <a:srgbClr val="000000"/>
                </a:solidFill>
                <a:latin typeface="Courier New"/>
                <a:ea typeface="Courier New"/>
              </a:rPr>
              <a:t>MediaPlayer</a:t>
            </a:r>
            <a:r>
              <a:rPr lang="es-ES" sz="1200" b="1" spc="-1" dirty="0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lang="es-ES" sz="1200" b="1" spc="-1" dirty="0" err="1">
                <a:solidFill>
                  <a:srgbClr val="000000"/>
                </a:solidFill>
                <a:latin typeface="Courier New"/>
                <a:ea typeface="Courier New"/>
              </a:rPr>
              <a:t>mediaPlayer</a:t>
            </a:r>
            <a:r>
              <a:rPr lang="es-ES" sz="1200" b="1" spc="-1" dirty="0">
                <a:solidFill>
                  <a:srgbClr val="000000"/>
                </a:solidFill>
                <a:latin typeface="Courier New"/>
                <a:ea typeface="Courier New"/>
              </a:rPr>
              <a:t> = </a:t>
            </a:r>
            <a:r>
              <a:rPr lang="es-ES" sz="1200" b="1" spc="-1" dirty="0">
                <a:solidFill>
                  <a:srgbClr val="941EDF"/>
                </a:solidFill>
                <a:latin typeface="Courier New"/>
                <a:ea typeface="Courier New"/>
              </a:rPr>
              <a:t>new</a:t>
            </a:r>
            <a:r>
              <a:rPr lang="es-ES" sz="1200" b="1" spc="-1" dirty="0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lang="es-ES" sz="1200" b="1" spc="-1" dirty="0" err="1">
                <a:solidFill>
                  <a:srgbClr val="000000"/>
                </a:solidFill>
                <a:latin typeface="Courier New"/>
                <a:ea typeface="Courier New"/>
              </a:rPr>
              <a:t>MediaPlayer</a:t>
            </a:r>
            <a:r>
              <a:rPr lang="es-ES" sz="1200" b="1" spc="-1" dirty="0">
                <a:solidFill>
                  <a:srgbClr val="000000"/>
                </a:solidFill>
                <a:latin typeface="Courier New"/>
                <a:ea typeface="Courier New"/>
              </a:rPr>
              <a:t>(media);</a:t>
            </a:r>
            <a:br>
              <a:rPr lang="es-ES" sz="1200" dirty="0"/>
            </a:br>
            <a:r>
              <a:rPr lang="es-ES" sz="1200" b="1" spc="-1" dirty="0">
                <a:solidFill>
                  <a:srgbClr val="000000"/>
                </a:solidFill>
                <a:latin typeface="Courier New"/>
                <a:ea typeface="Courier New"/>
              </a:rPr>
              <a:t>        </a:t>
            </a:r>
            <a:r>
              <a:rPr lang="es-ES" sz="1200" b="1" spc="-1" dirty="0" err="1">
                <a:solidFill>
                  <a:srgbClr val="000000"/>
                </a:solidFill>
                <a:latin typeface="Courier New"/>
                <a:ea typeface="Courier New"/>
              </a:rPr>
              <a:t>MediaView</a:t>
            </a:r>
            <a:r>
              <a:rPr lang="es-ES" sz="1200" b="1" spc="-1" dirty="0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lang="es-ES" sz="1200" b="1" spc="-1" dirty="0" err="1">
                <a:solidFill>
                  <a:srgbClr val="000000"/>
                </a:solidFill>
                <a:latin typeface="Courier New"/>
                <a:ea typeface="Courier New"/>
              </a:rPr>
              <a:t>mediaView</a:t>
            </a:r>
            <a:r>
              <a:rPr lang="es-ES" sz="1200" b="1" spc="-1" dirty="0">
                <a:solidFill>
                  <a:srgbClr val="000000"/>
                </a:solidFill>
                <a:latin typeface="Courier New"/>
                <a:ea typeface="Courier New"/>
              </a:rPr>
              <a:t> = </a:t>
            </a:r>
            <a:r>
              <a:rPr lang="es-ES" sz="1200" b="1" spc="-1" dirty="0">
                <a:solidFill>
                  <a:srgbClr val="941EDF"/>
                </a:solidFill>
                <a:latin typeface="Courier New"/>
                <a:ea typeface="Courier New"/>
              </a:rPr>
              <a:t>new</a:t>
            </a:r>
            <a:r>
              <a:rPr lang="es-ES" sz="1200" b="1" spc="-1" dirty="0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lang="es-ES" sz="1200" b="1" spc="-1" dirty="0" err="1">
                <a:solidFill>
                  <a:srgbClr val="000000"/>
                </a:solidFill>
                <a:latin typeface="Courier New"/>
                <a:ea typeface="Courier New"/>
              </a:rPr>
              <a:t>MediaView</a:t>
            </a:r>
            <a:r>
              <a:rPr lang="es-ES" sz="1200" b="1" spc="-1" dirty="0">
                <a:solidFill>
                  <a:srgbClr val="000000"/>
                </a:solidFill>
                <a:latin typeface="Courier New"/>
                <a:ea typeface="Courier New"/>
              </a:rPr>
              <a:t>(</a:t>
            </a:r>
            <a:r>
              <a:rPr lang="es-ES" sz="1200" b="1" spc="-1" dirty="0" err="1">
                <a:solidFill>
                  <a:srgbClr val="000000"/>
                </a:solidFill>
                <a:latin typeface="Courier New"/>
                <a:ea typeface="Courier New"/>
              </a:rPr>
              <a:t>mediaPlayer</a:t>
            </a:r>
            <a:r>
              <a:rPr lang="es-ES" sz="1200" b="1" spc="-1" dirty="0">
                <a:solidFill>
                  <a:srgbClr val="000000"/>
                </a:solidFill>
                <a:latin typeface="Courier New"/>
                <a:ea typeface="Courier New"/>
              </a:rPr>
              <a:t>);</a:t>
            </a:r>
            <a:br>
              <a:rPr lang="es-ES" sz="1200" dirty="0"/>
            </a:b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</a:rPr>
              <a:t>        </a:t>
            </a:r>
            <a:r>
              <a:rPr lang="es-ES" sz="1200" spc="-1" dirty="0" err="1">
                <a:solidFill>
                  <a:srgbClr val="000000"/>
                </a:solidFill>
                <a:latin typeface="Courier New"/>
                <a:ea typeface="Courier New"/>
              </a:rPr>
              <a:t>Button</a:t>
            </a: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lang="es-ES" sz="1200" spc="-1" dirty="0" err="1">
                <a:solidFill>
                  <a:srgbClr val="000000"/>
                </a:solidFill>
                <a:latin typeface="Courier New"/>
                <a:ea typeface="Courier New"/>
              </a:rPr>
              <a:t>playButton</a:t>
            </a: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</a:rPr>
              <a:t> = </a:t>
            </a:r>
            <a:r>
              <a:rPr lang="es-ES" sz="1200" spc="-1" dirty="0">
                <a:solidFill>
                  <a:srgbClr val="941EDF"/>
                </a:solidFill>
                <a:latin typeface="Courier New"/>
                <a:ea typeface="Courier New"/>
              </a:rPr>
              <a:t>new</a:t>
            </a: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lang="es-ES" sz="1200" spc="-1" dirty="0" err="1">
                <a:solidFill>
                  <a:srgbClr val="000000"/>
                </a:solidFill>
                <a:latin typeface="Courier New"/>
                <a:ea typeface="Courier New"/>
              </a:rPr>
              <a:t>Button</a:t>
            </a: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</a:rPr>
              <a:t>(</a:t>
            </a:r>
            <a:r>
              <a:rPr lang="es-ES" sz="1200" spc="-1" dirty="0">
                <a:solidFill>
                  <a:srgbClr val="00A000"/>
                </a:solidFill>
                <a:latin typeface="Courier New"/>
                <a:ea typeface="Courier New"/>
              </a:rPr>
              <a:t>"&gt;"</a:t>
            </a: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</a:rPr>
              <a:t>);</a:t>
            </a:r>
            <a:br>
              <a:rPr lang="es-ES" sz="1200" dirty="0"/>
            </a:b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</a:rPr>
              <a:t>        </a:t>
            </a:r>
            <a:r>
              <a:rPr lang="es-ES" sz="1200" spc="-1" dirty="0" err="1">
                <a:solidFill>
                  <a:srgbClr val="000000"/>
                </a:solidFill>
                <a:latin typeface="Courier New"/>
                <a:ea typeface="Courier New"/>
              </a:rPr>
              <a:t>playButton.setOnAction</a:t>
            </a: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</a:rPr>
              <a:t>(e -&gt; {</a:t>
            </a:r>
            <a:br>
              <a:rPr lang="es-ES" sz="1200" dirty="0"/>
            </a:b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</a:rPr>
              <a:t>            </a:t>
            </a:r>
            <a:r>
              <a:rPr lang="es-ES" sz="1200" spc="-1" dirty="0" err="1">
                <a:solidFill>
                  <a:srgbClr val="941EDF"/>
                </a:solidFill>
                <a:latin typeface="Courier New"/>
                <a:ea typeface="Courier New"/>
              </a:rPr>
              <a:t>if</a:t>
            </a: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</a:rPr>
              <a:t> (</a:t>
            </a:r>
            <a:r>
              <a:rPr lang="es-ES" sz="1200" spc="-1" dirty="0" err="1">
                <a:solidFill>
                  <a:srgbClr val="000000"/>
                </a:solidFill>
                <a:latin typeface="Courier New"/>
                <a:ea typeface="Courier New"/>
              </a:rPr>
              <a:t>playButton.getText</a:t>
            </a: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</a:rPr>
              <a:t>().</a:t>
            </a:r>
            <a:r>
              <a:rPr lang="es-ES" sz="1200" spc="-1" dirty="0" err="1">
                <a:solidFill>
                  <a:srgbClr val="000000"/>
                </a:solidFill>
                <a:latin typeface="Courier New"/>
                <a:ea typeface="Courier New"/>
              </a:rPr>
              <a:t>equals</a:t>
            </a: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</a:rPr>
              <a:t>(</a:t>
            </a:r>
            <a:r>
              <a:rPr lang="es-ES" sz="1200" spc="-1" dirty="0">
                <a:solidFill>
                  <a:srgbClr val="00A000"/>
                </a:solidFill>
                <a:latin typeface="Courier New"/>
                <a:ea typeface="Courier New"/>
              </a:rPr>
              <a:t>"&gt;"</a:t>
            </a: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</a:rPr>
              <a:t>)) {</a:t>
            </a:r>
            <a:br>
              <a:rPr lang="es-ES" sz="1200" dirty="0"/>
            </a:b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</a:rPr>
              <a:t>                </a:t>
            </a:r>
            <a:r>
              <a:rPr lang="es-ES" sz="1200" spc="-1" dirty="0" err="1">
                <a:solidFill>
                  <a:srgbClr val="000000"/>
                </a:solidFill>
                <a:latin typeface="Courier New"/>
                <a:ea typeface="Courier New"/>
              </a:rPr>
              <a:t>mediaPlayer.play</a:t>
            </a: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</a:rPr>
              <a:t>(); </a:t>
            </a:r>
            <a:r>
              <a:rPr lang="es-ES" sz="1200" spc="-1" dirty="0" err="1">
                <a:solidFill>
                  <a:srgbClr val="000000"/>
                </a:solidFill>
                <a:latin typeface="Courier New"/>
                <a:ea typeface="Courier New"/>
              </a:rPr>
              <a:t>playButton.setText</a:t>
            </a: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</a:rPr>
              <a:t>(</a:t>
            </a:r>
            <a:r>
              <a:rPr lang="es-ES" sz="1200" spc="-1" dirty="0">
                <a:solidFill>
                  <a:srgbClr val="00A000"/>
                </a:solidFill>
                <a:latin typeface="Courier New"/>
                <a:ea typeface="Courier New"/>
              </a:rPr>
              <a:t>"||"</a:t>
            </a: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</a:rPr>
              <a:t>);</a:t>
            </a:r>
            <a:br>
              <a:rPr lang="es-ES" sz="1200" dirty="0"/>
            </a:b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</a:rPr>
              <a:t>            } </a:t>
            </a:r>
            <a:r>
              <a:rPr lang="es-ES" sz="1200" spc="-1" dirty="0" err="1">
                <a:solidFill>
                  <a:srgbClr val="941EDF"/>
                </a:solidFill>
                <a:latin typeface="Courier New"/>
                <a:ea typeface="Courier New"/>
              </a:rPr>
              <a:t>else</a:t>
            </a: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</a:rPr>
              <a:t> {</a:t>
            </a:r>
            <a:br>
              <a:rPr lang="es-ES" sz="1200" dirty="0"/>
            </a:b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</a:rPr>
              <a:t>                </a:t>
            </a:r>
            <a:r>
              <a:rPr lang="es-ES" sz="1200" spc="-1" dirty="0" err="1">
                <a:solidFill>
                  <a:srgbClr val="000000"/>
                </a:solidFill>
                <a:latin typeface="Courier New"/>
                <a:ea typeface="Courier New"/>
              </a:rPr>
              <a:t>mediaPlayer.pause</a:t>
            </a: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</a:rPr>
              <a:t>(); </a:t>
            </a:r>
            <a:r>
              <a:rPr lang="es-ES" sz="1200" spc="-1" dirty="0" err="1">
                <a:solidFill>
                  <a:srgbClr val="000000"/>
                </a:solidFill>
                <a:latin typeface="Courier New"/>
                <a:ea typeface="Courier New"/>
              </a:rPr>
              <a:t>playButton.setText</a:t>
            </a: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</a:rPr>
              <a:t>(</a:t>
            </a:r>
            <a:r>
              <a:rPr lang="es-ES" sz="1200" spc="-1" dirty="0">
                <a:solidFill>
                  <a:srgbClr val="00A000"/>
                </a:solidFill>
                <a:latin typeface="Courier New"/>
                <a:ea typeface="Courier New"/>
              </a:rPr>
              <a:t>"&gt;"</a:t>
            </a: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</a:rPr>
              <a:t>);</a:t>
            </a:r>
            <a:br>
              <a:rPr lang="es-ES" sz="1200" dirty="0"/>
            </a:b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</a:rPr>
              <a:t>            }</a:t>
            </a:r>
            <a:br>
              <a:rPr lang="es-ES" sz="1200" dirty="0"/>
            </a:b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</a:rPr>
              <a:t>        });</a:t>
            </a:r>
            <a:br>
              <a:rPr lang="es-ES" sz="1200" dirty="0"/>
            </a:b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</a:rPr>
              <a:t>        </a:t>
            </a:r>
            <a:r>
              <a:rPr lang="es-ES" sz="1200" spc="-1" dirty="0" err="1">
                <a:solidFill>
                  <a:srgbClr val="000000"/>
                </a:solidFill>
                <a:latin typeface="Courier New"/>
                <a:ea typeface="Courier New"/>
              </a:rPr>
              <a:t>Button</a:t>
            </a: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lang="es-ES" sz="1200" spc="-1" dirty="0" err="1">
                <a:solidFill>
                  <a:srgbClr val="000000"/>
                </a:solidFill>
                <a:latin typeface="Courier New"/>
                <a:ea typeface="Courier New"/>
              </a:rPr>
              <a:t>rewindButton</a:t>
            </a: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</a:rPr>
              <a:t> = </a:t>
            </a:r>
            <a:r>
              <a:rPr lang="es-ES" sz="1200" spc="-1" dirty="0">
                <a:solidFill>
                  <a:srgbClr val="941EDF"/>
                </a:solidFill>
                <a:latin typeface="Courier New"/>
                <a:ea typeface="Courier New"/>
              </a:rPr>
              <a:t>new</a:t>
            </a: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lang="es-ES" sz="1200" spc="-1" dirty="0" err="1">
                <a:solidFill>
                  <a:srgbClr val="000000"/>
                </a:solidFill>
                <a:latin typeface="Courier New"/>
                <a:ea typeface="Courier New"/>
              </a:rPr>
              <a:t>Button</a:t>
            </a: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</a:rPr>
              <a:t>(</a:t>
            </a:r>
            <a:r>
              <a:rPr lang="es-ES" sz="1200" spc="-1" dirty="0">
                <a:solidFill>
                  <a:srgbClr val="00A000"/>
                </a:solidFill>
                <a:latin typeface="Courier New"/>
                <a:ea typeface="Courier New"/>
              </a:rPr>
              <a:t>"&lt;&lt;"</a:t>
            </a: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</a:rPr>
              <a:t>);</a:t>
            </a:r>
            <a:br>
              <a:rPr lang="es-ES" sz="1200" dirty="0"/>
            </a:b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</a:rPr>
              <a:t>        </a:t>
            </a:r>
            <a:r>
              <a:rPr lang="es-ES" sz="1200" b="1" spc="-1" dirty="0" err="1">
                <a:solidFill>
                  <a:srgbClr val="000000"/>
                </a:solidFill>
                <a:latin typeface="Courier New"/>
                <a:ea typeface="Courier New"/>
              </a:rPr>
              <a:t>rewindButton.setOnAction</a:t>
            </a:r>
            <a:r>
              <a:rPr lang="es-ES" sz="1200" b="1" spc="-1" dirty="0">
                <a:solidFill>
                  <a:srgbClr val="000000"/>
                </a:solidFill>
                <a:latin typeface="Courier New"/>
                <a:ea typeface="Courier New"/>
              </a:rPr>
              <a:t>(e -&gt; </a:t>
            </a:r>
            <a:r>
              <a:rPr lang="es-ES" sz="1200" b="1" spc="-1" dirty="0" err="1">
                <a:solidFill>
                  <a:srgbClr val="000000"/>
                </a:solidFill>
                <a:latin typeface="Courier New"/>
                <a:ea typeface="Courier New"/>
              </a:rPr>
              <a:t>mediaPlayer.seek</a:t>
            </a:r>
            <a:r>
              <a:rPr lang="es-ES" sz="1200" b="1" spc="-1" dirty="0">
                <a:solidFill>
                  <a:srgbClr val="000000"/>
                </a:solidFill>
                <a:latin typeface="Courier New"/>
                <a:ea typeface="Courier New"/>
              </a:rPr>
              <a:t>(</a:t>
            </a:r>
            <a:r>
              <a:rPr lang="es-ES" sz="1200" b="1" spc="-1" dirty="0" err="1">
                <a:solidFill>
                  <a:srgbClr val="000000"/>
                </a:solidFill>
                <a:latin typeface="Courier New"/>
                <a:ea typeface="Courier New"/>
              </a:rPr>
              <a:t>Duration.ZERO</a:t>
            </a:r>
            <a:r>
              <a:rPr lang="es-ES" sz="1200" b="1" spc="-1" dirty="0">
                <a:solidFill>
                  <a:srgbClr val="000000"/>
                </a:solidFill>
                <a:latin typeface="Courier New"/>
                <a:ea typeface="Courier New"/>
              </a:rPr>
              <a:t>));</a:t>
            </a:r>
            <a:br>
              <a:rPr lang="es-ES" sz="1200" dirty="0"/>
            </a:b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</a:rPr>
              <a:t>        Slider </a:t>
            </a:r>
            <a:r>
              <a:rPr lang="es-ES" sz="1200" spc="-1" dirty="0" err="1">
                <a:solidFill>
                  <a:srgbClr val="000000"/>
                </a:solidFill>
                <a:latin typeface="Courier New"/>
                <a:ea typeface="Courier New"/>
              </a:rPr>
              <a:t>slVolume</a:t>
            </a: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</a:rPr>
              <a:t> = </a:t>
            </a:r>
            <a:r>
              <a:rPr lang="es-ES" sz="1200" spc="-1" dirty="0">
                <a:solidFill>
                  <a:srgbClr val="941EDF"/>
                </a:solidFill>
                <a:latin typeface="Courier New"/>
                <a:ea typeface="Courier New"/>
              </a:rPr>
              <a:t>new</a:t>
            </a: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</a:rPr>
              <a:t> Slider();</a:t>
            </a:r>
            <a:br>
              <a:rPr lang="es-ES" sz="1200" dirty="0"/>
            </a:b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</a:rPr>
              <a:t>        </a:t>
            </a:r>
            <a:r>
              <a:rPr lang="es-ES" sz="1200" spc="-1" dirty="0" err="1">
                <a:solidFill>
                  <a:srgbClr val="000000"/>
                </a:solidFill>
                <a:latin typeface="Courier New"/>
                <a:ea typeface="Courier New"/>
              </a:rPr>
              <a:t>slVolume.setPrefWidth</a:t>
            </a: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</a:rPr>
              <a:t>(150);</a:t>
            </a:r>
            <a:br>
              <a:rPr lang="es-ES" sz="1200" dirty="0"/>
            </a:b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</a:rPr>
              <a:t>        </a:t>
            </a:r>
            <a:r>
              <a:rPr lang="es-ES" sz="1200" spc="-1" dirty="0" err="1">
                <a:solidFill>
                  <a:srgbClr val="000000"/>
                </a:solidFill>
                <a:latin typeface="Courier New"/>
                <a:ea typeface="Courier New"/>
              </a:rPr>
              <a:t>slVolume.setMinWidth</a:t>
            </a: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</a:rPr>
              <a:t>(30);     </a:t>
            </a:r>
            <a:r>
              <a:rPr lang="es-ES" sz="1200" spc="-1" dirty="0" err="1">
                <a:solidFill>
                  <a:srgbClr val="000000"/>
                </a:solidFill>
                <a:latin typeface="Courier New"/>
                <a:ea typeface="Courier New"/>
              </a:rPr>
              <a:t>slVolume.setValue</a:t>
            </a: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</a:rPr>
              <a:t>(50);</a:t>
            </a:r>
            <a:br>
              <a:rPr lang="es-ES" sz="1200" dirty="0"/>
            </a:b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</a:rPr>
              <a:t>        </a:t>
            </a:r>
            <a:r>
              <a:rPr lang="es-ES" sz="1200" spc="-1" dirty="0" err="1">
                <a:solidFill>
                  <a:srgbClr val="000000"/>
                </a:solidFill>
                <a:latin typeface="Courier New"/>
                <a:ea typeface="Courier New"/>
              </a:rPr>
              <a:t>mediaPlayer.volumeProperty</a:t>
            </a: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</a:rPr>
              <a:t>().</a:t>
            </a:r>
            <a:r>
              <a:rPr lang="es-ES" sz="1200" spc="-1" dirty="0" err="1">
                <a:solidFill>
                  <a:srgbClr val="000000"/>
                </a:solidFill>
                <a:latin typeface="Courier New"/>
                <a:ea typeface="Courier New"/>
              </a:rPr>
              <a:t>bind</a:t>
            </a: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</a:rPr>
              <a:t>(</a:t>
            </a:r>
            <a:r>
              <a:rPr lang="es-ES" sz="1200" spc="-1" dirty="0" err="1">
                <a:solidFill>
                  <a:srgbClr val="000000"/>
                </a:solidFill>
                <a:latin typeface="Courier New"/>
                <a:ea typeface="Courier New"/>
              </a:rPr>
              <a:t>slVolume.valueProperty</a:t>
            </a: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</a:rPr>
              <a:t>().divide(100));</a:t>
            </a:r>
            <a:br>
              <a:rPr lang="es-ES" sz="1200" dirty="0"/>
            </a:b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</a:rPr>
              <a:t>        </a:t>
            </a:r>
            <a:r>
              <a:rPr lang="es-ES" sz="1200" spc="-1" dirty="0" err="1">
                <a:solidFill>
                  <a:srgbClr val="000000"/>
                </a:solidFill>
                <a:latin typeface="Courier New"/>
                <a:ea typeface="Courier New"/>
              </a:rPr>
              <a:t>HBox</a:t>
            </a: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lang="es-ES" sz="1200" spc="-1" dirty="0" err="1">
                <a:solidFill>
                  <a:srgbClr val="000000"/>
                </a:solidFill>
                <a:latin typeface="Courier New"/>
                <a:ea typeface="Courier New"/>
              </a:rPr>
              <a:t>hBox</a:t>
            </a: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</a:rPr>
              <a:t> = </a:t>
            </a:r>
            <a:r>
              <a:rPr lang="es-ES" sz="1200" spc="-1" dirty="0">
                <a:solidFill>
                  <a:srgbClr val="941EDF"/>
                </a:solidFill>
                <a:latin typeface="Courier New"/>
                <a:ea typeface="Courier New"/>
              </a:rPr>
              <a:t>new</a:t>
            </a: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lang="es-ES" sz="1200" spc="-1" dirty="0" err="1">
                <a:solidFill>
                  <a:srgbClr val="000000"/>
                </a:solidFill>
                <a:latin typeface="Courier New"/>
                <a:ea typeface="Courier New"/>
              </a:rPr>
              <a:t>HBox</a:t>
            </a: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</a:rPr>
              <a:t>(10);</a:t>
            </a:r>
            <a:br>
              <a:rPr lang="es-ES" sz="1200" dirty="0"/>
            </a:b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</a:rPr>
              <a:t>        </a:t>
            </a:r>
            <a:r>
              <a:rPr lang="es-ES" sz="1200" spc="-1" dirty="0" err="1">
                <a:solidFill>
                  <a:srgbClr val="000000"/>
                </a:solidFill>
                <a:latin typeface="Courier New"/>
                <a:ea typeface="Courier New"/>
              </a:rPr>
              <a:t>hBox.setAlignment</a:t>
            </a: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</a:rPr>
              <a:t>(</a:t>
            </a:r>
            <a:r>
              <a:rPr lang="es-ES" sz="1200" spc="-1" dirty="0" err="1">
                <a:solidFill>
                  <a:srgbClr val="000000"/>
                </a:solidFill>
                <a:latin typeface="Courier New"/>
                <a:ea typeface="Courier New"/>
              </a:rPr>
              <a:t>Pos.CENTER</a:t>
            </a: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</a:rPr>
              <a:t>);</a:t>
            </a:r>
            <a:br>
              <a:rPr lang="es-ES" sz="1200" dirty="0"/>
            </a:b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</a:rPr>
              <a:t>        </a:t>
            </a:r>
            <a:r>
              <a:rPr lang="es-ES" sz="1200" spc="-1" dirty="0" err="1">
                <a:solidFill>
                  <a:srgbClr val="000000"/>
                </a:solidFill>
                <a:latin typeface="Courier New"/>
                <a:ea typeface="Courier New"/>
              </a:rPr>
              <a:t>hBox.getChildren</a:t>
            </a: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</a:rPr>
              <a:t>().</a:t>
            </a:r>
            <a:r>
              <a:rPr lang="es-ES" sz="1200" spc="-1" dirty="0" err="1">
                <a:solidFill>
                  <a:srgbClr val="000000"/>
                </a:solidFill>
                <a:latin typeface="Courier New"/>
                <a:ea typeface="Courier New"/>
              </a:rPr>
              <a:t>addAll</a:t>
            </a: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</a:rPr>
              <a:t>(</a:t>
            </a:r>
            <a:r>
              <a:rPr lang="es-ES" sz="1200" spc="-1" dirty="0" err="1">
                <a:solidFill>
                  <a:srgbClr val="000000"/>
                </a:solidFill>
                <a:latin typeface="Courier New"/>
                <a:ea typeface="Courier New"/>
              </a:rPr>
              <a:t>playButton</a:t>
            </a: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</a:rPr>
              <a:t>, </a:t>
            </a:r>
            <a:r>
              <a:rPr lang="es-ES" sz="1200" spc="-1" dirty="0" err="1">
                <a:solidFill>
                  <a:srgbClr val="000000"/>
                </a:solidFill>
                <a:latin typeface="Courier New"/>
                <a:ea typeface="Courier New"/>
              </a:rPr>
              <a:t>rewindButton</a:t>
            </a: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</a:rPr>
              <a:t>,</a:t>
            </a:r>
            <a:br>
              <a:rPr lang="es-ES" sz="1200" dirty="0"/>
            </a:b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</a:rPr>
              <a:t>                </a:t>
            </a:r>
            <a:r>
              <a:rPr lang="es-ES" sz="1200" spc="-1" dirty="0">
                <a:solidFill>
                  <a:srgbClr val="941EDF"/>
                </a:solidFill>
                <a:latin typeface="Courier New"/>
                <a:ea typeface="Courier New"/>
              </a:rPr>
              <a:t>new</a:t>
            </a: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lang="es-ES" sz="1200" spc="-1" dirty="0" err="1">
                <a:solidFill>
                  <a:srgbClr val="000000"/>
                </a:solidFill>
                <a:latin typeface="Courier New"/>
                <a:ea typeface="Courier New"/>
              </a:rPr>
              <a:t>Label</a:t>
            </a: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</a:rPr>
              <a:t>(</a:t>
            </a:r>
            <a:r>
              <a:rPr lang="es-ES" sz="1200" spc="-1" dirty="0">
                <a:solidFill>
                  <a:srgbClr val="00A000"/>
                </a:solidFill>
                <a:latin typeface="Courier New"/>
                <a:ea typeface="Courier New"/>
              </a:rPr>
              <a:t>"</a:t>
            </a:r>
            <a:r>
              <a:rPr lang="es-ES" sz="1200" spc="-1" dirty="0" err="1">
                <a:solidFill>
                  <a:srgbClr val="00A000"/>
                </a:solidFill>
                <a:latin typeface="Courier New"/>
                <a:ea typeface="Courier New"/>
              </a:rPr>
              <a:t>Volume</a:t>
            </a:r>
            <a:r>
              <a:rPr lang="es-ES" sz="1200" spc="-1" dirty="0">
                <a:solidFill>
                  <a:srgbClr val="00A000"/>
                </a:solidFill>
                <a:latin typeface="Courier New"/>
                <a:ea typeface="Courier New"/>
              </a:rPr>
              <a:t>"</a:t>
            </a: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</a:rPr>
              <a:t>), </a:t>
            </a:r>
            <a:r>
              <a:rPr lang="es-ES" sz="1200" spc="-1" dirty="0" err="1">
                <a:solidFill>
                  <a:srgbClr val="000000"/>
                </a:solidFill>
                <a:latin typeface="Courier New"/>
                <a:ea typeface="Courier New"/>
              </a:rPr>
              <a:t>slVolume</a:t>
            </a: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</a:rPr>
              <a:t>);</a:t>
            </a:r>
            <a:br>
              <a:rPr lang="es-ES" sz="1200" dirty="0"/>
            </a:b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</a:rPr>
              <a:t>        </a:t>
            </a:r>
            <a:r>
              <a:rPr lang="es-ES" sz="1200" spc="-1" dirty="0" err="1">
                <a:solidFill>
                  <a:srgbClr val="000000"/>
                </a:solidFill>
                <a:latin typeface="Courier New"/>
                <a:ea typeface="Courier New"/>
              </a:rPr>
              <a:t>BorderPane</a:t>
            </a: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lang="es-ES" sz="1200" spc="-1" dirty="0" err="1">
                <a:solidFill>
                  <a:srgbClr val="000000"/>
                </a:solidFill>
                <a:latin typeface="Courier New"/>
                <a:ea typeface="Courier New"/>
              </a:rPr>
              <a:t>pane</a:t>
            </a: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</a:rPr>
              <a:t> = </a:t>
            </a:r>
            <a:r>
              <a:rPr lang="es-ES" sz="1200" spc="-1" dirty="0">
                <a:solidFill>
                  <a:srgbClr val="941EDF"/>
                </a:solidFill>
                <a:latin typeface="Courier New"/>
                <a:ea typeface="Courier New"/>
              </a:rPr>
              <a:t>new</a:t>
            </a: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lang="es-ES" sz="1200" spc="-1" dirty="0" err="1">
                <a:solidFill>
                  <a:srgbClr val="000000"/>
                </a:solidFill>
                <a:latin typeface="Courier New"/>
                <a:ea typeface="Courier New"/>
              </a:rPr>
              <a:t>BorderPane</a:t>
            </a: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</a:rPr>
              <a:t>();</a:t>
            </a:r>
            <a:br>
              <a:rPr lang="es-ES" sz="1200" dirty="0"/>
            </a:b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</a:rPr>
              <a:t>        </a:t>
            </a:r>
            <a:r>
              <a:rPr lang="es-ES" sz="1200" spc="-1" dirty="0" err="1">
                <a:solidFill>
                  <a:srgbClr val="000000"/>
                </a:solidFill>
                <a:latin typeface="Courier New"/>
                <a:ea typeface="Courier New"/>
              </a:rPr>
              <a:t>pane.setCenter</a:t>
            </a: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</a:rPr>
              <a:t>(</a:t>
            </a:r>
            <a:r>
              <a:rPr lang="es-ES" sz="1200" spc="-1" dirty="0" err="1">
                <a:solidFill>
                  <a:srgbClr val="000000"/>
                </a:solidFill>
                <a:latin typeface="Courier New"/>
                <a:ea typeface="Courier New"/>
              </a:rPr>
              <a:t>mediaView</a:t>
            </a: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</a:rPr>
              <a:t>);      </a:t>
            </a:r>
            <a:r>
              <a:rPr lang="es-ES" sz="1200" spc="-1" dirty="0" err="1">
                <a:solidFill>
                  <a:srgbClr val="000000"/>
                </a:solidFill>
                <a:latin typeface="Courier New"/>
                <a:ea typeface="Courier New"/>
              </a:rPr>
              <a:t>pane.setBottom</a:t>
            </a: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</a:rPr>
              <a:t>(</a:t>
            </a:r>
            <a:r>
              <a:rPr lang="es-ES" sz="1200" spc="-1" dirty="0" err="1">
                <a:solidFill>
                  <a:srgbClr val="000000"/>
                </a:solidFill>
                <a:latin typeface="Courier New"/>
                <a:ea typeface="Courier New"/>
              </a:rPr>
              <a:t>hBox</a:t>
            </a: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</a:rPr>
              <a:t>);</a:t>
            </a:r>
            <a:br>
              <a:rPr lang="es-ES" sz="1200" dirty="0"/>
            </a:b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</a:rPr>
              <a:t>        </a:t>
            </a:r>
            <a:r>
              <a:rPr lang="es-ES" sz="1200" spc="-1" dirty="0" err="1">
                <a:solidFill>
                  <a:srgbClr val="000000"/>
                </a:solidFill>
                <a:latin typeface="Courier New"/>
                <a:ea typeface="Courier New"/>
              </a:rPr>
              <a:t>Scene</a:t>
            </a: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lang="es-ES" sz="1200" spc="-1" dirty="0" err="1">
                <a:solidFill>
                  <a:srgbClr val="000000"/>
                </a:solidFill>
                <a:latin typeface="Courier New"/>
                <a:ea typeface="Courier New"/>
              </a:rPr>
              <a:t>scene</a:t>
            </a: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</a:rPr>
              <a:t> = </a:t>
            </a:r>
            <a:r>
              <a:rPr lang="es-ES" sz="1200" spc="-1" dirty="0">
                <a:solidFill>
                  <a:srgbClr val="941EDF"/>
                </a:solidFill>
                <a:latin typeface="Courier New"/>
                <a:ea typeface="Courier New"/>
              </a:rPr>
              <a:t>new</a:t>
            </a: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lang="es-ES" sz="1200" spc="-1" dirty="0" err="1">
                <a:solidFill>
                  <a:srgbClr val="000000"/>
                </a:solidFill>
                <a:latin typeface="Courier New"/>
                <a:ea typeface="Courier New"/>
              </a:rPr>
              <a:t>Scene</a:t>
            </a: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</a:rPr>
              <a:t>(</a:t>
            </a:r>
            <a:r>
              <a:rPr lang="es-ES" sz="1200" spc="-1" dirty="0" err="1">
                <a:solidFill>
                  <a:srgbClr val="000000"/>
                </a:solidFill>
                <a:latin typeface="Courier New"/>
                <a:ea typeface="Courier New"/>
              </a:rPr>
              <a:t>pane</a:t>
            </a: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</a:rPr>
              <a:t>, 600, 350);</a:t>
            </a:r>
            <a:br>
              <a:rPr lang="es-ES" sz="1200" dirty="0"/>
            </a:b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</a:rPr>
              <a:t>        </a:t>
            </a:r>
            <a:r>
              <a:rPr lang="es-ES" sz="1200" spc="-1" dirty="0" err="1">
                <a:solidFill>
                  <a:srgbClr val="000000"/>
                </a:solidFill>
                <a:latin typeface="Courier New"/>
                <a:ea typeface="Courier New"/>
              </a:rPr>
              <a:t>primaryStage.setTitle</a:t>
            </a: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</a:rPr>
              <a:t>(</a:t>
            </a:r>
            <a:r>
              <a:rPr lang="es-ES" sz="1200" spc="-1" dirty="0">
                <a:solidFill>
                  <a:srgbClr val="00A000"/>
                </a:solidFill>
                <a:latin typeface="Courier New"/>
                <a:ea typeface="Courier New"/>
              </a:rPr>
              <a:t>"</a:t>
            </a:r>
            <a:r>
              <a:rPr lang="es-ES" sz="1200" spc="-1" dirty="0" err="1">
                <a:solidFill>
                  <a:srgbClr val="00A000"/>
                </a:solidFill>
                <a:latin typeface="Courier New"/>
                <a:ea typeface="Courier New"/>
              </a:rPr>
              <a:t>VideoMediaDemo</a:t>
            </a:r>
            <a:r>
              <a:rPr lang="es-ES" sz="1200" spc="-1" dirty="0">
                <a:solidFill>
                  <a:srgbClr val="00A000"/>
                </a:solidFill>
                <a:latin typeface="Courier New"/>
                <a:ea typeface="Courier New"/>
              </a:rPr>
              <a:t>"</a:t>
            </a: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</a:rPr>
              <a:t>);</a:t>
            </a:r>
            <a:br>
              <a:rPr lang="es-ES" sz="1200" dirty="0"/>
            </a:b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</a:rPr>
              <a:t>        </a:t>
            </a:r>
            <a:r>
              <a:rPr lang="es-ES" sz="1200" spc="-1" dirty="0" err="1">
                <a:solidFill>
                  <a:srgbClr val="000000"/>
                </a:solidFill>
                <a:latin typeface="Courier New"/>
                <a:ea typeface="Courier New"/>
              </a:rPr>
              <a:t>primaryStage.setScene</a:t>
            </a: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</a:rPr>
              <a:t>(</a:t>
            </a:r>
            <a:r>
              <a:rPr lang="es-ES" sz="1200" spc="-1" dirty="0" err="1">
                <a:solidFill>
                  <a:srgbClr val="000000"/>
                </a:solidFill>
                <a:latin typeface="Courier New"/>
                <a:ea typeface="Courier New"/>
              </a:rPr>
              <a:t>scene</a:t>
            </a: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</a:rPr>
              <a:t>);</a:t>
            </a:r>
            <a:br>
              <a:rPr lang="es-ES" sz="1200" dirty="0"/>
            </a:b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</a:rPr>
              <a:t>        </a:t>
            </a:r>
            <a:r>
              <a:rPr lang="es-ES" sz="1200" spc="-1" dirty="0" err="1">
                <a:solidFill>
                  <a:srgbClr val="000000"/>
                </a:solidFill>
                <a:latin typeface="Courier New"/>
                <a:ea typeface="Courier New"/>
              </a:rPr>
              <a:t>primaryStage.show</a:t>
            </a: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</a:rPr>
              <a:t>();</a:t>
            </a:r>
            <a:br>
              <a:rPr lang="es-ES" sz="1200" dirty="0"/>
            </a:b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</a:rPr>
              <a:t>    }</a:t>
            </a:r>
            <a:br>
              <a:rPr lang="es-ES" sz="1200" dirty="0"/>
            </a:br>
            <a:r>
              <a:rPr lang="es-ES" sz="1200" spc="-1" dirty="0">
                <a:solidFill>
                  <a:srgbClr val="000000"/>
                </a:solidFill>
                <a:latin typeface="Courier New"/>
                <a:ea typeface="Courier New"/>
              </a:rPr>
              <a:t>}</a:t>
            </a:r>
            <a:endParaRPr lang="es-ES" sz="1200" spc="-1" dirty="0">
              <a:solidFill>
                <a:srgbClr val="000000"/>
              </a:solidFill>
              <a:latin typeface="FreeSan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324515-3F90-BA0F-A15D-2D38D4958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ELO329: Agustín J. González</a:t>
            </a:r>
            <a:endParaRPr lang="es-ES_trad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820448-F3FE-2D6A-C8DF-59D4846EE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8B298-836D-BF4F-8BF0-A4B0B62BAAF1}" type="slidenum">
              <a:rPr lang="es-ES_tradnl" smtClean="0"/>
              <a:pPr/>
              <a:t>8</a:t>
            </a:fld>
            <a:endParaRPr lang="es-ES_tradnl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4B6DBC3-4DE5-6F20-1CEB-6840FEF9A3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3716" y="2403181"/>
            <a:ext cx="4976967" cy="342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590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9D041C0-BEDC-BC35-34E0-913B90D224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 dirty="0"/>
              <a:t>Menús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349535A0-6D5A-734E-0ECB-9C0B3887D7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E63254-1447-6C74-BB1E-DE4882886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_tradnl"/>
              <a:t>ELO329: Agustín J. González</a:t>
            </a:r>
            <a:endParaRPr lang="es-ES_trad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87A017-05AA-8614-7C1B-49CADFDC1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A8B298-836D-BF4F-8BF0-A4B0B62BAAF1}" type="slidenum">
              <a:rPr lang="es-ES_tradnl" smtClean="0"/>
              <a:pPr>
                <a:defRPr/>
              </a:pPr>
              <a:t>9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078706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OP_Template_2022" id="{EF16D744-8F12-A949-9806-AE42449CCAFF}" vid="{36B2CFD3-DDCD-6242-8B0B-6D31F497726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1977</TotalTime>
  <Words>2447</Words>
  <Application>Microsoft Macintosh PowerPoint</Application>
  <PresentationFormat>Widescreen</PresentationFormat>
  <Paragraphs>79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Courier  New</vt:lpstr>
      <vt:lpstr>Courier New</vt:lpstr>
      <vt:lpstr>FreeSans</vt:lpstr>
      <vt:lpstr>Wingdings</vt:lpstr>
      <vt:lpstr>Office Theme</vt:lpstr>
      <vt:lpstr>Programación de Interfaces Gráficas en Java Objetivos: Animaciones, Multimedia, Menús</vt:lpstr>
      <vt:lpstr>Animaciones</vt:lpstr>
      <vt:lpstr>Ejemplo: PathTransitionDemo</vt:lpstr>
      <vt:lpstr>Ejemplo: TimelineDemo</vt:lpstr>
      <vt:lpstr>Reproducción de Audio y Video</vt:lpstr>
      <vt:lpstr>Incorporando medios a la aplicación</vt:lpstr>
      <vt:lpstr>Ejemplo: AudioMediaDemo</vt:lpstr>
      <vt:lpstr>Ejemplo VideoMediaDemo</vt:lpstr>
      <vt:lpstr>Menús</vt:lpstr>
      <vt:lpstr>Menús</vt:lpstr>
      <vt:lpstr>Ejemplo: MenuBarDemo</vt:lpstr>
      <vt:lpstr>Menú de contexto (ContextMenu)</vt:lpstr>
      <vt:lpstr>Ejemplo: ContextMenuDemo</vt:lpstr>
      <vt:lpstr>Podríamos ver más temas como transformaciones 2D y 3D, efectos visuales, etc., pero quedaremos hasta aquí. Los interesados ver: https://docs.oracle.com/javase/8/javase-clienttechnologies.htm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Diseño y Programación Orientados a Objetos</dc:title>
  <dc:subject/>
  <dc:creator>Agustín González</dc:creator>
  <cp:keywords/>
  <dc:description/>
  <cp:lastModifiedBy>Agustin Gonzalez</cp:lastModifiedBy>
  <cp:revision>142</cp:revision>
  <dcterms:created xsi:type="dcterms:W3CDTF">2021-09-30T23:46:18Z</dcterms:created>
  <dcterms:modified xsi:type="dcterms:W3CDTF">2022-04-27T03:04:30Z</dcterms:modified>
  <cp:category/>
</cp:coreProperties>
</file>