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E07DA-7CA6-A0B5-E9E1-4E6AF7827971}" v="2" dt="2022-05-31T15:45:49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7"/>
    <p:restoredTop sz="95964"/>
  </p:normalViewPr>
  <p:slideViewPr>
    <p:cSldViewPr snapToGrid="0" snapToObjects="1">
      <p:cViewPr varScale="1">
        <p:scale>
          <a:sx n="128" d="100"/>
          <a:sy n="128" d="100"/>
        </p:scale>
        <p:origin x="216" y="176"/>
      </p:cViewPr>
      <p:guideLst/>
    </p:cSldViewPr>
  </p:slideViewPr>
  <p:outlineViewPr>
    <p:cViewPr>
      <p:scale>
        <a:sx n="33" d="100"/>
        <a:sy n="33" d="100"/>
      </p:scale>
      <p:origin x="0" y="-8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rner Creixell" userId="S::werner.creixell@usm.cl::b998e70e-ebfb-43a9-bcad-a4a2f663dfcc" providerId="AD" clId="Web-{EC7E07DA-7CA6-A0B5-E9E1-4E6AF7827971}"/>
    <pc:docChg chg="addSld delSld">
      <pc:chgData name="Werner Creixell" userId="S::werner.creixell@usm.cl::b998e70e-ebfb-43a9-bcad-a4a2f663dfcc" providerId="AD" clId="Web-{EC7E07DA-7CA6-A0B5-E9E1-4E6AF7827971}" dt="2022-05-31T15:45:49.812" v="1"/>
      <pc:docMkLst>
        <pc:docMk/>
      </pc:docMkLst>
      <pc:sldChg chg="new del">
        <pc:chgData name="Werner Creixell" userId="S::werner.creixell@usm.cl::b998e70e-ebfb-43a9-bcad-a4a2f663dfcc" providerId="AD" clId="Web-{EC7E07DA-7CA6-A0B5-E9E1-4E6AF7827971}" dt="2022-05-31T15:45:49.812" v="1"/>
        <pc:sldMkLst>
          <pc:docMk/>
          <pc:sldMk cId="450512856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31/05/2022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31/05/2022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5/31/2022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E2F16-53EE-0339-35BD-7CAFD70B9967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4784099" y="225976"/>
            <a:ext cx="2471400" cy="154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1707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5E808-5E9B-575C-F6D2-641D9EF860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839280"/>
            <a:ext cx="11042373" cy="2489765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1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5/31/2022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 dirty="0"/>
              <a:t>Click to edit Master text styles </a:t>
            </a:r>
            <a:r>
              <a:rPr lang="en-US" altLang="en-CL" dirty="0" err="1"/>
              <a:t>fghfhfghfghfghfgfghfghfghf</a:t>
            </a:r>
            <a:r>
              <a:rPr lang="en-US" altLang="en-CL" dirty="0"/>
              <a:t> </a:t>
            </a:r>
            <a:r>
              <a:rPr lang="en-US" altLang="en-CL" dirty="0" err="1"/>
              <a:t>fgdf</a:t>
            </a:r>
            <a:r>
              <a:rPr lang="en-US" altLang="en-CL" dirty="0"/>
              <a:t> dg </a:t>
            </a:r>
            <a:r>
              <a:rPr lang="en-US" altLang="en-CL" dirty="0" err="1"/>
              <a:t>df</a:t>
            </a:r>
            <a:r>
              <a:rPr lang="en-US" altLang="en-CL" dirty="0"/>
              <a:t> </a:t>
            </a:r>
            <a:r>
              <a:rPr lang="en-US" altLang="en-CL" dirty="0" err="1"/>
              <a:t>dfg</a:t>
            </a:r>
            <a:endParaRPr lang="en-US" altLang="en-CL" dirty="0"/>
          </a:p>
          <a:p>
            <a:pPr lvl="1"/>
            <a:r>
              <a:rPr lang="en-US" altLang="en-CL" dirty="0"/>
              <a:t>Second level</a:t>
            </a:r>
          </a:p>
          <a:p>
            <a:pPr lvl="2"/>
            <a:r>
              <a:rPr lang="en-US" altLang="en-CL" dirty="0"/>
              <a:t>Third level</a:t>
            </a:r>
          </a:p>
          <a:p>
            <a:pPr lvl="3"/>
            <a:r>
              <a:rPr lang="en-US" altLang="en-CL" dirty="0"/>
              <a:t>Fourth level</a:t>
            </a:r>
          </a:p>
          <a:p>
            <a:pPr lvl="4"/>
            <a:r>
              <a:rPr lang="en-US" altLang="en-CL" dirty="0"/>
              <a:t>Fifth level</a:t>
            </a:r>
            <a:endParaRPr lang="es-ES_tradnl" alt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5/31/2022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6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ofesores.elo.utfsm.cl/~agv/elo329/miscellaneous/preprocessor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plusplu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FF9F-81B7-9795-31F8-FE466F524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333399"/>
                </a:solidFill>
                <a:latin typeface="FreeSans"/>
              </a:rPr>
              <a:t>Nociones básicas sobre C++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9906-B36E-A309-60D2-FAFAB8954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</a:t>
            </a:r>
            <a:r>
              <a:rPr lang="es-ES_tradnl" altLang="en-CL"/>
              <a:t>Santa María</a:t>
            </a:r>
            <a:endParaRPr lang="es-ES" alt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3420A-3361-3D2B-7FB0-F0E9764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96DF-3354-E438-22CD-28F29FF9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87212-83C0-BD4A-AAC5-B1605D949D77}" type="slidenum">
              <a:rPr lang="es-ES_tradnl" smtClean="0"/>
              <a:pPr>
                <a:defRPr/>
              </a:pPr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29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3784-B558-E724-9E98-4E9A4287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Lectura desde archivo: Ejemplo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8BAE-12A4-3AB1-C400-A53C0025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617" y="1231970"/>
            <a:ext cx="9809921" cy="51243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fstream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&lt;iostream&gt;</a:t>
            </a:r>
          </a:p>
          <a:p>
            <a:pPr marL="0" indent="0">
              <a:buNone/>
            </a:pP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namespace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s;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ifstream</a:t>
            </a:r>
            <a:r>
              <a:rPr lang="es-ES" dirty="0"/>
              <a:t> fin;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fin.open</a:t>
            </a:r>
            <a:r>
              <a:rPr lang="es-ES" dirty="0"/>
              <a:t>("/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passwd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while</a:t>
            </a:r>
            <a:r>
              <a:rPr lang="es-ES" dirty="0"/>
              <a:t>(</a:t>
            </a:r>
            <a:r>
              <a:rPr lang="es-ES" dirty="0" err="1"/>
              <a:t>getline</a:t>
            </a:r>
            <a:r>
              <a:rPr lang="es-ES" dirty="0"/>
              <a:t>(</a:t>
            </a:r>
            <a:r>
              <a:rPr lang="es-ES" dirty="0" err="1"/>
              <a:t>fin,s</a:t>
            </a:r>
            <a:r>
              <a:rPr lang="es-ES" dirty="0"/>
              <a:t>))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cout</a:t>
            </a:r>
            <a:r>
              <a:rPr lang="es-ES" dirty="0"/>
              <a:t> &lt;&lt; s &lt;&lt; </a:t>
            </a:r>
            <a:r>
              <a:rPr lang="es-ES" dirty="0" err="1"/>
              <a:t>endl</a:t>
            </a:r>
            <a:r>
              <a:rPr lang="es-ES" dirty="0"/>
              <a:t>;  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B694D-CA44-FF8D-E631-EF8974CF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04E1C-8FD1-6F04-108D-E7607E4B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499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F83B-CA87-CEBC-AF1E-265F0FF3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aritméticos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3B88C-FB91-2D42-A444-CF9E00F9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4253-879F-928D-8799-9B201F1D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F31004E-2A3C-823F-607E-96A57A3DA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670063"/>
              </p:ext>
            </p:extLst>
          </p:nvPr>
        </p:nvGraphicFramePr>
        <p:xfrm>
          <a:off x="795130" y="1334176"/>
          <a:ext cx="9780105" cy="4557939"/>
        </p:xfrm>
        <a:graphic>
          <a:graphicData uri="http://schemas.openxmlformats.org/drawingml/2006/table">
            <a:tbl>
              <a:tblPr/>
              <a:tblGrid>
                <a:gridCol w="197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031">
                <a:tc>
                  <a:txBody>
                    <a:bodyPr/>
                    <a:lstStyle/>
                    <a:p>
                      <a:r>
                        <a:rPr lang="es-ES" sz="1800" b="1" strike="noStrike" spc="-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Asociatividad</a:t>
                      </a:r>
                      <a:endParaRPr lang="es-ES" sz="1800" b="0" strike="noStrike" spc="-1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Precedencia en orden decreciente hacia abajo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  []   -&gt;   .   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!  ~  ++  --  +  (unario) - (unario)     *(referencia)  &amp; (dirección)     </a:t>
                      </a:r>
                      <a:r>
                        <a:rPr lang="es-ES" sz="1200" b="1" strike="noStrike" spc="-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sizeof</a:t>
                      </a:r>
                      <a:endParaRPr lang="es-ES" sz="1200" b="1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    %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  -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    &gt;&gt;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    &lt;=     &gt;      &gt;=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     !=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                                      /* and binario  */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                                        /* or-exlusivo bilario */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                                         /* or binario  */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                                     /* and lógico */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                                        /* or lógico */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s-ES" sz="1400" b="1" strike="noStrike" spc="-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&lt;-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 :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s-ES" sz="1400" b="1" strike="noStrike" spc="-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&lt;-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 +=      -=      *=       /=       %=      &amp;=      ^=       |=        &gt;&gt;=       &lt;&lt;=</a:t>
                      </a: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  <a:endParaRPr lang="es-ES" sz="12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1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s-ES" sz="12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1" name="TextShape 2">
            <a:extLst>
              <a:ext uri="{FF2B5EF4-FFF2-40B4-BE49-F238E27FC236}">
                <a16:creationId xmlns:a16="http://schemas.microsoft.com/office/drawing/2014/main" id="{72AD3C4D-21AB-54A3-2017-D4CCDFE6F019}"/>
              </a:ext>
            </a:extLst>
          </p:cNvPr>
          <p:cNvSpPr txBox="1"/>
          <p:nvPr/>
        </p:nvSpPr>
        <p:spPr>
          <a:xfrm>
            <a:off x="795129" y="5994321"/>
            <a:ext cx="9780105" cy="391542"/>
          </a:xfrm>
          <a:prstGeom prst="rect">
            <a:avLst/>
          </a:prstGeom>
          <a:noFill/>
          <a:ln>
            <a:noFill/>
          </a:ln>
        </p:spPr>
        <p:txBody>
          <a:bodyPr lIns="65160" tIns="32760" rIns="65160" bIns="32760">
            <a:noAutofit/>
          </a:bodyPr>
          <a:lstStyle/>
          <a:p>
            <a:pPr>
              <a:lnSpc>
                <a:spcPct val="100000"/>
              </a:lnSpc>
              <a:spcBef>
                <a:spcPts val="249"/>
              </a:spcBef>
              <a:tabLst>
                <a:tab pos="0" algn="l"/>
                <a:tab pos="403200" algn="l"/>
                <a:tab pos="1055520" algn="l"/>
                <a:tab pos="1707840" algn="l"/>
                <a:tab pos="2360520" algn="l"/>
                <a:tab pos="3012840" algn="l"/>
                <a:tab pos="3665520" algn="l"/>
                <a:tab pos="4317840" algn="l"/>
                <a:tab pos="4970160" algn="l"/>
                <a:tab pos="5622840" algn="l"/>
                <a:tab pos="6275160" algn="l"/>
                <a:tab pos="6927840" algn="l"/>
                <a:tab pos="7580160" algn="l"/>
                <a:tab pos="8232480" algn="l"/>
                <a:tab pos="8885160" algn="l"/>
                <a:tab pos="9537480" algn="l"/>
                <a:tab pos="10190160" algn="l"/>
                <a:tab pos="10536120" algn="l"/>
                <a:tab pos="10539360" algn="l"/>
                <a:tab pos="10542240" algn="l"/>
              </a:tabLst>
            </a:pPr>
            <a:r>
              <a:rPr lang="es-ES" sz="140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principio podríamos usar and en lugar de &amp;&amp; y </a:t>
            </a:r>
            <a:r>
              <a:rPr lang="es-ES" sz="140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40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lugar de ||; sin embargo, éstos no están soportados en todos los compiladores.</a:t>
            </a:r>
          </a:p>
        </p:txBody>
      </p:sp>
    </p:spTree>
    <p:extLst>
      <p:ext uri="{BB962C8B-B14F-4D97-AF65-F5344CB8AC3E}">
        <p14:creationId xmlns:p14="http://schemas.microsoft.com/office/powerpoint/2010/main" val="368592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2DE7-7D40-2619-8CEC-200CD99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Asignaciones, Arreglos y Vectores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9B15D3-2468-4427-8F3F-D94B9326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Todas asignación tiene un valor, aquel asignado. </a:t>
            </a:r>
            <a:r>
              <a:rPr lang="es-ES" dirty="0" err="1"/>
              <a:t>Ej</a:t>
            </a:r>
            <a:r>
              <a:rPr lang="es-ES" dirty="0"/>
              <a:t>: a=b=c; </a:t>
            </a:r>
          </a:p>
          <a:p>
            <a:r>
              <a:rPr lang="es-ES" dirty="0"/>
              <a:t>ANSI C++ usa el mismo constructor de arreglo que C</a:t>
            </a:r>
          </a:p>
          <a:p>
            <a:r>
              <a:rPr lang="es-ES" dirty="0"/>
              <a:t>Como los arreglos de C no son particularmente poderosos, </a:t>
            </a:r>
            <a:br>
              <a:rPr lang="es-ES" dirty="0"/>
            </a:br>
            <a:r>
              <a:rPr lang="es-ES" dirty="0"/>
              <a:t>C++ incorpora vectores (no corresponde al concepto de vector geométrico). Éstos son análogos a los </a:t>
            </a:r>
            <a:r>
              <a:rPr lang="es-ES" dirty="0" err="1"/>
              <a:t>ArrayList</a:t>
            </a:r>
            <a:r>
              <a:rPr lang="es-ES" dirty="0"/>
              <a:t> de Java.</a:t>
            </a:r>
          </a:p>
          <a:p>
            <a:r>
              <a:rPr lang="es-ES" dirty="0"/>
              <a:t>Los vectores son una forma de plantilla (</a:t>
            </a:r>
            <a:r>
              <a:rPr lang="es-ES" dirty="0" err="1"/>
              <a:t>template</a:t>
            </a:r>
            <a:r>
              <a:rPr lang="es-ES" dirty="0"/>
              <a:t>). Una plantilla es una declaración de clase con un tipo de dato como parámetro, su uso es simple:</a:t>
            </a:r>
            <a:br>
              <a:rPr lang="es-ES" dirty="0"/>
            </a:br>
            <a:r>
              <a:rPr lang="es-ES" dirty="0"/>
              <a:t>vector &lt;X&gt; a(n); // Ojo aún no usamos new como en Java...</a:t>
            </a:r>
            <a:br>
              <a:rPr lang="es-ES" dirty="0"/>
            </a:br>
            <a:r>
              <a:rPr lang="es-ES" dirty="0"/>
              <a:t>crea un arreglo “</a:t>
            </a:r>
            <a:r>
              <a:rPr lang="es-ES" dirty="0" err="1"/>
              <a:t>crecedor</a:t>
            </a:r>
            <a:r>
              <a:rPr lang="es-ES" dirty="0"/>
              <a:t>” de elementos de tipo X con espacio para n elementos.</a:t>
            </a:r>
          </a:p>
          <a:p>
            <a:r>
              <a:rPr lang="es-ES" dirty="0"/>
              <a:t>El acceso es con: a[i]</a:t>
            </a:r>
            <a:endParaRPr lang="es-ES_trad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EAC99-F3C0-ED31-3399-762C7092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12796-6B86-5243-B988-9C6AA68B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132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F3A1-72C3-3143-143D-8280527F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0F87-A85A-04F0-074B-DBDDA508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Pueden crecer según nuestra necesidad</a:t>
            </a:r>
            <a:br>
              <a:rPr lang="es-ES" dirty="0"/>
            </a:br>
            <a:r>
              <a:rPr lang="es-ES" dirty="0"/>
              <a:t>vector &lt;</a:t>
            </a:r>
            <a:r>
              <a:rPr lang="es-ES" dirty="0" err="1"/>
              <a:t>double</a:t>
            </a:r>
            <a:r>
              <a:rPr lang="es-ES" dirty="0"/>
              <a:t>&gt; a;  </a:t>
            </a:r>
          </a:p>
          <a:p>
            <a:r>
              <a:rPr lang="es-ES" dirty="0"/>
              <a:t>En este caso a está vacío. Para hacerlo crecer:</a:t>
            </a:r>
            <a:br>
              <a:rPr lang="es-ES" dirty="0"/>
            </a:br>
            <a:r>
              <a:rPr lang="es-ES" dirty="0" err="1"/>
              <a:t>a.push_back</a:t>
            </a:r>
            <a:r>
              <a:rPr lang="es-ES" dirty="0"/>
              <a:t>(0.3);          // a[0] = 0.3</a:t>
            </a:r>
            <a:br>
              <a:rPr lang="es-ES" dirty="0"/>
            </a:br>
            <a:r>
              <a:rPr lang="es-ES" dirty="0" err="1"/>
              <a:t>a.push_back</a:t>
            </a:r>
            <a:r>
              <a:rPr lang="es-ES" dirty="0"/>
              <a:t>(56.2);        // a[1] =56.2</a:t>
            </a:r>
          </a:p>
          <a:p>
            <a:r>
              <a:rPr lang="es-ES" dirty="0"/>
              <a:t>También podemos hacer que el vector crezca en varios elementos:</a:t>
            </a:r>
            <a:br>
              <a:rPr lang="es-ES" dirty="0"/>
            </a:br>
            <a:r>
              <a:rPr lang="es-ES" dirty="0" err="1"/>
              <a:t>a.resize</a:t>
            </a:r>
            <a:r>
              <a:rPr lang="es-ES" dirty="0"/>
              <a:t>(10);</a:t>
            </a:r>
          </a:p>
          <a:p>
            <a:r>
              <a:rPr lang="es-ES" dirty="0"/>
              <a:t>Podemos preguntar por el tamaño de un vector con </a:t>
            </a:r>
            <a:r>
              <a:rPr lang="es-ES" dirty="0" err="1"/>
              <a:t>a.size</a:t>
            </a:r>
            <a:r>
              <a:rPr lang="es-ES" dirty="0"/>
              <a:t>(); como en:</a:t>
            </a:r>
            <a:br>
              <a:rPr lang="es-ES" dirty="0"/>
            </a:b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i=0; i &lt; </a:t>
            </a:r>
            <a:r>
              <a:rPr lang="es-ES" dirty="0" err="1"/>
              <a:t>a.size</a:t>
            </a:r>
            <a:r>
              <a:rPr lang="es-ES" dirty="0"/>
              <a:t>(); i++)</a:t>
            </a:r>
            <a:br>
              <a:rPr lang="es-ES" dirty="0"/>
            </a:br>
            <a:r>
              <a:rPr lang="es-ES" dirty="0"/>
              <a:t>  // ..... por más detalles ver </a:t>
            </a:r>
            <a:r>
              <a:rPr lang="es-ES" dirty="0" err="1"/>
              <a:t>www.cplusplus.com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9DF6A-8434-C891-F5BF-D3252DDD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93114-FEF7-F4D0-45C5-C5B5F2D5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113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6C55-62CE-4FCD-7219-63F25AF2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Strings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2095-6ECD-988C-9BF1-218D97A7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ANSI C++ tenemos acceso a una clase poderosa para </a:t>
            </a:r>
            <a:r>
              <a:rPr lang="es-ES" dirty="0" err="1"/>
              <a:t>string</a:t>
            </a:r>
            <a:r>
              <a:rPr lang="es-ES" dirty="0"/>
              <a:t>.</a:t>
            </a:r>
          </a:p>
          <a:p>
            <a:r>
              <a:rPr lang="es-ES" dirty="0"/>
              <a:t>Ésta tiene definido el operador copia =, el operador concatenación + y operadores relacionales ==, !=, &lt;, &lt;=, &gt;, &gt;=, entre otros.</a:t>
            </a:r>
          </a:p>
          <a:p>
            <a:r>
              <a:rPr lang="es-ES" dirty="0"/>
              <a:t>El operador [ ] provee acceso a elementos individuales.</a:t>
            </a:r>
          </a:p>
          <a:p>
            <a:r>
              <a:rPr lang="es-ES" dirty="0"/>
              <a:t>Existen muchos métodos en esta clase como </a:t>
            </a:r>
            <a:r>
              <a:rPr lang="es-ES" dirty="0" err="1"/>
              <a:t>substr</a:t>
            </a:r>
            <a:r>
              <a:rPr lang="es-ES" dirty="0"/>
              <a:t> para extraer un </a:t>
            </a:r>
            <a:r>
              <a:rPr lang="es-ES" dirty="0" err="1"/>
              <a:t>substring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 err="1"/>
              <a:t>string</a:t>
            </a:r>
            <a:r>
              <a:rPr lang="es-ES" dirty="0"/>
              <a:t> s = “Hola a todos”;</a:t>
            </a:r>
            <a:br>
              <a:rPr lang="es-ES" dirty="0"/>
            </a:br>
            <a:r>
              <a:rPr lang="es-ES" dirty="0" err="1"/>
              <a:t>int</a:t>
            </a:r>
            <a:r>
              <a:rPr lang="es-ES" dirty="0"/>
              <a:t> n = </a:t>
            </a:r>
            <a:r>
              <a:rPr lang="es-ES" dirty="0" err="1"/>
              <a:t>s.length</a:t>
            </a:r>
            <a:r>
              <a:rPr lang="es-ES" dirty="0"/>
              <a:t>();  	// asigna 12</a:t>
            </a:r>
            <a:br>
              <a:rPr lang="es-ES" dirty="0"/>
            </a:br>
            <a:r>
              <a:rPr lang="es-ES" dirty="0" err="1"/>
              <a:t>char</a:t>
            </a:r>
            <a:r>
              <a:rPr lang="es-ES" dirty="0"/>
              <a:t> ch = s[0];</a:t>
            </a:r>
            <a:br>
              <a:rPr lang="es-ES" dirty="0"/>
            </a:br>
            <a:r>
              <a:rPr lang="es-ES" dirty="0" err="1"/>
              <a:t>string</a:t>
            </a:r>
            <a:r>
              <a:rPr lang="es-ES" dirty="0"/>
              <a:t> t = </a:t>
            </a:r>
            <a:r>
              <a:rPr lang="es-ES" dirty="0" err="1"/>
              <a:t>s.substr</a:t>
            </a:r>
            <a:r>
              <a:rPr lang="es-ES" dirty="0"/>
              <a:t>(0,4); 	// </a:t>
            </a:r>
            <a:r>
              <a:rPr lang="es-ES" dirty="0" err="1"/>
              <a:t>Substring</a:t>
            </a:r>
            <a:r>
              <a:rPr lang="es-ES" dirty="0"/>
              <a:t> de s[0] a s[4]</a:t>
            </a:r>
          </a:p>
          <a:p>
            <a:r>
              <a:rPr lang="es-ES" dirty="0"/>
              <a:t>Más en http://</a:t>
            </a:r>
            <a:r>
              <a:rPr lang="es-ES" dirty="0" err="1"/>
              <a:t>www.cplusplus.com</a:t>
            </a:r>
            <a:r>
              <a:rPr lang="es-ES" dirty="0"/>
              <a:t>/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ADC9E-AB48-EFBB-C9CE-E2769825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54B23-C0C1-3840-F2EA-E672DB65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08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8555-5715-43D0-D9C5-6E9951B3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D1262-B383-F0BF-4D24-E38D2B8B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69"/>
            <a:ext cx="11042373" cy="548950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 dispone de las opciones comunes en otros lenguajes:</a:t>
            </a:r>
          </a:p>
          <a:p>
            <a:r>
              <a:rPr lang="es-ES" dirty="0" err="1"/>
              <a:t>if</a:t>
            </a:r>
            <a:r>
              <a:rPr lang="es-ES" dirty="0"/>
              <a:t> (condición) </a:t>
            </a:r>
            <a:br>
              <a:rPr lang="es-ES" dirty="0"/>
            </a:br>
            <a:r>
              <a:rPr lang="es-ES" dirty="0"/>
              <a:t>	block1  // Un bloque de instrucciones se delimita con { }</a:t>
            </a:r>
            <a:br>
              <a:rPr lang="es-ES" dirty="0"/>
            </a:br>
            <a:r>
              <a:rPr lang="es-ES" dirty="0" err="1"/>
              <a:t>else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	block2</a:t>
            </a:r>
          </a:p>
          <a:p>
            <a:r>
              <a:rPr lang="es-ES" dirty="0"/>
              <a:t>La parte </a:t>
            </a:r>
            <a:r>
              <a:rPr lang="es-ES" dirty="0" err="1"/>
              <a:t>else</a:t>
            </a:r>
            <a:r>
              <a:rPr lang="es-ES" dirty="0"/>
              <a:t> es opcional.</a:t>
            </a:r>
          </a:p>
          <a:p>
            <a:r>
              <a:rPr lang="es-ES" dirty="0" err="1"/>
              <a:t>while</a:t>
            </a:r>
            <a:r>
              <a:rPr lang="es-ES" dirty="0"/>
              <a:t> (condición) block</a:t>
            </a:r>
          </a:p>
          <a:p>
            <a:r>
              <a:rPr lang="es-ES" dirty="0"/>
              <a:t>do </a:t>
            </a:r>
            <a:br>
              <a:rPr lang="es-ES" dirty="0"/>
            </a:br>
            <a:r>
              <a:rPr lang="es-ES" dirty="0"/>
              <a:t>	block </a:t>
            </a:r>
            <a:br>
              <a:rPr lang="es-ES" dirty="0"/>
            </a:br>
            <a:r>
              <a:rPr lang="es-ES" dirty="0" err="1"/>
              <a:t>while</a:t>
            </a:r>
            <a:r>
              <a:rPr lang="es-ES" dirty="0"/>
              <a:t> (condición);</a:t>
            </a:r>
          </a:p>
          <a:p>
            <a:r>
              <a:rPr lang="es-ES" dirty="0" err="1"/>
              <a:t>for</a:t>
            </a:r>
            <a:r>
              <a:rPr lang="es-ES" dirty="0"/>
              <a:t>(expresión; expresión2; expresión3)</a:t>
            </a:r>
            <a:br>
              <a:rPr lang="es-ES" dirty="0"/>
            </a:br>
            <a:r>
              <a:rPr lang="es-ES" dirty="0"/>
              <a:t>    </a:t>
            </a:r>
            <a:r>
              <a:rPr lang="es-ES" dirty="0" err="1"/>
              <a:t>instrucción_a_repetir</a:t>
            </a:r>
            <a:endParaRPr lang="es-ES" dirty="0"/>
          </a:p>
          <a:p>
            <a:r>
              <a:rPr lang="es-ES" dirty="0"/>
              <a:t>switch : análogo a Java.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BCEC6-07B7-E553-46B3-36F4EB98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C9E26-EDE9-44F6-8A5F-2A7DD9D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90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AD30-D35F-85D4-A8DE-E478C71E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Punteros (resumen)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CCA3-6D58-5576-A22E-70EA5BD6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Toda variable tiene un cierto valor o estado y una dirección de memoria asociada.</a:t>
            </a:r>
          </a:p>
          <a:p>
            <a:pPr marL="914400" lvl="2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miVar</a:t>
            </a:r>
            <a:r>
              <a:rPr lang="es-ES" dirty="0"/>
              <a:t> = 5;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DF23C-C1BB-B923-23A1-7F927BA5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526FD-2F47-8CAB-97CE-C1D2B646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1D593-511C-31C6-F441-5567041F12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4615884"/>
            <a:ext cx="11042373" cy="1713161"/>
          </a:xfrm>
        </p:spPr>
        <p:txBody>
          <a:bodyPr/>
          <a:lstStyle/>
          <a:p>
            <a:r>
              <a:rPr lang="es-ES" dirty="0"/>
              <a:t>Las variables punteros, tienen almacenada la dirección en memoria de otra variable o dato.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8A0DFC81-6232-9CFB-32D3-4C73FD19C5A5}"/>
              </a:ext>
            </a:extLst>
          </p:cNvPr>
          <p:cNvGrpSpPr/>
          <p:nvPr/>
        </p:nvGrpSpPr>
        <p:grpSpPr>
          <a:xfrm>
            <a:off x="1744122" y="2912022"/>
            <a:ext cx="8486556" cy="1270440"/>
            <a:chOff x="849600" y="2394360"/>
            <a:chExt cx="7646760" cy="1270440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F557CD3B-7E73-7D0D-75D6-408E5435EE50}"/>
                </a:ext>
              </a:extLst>
            </p:cNvPr>
            <p:cNvGrpSpPr/>
            <p:nvPr/>
          </p:nvGrpSpPr>
          <p:grpSpPr>
            <a:xfrm>
              <a:off x="3740400" y="2394360"/>
              <a:ext cx="4755960" cy="1037160"/>
              <a:chOff x="3740400" y="2394360"/>
              <a:chExt cx="4755960" cy="1037160"/>
            </a:xfrm>
          </p:grpSpPr>
          <p:sp>
            <p:nvSpPr>
              <p:cNvPr id="20" name="CustomShape 4">
                <a:extLst>
                  <a:ext uri="{FF2B5EF4-FFF2-40B4-BE49-F238E27FC236}">
                    <a16:creationId xmlns:a16="http://schemas.microsoft.com/office/drawing/2014/main" id="{C517711E-9B87-8206-3D54-B56FD715CDF3}"/>
                  </a:ext>
                </a:extLst>
              </p:cNvPr>
              <p:cNvSpPr/>
              <p:nvPr/>
            </p:nvSpPr>
            <p:spPr>
              <a:xfrm>
                <a:off x="5327280" y="2703240"/>
                <a:ext cx="1581840" cy="403560"/>
              </a:xfrm>
              <a:prstGeom prst="rect">
                <a:avLst/>
              </a:prstGeom>
              <a:noFill/>
              <a:ln w="28575">
                <a:solidFill>
                  <a:srgbClr val="3465A4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pPr algn="ctr">
                  <a:tabLst>
                    <a:tab pos="0" algn="l"/>
                    <a:tab pos="448920" algn="l"/>
                    <a:tab pos="898200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60" algn="l"/>
                    <a:tab pos="4492440" algn="l"/>
                    <a:tab pos="4941720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80" algn="l"/>
                    <a:tab pos="8535960" algn="l"/>
                    <a:tab pos="8985240" algn="l"/>
                  </a:tabLst>
                </a:pPr>
                <a:r>
                  <a:rPr lang="es-CL" sz="2800" b="0" strike="noStrike" spc="-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s-ES" sz="28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ustomShape 5">
                <a:extLst>
                  <a:ext uri="{FF2B5EF4-FFF2-40B4-BE49-F238E27FC236}">
                    <a16:creationId xmlns:a16="http://schemas.microsoft.com/office/drawing/2014/main" id="{6B8C7111-188E-D5BF-FF54-55ACE04532E5}"/>
                  </a:ext>
                </a:extLst>
              </p:cNvPr>
              <p:cNvSpPr/>
              <p:nvPr/>
            </p:nvSpPr>
            <p:spPr>
              <a:xfrm>
                <a:off x="5667480" y="2394360"/>
                <a:ext cx="849240" cy="305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noAutofit/>
              </a:bodyPr>
              <a:lstStyle/>
              <a:p>
                <a:pPr>
                  <a:tabLst>
                    <a:tab pos="0" algn="l"/>
                    <a:tab pos="448920" algn="l"/>
                    <a:tab pos="898200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60" algn="l"/>
                    <a:tab pos="4492440" algn="l"/>
                    <a:tab pos="4941720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80" algn="l"/>
                    <a:tab pos="8535960" algn="l"/>
                    <a:tab pos="8985240" algn="l"/>
                  </a:tabLst>
                </a:pPr>
                <a:r>
                  <a:rPr lang="es-CL" b="0" i="1" strike="noStrike" spc="-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miVar</a:t>
                </a:r>
                <a:endParaRPr lang="es-ES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CustomShape 6">
                <a:extLst>
                  <a:ext uri="{FF2B5EF4-FFF2-40B4-BE49-F238E27FC236}">
                    <a16:creationId xmlns:a16="http://schemas.microsoft.com/office/drawing/2014/main" id="{58855BB5-85CA-A0D0-849F-D9AFD6792308}"/>
                  </a:ext>
                </a:extLst>
              </p:cNvPr>
              <p:cNvSpPr/>
              <p:nvPr/>
            </p:nvSpPr>
            <p:spPr>
              <a:xfrm>
                <a:off x="3740400" y="2703240"/>
                <a:ext cx="1581840" cy="403560"/>
              </a:xfrm>
              <a:prstGeom prst="rect">
                <a:avLst/>
              </a:prstGeom>
              <a:noFill/>
              <a:ln w="28575">
                <a:solidFill>
                  <a:srgbClr val="3465A4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CustomShape 7">
                <a:extLst>
                  <a:ext uri="{FF2B5EF4-FFF2-40B4-BE49-F238E27FC236}">
                    <a16:creationId xmlns:a16="http://schemas.microsoft.com/office/drawing/2014/main" id="{F3202453-CC4B-CA8B-8216-A37542266DDE}"/>
                  </a:ext>
                </a:extLst>
              </p:cNvPr>
              <p:cNvSpPr/>
              <p:nvPr/>
            </p:nvSpPr>
            <p:spPr>
              <a:xfrm>
                <a:off x="6914160" y="2703240"/>
                <a:ext cx="1582200" cy="403560"/>
              </a:xfrm>
              <a:prstGeom prst="rect">
                <a:avLst/>
              </a:prstGeom>
              <a:noFill/>
              <a:ln w="28575">
                <a:solidFill>
                  <a:srgbClr val="3465A4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8">
                <a:extLst>
                  <a:ext uri="{FF2B5EF4-FFF2-40B4-BE49-F238E27FC236}">
                    <a16:creationId xmlns:a16="http://schemas.microsoft.com/office/drawing/2014/main" id="{BAF12AB2-BF13-E14C-D0FD-531A010076BE}"/>
                  </a:ext>
                </a:extLst>
              </p:cNvPr>
              <p:cNvSpPr/>
              <p:nvPr/>
            </p:nvSpPr>
            <p:spPr>
              <a:xfrm>
                <a:off x="7291800" y="3111840"/>
                <a:ext cx="759600" cy="305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noAutofit/>
              </a:bodyPr>
              <a:lstStyle/>
              <a:p>
                <a:pPr>
                  <a:tabLst>
                    <a:tab pos="0" algn="l"/>
                    <a:tab pos="448920" algn="l"/>
                    <a:tab pos="898200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60" algn="l"/>
                    <a:tab pos="4492440" algn="l"/>
                    <a:tab pos="4941720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80" algn="l"/>
                    <a:tab pos="8535960" algn="l"/>
                    <a:tab pos="8985240" algn="l"/>
                  </a:tabLst>
                </a:pPr>
                <a:r>
                  <a:rPr lang="es-CL" b="0" strike="noStrike" spc="-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1777</a:t>
                </a:r>
                <a:endParaRPr lang="es-ES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CustomShape 9">
                <a:extLst>
                  <a:ext uri="{FF2B5EF4-FFF2-40B4-BE49-F238E27FC236}">
                    <a16:creationId xmlns:a16="http://schemas.microsoft.com/office/drawing/2014/main" id="{7C878CC9-E86F-5AC5-3722-DDA71A9F426F}"/>
                  </a:ext>
                </a:extLst>
              </p:cNvPr>
              <p:cNvSpPr/>
              <p:nvPr/>
            </p:nvSpPr>
            <p:spPr>
              <a:xfrm>
                <a:off x="5667480" y="3111840"/>
                <a:ext cx="759240" cy="305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noAutofit/>
              </a:bodyPr>
              <a:lstStyle/>
              <a:p>
                <a:pPr>
                  <a:tabLst>
                    <a:tab pos="0" algn="l"/>
                    <a:tab pos="448920" algn="l"/>
                    <a:tab pos="898200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60" algn="l"/>
                    <a:tab pos="4492440" algn="l"/>
                    <a:tab pos="4941720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80" algn="l"/>
                    <a:tab pos="8535960" algn="l"/>
                    <a:tab pos="8985240" algn="l"/>
                  </a:tabLst>
                </a:pPr>
                <a:r>
                  <a:rPr lang="es-CL" b="0" strike="noStrike" spc="-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1776</a:t>
                </a:r>
                <a:endParaRPr lang="es-ES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CustomShape 10">
                <a:extLst>
                  <a:ext uri="{FF2B5EF4-FFF2-40B4-BE49-F238E27FC236}">
                    <a16:creationId xmlns:a16="http://schemas.microsoft.com/office/drawing/2014/main" id="{E748DC96-E2E9-7B22-C53D-0C7F0939EEA0}"/>
                  </a:ext>
                </a:extLst>
              </p:cNvPr>
              <p:cNvSpPr/>
              <p:nvPr/>
            </p:nvSpPr>
            <p:spPr>
              <a:xfrm>
                <a:off x="3965040" y="3126240"/>
                <a:ext cx="759240" cy="305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noAutofit/>
              </a:bodyPr>
              <a:lstStyle/>
              <a:p>
                <a:pPr>
                  <a:tabLst>
                    <a:tab pos="0" algn="l"/>
                    <a:tab pos="448920" algn="l"/>
                    <a:tab pos="898200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60" algn="l"/>
                    <a:tab pos="4492440" algn="l"/>
                    <a:tab pos="4941720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80" algn="l"/>
                    <a:tab pos="8535960" algn="l"/>
                    <a:tab pos="8985240" algn="l"/>
                  </a:tabLst>
                </a:pPr>
                <a:r>
                  <a:rPr lang="es-CL" b="0" strike="noStrike" spc="-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1775</a:t>
                </a:r>
                <a:endParaRPr lang="es-ES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CA1000BA-D872-A9F2-A0CF-707E21B8348B}"/>
                </a:ext>
              </a:extLst>
            </p:cNvPr>
            <p:cNvSpPr/>
            <p:nvPr/>
          </p:nvSpPr>
          <p:spPr>
            <a:xfrm>
              <a:off x="2267640" y="2516040"/>
              <a:ext cx="1130040" cy="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708ABBE4-AB96-BF63-3455-B4D3E832D366}"/>
                </a:ext>
              </a:extLst>
            </p:cNvPr>
            <p:cNvSpPr/>
            <p:nvPr/>
          </p:nvSpPr>
          <p:spPr>
            <a:xfrm>
              <a:off x="2267640" y="3290040"/>
              <a:ext cx="1130040" cy="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E7F91799-66D2-31F2-701F-78C5F459F730}"/>
                </a:ext>
              </a:extLst>
            </p:cNvPr>
            <p:cNvSpPr/>
            <p:nvPr/>
          </p:nvSpPr>
          <p:spPr>
            <a:xfrm>
              <a:off x="2267640" y="2922840"/>
              <a:ext cx="1130040" cy="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4">
              <a:extLst>
                <a:ext uri="{FF2B5EF4-FFF2-40B4-BE49-F238E27FC236}">
                  <a16:creationId xmlns:a16="http://schemas.microsoft.com/office/drawing/2014/main" id="{A928D39F-CBD2-FA5B-0B74-9EDAAA9CD89B}"/>
                </a:ext>
              </a:extLst>
            </p:cNvPr>
            <p:cNvSpPr/>
            <p:nvPr/>
          </p:nvSpPr>
          <p:spPr>
            <a:xfrm>
              <a:off x="849600" y="2394360"/>
              <a:ext cx="1355040" cy="339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sz="2000" b="1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  <a:endPara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stomShape 15">
              <a:extLst>
                <a:ext uri="{FF2B5EF4-FFF2-40B4-BE49-F238E27FC236}">
                  <a16:creationId xmlns:a16="http://schemas.microsoft.com/office/drawing/2014/main" id="{D64F8F92-C76E-E149-59E1-3AAB179EFD73}"/>
                </a:ext>
              </a:extLst>
            </p:cNvPr>
            <p:cNvSpPr/>
            <p:nvPr/>
          </p:nvSpPr>
          <p:spPr>
            <a:xfrm>
              <a:off x="849600" y="2736720"/>
              <a:ext cx="1355040" cy="33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sz="2000" b="1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Valor</a:t>
              </a:r>
              <a:endPara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ustomShape 16">
              <a:extLst>
                <a:ext uri="{FF2B5EF4-FFF2-40B4-BE49-F238E27FC236}">
                  <a16:creationId xmlns:a16="http://schemas.microsoft.com/office/drawing/2014/main" id="{3DD382CF-D37A-3767-94B7-E76AE8E169B0}"/>
                </a:ext>
              </a:extLst>
            </p:cNvPr>
            <p:cNvSpPr/>
            <p:nvPr/>
          </p:nvSpPr>
          <p:spPr>
            <a:xfrm>
              <a:off x="849600" y="3107520"/>
              <a:ext cx="1470240" cy="557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sz="2000" b="1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Dirección</a:t>
              </a:r>
              <a:endPara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90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E0E9-0F26-1DB7-10AA-6045481C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Punteros (resumen)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C38F4F-2497-61FC-705F-D2C5BEF9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300792" cy="3421534"/>
          </a:xfrm>
        </p:spPr>
        <p:txBody>
          <a:bodyPr/>
          <a:lstStyle/>
          <a:p>
            <a:r>
              <a:rPr lang="es-ES" dirty="0"/>
              <a:t>Definición en C/C++: Para definir una variable como puntero, se utiliza el operador “*”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*</a:t>
            </a:r>
            <a:r>
              <a:rPr lang="es-ES" dirty="0" err="1"/>
              <a:t>pVar</a:t>
            </a:r>
            <a:r>
              <a:rPr lang="es-ES" dirty="0"/>
              <a:t>;   // </a:t>
            </a:r>
            <a:r>
              <a:rPr lang="es-ES" dirty="0" err="1"/>
              <a:t>pVar</a:t>
            </a:r>
            <a:r>
              <a:rPr lang="es-ES" dirty="0"/>
              <a:t> almacena una dirección de memoria para alojar un entero</a:t>
            </a:r>
          </a:p>
          <a:p>
            <a:r>
              <a:rPr lang="es-ES" dirty="0"/>
              <a:t>A una variable de tipo puntero, almacena la dirección de memoria de otra variable. Para obtener la dirección de una variable en C/C++ se utiliza el operador “&amp;”</a:t>
            </a:r>
          </a:p>
          <a:p>
            <a:pPr lvl="1"/>
            <a:r>
              <a:rPr lang="es-ES" dirty="0" err="1"/>
              <a:t>pVar</a:t>
            </a:r>
            <a:r>
              <a:rPr lang="es-ES" dirty="0"/>
              <a:t> = &amp;</a:t>
            </a:r>
            <a:r>
              <a:rPr lang="es-ES" dirty="0" err="1"/>
              <a:t>miVar</a:t>
            </a:r>
            <a:r>
              <a:rPr lang="es-ES" dirty="0"/>
              <a:t>;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2E827-C696-85F5-72C5-3550E328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4D937-08C5-2CFD-3110-5D9639EC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17</a:t>
            </a:fld>
            <a:endParaRPr lang="es-ES_tradnl"/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93D318AD-15C9-09A8-4D97-255306578CEA}"/>
              </a:ext>
            </a:extLst>
          </p:cNvPr>
          <p:cNvGrpSpPr/>
          <p:nvPr/>
        </p:nvGrpSpPr>
        <p:grpSpPr>
          <a:xfrm>
            <a:off x="4648199" y="4210365"/>
            <a:ext cx="6051580" cy="1671872"/>
            <a:chOff x="1653140" y="3182040"/>
            <a:chExt cx="6051580" cy="1671872"/>
          </a:xfrm>
        </p:grpSpPr>
        <p:sp>
          <p:nvSpPr>
            <p:cNvPr id="14" name="CustomShape 3">
              <a:extLst>
                <a:ext uri="{FF2B5EF4-FFF2-40B4-BE49-F238E27FC236}">
                  <a16:creationId xmlns:a16="http://schemas.microsoft.com/office/drawing/2014/main" id="{02902AF0-71CD-5D29-2643-ECAD5E1C8183}"/>
                </a:ext>
              </a:extLst>
            </p:cNvPr>
            <p:cNvSpPr/>
            <p:nvPr/>
          </p:nvSpPr>
          <p:spPr>
            <a:xfrm>
              <a:off x="4534560" y="3490200"/>
              <a:ext cx="1582920" cy="402480"/>
            </a:xfrm>
            <a:prstGeom prst="rect">
              <a:avLst/>
            </a:prstGeom>
            <a:noFill/>
            <a:ln w="28575">
              <a:solidFill>
                <a:srgbClr val="0432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sz="24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ustomShape 4">
              <a:extLst>
                <a:ext uri="{FF2B5EF4-FFF2-40B4-BE49-F238E27FC236}">
                  <a16:creationId xmlns:a16="http://schemas.microsoft.com/office/drawing/2014/main" id="{60EDB16F-BA04-5860-AFF9-B3B01286E68E}"/>
                </a:ext>
              </a:extLst>
            </p:cNvPr>
            <p:cNvSpPr/>
            <p:nvPr/>
          </p:nvSpPr>
          <p:spPr>
            <a:xfrm>
              <a:off x="4874760" y="3182040"/>
              <a:ext cx="849600" cy="304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i="1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miVar</a:t>
              </a:r>
              <a:endParaRPr lang="es-ES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CustomShape 5">
              <a:extLst>
                <a:ext uri="{FF2B5EF4-FFF2-40B4-BE49-F238E27FC236}">
                  <a16:creationId xmlns:a16="http://schemas.microsoft.com/office/drawing/2014/main" id="{F9203AF9-EC5E-9F30-03A1-0367F7CDC087}"/>
                </a:ext>
              </a:extLst>
            </p:cNvPr>
            <p:cNvSpPr/>
            <p:nvPr/>
          </p:nvSpPr>
          <p:spPr>
            <a:xfrm>
              <a:off x="2946960" y="3490200"/>
              <a:ext cx="1582560" cy="402480"/>
            </a:xfrm>
            <a:prstGeom prst="rect">
              <a:avLst/>
            </a:prstGeom>
            <a:noFill/>
            <a:ln w="28575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6">
              <a:extLst>
                <a:ext uri="{FF2B5EF4-FFF2-40B4-BE49-F238E27FC236}">
                  <a16:creationId xmlns:a16="http://schemas.microsoft.com/office/drawing/2014/main" id="{BCA48452-9FF1-770A-381F-E995DE67AA19}"/>
                </a:ext>
              </a:extLst>
            </p:cNvPr>
            <p:cNvSpPr/>
            <p:nvPr/>
          </p:nvSpPr>
          <p:spPr>
            <a:xfrm>
              <a:off x="6121800" y="3490200"/>
              <a:ext cx="1582920" cy="402480"/>
            </a:xfrm>
            <a:prstGeom prst="rect">
              <a:avLst/>
            </a:prstGeom>
            <a:noFill/>
            <a:ln w="28575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7">
              <a:extLst>
                <a:ext uri="{FF2B5EF4-FFF2-40B4-BE49-F238E27FC236}">
                  <a16:creationId xmlns:a16="http://schemas.microsoft.com/office/drawing/2014/main" id="{2EF3CF6A-2186-575E-6762-B90F73054C82}"/>
                </a:ext>
              </a:extLst>
            </p:cNvPr>
            <p:cNvSpPr/>
            <p:nvPr/>
          </p:nvSpPr>
          <p:spPr>
            <a:xfrm>
              <a:off x="6502320" y="3896280"/>
              <a:ext cx="759600" cy="30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1777</a:t>
              </a:r>
              <a:endParaRPr lang="es-ES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ustomShape 8">
              <a:extLst>
                <a:ext uri="{FF2B5EF4-FFF2-40B4-BE49-F238E27FC236}">
                  <a16:creationId xmlns:a16="http://schemas.microsoft.com/office/drawing/2014/main" id="{EDFA26D8-AEAF-E928-BCDE-3862D0879674}"/>
                </a:ext>
              </a:extLst>
            </p:cNvPr>
            <p:cNvSpPr/>
            <p:nvPr/>
          </p:nvSpPr>
          <p:spPr>
            <a:xfrm>
              <a:off x="4874760" y="3896280"/>
              <a:ext cx="760320" cy="30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1776</a:t>
              </a:r>
              <a:endParaRPr lang="es-ES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ustomShape 9">
              <a:extLst>
                <a:ext uri="{FF2B5EF4-FFF2-40B4-BE49-F238E27FC236}">
                  <a16:creationId xmlns:a16="http://schemas.microsoft.com/office/drawing/2014/main" id="{8BFE96EE-7441-6963-A99A-E8F864CFEBB7}"/>
                </a:ext>
              </a:extLst>
            </p:cNvPr>
            <p:cNvSpPr/>
            <p:nvPr/>
          </p:nvSpPr>
          <p:spPr>
            <a:xfrm>
              <a:off x="3174480" y="3912480"/>
              <a:ext cx="760320" cy="304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1775</a:t>
              </a:r>
              <a:endParaRPr lang="es-ES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stomShape 10">
              <a:extLst>
                <a:ext uri="{FF2B5EF4-FFF2-40B4-BE49-F238E27FC236}">
                  <a16:creationId xmlns:a16="http://schemas.microsoft.com/office/drawing/2014/main" id="{5D4243E4-2129-2F78-F01E-73741A63ADAC}"/>
                </a:ext>
              </a:extLst>
            </p:cNvPr>
            <p:cNvSpPr/>
            <p:nvPr/>
          </p:nvSpPr>
          <p:spPr>
            <a:xfrm>
              <a:off x="1653140" y="4146356"/>
              <a:ext cx="1582920" cy="402840"/>
            </a:xfrm>
            <a:prstGeom prst="rect">
              <a:avLst/>
            </a:prstGeom>
            <a:noFill/>
            <a:ln w="28575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sz="24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1776</a:t>
              </a:r>
              <a:endPara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Line 11">
              <a:extLst>
                <a:ext uri="{FF2B5EF4-FFF2-40B4-BE49-F238E27FC236}">
                  <a16:creationId xmlns:a16="http://schemas.microsoft.com/office/drawing/2014/main" id="{D69BE43C-B41D-7DCE-4524-EC84F9960CF4}"/>
                </a:ext>
              </a:extLst>
            </p:cNvPr>
            <p:cNvCxnSpPr>
              <a:stCxn id="21" idx="3"/>
              <a:endCxn id="14" idx="1"/>
            </p:cNvCxnSpPr>
            <p:nvPr/>
          </p:nvCxnSpPr>
          <p:spPr>
            <a:xfrm flipV="1">
              <a:off x="3236060" y="3691440"/>
              <a:ext cx="1298500" cy="656336"/>
            </a:xfrm>
            <a:prstGeom prst="curvedConnector3">
              <a:avLst/>
            </a:prstGeom>
            <a:ln w="2857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3" name="CustomShape 12">
              <a:extLst>
                <a:ext uri="{FF2B5EF4-FFF2-40B4-BE49-F238E27FC236}">
                  <a16:creationId xmlns:a16="http://schemas.microsoft.com/office/drawing/2014/main" id="{E23BBDB3-ABDC-2DD3-9939-9D9DB896033E}"/>
                </a:ext>
              </a:extLst>
            </p:cNvPr>
            <p:cNvSpPr/>
            <p:nvPr/>
          </p:nvSpPr>
          <p:spPr>
            <a:xfrm>
              <a:off x="2103588" y="4549712"/>
              <a:ext cx="730440" cy="304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3571</a:t>
              </a:r>
              <a:endPara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CustomShape 13">
              <a:extLst>
                <a:ext uri="{FF2B5EF4-FFF2-40B4-BE49-F238E27FC236}">
                  <a16:creationId xmlns:a16="http://schemas.microsoft.com/office/drawing/2014/main" id="{DCDF0659-FC07-B612-DA9E-9B5BD40B56B1}"/>
                </a:ext>
              </a:extLst>
            </p:cNvPr>
            <p:cNvSpPr/>
            <p:nvPr/>
          </p:nvSpPr>
          <p:spPr>
            <a:xfrm>
              <a:off x="2098460" y="3786696"/>
              <a:ext cx="730080" cy="30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i="1" strike="noStrike" spc="-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pVar</a:t>
              </a:r>
              <a:endPara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932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AA40-AEF7-3DB9-1780-118BB143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Punteros (resumen)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C2BF-C82F-BF0C-B1A5-A2D02834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posible obtener el valor de la variable a la cual se apunta utilizando el operador “*”:</a:t>
            </a:r>
          </a:p>
          <a:p>
            <a:pPr lvl="1"/>
            <a:r>
              <a:rPr lang="es-ES" dirty="0" err="1"/>
              <a:t>cout</a:t>
            </a:r>
            <a:r>
              <a:rPr lang="es-ES" dirty="0"/>
              <a:t> &lt;&lt; &amp;</a:t>
            </a:r>
            <a:r>
              <a:rPr lang="es-ES" dirty="0" err="1"/>
              <a:t>pVar</a:t>
            </a:r>
            <a:r>
              <a:rPr lang="es-ES" dirty="0"/>
              <a:t> &lt;&lt;</a:t>
            </a:r>
            <a:r>
              <a:rPr lang="es-ES" dirty="0" err="1"/>
              <a:t>endl</a:t>
            </a:r>
            <a:r>
              <a:rPr lang="es-ES" dirty="0"/>
              <a:t>; // Imprime la dirección de </a:t>
            </a:r>
            <a:r>
              <a:rPr lang="es-ES" dirty="0" err="1"/>
              <a:t>pVar</a:t>
            </a:r>
            <a:r>
              <a:rPr lang="es-ES" dirty="0"/>
              <a:t> (3571)</a:t>
            </a:r>
          </a:p>
          <a:p>
            <a:pPr lvl="1"/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pVar</a:t>
            </a:r>
            <a:r>
              <a:rPr lang="es-ES" dirty="0"/>
              <a:t> &lt;&lt; </a:t>
            </a:r>
            <a:r>
              <a:rPr lang="es-ES" dirty="0" err="1"/>
              <a:t>endl</a:t>
            </a:r>
            <a:r>
              <a:rPr lang="es-ES" dirty="0"/>
              <a:t>; // Imprime el contenido de </a:t>
            </a:r>
            <a:r>
              <a:rPr lang="es-ES" dirty="0" err="1"/>
              <a:t>pVar</a:t>
            </a:r>
            <a:r>
              <a:rPr lang="es-ES" dirty="0"/>
              <a:t> (1776)</a:t>
            </a:r>
          </a:p>
          <a:p>
            <a:pPr lvl="1"/>
            <a:r>
              <a:rPr lang="es-ES" dirty="0" err="1"/>
              <a:t>cout</a:t>
            </a:r>
            <a:r>
              <a:rPr lang="es-ES" dirty="0"/>
              <a:t>&lt;&lt; *</a:t>
            </a:r>
            <a:r>
              <a:rPr lang="es-ES" dirty="0" err="1"/>
              <a:t>pVar</a:t>
            </a:r>
            <a:r>
              <a:rPr lang="es-ES" dirty="0"/>
              <a:t> &lt;&lt;</a:t>
            </a:r>
            <a:r>
              <a:rPr lang="es-ES" dirty="0" err="1"/>
              <a:t>endl</a:t>
            </a:r>
            <a:r>
              <a:rPr lang="es-ES" dirty="0"/>
              <a:t>; // Imprime el valor del contenido apuntado (5)</a:t>
            </a:r>
          </a:p>
          <a:p>
            <a:r>
              <a:rPr lang="es-ES" dirty="0"/>
              <a:t>Operadores:</a:t>
            </a:r>
          </a:p>
          <a:p>
            <a:pPr lvl="1"/>
            <a:r>
              <a:rPr lang="es-ES" dirty="0"/>
              <a:t>Operador de </a:t>
            </a:r>
            <a:r>
              <a:rPr lang="es-ES" dirty="0" err="1"/>
              <a:t>dereferencia</a:t>
            </a:r>
            <a:r>
              <a:rPr lang="es-ES" dirty="0"/>
              <a:t> (*): Permite acceder al valor de aquella variable a la que se apunta</a:t>
            </a:r>
          </a:p>
          <a:p>
            <a:pPr lvl="1"/>
            <a:r>
              <a:rPr lang="es-ES" dirty="0"/>
              <a:t>Operador de referencia (&amp;): Permite obtener la dirección de memoria de la variable solicitada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CE439-5AE4-FB6E-7C98-C39DEFF0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18</a:t>
            </a:fld>
            <a:endParaRPr lang="es-ES_tradnl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27CC31B2-2E56-68C7-B7AE-B9EF92D6D7FB}"/>
              </a:ext>
            </a:extLst>
          </p:cNvPr>
          <p:cNvGrpSpPr/>
          <p:nvPr/>
        </p:nvGrpSpPr>
        <p:grpSpPr>
          <a:xfrm>
            <a:off x="4475921" y="5115863"/>
            <a:ext cx="6051580" cy="1671872"/>
            <a:chOff x="1653140" y="3182040"/>
            <a:chExt cx="6051580" cy="1671872"/>
          </a:xfrm>
        </p:grpSpPr>
        <p:sp>
          <p:nvSpPr>
            <p:cNvPr id="11" name="CustomShape 3">
              <a:extLst>
                <a:ext uri="{FF2B5EF4-FFF2-40B4-BE49-F238E27FC236}">
                  <a16:creationId xmlns:a16="http://schemas.microsoft.com/office/drawing/2014/main" id="{624831AA-1EDC-787C-4D8D-7DA7E9866716}"/>
                </a:ext>
              </a:extLst>
            </p:cNvPr>
            <p:cNvSpPr/>
            <p:nvPr/>
          </p:nvSpPr>
          <p:spPr>
            <a:xfrm>
              <a:off x="4534560" y="3490200"/>
              <a:ext cx="1582920" cy="402480"/>
            </a:xfrm>
            <a:prstGeom prst="rect">
              <a:avLst/>
            </a:prstGeom>
            <a:noFill/>
            <a:ln w="28575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sz="24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C7814E42-13C9-377A-4EC5-5C1BB07A4B14}"/>
                </a:ext>
              </a:extLst>
            </p:cNvPr>
            <p:cNvSpPr/>
            <p:nvPr/>
          </p:nvSpPr>
          <p:spPr>
            <a:xfrm>
              <a:off x="4874760" y="3182040"/>
              <a:ext cx="849600" cy="304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i="1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miVar</a:t>
              </a:r>
              <a:endParaRPr lang="es-ES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D8E1ED51-5971-A19B-44AE-9770ECD2B245}"/>
                </a:ext>
              </a:extLst>
            </p:cNvPr>
            <p:cNvSpPr/>
            <p:nvPr/>
          </p:nvSpPr>
          <p:spPr>
            <a:xfrm>
              <a:off x="2946960" y="3490200"/>
              <a:ext cx="1582560" cy="402480"/>
            </a:xfrm>
            <a:prstGeom prst="rect">
              <a:avLst/>
            </a:prstGeom>
            <a:noFill/>
            <a:ln w="28575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4F08DFCA-81A0-10FA-EAEB-929CA3FEE4C4}"/>
                </a:ext>
              </a:extLst>
            </p:cNvPr>
            <p:cNvSpPr/>
            <p:nvPr/>
          </p:nvSpPr>
          <p:spPr>
            <a:xfrm>
              <a:off x="6121800" y="3490200"/>
              <a:ext cx="1582920" cy="402480"/>
            </a:xfrm>
            <a:prstGeom prst="rect">
              <a:avLst/>
            </a:prstGeom>
            <a:noFill/>
            <a:ln w="28575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7">
              <a:extLst>
                <a:ext uri="{FF2B5EF4-FFF2-40B4-BE49-F238E27FC236}">
                  <a16:creationId xmlns:a16="http://schemas.microsoft.com/office/drawing/2014/main" id="{3237C1B9-F275-436C-437F-E81E27725F94}"/>
                </a:ext>
              </a:extLst>
            </p:cNvPr>
            <p:cNvSpPr/>
            <p:nvPr/>
          </p:nvSpPr>
          <p:spPr>
            <a:xfrm>
              <a:off x="6502320" y="3896280"/>
              <a:ext cx="759600" cy="30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1777</a:t>
              </a:r>
              <a:endParaRPr lang="es-ES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CustomShape 8">
              <a:extLst>
                <a:ext uri="{FF2B5EF4-FFF2-40B4-BE49-F238E27FC236}">
                  <a16:creationId xmlns:a16="http://schemas.microsoft.com/office/drawing/2014/main" id="{2CF14C0C-48D7-0C87-17DE-7B31680AEF83}"/>
                </a:ext>
              </a:extLst>
            </p:cNvPr>
            <p:cNvSpPr/>
            <p:nvPr/>
          </p:nvSpPr>
          <p:spPr>
            <a:xfrm>
              <a:off x="4874760" y="3896280"/>
              <a:ext cx="760320" cy="30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1776</a:t>
              </a:r>
              <a:endParaRPr lang="es-ES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ustomShape 9">
              <a:extLst>
                <a:ext uri="{FF2B5EF4-FFF2-40B4-BE49-F238E27FC236}">
                  <a16:creationId xmlns:a16="http://schemas.microsoft.com/office/drawing/2014/main" id="{FD37B295-ED2E-12AE-8FFC-346EFAEB9306}"/>
                </a:ext>
              </a:extLst>
            </p:cNvPr>
            <p:cNvSpPr/>
            <p:nvPr/>
          </p:nvSpPr>
          <p:spPr>
            <a:xfrm>
              <a:off x="3174480" y="3912480"/>
              <a:ext cx="760320" cy="304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1775</a:t>
              </a:r>
              <a:endParaRPr lang="es-ES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stomShape 10">
              <a:extLst>
                <a:ext uri="{FF2B5EF4-FFF2-40B4-BE49-F238E27FC236}">
                  <a16:creationId xmlns:a16="http://schemas.microsoft.com/office/drawing/2014/main" id="{10BDBF98-C047-DA8B-EB0C-7559E71A20DC}"/>
                </a:ext>
              </a:extLst>
            </p:cNvPr>
            <p:cNvSpPr/>
            <p:nvPr/>
          </p:nvSpPr>
          <p:spPr>
            <a:xfrm>
              <a:off x="1653140" y="4146356"/>
              <a:ext cx="1582920" cy="402840"/>
            </a:xfrm>
            <a:prstGeom prst="rect">
              <a:avLst/>
            </a:prstGeom>
            <a:noFill/>
            <a:ln w="28575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sz="24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1776</a:t>
              </a:r>
              <a:endPara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Line 11">
              <a:extLst>
                <a:ext uri="{FF2B5EF4-FFF2-40B4-BE49-F238E27FC236}">
                  <a16:creationId xmlns:a16="http://schemas.microsoft.com/office/drawing/2014/main" id="{62D43D2F-E25E-D557-A8DC-DC68F19104C6}"/>
                </a:ext>
              </a:extLst>
            </p:cNvPr>
            <p:cNvCxnSpPr>
              <a:stCxn id="18" idx="3"/>
              <a:endCxn id="11" idx="1"/>
            </p:cNvCxnSpPr>
            <p:nvPr/>
          </p:nvCxnSpPr>
          <p:spPr>
            <a:xfrm flipV="1">
              <a:off x="3236060" y="3691440"/>
              <a:ext cx="1298500" cy="656336"/>
            </a:xfrm>
            <a:prstGeom prst="curvedConnector3">
              <a:avLst/>
            </a:prstGeom>
            <a:ln w="2857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0" name="CustomShape 12">
              <a:extLst>
                <a:ext uri="{FF2B5EF4-FFF2-40B4-BE49-F238E27FC236}">
                  <a16:creationId xmlns:a16="http://schemas.microsoft.com/office/drawing/2014/main" id="{7AF25886-0FBF-C6CA-8B64-6B399C7EE4C4}"/>
                </a:ext>
              </a:extLst>
            </p:cNvPr>
            <p:cNvSpPr/>
            <p:nvPr/>
          </p:nvSpPr>
          <p:spPr>
            <a:xfrm>
              <a:off x="2103588" y="4549712"/>
              <a:ext cx="730440" cy="304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3571</a:t>
              </a:r>
              <a:endPara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stomShape 13">
              <a:extLst>
                <a:ext uri="{FF2B5EF4-FFF2-40B4-BE49-F238E27FC236}">
                  <a16:creationId xmlns:a16="http://schemas.microsoft.com/office/drawing/2014/main" id="{D13F3DB2-A63C-D4C8-57D9-0D7FA2E162EF}"/>
                </a:ext>
              </a:extLst>
            </p:cNvPr>
            <p:cNvSpPr/>
            <p:nvPr/>
          </p:nvSpPr>
          <p:spPr>
            <a:xfrm>
              <a:off x="2098460" y="3786696"/>
              <a:ext cx="730080" cy="30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</a:tabLst>
              </a:pPr>
              <a:r>
                <a:rPr lang="es-CL" b="0" i="1" strike="noStrike" spc="-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pVar</a:t>
              </a:r>
              <a:endPara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23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3F2B-06D6-91A4-7419-07DB086C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por referencia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820B-C0B4-0FBA-58AA-B73DC5759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8089539" cy="5260904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En C++ tenemos un nuevo tipo de paso de argumentos, el paso por referencia.</a:t>
            </a:r>
          </a:p>
          <a:p>
            <a:r>
              <a:rPr lang="es-ES" dirty="0"/>
              <a:t>El efecto es equivalente al uso de punteros en C. La sintaxis cambia.</a:t>
            </a:r>
          </a:p>
          <a:p>
            <a:r>
              <a:rPr lang="es-ES" dirty="0"/>
              <a:t>En C se puede hacer:</a:t>
            </a:r>
            <a:br>
              <a:rPr lang="es-ES" dirty="0"/>
            </a:b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swap_en_C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* </a:t>
            </a:r>
            <a:r>
              <a:rPr lang="es-ES" dirty="0" err="1"/>
              <a:t>px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 * </a:t>
            </a:r>
            <a:r>
              <a:rPr lang="es-ES" dirty="0" err="1"/>
              <a:t>py</a:t>
            </a:r>
            <a:r>
              <a:rPr lang="es-ES" dirty="0"/>
              <a:t>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tmp</a:t>
            </a:r>
            <a:r>
              <a:rPr lang="es-ES" dirty="0"/>
              <a:t> = *</a:t>
            </a:r>
            <a:r>
              <a:rPr lang="es-ES" dirty="0" err="1"/>
              <a:t>px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	*</a:t>
            </a:r>
            <a:r>
              <a:rPr lang="es-ES" dirty="0" err="1"/>
              <a:t>px</a:t>
            </a:r>
            <a:r>
              <a:rPr lang="es-ES" dirty="0"/>
              <a:t> = *</a:t>
            </a:r>
            <a:r>
              <a:rPr lang="es-ES" dirty="0" err="1"/>
              <a:t>py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	*</a:t>
            </a:r>
            <a:r>
              <a:rPr lang="es-ES" dirty="0" err="1"/>
              <a:t>py</a:t>
            </a:r>
            <a:r>
              <a:rPr lang="es-ES" dirty="0"/>
              <a:t>=</a:t>
            </a:r>
            <a:r>
              <a:rPr lang="es-ES" dirty="0" err="1"/>
              <a:t>tmp</a:t>
            </a:r>
            <a:r>
              <a:rPr lang="es-ES" dirty="0"/>
              <a:t>;</a:t>
            </a:r>
            <a:br>
              <a:rPr lang="es-ES" dirty="0"/>
            </a:br>
            <a:r>
              <a:rPr lang="es-ES" dirty="0"/>
              <a:t>         }</a:t>
            </a:r>
          </a:p>
          <a:p>
            <a:r>
              <a:rPr lang="es-ES" dirty="0"/>
              <a:t>El llamado es </a:t>
            </a:r>
            <a:r>
              <a:rPr lang="es-ES" dirty="0" err="1"/>
              <a:t>swap_en_C</a:t>
            </a:r>
            <a:r>
              <a:rPr lang="es-ES" dirty="0"/>
              <a:t>(&amp;a, &amp;b)</a:t>
            </a:r>
            <a:br>
              <a:rPr lang="es-ES" dirty="0"/>
            </a:br>
            <a:r>
              <a:rPr lang="es-ES" dirty="0"/>
              <a:t> </a:t>
            </a:r>
          </a:p>
          <a:p>
            <a:r>
              <a:rPr lang="es-ES" dirty="0"/>
              <a:t>Ahora en C++, tenemos la opción anterior y una más simple:</a:t>
            </a:r>
            <a:br>
              <a:rPr lang="es-ES" dirty="0"/>
            </a:b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swap_en_Cplusplus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&amp; x, </a:t>
            </a:r>
            <a:r>
              <a:rPr lang="es-ES" dirty="0" err="1"/>
              <a:t>int</a:t>
            </a:r>
            <a:r>
              <a:rPr lang="es-ES" dirty="0"/>
              <a:t> &amp; y){</a:t>
            </a:r>
          </a:p>
          <a:p>
            <a:pPr marL="0" indent="0">
              <a:buNone/>
            </a:pPr>
            <a:r>
              <a:rPr lang="es-ES" dirty="0"/>
              <a:t> 	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tmp</a:t>
            </a:r>
            <a:r>
              <a:rPr lang="es-ES" dirty="0"/>
              <a:t> = x;</a:t>
            </a:r>
            <a:br>
              <a:rPr lang="es-ES" dirty="0"/>
            </a:br>
            <a:r>
              <a:rPr lang="es-ES" dirty="0"/>
              <a:t>	x=y;</a:t>
            </a:r>
            <a:br>
              <a:rPr lang="es-ES" dirty="0"/>
            </a:br>
            <a:r>
              <a:rPr lang="es-ES" dirty="0"/>
              <a:t>	y=</a:t>
            </a:r>
            <a:r>
              <a:rPr lang="es-ES" dirty="0" err="1"/>
              <a:t>tmp</a:t>
            </a:r>
            <a:r>
              <a:rPr lang="es-ES" dirty="0"/>
              <a:t>;</a:t>
            </a:r>
            <a:br>
              <a:rPr lang="es-ES"/>
            </a:br>
            <a:r>
              <a:rPr lang="es-ES"/>
              <a:t>          }</a:t>
            </a:r>
            <a:endParaRPr lang="es-ES" dirty="0"/>
          </a:p>
          <a:p>
            <a:r>
              <a:rPr lang="es-ES" dirty="0"/>
              <a:t>El llamado es </a:t>
            </a:r>
            <a:r>
              <a:rPr lang="es-ES" dirty="0" err="1"/>
              <a:t>swap_en_Cplusplus</a:t>
            </a:r>
            <a:r>
              <a:rPr lang="es-ES" dirty="0"/>
              <a:t>(</a:t>
            </a:r>
            <a:r>
              <a:rPr lang="es-ES" dirty="0" err="1"/>
              <a:t>a,b</a:t>
            </a:r>
            <a:r>
              <a:rPr lang="es-ES" dirty="0"/>
              <a:t>);</a:t>
            </a:r>
          </a:p>
          <a:p>
            <a:r>
              <a:rPr lang="es-ES" dirty="0"/>
              <a:t>Obviamente:</a:t>
            </a:r>
            <a:br>
              <a:rPr lang="es-ES" dirty="0"/>
            </a:br>
            <a:r>
              <a:rPr lang="es-ES" dirty="0" err="1"/>
              <a:t>swap_enCplusplus</a:t>
            </a:r>
            <a:r>
              <a:rPr lang="es-ES" dirty="0"/>
              <a:t>(4,x);           </a:t>
            </a:r>
            <a:r>
              <a:rPr lang="es-ES" dirty="0">
                <a:solidFill>
                  <a:srgbClr val="FF0000"/>
                </a:solidFill>
              </a:rPr>
              <a:t>// no es legal</a:t>
            </a:r>
            <a:br>
              <a:rPr lang="es-ES" dirty="0"/>
            </a:br>
            <a:r>
              <a:rPr lang="es-ES" dirty="0" err="1"/>
              <a:t>swap_enCplusplus</a:t>
            </a:r>
            <a:r>
              <a:rPr lang="es-ES" dirty="0"/>
              <a:t>(i+2,j-1);     </a:t>
            </a:r>
            <a:r>
              <a:rPr lang="es-ES" dirty="0">
                <a:solidFill>
                  <a:srgbClr val="FF0000"/>
                </a:solidFill>
              </a:rPr>
              <a:t>// no es legal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75B0-0501-7B4A-B13D-561EC81B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F0050-FEBF-D2B5-DC15-437B1A2A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25425DB-D963-C2A3-5A16-EDB168E2B0B5}"/>
              </a:ext>
            </a:extLst>
          </p:cNvPr>
          <p:cNvSpPr/>
          <p:nvPr/>
        </p:nvSpPr>
        <p:spPr>
          <a:xfrm>
            <a:off x="8775104" y="2098814"/>
            <a:ext cx="4572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DBBF1C12-4BEB-23F5-9451-B5F54053E2F0}"/>
              </a:ext>
            </a:extLst>
          </p:cNvPr>
          <p:cNvSpPr/>
          <p:nvPr/>
        </p:nvSpPr>
        <p:spPr>
          <a:xfrm>
            <a:off x="9918104" y="2098814"/>
            <a:ext cx="457200" cy="4572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6" name="CustomShape 5">
            <a:extLst>
              <a:ext uri="{FF2B5EF4-FFF2-40B4-BE49-F238E27FC236}">
                <a16:creationId xmlns:a16="http://schemas.microsoft.com/office/drawing/2014/main" id="{C2C7D886-3192-254E-3750-3453D315007E}"/>
              </a:ext>
            </a:extLst>
          </p:cNvPr>
          <p:cNvSpPr/>
          <p:nvPr/>
        </p:nvSpPr>
        <p:spPr>
          <a:xfrm>
            <a:off x="8605904" y="1803954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 *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6">
            <a:extLst>
              <a:ext uri="{FF2B5EF4-FFF2-40B4-BE49-F238E27FC236}">
                <a16:creationId xmlns:a16="http://schemas.microsoft.com/office/drawing/2014/main" id="{ECCA15F0-FBB6-7012-5D4A-270147E85B42}"/>
              </a:ext>
            </a:extLst>
          </p:cNvPr>
          <p:cNvSpPr/>
          <p:nvPr/>
        </p:nvSpPr>
        <p:spPr>
          <a:xfrm>
            <a:off x="9820904" y="1817206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 *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7">
            <a:extLst>
              <a:ext uri="{FF2B5EF4-FFF2-40B4-BE49-F238E27FC236}">
                <a16:creationId xmlns:a16="http://schemas.microsoft.com/office/drawing/2014/main" id="{82A148A8-199B-1054-8A53-2AC34D8E3F08}"/>
              </a:ext>
            </a:extLst>
          </p:cNvPr>
          <p:cNvSpPr/>
          <p:nvPr/>
        </p:nvSpPr>
        <p:spPr>
          <a:xfrm>
            <a:off x="8019104" y="2327414"/>
            <a:ext cx="298800" cy="2286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&amp;a</a:t>
            </a:r>
          </a:p>
        </p:txBody>
      </p:sp>
      <p:sp>
        <p:nvSpPr>
          <p:cNvPr id="19" name="CustomShape 8">
            <a:extLst>
              <a:ext uri="{FF2B5EF4-FFF2-40B4-BE49-F238E27FC236}">
                <a16:creationId xmlns:a16="http://schemas.microsoft.com/office/drawing/2014/main" id="{7252A05E-3B85-FFF1-369C-8B481CBC4790}"/>
              </a:ext>
            </a:extLst>
          </p:cNvPr>
          <p:cNvSpPr/>
          <p:nvPr/>
        </p:nvSpPr>
        <p:spPr>
          <a:xfrm>
            <a:off x="8933504" y="2784614"/>
            <a:ext cx="298800" cy="2286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&amp;b</a:t>
            </a:r>
          </a:p>
        </p:txBody>
      </p:sp>
      <p:sp>
        <p:nvSpPr>
          <p:cNvPr id="20" name="CustomShape 9">
            <a:extLst>
              <a:ext uri="{FF2B5EF4-FFF2-40B4-BE49-F238E27FC236}">
                <a16:creationId xmlns:a16="http://schemas.microsoft.com/office/drawing/2014/main" id="{1FF76723-254B-2DCC-0A19-9A899375681C}"/>
              </a:ext>
            </a:extLst>
          </p:cNvPr>
          <p:cNvSpPr/>
          <p:nvPr/>
        </p:nvSpPr>
        <p:spPr>
          <a:xfrm>
            <a:off x="8775104" y="3013214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</a:p>
        </p:txBody>
      </p:sp>
      <p:sp>
        <p:nvSpPr>
          <p:cNvPr id="21" name="CustomShape 10">
            <a:extLst>
              <a:ext uri="{FF2B5EF4-FFF2-40B4-BE49-F238E27FC236}">
                <a16:creationId xmlns:a16="http://schemas.microsoft.com/office/drawing/2014/main" id="{749F1346-E197-D784-EFDB-53DB7691E1E9}"/>
              </a:ext>
            </a:extLst>
          </p:cNvPr>
          <p:cNvSpPr/>
          <p:nvPr/>
        </p:nvSpPr>
        <p:spPr>
          <a:xfrm>
            <a:off x="7803104" y="2513894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</a:p>
        </p:txBody>
      </p:sp>
      <p:cxnSp>
        <p:nvCxnSpPr>
          <p:cNvPr id="22" name="Line 11">
            <a:extLst>
              <a:ext uri="{FF2B5EF4-FFF2-40B4-BE49-F238E27FC236}">
                <a16:creationId xmlns:a16="http://schemas.microsoft.com/office/drawing/2014/main" id="{3EECE1D0-0574-0BB9-8B5D-42DB2D0AAC34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V="1">
            <a:off x="8317904" y="2327414"/>
            <a:ext cx="457560" cy="114480"/>
          </a:xfrm>
          <a:prstGeom prst="curvedConnector3">
            <a:avLst/>
          </a:prstGeom>
          <a:ln w="19050">
            <a:solidFill>
              <a:srgbClr val="000000"/>
            </a:solidFill>
            <a:tailEnd type="triangle" w="med" len="med"/>
          </a:ln>
        </p:spPr>
      </p:cxnSp>
      <p:cxnSp>
        <p:nvCxnSpPr>
          <p:cNvPr id="23" name="Line 12">
            <a:extLst>
              <a:ext uri="{FF2B5EF4-FFF2-40B4-BE49-F238E27FC236}">
                <a16:creationId xmlns:a16="http://schemas.microsoft.com/office/drawing/2014/main" id="{C04DE196-DD04-9D60-A114-7260553762DB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 flipV="1">
            <a:off x="9232304" y="2327414"/>
            <a:ext cx="686160" cy="571680"/>
          </a:xfrm>
          <a:prstGeom prst="curvedConnector3">
            <a:avLst/>
          </a:prstGeom>
          <a:ln w="19050">
            <a:solidFill>
              <a:srgbClr val="000000"/>
            </a:solidFill>
            <a:tailEnd type="triangle" w="med" len="med"/>
          </a:ln>
        </p:spPr>
      </p:cxnSp>
      <p:sp>
        <p:nvSpPr>
          <p:cNvPr id="24" name="CustomShape 13">
            <a:extLst>
              <a:ext uri="{FF2B5EF4-FFF2-40B4-BE49-F238E27FC236}">
                <a16:creationId xmlns:a16="http://schemas.microsoft.com/office/drawing/2014/main" id="{E0A752DD-C5FA-63D6-3978-2AC92E29D85E}"/>
              </a:ext>
            </a:extLst>
          </p:cNvPr>
          <p:cNvSpPr/>
          <p:nvPr/>
        </p:nvSpPr>
        <p:spPr>
          <a:xfrm>
            <a:off x="8322600" y="4575106"/>
            <a:ext cx="457200" cy="457200"/>
          </a:xfrm>
          <a:prstGeom prst="rect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" name="CustomShape 14">
            <a:extLst>
              <a:ext uri="{FF2B5EF4-FFF2-40B4-BE49-F238E27FC236}">
                <a16:creationId xmlns:a16="http://schemas.microsoft.com/office/drawing/2014/main" id="{39A63ED6-FF99-A328-1AB1-299D648D1FE8}"/>
              </a:ext>
            </a:extLst>
          </p:cNvPr>
          <p:cNvSpPr/>
          <p:nvPr/>
        </p:nvSpPr>
        <p:spPr>
          <a:xfrm>
            <a:off x="9465600" y="4575106"/>
            <a:ext cx="457200" cy="457200"/>
          </a:xfrm>
          <a:prstGeom prst="rect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6" name="CustomShape 15">
            <a:extLst>
              <a:ext uri="{FF2B5EF4-FFF2-40B4-BE49-F238E27FC236}">
                <a16:creationId xmlns:a16="http://schemas.microsoft.com/office/drawing/2014/main" id="{8EA777EC-E8D9-DE92-2AAC-7B8487CF717F}"/>
              </a:ext>
            </a:extLst>
          </p:cNvPr>
          <p:cNvSpPr/>
          <p:nvPr/>
        </p:nvSpPr>
        <p:spPr>
          <a:xfrm>
            <a:off x="8153400" y="4280246"/>
            <a:ext cx="685800" cy="255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  x</a:t>
            </a:r>
          </a:p>
        </p:txBody>
      </p:sp>
      <p:sp>
        <p:nvSpPr>
          <p:cNvPr id="27" name="CustomShape 16">
            <a:extLst>
              <a:ext uri="{FF2B5EF4-FFF2-40B4-BE49-F238E27FC236}">
                <a16:creationId xmlns:a16="http://schemas.microsoft.com/office/drawing/2014/main" id="{C1DF1C9D-B424-4DE4-9146-9C0277DE0FE6}"/>
              </a:ext>
            </a:extLst>
          </p:cNvPr>
          <p:cNvSpPr/>
          <p:nvPr/>
        </p:nvSpPr>
        <p:spPr>
          <a:xfrm>
            <a:off x="9368400" y="4280246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  y</a:t>
            </a:r>
          </a:p>
        </p:txBody>
      </p:sp>
    </p:spTree>
    <p:extLst>
      <p:ext uri="{BB962C8B-B14F-4D97-AF65-F5344CB8AC3E}">
        <p14:creationId xmlns:p14="http://schemas.microsoft.com/office/powerpoint/2010/main" val="250429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6E8B-4AFC-2808-6E21-C6EFFC4D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 vs C	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EE25-7C6C-612C-6CCF-B4AA4344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C++ es un lenguaje posterior a C</a:t>
            </a:r>
          </a:p>
          <a:p>
            <a:r>
              <a:rPr lang="es-ES" dirty="0"/>
              <a:t>C++ mantiene todo el poder de C agregando características que facilitan la programación. C++ es compatible hacia atrás con C.</a:t>
            </a:r>
          </a:p>
          <a:p>
            <a:r>
              <a:rPr lang="es-ES" dirty="0"/>
              <a:t>C++ permite la programación orientada a objetos y, como las últimas versiones de Java, permite programación genérica. A diferencia de Java, C++ permite  crear programas en el paradigma procedural u orientado a objetos según se necesite. ¡Incluso mezclas entre ellos!</a:t>
            </a:r>
          </a:p>
          <a:p>
            <a:r>
              <a:rPr lang="es-ES" dirty="0"/>
              <a:t>C++ posee una biblioteca de funciones más amplia que C. Las bibliotecas ya existentes de C son en su mayoría compatibles con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B01D-4B0F-6D35-5583-8A6C294F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3E19D-224E-7EAF-9885-3423981C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094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060B-2714-8270-67EA-F38D01FC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C++ vs Java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D2DE-7D21-C6C1-3D7A-18AB5186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69"/>
            <a:ext cx="11042373" cy="548950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C++ es plataforma dependiente (Bibliotecas como Qt buscan resolver este problema).</a:t>
            </a:r>
          </a:p>
          <a:p>
            <a:r>
              <a:rPr lang="es-ES" dirty="0"/>
              <a:t>C++ soporta herencia múltiple.</a:t>
            </a:r>
          </a:p>
          <a:p>
            <a:r>
              <a:rPr lang="es-ES" dirty="0"/>
              <a:t>C++ soporta sobrecarga de operadores (</a:t>
            </a:r>
            <a:r>
              <a:rPr lang="es-ES" dirty="0" err="1"/>
              <a:t>Ej</a:t>
            </a:r>
            <a:r>
              <a:rPr lang="es-ES" dirty="0"/>
              <a:t>: es posible dar nuevas funcionalidades al operador “+”).</a:t>
            </a:r>
          </a:p>
          <a:p>
            <a:r>
              <a:rPr lang="es-ES" dirty="0"/>
              <a:t>Mientras Java utiliza punteros, C++ soporta el uso de éstos y operaciones sobre los mismos de forma explícita.</a:t>
            </a:r>
          </a:p>
          <a:p>
            <a:r>
              <a:rPr lang="es-ES" dirty="0"/>
              <a:t>C++ soporta tanto llamadas (o paso de parámetros) por valor como por referencia, mientras Java solo soporta llamadas por valor</a:t>
            </a:r>
          </a:p>
          <a:p>
            <a:r>
              <a:rPr lang="es-ES" dirty="0"/>
              <a:t>No existe un equivalente nativo para documentación en C++ como lo hay en Java (</a:t>
            </a:r>
            <a:r>
              <a:rPr lang="es-ES" dirty="0" err="1"/>
              <a:t>Javadoc</a:t>
            </a:r>
            <a:r>
              <a:rPr lang="es-ES" dirty="0"/>
              <a:t>). Se puede usar </a:t>
            </a:r>
            <a:r>
              <a:rPr lang="es-ES" dirty="0" err="1"/>
              <a:t>Doxygen</a:t>
            </a:r>
            <a:r>
              <a:rPr lang="es-ES" dirty="0"/>
              <a:t>.</a:t>
            </a:r>
          </a:p>
          <a:p>
            <a:r>
              <a:rPr lang="es-ES" dirty="0"/>
              <a:t>C++ crea nuevos árboles de herencia en cada programa. Java tiene un solo árbol de herencia, pues todo hereda de la clase </a:t>
            </a:r>
            <a:r>
              <a:rPr lang="es-ES" dirty="0" err="1"/>
              <a:t>Object</a:t>
            </a:r>
            <a:r>
              <a:rPr lang="es-E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B59D-9FDD-E3C7-7BFE-A1A3E508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73BB6-93E8-FD6D-1EBC-01F369E5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9039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0C46-6D20-52D1-E053-55A29984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de encabezado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CA3F-2E3F-4EF2-F565-C18017DBA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82884"/>
            <a:ext cx="11042373" cy="5638591"/>
          </a:xfrm>
        </p:spPr>
        <p:txBody>
          <a:bodyPr>
            <a:noAutofit/>
          </a:bodyPr>
          <a:lstStyle/>
          <a:p>
            <a:r>
              <a:rPr lang="es-ES" sz="2000" dirty="0"/>
              <a:t>Son necesarios para declarar prototipos y definir constantes usadas en el programa.</a:t>
            </a:r>
          </a:p>
          <a:p>
            <a:r>
              <a:rPr lang="es-ES" sz="2000" dirty="0"/>
              <a:t>Son incluidos con la directiva del pre-procesador </a:t>
            </a:r>
            <a:br>
              <a:rPr lang="es-ES" sz="2000" dirty="0"/>
            </a:br>
            <a:r>
              <a:rPr lang="es-ES" sz="2000" dirty="0"/>
              <a:t>#</a:t>
            </a:r>
            <a:r>
              <a:rPr lang="es-ES" sz="2000" dirty="0" err="1"/>
              <a:t>include</a:t>
            </a:r>
            <a:endParaRPr lang="es-ES" sz="2000" dirty="0"/>
          </a:p>
          <a:p>
            <a:r>
              <a:rPr lang="es-ES" sz="2000" dirty="0"/>
              <a:t>Ejemplo:</a:t>
            </a:r>
            <a:br>
              <a:rPr lang="es-ES" sz="2000" dirty="0"/>
            </a:br>
            <a:r>
              <a:rPr lang="es-ES" sz="2000" dirty="0"/>
              <a:t>#</a:t>
            </a:r>
            <a:r>
              <a:rPr lang="es-ES" sz="2000" dirty="0" err="1"/>
              <a:t>include</a:t>
            </a:r>
            <a:r>
              <a:rPr lang="es-ES" sz="2000" dirty="0"/>
              <a:t> &lt;vector&gt;</a:t>
            </a:r>
            <a:br>
              <a:rPr lang="es-ES" sz="2000" dirty="0"/>
            </a:br>
            <a:r>
              <a:rPr lang="es-ES" sz="2000" dirty="0"/>
              <a:t>#</a:t>
            </a:r>
            <a:r>
              <a:rPr lang="es-ES" sz="2000" dirty="0" err="1"/>
              <a:t>include</a:t>
            </a:r>
            <a:r>
              <a:rPr lang="es-ES" sz="2000" dirty="0"/>
              <a:t> &lt;</a:t>
            </a:r>
            <a:r>
              <a:rPr lang="es-ES" sz="2000" dirty="0" err="1"/>
              <a:t>sys</a:t>
            </a:r>
            <a:r>
              <a:rPr lang="es-ES" sz="2000" dirty="0"/>
              <a:t>/</a:t>
            </a:r>
            <a:r>
              <a:rPr lang="es-ES" sz="2000" dirty="0" err="1"/>
              <a:t>socket.h</a:t>
            </a:r>
            <a:r>
              <a:rPr lang="es-ES" sz="2000" dirty="0"/>
              <a:t>&gt;</a:t>
            </a:r>
            <a:br>
              <a:rPr lang="es-ES" sz="2000" dirty="0"/>
            </a:br>
            <a:r>
              <a:rPr lang="es-ES" sz="2000" dirty="0"/>
              <a:t>#</a:t>
            </a:r>
            <a:r>
              <a:rPr lang="es-ES" sz="2000" dirty="0" err="1"/>
              <a:t>include</a:t>
            </a:r>
            <a:r>
              <a:rPr lang="es-ES" sz="2000" dirty="0"/>
              <a:t> “</a:t>
            </a:r>
            <a:r>
              <a:rPr lang="es-ES" sz="2000" dirty="0" err="1"/>
              <a:t>setup.h</a:t>
            </a:r>
            <a:r>
              <a:rPr lang="es-ES" sz="2000" dirty="0"/>
              <a:t>”</a:t>
            </a:r>
          </a:p>
          <a:p>
            <a:r>
              <a:rPr lang="es-ES" sz="2000" dirty="0"/>
              <a:t>Al usar &lt;....&gt; la búsqueda del archivo se hace en lugares “estándares” definidos por el compilador. </a:t>
            </a:r>
          </a:p>
          <a:p>
            <a:r>
              <a:rPr lang="es-ES" sz="2000" dirty="0"/>
              <a:t>Los directorios estándares varían en cada instalación. Para ver cuáles son en su sistema, puede usar:</a:t>
            </a:r>
          </a:p>
          <a:p>
            <a:pPr lvl="1"/>
            <a:r>
              <a:rPr lang="es-ES" sz="1800" dirty="0"/>
              <a:t>$ </a:t>
            </a:r>
            <a:r>
              <a:rPr lang="es-ES" sz="1800" dirty="0" err="1"/>
              <a:t>touch</a:t>
            </a:r>
            <a:r>
              <a:rPr lang="es-ES" sz="1800" dirty="0"/>
              <a:t> </a:t>
            </a:r>
            <a:r>
              <a:rPr lang="es-ES" sz="1800" dirty="0" err="1"/>
              <a:t>a.c</a:t>
            </a:r>
            <a:r>
              <a:rPr lang="es-ES" sz="1800" dirty="0"/>
              <a:t>  // o el comando para crear un archivo </a:t>
            </a:r>
            <a:r>
              <a:rPr lang="es-ES" sz="1800" dirty="0" err="1"/>
              <a:t>a.c</a:t>
            </a:r>
            <a:r>
              <a:rPr lang="es-ES" sz="1800" dirty="0"/>
              <a:t> vacío.</a:t>
            </a:r>
          </a:p>
          <a:p>
            <a:pPr lvl="1"/>
            <a:r>
              <a:rPr lang="es-ES" sz="1800" dirty="0"/>
              <a:t>$ </a:t>
            </a:r>
            <a:r>
              <a:rPr lang="es-ES" sz="1800" dirty="0" err="1"/>
              <a:t>gcc</a:t>
            </a:r>
            <a:r>
              <a:rPr lang="es-ES" sz="1800" dirty="0"/>
              <a:t> -v -E </a:t>
            </a:r>
            <a:r>
              <a:rPr lang="es-ES" sz="1800" dirty="0" err="1"/>
              <a:t>a.c</a:t>
            </a:r>
            <a:endParaRPr lang="es-ES" sz="1800" dirty="0"/>
          </a:p>
          <a:p>
            <a:pPr lvl="1"/>
            <a:r>
              <a:rPr lang="es-ES" sz="1800" dirty="0"/>
              <a:t>Mostrará los directorios a buscar para archivos </a:t>
            </a:r>
          </a:p>
          <a:p>
            <a:pPr lvl="2"/>
            <a:r>
              <a:rPr lang="es-ES" sz="1600" dirty="0"/>
              <a:t>#</a:t>
            </a:r>
            <a:r>
              <a:rPr lang="es-ES" sz="1600" dirty="0" err="1"/>
              <a:t>include</a:t>
            </a:r>
            <a:r>
              <a:rPr lang="es-ES" sz="1600" dirty="0"/>
              <a:t> &lt;...&gt;    e</a:t>
            </a:r>
          </a:p>
          <a:p>
            <a:pPr lvl="2"/>
            <a:r>
              <a:rPr lang="es-ES" sz="1600" dirty="0"/>
              <a:t>#</a:t>
            </a:r>
            <a:r>
              <a:rPr lang="es-ES" sz="1600" dirty="0" err="1"/>
              <a:t>include</a:t>
            </a:r>
            <a:r>
              <a:rPr lang="es-ES" sz="1600" dirty="0"/>
              <a:t> “...”</a:t>
            </a:r>
            <a:endParaRPr lang="es-ES_trad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75CC7-6A67-4E46-A199-857A5C38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46389-0445-6E5A-104B-097A03BE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354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F1A1-D496-EDAD-52D1-852E8034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Comentarios </a:t>
            </a:r>
            <a:r>
              <a:rPr lang="es-ES" sz="3200" dirty="0"/>
              <a:t>(igual que Java)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67FE-0E63-366D-3D06-7514928A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//  Para comentarios de una línea</a:t>
            </a:r>
          </a:p>
          <a:p>
            <a:r>
              <a:rPr lang="es-ES" dirty="0"/>
              <a:t>/*   ....</a:t>
            </a:r>
            <a:br>
              <a:rPr lang="es-ES" dirty="0"/>
            </a:br>
            <a:r>
              <a:rPr lang="es-ES" dirty="0"/>
              <a:t>.....  Para comentarios de múltiples líneas</a:t>
            </a:r>
            <a:br>
              <a:rPr lang="es-ES" dirty="0"/>
            </a:br>
            <a:r>
              <a:rPr lang="es-ES" dirty="0"/>
              <a:t> */   </a:t>
            </a:r>
          </a:p>
          <a:p>
            <a:r>
              <a:rPr lang="es-ES" dirty="0"/>
              <a:t>No se permiten los comentarios anidados. Los comentarios son extraídos por el preprocesador, el cual no tiene capacidad de reconocer estas estructuras anidadas.</a:t>
            </a:r>
          </a:p>
          <a:p>
            <a:r>
              <a:rPr lang="es-ES" dirty="0"/>
              <a:t>#</a:t>
            </a:r>
            <a:r>
              <a:rPr lang="es-ES" dirty="0" err="1"/>
              <a:t>if</a:t>
            </a:r>
            <a:r>
              <a:rPr lang="es-ES" dirty="0"/>
              <a:t> 0   // así podemos dejar fuera un segmento con comentarios</a:t>
            </a:r>
            <a:br>
              <a:rPr lang="es-ES" dirty="0"/>
            </a:br>
            <a:r>
              <a:rPr lang="es-ES" dirty="0"/>
              <a:t>código comentado</a:t>
            </a:r>
            <a:br>
              <a:rPr lang="es-ES" dirty="0"/>
            </a:br>
            <a:r>
              <a:rPr lang="es-ES" dirty="0"/>
              <a:t>#</a:t>
            </a:r>
            <a:r>
              <a:rPr lang="es-ES" dirty="0" err="1"/>
              <a:t>endif</a:t>
            </a:r>
            <a:endParaRPr lang="es-ES" dirty="0"/>
          </a:p>
          <a:p>
            <a:r>
              <a:rPr lang="es-ES" dirty="0"/>
              <a:t>Hay mucho más que aprender sobre el preprocesador, ver: </a:t>
            </a:r>
            <a:r>
              <a:rPr lang="es-ES" dirty="0">
                <a:hlinkClick r:id="rId2"/>
              </a:rPr>
              <a:t>http://profesores.elo.utfsm.cl/~agv/elo329/miscellaneous/preprocessor.pdf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59B33-18E1-C972-8DF8-A4548449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CBBD8-D05B-C5ED-8E56-E9984F98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192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278D-3026-0A6E-1375-CF30406A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Variable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A8D57-1A6B-B69E-7956-6B9F3D1A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8BF09-E30E-6335-DE20-066EC515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18D10-2AE0-069D-A66B-557DCB20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6321287" cy="5124380"/>
          </a:xfrm>
        </p:spPr>
        <p:txBody>
          <a:bodyPr/>
          <a:lstStyle/>
          <a:p>
            <a:r>
              <a:rPr lang="es-ES" dirty="0" err="1"/>
              <a:t>int</a:t>
            </a:r>
            <a:endParaRPr lang="es-ES" dirty="0"/>
          </a:p>
          <a:p>
            <a:r>
              <a:rPr lang="es-ES" dirty="0"/>
              <a:t>short </a:t>
            </a:r>
            <a:r>
              <a:rPr lang="es-ES" dirty="0" err="1"/>
              <a:t>int</a:t>
            </a:r>
            <a:r>
              <a:rPr lang="es-ES" dirty="0"/>
              <a:t> ( o short)</a:t>
            </a:r>
          </a:p>
          <a:p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(o </a:t>
            </a:r>
            <a:r>
              <a:rPr lang="es-ES" dirty="0" err="1"/>
              <a:t>long</a:t>
            </a:r>
            <a:r>
              <a:rPr lang="es-ES" dirty="0"/>
              <a:t>)</a:t>
            </a:r>
          </a:p>
          <a:p>
            <a:r>
              <a:rPr lang="es-ES" dirty="0" err="1"/>
              <a:t>unsigned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(o </a:t>
            </a:r>
            <a:r>
              <a:rPr lang="es-ES" dirty="0" err="1"/>
              <a:t>unsigned</a:t>
            </a:r>
            <a:r>
              <a:rPr lang="es-ES" dirty="0"/>
              <a:t>)</a:t>
            </a:r>
          </a:p>
          <a:p>
            <a:r>
              <a:rPr lang="es-ES" dirty="0" err="1"/>
              <a:t>unsigned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(o </a:t>
            </a:r>
            <a:r>
              <a:rPr lang="es-ES" dirty="0" err="1"/>
              <a:t>unsigned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)</a:t>
            </a:r>
          </a:p>
          <a:p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int</a:t>
            </a:r>
            <a:r>
              <a:rPr lang="es-ES" dirty="0"/>
              <a:t> (o </a:t>
            </a:r>
            <a:r>
              <a:rPr lang="es-ES" dirty="0" err="1"/>
              <a:t>unsigned</a:t>
            </a:r>
            <a:r>
              <a:rPr lang="es-ES" dirty="0"/>
              <a:t> short)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78D91B-5EFB-D4E4-F311-3D8EAE3CCC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3009" y="1232708"/>
            <a:ext cx="3995530" cy="5124380"/>
          </a:xfrm>
        </p:spPr>
        <p:txBody>
          <a:bodyPr/>
          <a:lstStyle/>
          <a:p>
            <a:r>
              <a:rPr lang="es-ES" dirty="0" err="1"/>
              <a:t>char</a:t>
            </a:r>
            <a:r>
              <a:rPr lang="es-ES" dirty="0"/>
              <a:t> </a:t>
            </a:r>
          </a:p>
          <a:p>
            <a:r>
              <a:rPr lang="es-ES" dirty="0" err="1"/>
              <a:t>float</a:t>
            </a:r>
            <a:endParaRPr lang="es-ES" dirty="0"/>
          </a:p>
          <a:p>
            <a:r>
              <a:rPr lang="es-ES" dirty="0" err="1"/>
              <a:t>double</a:t>
            </a:r>
            <a:endParaRPr lang="es-ES" dirty="0"/>
          </a:p>
          <a:p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double</a:t>
            </a:r>
            <a:endParaRPr lang="es-ES" dirty="0"/>
          </a:p>
          <a:p>
            <a:r>
              <a:rPr lang="es-ES" dirty="0" err="1"/>
              <a:t>bool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00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616E-3248-3DB0-00C5-326C0330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de Variable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3578BC-361C-C870-86DE-1918E0D5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69"/>
            <a:ext cx="11042373" cy="5367613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rgbClr val="FF0000"/>
                </a:solidFill>
              </a:rPr>
              <a:t>Las variables en C++ representan a los valores en sí y no referencias a éstos</a:t>
            </a:r>
            <a:r>
              <a:rPr lang="es-ES" sz="2000" dirty="0"/>
              <a:t>. En Java esto es así sólo para los tipos simples escalares como </a:t>
            </a:r>
            <a:r>
              <a:rPr lang="es-ES" sz="2000" dirty="0" err="1"/>
              <a:t>int</a:t>
            </a:r>
            <a:r>
              <a:rPr lang="es-ES" sz="2000" dirty="0"/>
              <a:t>, </a:t>
            </a:r>
            <a:r>
              <a:rPr lang="es-ES" sz="2000" dirty="0" err="1"/>
              <a:t>float</a:t>
            </a:r>
            <a:r>
              <a:rPr lang="es-ES" sz="2000" dirty="0"/>
              <a:t>, </a:t>
            </a:r>
            <a:r>
              <a:rPr lang="es-ES" sz="2000" dirty="0" err="1"/>
              <a:t>double</a:t>
            </a:r>
            <a:r>
              <a:rPr lang="es-ES" sz="2000" dirty="0"/>
              <a:t>, </a:t>
            </a:r>
            <a:r>
              <a:rPr lang="es-ES" sz="2000" dirty="0" err="1"/>
              <a:t>char</a:t>
            </a:r>
            <a:r>
              <a:rPr lang="es-ES" sz="2000" dirty="0"/>
              <a:t> y </a:t>
            </a:r>
            <a:r>
              <a:rPr lang="es-ES" sz="2000" dirty="0" err="1"/>
              <a:t>boolean</a:t>
            </a:r>
            <a:r>
              <a:rPr lang="es-ES" sz="2000" dirty="0"/>
              <a:t>.</a:t>
            </a:r>
          </a:p>
          <a:p>
            <a:r>
              <a:rPr lang="es-ES" sz="2000" dirty="0"/>
              <a:t>La diferencia entre C++ y Java se hace notar al manejar  objetos.</a:t>
            </a:r>
          </a:p>
          <a:p>
            <a:r>
              <a:rPr lang="es-ES" sz="2000" dirty="0"/>
              <a:t>Un nombre de objetos en Java son referencias a éstos y todo objeto se encuentra en el </a:t>
            </a:r>
            <a:r>
              <a:rPr lang="es-ES" sz="2000" dirty="0" err="1"/>
              <a:t>heap</a:t>
            </a:r>
            <a:r>
              <a:rPr lang="es-ES" sz="2000" dirty="0"/>
              <a:t>. Mientras que en C++ los nombres de objetos siempre se refieren al objeto mismo y se pueden encontrar en el </a:t>
            </a:r>
            <a:r>
              <a:rPr lang="es-ES" sz="2000" dirty="0" err="1"/>
              <a:t>heap</a:t>
            </a:r>
            <a:r>
              <a:rPr lang="es-ES" sz="2000" dirty="0"/>
              <a:t>, en </a:t>
            </a:r>
            <a:r>
              <a:rPr lang="es-ES" sz="2000" dirty="0" err="1"/>
              <a:t>stack</a:t>
            </a:r>
            <a:r>
              <a:rPr lang="es-ES" sz="2000" dirty="0"/>
              <a:t> o en segmentos de datos de la memoria.</a:t>
            </a:r>
          </a:p>
          <a:p>
            <a:r>
              <a:rPr lang="es-ES" sz="2000" dirty="0" err="1"/>
              <a:t>Ej</a:t>
            </a:r>
            <a:r>
              <a:rPr lang="es-ES" sz="2000" dirty="0"/>
              <a:t>: en C++</a:t>
            </a:r>
            <a:br>
              <a:rPr lang="es-ES" sz="2000" dirty="0"/>
            </a:br>
            <a:r>
              <a:rPr lang="es-ES" sz="2000" dirty="0"/>
              <a:t>Empleado juan, pedro; // al momento de crear la variable ya se</a:t>
            </a:r>
            <a:br>
              <a:rPr lang="es-ES" sz="2000" dirty="0"/>
            </a:br>
            <a:r>
              <a:rPr lang="es-ES" sz="2000" dirty="0"/>
              <a:t>			     // crea el objeto invocando su constructor. Distinto de Java </a:t>
            </a:r>
            <a:br>
              <a:rPr lang="es-ES" sz="2000" dirty="0"/>
            </a:br>
            <a:r>
              <a:rPr lang="es-ES" sz="2000" dirty="0"/>
              <a:t>juan=pedro; // hace que juan tome todos los atributos de pedro. </a:t>
            </a:r>
            <a:br>
              <a:rPr lang="es-ES" sz="2000" dirty="0"/>
            </a:br>
            <a:r>
              <a:rPr lang="es-ES" sz="2000" dirty="0">
                <a:solidFill>
                  <a:srgbClr val="FF0000"/>
                </a:solidFill>
              </a:rPr>
              <a:t>Un cambio posterior a juan no afecta a pedro.</a:t>
            </a:r>
          </a:p>
          <a:p>
            <a:r>
              <a:rPr lang="es-ES" sz="2000" dirty="0"/>
              <a:t>Ésta es una gran diferencia con la semántica en Java.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CC53C-E250-B424-2446-8179C9A7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F3F51-5240-9DAC-4981-66DDC2B1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762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E210-4628-D200-48B1-E3D05E1D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Salida de Datos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F531-C568-DF76-7AE5-F9D01CF9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#</a:t>
            </a:r>
            <a:r>
              <a:rPr lang="es-ES_tradnl" dirty="0" err="1"/>
              <a:t>include</a:t>
            </a:r>
            <a:r>
              <a:rPr lang="es-ES_tradnl" dirty="0"/>
              <a:t> &lt;iostream&gt;</a:t>
            </a:r>
          </a:p>
          <a:p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namespace</a:t>
            </a:r>
            <a:r>
              <a:rPr lang="es-ES_tradnl" dirty="0"/>
              <a:t> </a:t>
            </a:r>
            <a:r>
              <a:rPr lang="es-ES_tradnl" dirty="0" err="1"/>
              <a:t>std</a:t>
            </a:r>
            <a:r>
              <a:rPr lang="es-ES_tradnl" dirty="0"/>
              <a:t>;  // para usar el objeto </a:t>
            </a:r>
            <a:r>
              <a:rPr lang="es-ES_tradnl" dirty="0" err="1"/>
              <a:t>cout</a:t>
            </a:r>
            <a:br>
              <a:rPr lang="es-ES_tradnl" dirty="0"/>
            </a:br>
            <a:r>
              <a:rPr lang="es-ES_tradnl" dirty="0" err="1"/>
              <a:t>int</a:t>
            </a:r>
            <a:r>
              <a:rPr lang="es-ES_tradnl" dirty="0"/>
              <a:t> </a:t>
            </a:r>
            <a:r>
              <a:rPr lang="es-ES_tradnl" dirty="0" err="1"/>
              <a:t>main</a:t>
            </a:r>
            <a:r>
              <a:rPr lang="es-ES_tradnl" dirty="0"/>
              <a:t> (</a:t>
            </a:r>
            <a:r>
              <a:rPr lang="es-ES_tradnl" dirty="0" err="1"/>
              <a:t>void</a:t>
            </a:r>
            <a:r>
              <a:rPr lang="es-ES_tradnl" dirty="0"/>
              <a:t>){ </a:t>
            </a:r>
            <a:br>
              <a:rPr lang="es-ES_tradnl" dirty="0"/>
            </a:br>
            <a:r>
              <a:rPr lang="es-ES_tradnl" dirty="0"/>
              <a:t>   </a:t>
            </a:r>
            <a:r>
              <a:rPr lang="es-ES_tradnl" dirty="0" err="1"/>
              <a:t>cout</a:t>
            </a:r>
            <a:r>
              <a:rPr lang="es-ES_tradnl" dirty="0"/>
              <a:t> &lt;&lt; “</a:t>
            </a:r>
            <a:r>
              <a:rPr lang="es-ES_tradnl" dirty="0" err="1"/>
              <a:t>Hello</a:t>
            </a:r>
            <a:r>
              <a:rPr lang="es-ES_tradnl" dirty="0"/>
              <a:t>, </a:t>
            </a:r>
            <a:r>
              <a:rPr lang="es-ES_tradnl" dirty="0" err="1"/>
              <a:t>world</a:t>
            </a:r>
            <a:r>
              <a:rPr lang="es-ES_tradnl" dirty="0"/>
              <a:t>” &lt;&lt; </a:t>
            </a:r>
            <a:r>
              <a:rPr lang="es-ES_tradnl" dirty="0" err="1"/>
              <a:t>endl</a:t>
            </a:r>
            <a:r>
              <a:rPr lang="es-ES_tradnl" dirty="0"/>
              <a:t>; </a:t>
            </a:r>
            <a:br>
              <a:rPr lang="es-ES_tradnl" dirty="0"/>
            </a:br>
            <a:r>
              <a:rPr lang="es-ES_tradnl" dirty="0"/>
              <a:t>   </a:t>
            </a:r>
            <a:r>
              <a:rPr lang="es-ES_tradnl" dirty="0" err="1"/>
              <a:t>return</a:t>
            </a:r>
            <a:r>
              <a:rPr lang="es-ES_tradnl" dirty="0"/>
              <a:t> 0;</a:t>
            </a:r>
            <a:br>
              <a:rPr lang="es-ES_tradnl" dirty="0"/>
            </a:br>
            <a:r>
              <a:rPr lang="es-ES_tradnl" dirty="0"/>
              <a:t>}</a:t>
            </a:r>
          </a:p>
          <a:p>
            <a:r>
              <a:rPr lang="es-ES_tradnl" dirty="0"/>
              <a:t>iostream debe ser incluido para hacer uso de las operaciones de entrada y salida.</a:t>
            </a:r>
          </a:p>
          <a:p>
            <a:r>
              <a:rPr lang="es-ES_tradnl" dirty="0"/>
              <a:t>Es posible enviar datos a la salida estándar o a archivos:</a:t>
            </a:r>
          </a:p>
          <a:p>
            <a:r>
              <a:rPr lang="es-ES_tradnl" dirty="0"/>
              <a:t>#</a:t>
            </a:r>
            <a:r>
              <a:rPr lang="es-ES_tradnl" dirty="0" err="1"/>
              <a:t>include</a:t>
            </a:r>
            <a:r>
              <a:rPr lang="es-ES_tradnl" dirty="0"/>
              <a:t> &lt;</a:t>
            </a:r>
            <a:r>
              <a:rPr lang="es-ES_tradnl" dirty="0" err="1"/>
              <a:t>fstream</a:t>
            </a:r>
            <a:r>
              <a:rPr lang="es-ES_tradnl" dirty="0"/>
              <a:t>&gt;</a:t>
            </a:r>
            <a:br>
              <a:rPr lang="es-ES_tradnl" dirty="0"/>
            </a:br>
            <a:r>
              <a:rPr lang="es-ES_tradnl" dirty="0" err="1"/>
              <a:t>ofstream</a:t>
            </a:r>
            <a:r>
              <a:rPr lang="es-ES_tradnl" dirty="0"/>
              <a:t> os (“</a:t>
            </a:r>
            <a:r>
              <a:rPr lang="es-ES_tradnl" dirty="0" err="1"/>
              <a:t>output.dat</a:t>
            </a:r>
            <a:r>
              <a:rPr lang="es-ES_tradnl" dirty="0"/>
              <a:t>”);</a:t>
            </a:r>
            <a:br>
              <a:rPr lang="es-ES_tradnl" dirty="0"/>
            </a:br>
            <a:r>
              <a:rPr lang="es-ES_tradnl" dirty="0"/>
              <a:t>os &lt;&lt; “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value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pi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approx</a:t>
            </a:r>
            <a:r>
              <a:rPr lang="es-ES_tradnl" dirty="0"/>
              <a:t>. “ &lt;&lt; 3.14159 &lt;&lt; </a:t>
            </a:r>
            <a:r>
              <a:rPr lang="es-ES_tradnl" dirty="0" err="1"/>
              <a:t>endl</a:t>
            </a:r>
            <a:r>
              <a:rPr lang="es-ES_tradnl" dirty="0"/>
              <a:t>;</a:t>
            </a:r>
            <a:br>
              <a:rPr lang="es-ES_tradnl" dirty="0"/>
            </a:br>
            <a:r>
              <a:rPr lang="es-ES_tradnl" dirty="0"/>
              <a:t>....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3DD4C-20AA-4628-47B4-E87282EA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B92CE-9400-4F57-6CFD-741B1779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150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9E76-34D0-030F-2B2A-2B4FBEA3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Entrada de Datos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E91A-923D-2BE2-D161-6E5C7784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930" y="1231970"/>
            <a:ext cx="10187608" cy="5124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using namespace std;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int main() {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int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ifstream</a:t>
            </a:r>
            <a:r>
              <a:rPr lang="en-US" dirty="0"/>
              <a:t> fin;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fin.open</a:t>
            </a:r>
            <a:r>
              <a:rPr lang="en-US" dirty="0"/>
              <a:t>("test"); // test contains 3 </a:t>
            </a:r>
            <a:r>
              <a:rPr lang="en-US" dirty="0" err="1"/>
              <a:t>ints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for (int j=0;j&lt;3;j++) {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  fin  &gt;&gt; </a:t>
            </a:r>
            <a:r>
              <a:rPr lang="en-US" dirty="0" err="1"/>
              <a:t>i</a:t>
            </a:r>
            <a:r>
              <a:rPr lang="en-US" dirty="0"/>
              <a:t>;    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}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fin.close</a:t>
            </a:r>
            <a:r>
              <a:rPr lang="en-US" dirty="0"/>
              <a:t>();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4BCB2-73A1-9278-1145-C1CEA807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DF43C-FBFD-06F9-2BC2-F7C8763F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04AF4-FAFC-EF4B-673D-90ACF36DF5F4}"/>
              </a:ext>
            </a:extLst>
          </p:cNvPr>
          <p:cNvSpPr txBox="1"/>
          <p:nvPr/>
        </p:nvSpPr>
        <p:spPr>
          <a:xfrm>
            <a:off x="7205870" y="4671391"/>
            <a:ext cx="38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Para documentación C++, ver </a:t>
            </a:r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cplusplus.com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5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4500</TotalTime>
  <Words>2138</Words>
  <Application>Microsoft Office PowerPoint</Application>
  <PresentationFormat>Widescreen</PresentationFormat>
  <Paragraphs>245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Nociones básicas sobre C++</vt:lpstr>
      <vt:lpstr>C++ vs C </vt:lpstr>
      <vt:lpstr>C++ vs Java</vt:lpstr>
      <vt:lpstr>Archivos de encabezado</vt:lpstr>
      <vt:lpstr>Comentarios (igual que Java)</vt:lpstr>
      <vt:lpstr>Tipos de Variable</vt:lpstr>
      <vt:lpstr>Acceso de Variable</vt:lpstr>
      <vt:lpstr>Salida de Datos</vt:lpstr>
      <vt:lpstr>Entrada de Datos</vt:lpstr>
      <vt:lpstr>Lectura desde archivo: Ejemplo</vt:lpstr>
      <vt:lpstr>Operadores aritméticos</vt:lpstr>
      <vt:lpstr>Asignaciones, Arreglos y Vectores</vt:lpstr>
      <vt:lpstr>Vectores</vt:lpstr>
      <vt:lpstr>Strings</vt:lpstr>
      <vt:lpstr>Control de Flujo</vt:lpstr>
      <vt:lpstr>Punteros (resumen)</vt:lpstr>
      <vt:lpstr>Punteros (resumen)</vt:lpstr>
      <vt:lpstr>Punteros (resumen)</vt:lpstr>
      <vt:lpstr>Paso por referencia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184</cp:revision>
  <dcterms:created xsi:type="dcterms:W3CDTF">2021-09-30T23:46:18Z</dcterms:created>
  <dcterms:modified xsi:type="dcterms:W3CDTF">2022-05-31T15:45:51Z</dcterms:modified>
  <cp:category/>
</cp:coreProperties>
</file>