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CL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4569"/>
    <p:restoredTop sz="95964"/>
  </p:normalViewPr>
  <p:slideViewPr>
    <p:cSldViewPr snapToGrid="0" snapToObjects="1">
      <p:cViewPr varScale="1">
        <p:scale>
          <a:sx n="81" d="100"/>
          <a:sy n="81" d="100"/>
        </p:scale>
        <p:origin x="208" y="392"/>
      </p:cViewPr>
      <p:guideLst/>
    </p:cSldViewPr>
  </p:slideViewPr>
  <p:outlineViewPr>
    <p:cViewPr>
      <p:scale>
        <a:sx n="33" d="100"/>
        <a:sy n="33" d="100"/>
      </p:scale>
      <p:origin x="0" y="-8528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7" d="100"/>
          <a:sy n="97" d="100"/>
        </p:scale>
        <p:origin x="3120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138AB84-CECE-BE48-AB3C-D0820CC5CCC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F92FA2-4D86-E945-B1E7-D79A4445F6C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3EDD30-79D7-FE41-B50E-14052E171100}" type="datetimeFigureOut">
              <a:rPr lang="es-ES_tradnl" smtClean="0"/>
              <a:t>31/5/22</a:t>
            </a:fld>
            <a:endParaRPr lang="es-ES_trad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CE0E65-6298-4A4C-A227-654A6FBBD7D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807875-EB86-E64F-B3B2-236AA39B087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37A599-16ED-DC41-873E-7EF29FBB764B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04919218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29A7660-3494-8440-A325-A7DB5B5FD45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ED5D9B-AA3D-4140-91E2-A520695D0B40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2EBB5320-4B53-AF40-904B-D859662E0D98}" type="datetimeFigureOut">
              <a:rPr lang="es-ES_tradnl"/>
              <a:pPr>
                <a:defRPr/>
              </a:pPr>
              <a:t>31/5/22</a:t>
            </a:fld>
            <a:endParaRPr lang="es-ES_tradnl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EBAD040F-D45A-F648-A194-523D050DAC1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ES_tradnl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515530DC-16F1-7542-83E6-B3DDA968FB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ES_tradnl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FF3908-65A7-8247-A0A3-E1469EF3DD1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BB2F6D-D449-CC4D-A866-A86AF2F4EF3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9FC8FD29-F16D-B24D-AC1C-5ACC7AEF9236}" type="slidenum">
              <a:rPr lang="es-ES_tradnl"/>
              <a:pPr>
                <a:defRPr/>
              </a:pPr>
              <a:t>‹#›</a:t>
            </a:fld>
            <a:endParaRPr lang="es-ES_trad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799" y="367748"/>
            <a:ext cx="10754139" cy="3142215"/>
          </a:xfrm>
        </p:spPr>
        <p:txBody>
          <a:bodyPr anchor="b"/>
          <a:lstStyle>
            <a:lvl1pPr algn="ctr">
              <a:defRPr sz="600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s-ES_tradn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799" y="3602038"/>
            <a:ext cx="10668001" cy="1655762"/>
          </a:xfrm>
        </p:spPr>
        <p:txBody>
          <a:bodyPr/>
          <a:lstStyle>
            <a:lvl1pPr marL="0" indent="0" algn="ctr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ES_tradn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3E9B3F-BDD1-6B49-BEB9-4EB2EA47A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4E2E22-B21D-8446-A7CF-76EEDA5EFE52}" type="datetime1">
              <a:rPr lang="en-US" smtClean="0"/>
              <a:t>5/31/22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8C4020-FAC2-E248-8B61-90DF951DC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_tradnl" dirty="0"/>
              <a:t>ELO329: Agustín J. González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A7C314-29ED-0A40-B57B-77F24A9CE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F87212-83C0-BD4A-AAC5-B1605D949D77}" type="slidenum">
              <a:rPr lang="es-ES_tradnl"/>
              <a:pPr>
                <a:defRPr/>
              </a:pPr>
              <a:t>‹#›</a:t>
            </a:fld>
            <a:endParaRPr lang="es-ES_tradnl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6F9E8F8-0D46-0208-B226-DAC00837D827}"/>
              </a:ext>
            </a:extLst>
          </p:cNvPr>
          <p:cNvPicPr/>
          <p:nvPr userDrawn="1"/>
        </p:nvPicPr>
        <p:blipFill>
          <a:blip r:embed="rId2"/>
          <a:stretch/>
        </p:blipFill>
        <p:spPr>
          <a:xfrm>
            <a:off x="4784099" y="206098"/>
            <a:ext cx="2471400" cy="1548720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3929080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6165" y="285614"/>
            <a:ext cx="11042373" cy="866844"/>
          </a:xfrm>
        </p:spPr>
        <p:txBody>
          <a:bodyPr/>
          <a:lstStyle>
            <a:lvl1pPr>
              <a:defRPr sz="4000" u="sng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6165" y="1231970"/>
            <a:ext cx="11042373" cy="5124380"/>
          </a:xfrm>
        </p:spPr>
        <p:txBody>
          <a:bodyPr>
            <a:normAutofit/>
          </a:bodyPr>
          <a:lstStyle>
            <a:lvl1pPr marL="480600" indent="-480600">
              <a:spcAft>
                <a:spcPts val="400"/>
              </a:spcAft>
              <a:buClr>
                <a:srgbClr val="0000CC"/>
              </a:buClr>
              <a:buFont typeface="Wingdings" pitchFamily="2" charset="2"/>
              <a:buChar char="q"/>
              <a:defRPr sz="26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56100" indent="-342900">
              <a:lnSpc>
                <a:spcPct val="100000"/>
              </a:lnSpc>
              <a:spcBef>
                <a:spcPts val="500"/>
              </a:spcBef>
              <a:buClr>
                <a:srgbClr val="0000CC"/>
              </a:buClr>
              <a:buSzPct val="130000"/>
              <a:buFont typeface="Arial" panose="020B0604020202020204" pitchFamily="34" charset="0"/>
              <a:buChar char="•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100000"/>
              </a:lnSpc>
              <a:buClr>
                <a:srgbClr val="0000CC"/>
              </a:buClr>
              <a:buSzPct val="80000"/>
              <a:buFont typeface="Wingdings" pitchFamily="2" charset="2"/>
              <a:buChar char="q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0000CC"/>
              </a:buClr>
              <a:buSzPct val="80000"/>
              <a:buFont typeface="Wingdings" pitchFamily="2" charset="2"/>
              <a:buChar char="q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0000CC"/>
              </a:buClr>
              <a:buSzPct val="80000"/>
              <a:buFont typeface="Wingdings" pitchFamily="2" charset="2"/>
              <a:buChar char="q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s-ES_tradn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F7E7F8-EA5F-5E40-9305-018A9F103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A4783C-AF27-154F-A073-B778A62B4E57}" type="datetime1">
              <a:rPr lang="en-US" smtClean="0"/>
              <a:t>5/31/22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D58534-DED8-D645-B5B0-59F890B1D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_tradnl" dirty="0"/>
              <a:t>ELO329: Agustín J. González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C7C0DC-AF28-F94A-A73D-D545D17F3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A8B298-836D-BF4F-8BF0-A4B0B62BAAF1}" type="slidenum">
              <a:rPr lang="es-ES_tradnl"/>
              <a:pPr>
                <a:defRPr/>
              </a:pPr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564317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6165" y="365126"/>
            <a:ext cx="11042373" cy="866844"/>
          </a:xfrm>
        </p:spPr>
        <p:txBody>
          <a:bodyPr/>
          <a:lstStyle>
            <a:lvl1pPr>
              <a:defRPr u="sng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6165" y="1231970"/>
            <a:ext cx="11042373" cy="2517070"/>
          </a:xfrm>
        </p:spPr>
        <p:txBody>
          <a:bodyPr>
            <a:normAutofit/>
          </a:bodyPr>
          <a:lstStyle>
            <a:lvl1pPr marL="480600" indent="-480600">
              <a:spcAft>
                <a:spcPts val="400"/>
              </a:spcAft>
              <a:buClr>
                <a:srgbClr val="0000CC"/>
              </a:buClr>
              <a:buFont typeface="Wingdings" pitchFamily="2" charset="2"/>
              <a:buChar char="q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56100" indent="-342900">
              <a:lnSpc>
                <a:spcPct val="100000"/>
              </a:lnSpc>
              <a:spcBef>
                <a:spcPts val="500"/>
              </a:spcBef>
              <a:buClr>
                <a:srgbClr val="0000CC"/>
              </a:buClr>
              <a:buSzPct val="130000"/>
              <a:buFont typeface="Arial" panose="020B0604020202020204" pitchFamily="34" charset="0"/>
              <a:buChar char="•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100000"/>
              </a:lnSpc>
              <a:buClr>
                <a:srgbClr val="0000CC"/>
              </a:buClr>
              <a:buSzPct val="80000"/>
              <a:buFont typeface="Wingdings" pitchFamily="2" charset="2"/>
              <a:buChar char="q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0000CC"/>
              </a:buClr>
              <a:buSzPct val="80000"/>
              <a:buFont typeface="Wingdings" pitchFamily="2" charset="2"/>
              <a:buChar char="q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0000CC"/>
              </a:buClr>
              <a:buSzPct val="80000"/>
              <a:buFont typeface="Wingdings" pitchFamily="2" charset="2"/>
              <a:buChar char="q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s-ES_tradn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F7E7F8-EA5F-5E40-9305-018A9F103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A4783C-AF27-154F-A073-B778A62B4E57}" type="datetime1">
              <a:rPr lang="en-US" smtClean="0"/>
              <a:t>5/31/22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D58534-DED8-D645-B5B0-59F890B1D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_tradnl" dirty="0"/>
              <a:t>ELO329: Agustín J. González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C7C0DC-AF28-F94A-A73D-D545D17F3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A8B298-836D-BF4F-8BF0-A4B0B62BAAF1}" type="slidenum">
              <a:rPr lang="es-ES_tradnl"/>
              <a:pPr>
                <a:defRPr/>
              </a:pPr>
              <a:t>‹#›</a:t>
            </a:fld>
            <a:endParaRPr lang="es-ES_tradnl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D95E808-5E9B-575C-F6D2-641D9EF8602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26165" y="3839280"/>
            <a:ext cx="11042373" cy="2489765"/>
          </a:xfrm>
        </p:spPr>
        <p:txBody>
          <a:bodyPr>
            <a:normAutofit/>
          </a:bodyPr>
          <a:lstStyle>
            <a:lvl1pPr marL="480600" indent="-480600">
              <a:spcAft>
                <a:spcPts val="400"/>
              </a:spcAft>
              <a:buClr>
                <a:srgbClr val="0000CC"/>
              </a:buClr>
              <a:buFont typeface="Wingdings" pitchFamily="2" charset="2"/>
              <a:buChar char="q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56100" indent="-342900">
              <a:lnSpc>
                <a:spcPct val="100000"/>
              </a:lnSpc>
              <a:spcBef>
                <a:spcPts val="500"/>
              </a:spcBef>
              <a:buClr>
                <a:srgbClr val="0000CC"/>
              </a:buClr>
              <a:buSzPct val="130000"/>
              <a:buFont typeface="Arial" panose="020B0604020202020204" pitchFamily="34" charset="0"/>
              <a:buChar char="•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100000"/>
              </a:lnSpc>
              <a:buClr>
                <a:srgbClr val="0000CC"/>
              </a:buClr>
              <a:buSzPct val="80000"/>
              <a:buFont typeface="Wingdings" pitchFamily="2" charset="2"/>
              <a:buChar char="q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0000CC"/>
              </a:buClr>
              <a:buSzPct val="80000"/>
              <a:buFont typeface="Wingdings" pitchFamily="2" charset="2"/>
              <a:buChar char="q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0000CC"/>
              </a:buClr>
              <a:buSzPct val="80000"/>
              <a:buFont typeface="Wingdings" pitchFamily="2" charset="2"/>
              <a:buChar char="q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557124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6165" y="365126"/>
            <a:ext cx="11042373" cy="866844"/>
          </a:xfrm>
        </p:spPr>
        <p:txBody>
          <a:bodyPr/>
          <a:lstStyle>
            <a:lvl1pPr>
              <a:defRPr u="sng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s-ES_tradn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F7E7F8-EA5F-5E40-9305-018A9F103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A4783C-AF27-154F-A073-B778A62B4E57}" type="datetime1">
              <a:rPr lang="en-US" smtClean="0"/>
              <a:t>5/31/22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D58534-DED8-D645-B5B0-59F890B1D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_tradnl" dirty="0"/>
              <a:t>ELO329: Agustín J. González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C7C0DC-AF28-F94A-A73D-D545D17F3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A8B298-836D-BF4F-8BF0-A4B0B62BAAF1}" type="slidenum">
              <a:rPr lang="es-ES_tradnl"/>
              <a:pPr>
                <a:defRPr/>
              </a:pPr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817316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6165" y="365126"/>
            <a:ext cx="11042373" cy="866844"/>
          </a:xfrm>
        </p:spPr>
        <p:txBody>
          <a:bodyPr/>
          <a:lstStyle>
            <a:lvl1pPr>
              <a:defRPr u="sng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s-ES_tradn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F7E7F8-EA5F-5E40-9305-018A9F103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A4783C-AF27-154F-A073-B778A62B4E57}" type="datetime1">
              <a:rPr lang="en-US" smtClean="0"/>
              <a:t>5/31/22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D58534-DED8-D645-B5B0-59F890B1D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_tradnl" dirty="0"/>
              <a:t>ELO329: Agustín J. González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C7C0DC-AF28-F94A-A73D-D545D17F3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A8B298-836D-BF4F-8BF0-A4B0B62BAAF1}" type="slidenum">
              <a:rPr lang="es-ES_tradnl"/>
              <a:pPr>
                <a:defRPr/>
              </a:pPr>
              <a:t>‹#›</a:t>
            </a:fld>
            <a:endParaRPr lang="es-ES_tradnl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7CF8410-E84E-625A-69B5-6F2ADB4050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165" y="1231970"/>
            <a:ext cx="5469835" cy="5124380"/>
          </a:xfrm>
        </p:spPr>
        <p:txBody>
          <a:bodyPr>
            <a:normAutofit/>
          </a:bodyPr>
          <a:lstStyle>
            <a:lvl1pPr marL="552600" indent="-552600">
              <a:buClr>
                <a:srgbClr val="0000CC"/>
              </a:buClr>
              <a:buFont typeface="Wingdings" pitchFamily="2" charset="2"/>
              <a:buChar char="q"/>
              <a:defRPr sz="26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56100" indent="-342900">
              <a:lnSpc>
                <a:spcPct val="100000"/>
              </a:lnSpc>
              <a:spcBef>
                <a:spcPts val="500"/>
              </a:spcBef>
              <a:buClr>
                <a:srgbClr val="0000CC"/>
              </a:buClr>
              <a:buSzPct val="130000"/>
              <a:buFont typeface="Arial" panose="020B0604020202020204" pitchFamily="34" charset="0"/>
              <a:buChar char="•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100000"/>
              </a:lnSpc>
              <a:buClr>
                <a:srgbClr val="0000CC"/>
              </a:buClr>
              <a:buSzPct val="80000"/>
              <a:buFont typeface="Wingdings" pitchFamily="2" charset="2"/>
              <a:buChar char="q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0000CC"/>
              </a:buClr>
              <a:buSzPct val="80000"/>
              <a:buFont typeface="Wingdings" pitchFamily="2" charset="2"/>
              <a:buChar char="q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0000CC"/>
              </a:buClr>
              <a:buSzPct val="80000"/>
              <a:buFont typeface="Wingdings" pitchFamily="2" charset="2"/>
              <a:buChar char="q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s-ES_tradnl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80DAB5A-11AC-A3B1-8733-693F0913650A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198704" y="1232708"/>
            <a:ext cx="5469835" cy="5124380"/>
          </a:xfrm>
        </p:spPr>
        <p:txBody>
          <a:bodyPr>
            <a:normAutofit/>
          </a:bodyPr>
          <a:lstStyle>
            <a:lvl1pPr marL="552600" indent="-552600">
              <a:buClr>
                <a:srgbClr val="0000CC"/>
              </a:buClr>
              <a:buFont typeface="Wingdings" pitchFamily="2" charset="2"/>
              <a:buChar char="q"/>
              <a:defRPr sz="26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56100" indent="-342900">
              <a:lnSpc>
                <a:spcPct val="100000"/>
              </a:lnSpc>
              <a:spcBef>
                <a:spcPts val="500"/>
              </a:spcBef>
              <a:buClr>
                <a:srgbClr val="0000CC"/>
              </a:buClr>
              <a:buSzPct val="130000"/>
              <a:buFont typeface="Arial" panose="020B0604020202020204" pitchFamily="34" charset="0"/>
              <a:buChar char="•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100000"/>
              </a:lnSpc>
              <a:buClr>
                <a:srgbClr val="0000CC"/>
              </a:buClr>
              <a:buSzPct val="80000"/>
              <a:buFont typeface="Wingdings" pitchFamily="2" charset="2"/>
              <a:buChar char="q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0000CC"/>
              </a:buClr>
              <a:buSzPct val="80000"/>
              <a:buFont typeface="Wingdings" pitchFamily="2" charset="2"/>
              <a:buChar char="q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0000CC"/>
              </a:buClr>
              <a:buSzPct val="80000"/>
              <a:buFont typeface="Wingdings" pitchFamily="2" charset="2"/>
              <a:buChar char="q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088782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4158E6D5-321A-C44C-8269-81A05BBAB8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CL"/>
              <a:t>Click to edit Master title style</a:t>
            </a:r>
            <a:endParaRPr lang="es-ES_tradnl" altLang="en-CL"/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C6E7C4DE-8F85-3B45-BBB7-67D85E5894C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460500"/>
            <a:ext cx="10515600" cy="4716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CL" dirty="0"/>
              <a:t>Click to edit Master text styles </a:t>
            </a:r>
            <a:r>
              <a:rPr lang="en-US" altLang="en-CL" dirty="0" err="1"/>
              <a:t>fghfhfghfghfghfgfghfghfghf</a:t>
            </a:r>
            <a:r>
              <a:rPr lang="en-US" altLang="en-CL" dirty="0"/>
              <a:t> </a:t>
            </a:r>
            <a:r>
              <a:rPr lang="en-US" altLang="en-CL" dirty="0" err="1"/>
              <a:t>fgdf</a:t>
            </a:r>
            <a:r>
              <a:rPr lang="en-US" altLang="en-CL" dirty="0"/>
              <a:t> dg </a:t>
            </a:r>
            <a:r>
              <a:rPr lang="en-US" altLang="en-CL" dirty="0" err="1"/>
              <a:t>df</a:t>
            </a:r>
            <a:r>
              <a:rPr lang="en-US" altLang="en-CL" dirty="0"/>
              <a:t> </a:t>
            </a:r>
            <a:r>
              <a:rPr lang="en-US" altLang="en-CL" dirty="0" err="1"/>
              <a:t>dfg</a:t>
            </a:r>
            <a:endParaRPr lang="en-US" altLang="en-CL" dirty="0"/>
          </a:p>
          <a:p>
            <a:pPr lvl="1"/>
            <a:r>
              <a:rPr lang="en-US" altLang="en-CL" dirty="0"/>
              <a:t>Second level</a:t>
            </a:r>
          </a:p>
          <a:p>
            <a:pPr lvl="2"/>
            <a:r>
              <a:rPr lang="en-US" altLang="en-CL" dirty="0"/>
              <a:t>Third level</a:t>
            </a:r>
          </a:p>
          <a:p>
            <a:pPr lvl="3"/>
            <a:r>
              <a:rPr lang="en-US" altLang="en-CL" dirty="0"/>
              <a:t>Fourth level</a:t>
            </a:r>
          </a:p>
          <a:p>
            <a:pPr lvl="4"/>
            <a:r>
              <a:rPr lang="en-US" altLang="en-CL" dirty="0"/>
              <a:t>Fifth level</a:t>
            </a:r>
            <a:endParaRPr lang="es-ES_tradnl" altLang="en-C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B4EB2-1254-D14A-90C4-D9074D410E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DB1728EA-DD79-3B4D-A14E-C2659AC6343D}" type="datetime1">
              <a:rPr lang="en-US" smtClean="0"/>
              <a:t>5/31/22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3CF085-5E94-2643-B32D-27C573C151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s-ES_tradnl" dirty="0"/>
              <a:t>ELO329: Agustín J. González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E65FF4-3F47-FD42-990E-850CFB3A31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898FC004-2C64-4344-85B6-8952237AD3D5}" type="slidenum">
              <a:rPr lang="es-ES_tradnl"/>
              <a:pPr>
                <a:defRPr/>
              </a:pPr>
              <a:t>‹#›</a:t>
            </a:fld>
            <a:endParaRPr lang="es-ES_trad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  <p:sldLayoutId id="2147483651" r:id="rId4"/>
    <p:sldLayoutId id="2147483652" r:id="rId5"/>
  </p:sldLayoutIdLst>
  <p:hf hd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u="sng" kern="1200">
          <a:solidFill>
            <a:srgbClr val="0000CC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 u="sng">
          <a:solidFill>
            <a:srgbClr val="0000CC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 u="sng">
          <a:solidFill>
            <a:srgbClr val="0000CC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 u="sng">
          <a:solidFill>
            <a:srgbClr val="0000CC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 u="sng">
          <a:solidFill>
            <a:srgbClr val="0000CC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 u="sng">
          <a:solidFill>
            <a:srgbClr val="0000CC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 u="sng">
          <a:solidFill>
            <a:srgbClr val="0000CC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 u="sng">
          <a:solidFill>
            <a:srgbClr val="0000CC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 u="sng">
          <a:solidFill>
            <a:srgbClr val="0000CC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58775" indent="-371475" algn="l" rtl="0" fontAlgn="base">
        <a:spcBef>
          <a:spcPts val="600"/>
        </a:spcBef>
        <a:spcAft>
          <a:spcPct val="0"/>
        </a:spcAft>
        <a:buClr>
          <a:srgbClr val="0C48C8"/>
        </a:buClr>
        <a:buFont typeface="Wingdings" pitchFamily="2" charset="2"/>
        <a:buChar char="q"/>
        <a:defRPr sz="2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Clr>
          <a:srgbClr val="0C48C8"/>
        </a:buClr>
        <a:buFont typeface="Wingdings" pitchFamily="2" charset="2"/>
        <a:buChar char="§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Clr>
          <a:srgbClr val="0C48C8"/>
        </a:buClr>
        <a:buSzPct val="90000"/>
        <a:buFont typeface="Wingdings" pitchFamily="2" charset="2"/>
        <a:buChar char="q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8FF9F-81B7-9795-31F8-FE466F5249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err="1"/>
              <a:t>const</a:t>
            </a:r>
            <a:r>
              <a:rPr lang="es-ES" dirty="0"/>
              <a:t>, referencias (&amp;), y macro </a:t>
            </a:r>
            <a:r>
              <a:rPr lang="es-ES" dirty="0" err="1"/>
              <a:t>assert</a:t>
            </a:r>
            <a:r>
              <a:rPr lang="es-ES" dirty="0"/>
              <a:t> en C++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A89906-B36E-A309-60D2-FAFAB89546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ELO329: Diseño y Programación Orientados a Objetos</a:t>
            </a:r>
          </a:p>
          <a:p>
            <a:r>
              <a:rPr lang="es-ES_tradnl" altLang="en-CL" dirty="0"/>
              <a:t>Departamento de Electrónica</a:t>
            </a:r>
          </a:p>
          <a:p>
            <a:r>
              <a:rPr lang="es-ES_tradnl" altLang="en-CL" dirty="0"/>
              <a:t>Universidad Técnica Federico Santa María</a:t>
            </a:r>
            <a:endParaRPr lang="es-ES" altLang="en-C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93420A-3361-3D2B-7FB0-F0E976444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/>
              <a:t>ELO329: Agustín J. González</a:t>
            </a:r>
            <a:endParaRPr lang="es-ES_tradnl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1696DF-3354-E438-22CD-28F29FF9F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87212-83C0-BD4A-AAC5-B1605D949D77}" type="slidenum">
              <a:rPr lang="es-ES_tradnl" smtClean="0"/>
              <a:pPr/>
              <a:t>1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5452944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389E7-203A-AEF4-C433-4E74385B8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assert</a:t>
            </a:r>
            <a:endParaRPr lang="es-ES_trad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EE26C3-67D3-9124-908F-ADBBFF6499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Si la expresión pasada a la macro </a:t>
            </a:r>
            <a:r>
              <a:rPr lang="es-ES" dirty="0" err="1"/>
              <a:t>assert</a:t>
            </a:r>
            <a:r>
              <a:rPr lang="es-ES" dirty="0"/>
              <a:t>() es falsa, el programa se detiene inmediatamente con un mensaje de diagnóstico del tipo: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Con </a:t>
            </a:r>
            <a:r>
              <a:rPr lang="es-ES" dirty="0" err="1"/>
              <a:t>assert</a:t>
            </a:r>
            <a:r>
              <a:rPr lang="es-ES" dirty="0"/>
              <a:t> el programa no tiene la posibilidad de recuperarse del error. </a:t>
            </a:r>
          </a:p>
          <a:p>
            <a:r>
              <a:rPr lang="es-ES" dirty="0"/>
              <a:t>Para eliminar el efecto de </a:t>
            </a:r>
            <a:r>
              <a:rPr lang="es-ES" dirty="0" err="1"/>
              <a:t>assert</a:t>
            </a:r>
            <a:r>
              <a:rPr lang="es-ES" dirty="0"/>
              <a:t> se debe compilar el programa con la definición de NDEBUG para el procesador.</a:t>
            </a:r>
          </a:p>
          <a:p>
            <a:r>
              <a:rPr lang="es-ES" dirty="0"/>
              <a:t>#define NDEBUG   // esto omite generar código asociado a </a:t>
            </a:r>
            <a:r>
              <a:rPr lang="es-ES" dirty="0" err="1"/>
              <a:t>assert</a:t>
            </a:r>
            <a:r>
              <a:rPr lang="es-ES" dirty="0"/>
              <a:t>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E439D9-F0E3-BBAC-05FB-77BE0744F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/>
              <a:t>ELO329: Agustín J. González</a:t>
            </a:r>
            <a:endParaRPr lang="es-ES_tradnl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4E3759-FC04-1144-C467-1B37A9743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8B298-836D-BF4F-8BF0-A4B0B62BAAF1}" type="slidenum">
              <a:rPr lang="es-ES_tradnl" smtClean="0"/>
              <a:pPr/>
              <a:t>10</a:t>
            </a:fld>
            <a:endParaRPr lang="es-ES_tradnl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79AFEB14-8460-C98C-9C65-37AA206C8EAB}"/>
              </a:ext>
            </a:extLst>
          </p:cNvPr>
          <p:cNvSpPr/>
          <p:nvPr/>
        </p:nvSpPr>
        <p:spPr>
          <a:xfrm>
            <a:off x="1858800" y="2426884"/>
            <a:ext cx="8123400" cy="884474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Aft>
                <a:spcPts val="43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400" b="1" strike="noStrike" spc="-1" dirty="0">
                <a:solidFill>
                  <a:srgbClr val="000000"/>
                </a:solidFill>
                <a:latin typeface="Courier" pitchFamily="2" charset="0"/>
              </a:rPr>
              <a:t>Assertion failure in file </a:t>
            </a:r>
            <a:r>
              <a:rPr lang="en-GB" sz="2400" b="1" strike="noStrike" spc="-1" dirty="0" err="1">
                <a:solidFill>
                  <a:srgbClr val="000000"/>
                </a:solidFill>
                <a:latin typeface="Courier" pitchFamily="2" charset="0"/>
              </a:rPr>
              <a:t>mysub.cpp</a:t>
            </a:r>
            <a:r>
              <a:rPr lang="en-GB" sz="2400" b="1" strike="noStrike" spc="-1" dirty="0">
                <a:solidFill>
                  <a:srgbClr val="000000"/>
                </a:solidFill>
                <a:latin typeface="Courier" pitchFamily="2" charset="0"/>
              </a:rPr>
              <a:t>, </a:t>
            </a:r>
            <a:endParaRPr lang="es-ES" sz="2400" b="0" strike="noStrike" spc="-1" dirty="0">
              <a:solidFill>
                <a:srgbClr val="000000"/>
              </a:solidFill>
              <a:latin typeface="Courier" pitchFamily="2" charset="0"/>
            </a:endParaRPr>
          </a:p>
          <a:p>
            <a:pPr>
              <a:lnSpc>
                <a:spcPct val="100000"/>
              </a:lnSpc>
              <a:spcAft>
                <a:spcPts val="43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400" b="1" strike="noStrike" spc="-1" dirty="0">
                <a:solidFill>
                  <a:srgbClr val="000000"/>
                </a:solidFill>
                <a:latin typeface="Courier" pitchFamily="2" charset="0"/>
              </a:rPr>
              <a:t>   line 201: </a:t>
            </a:r>
            <a:r>
              <a:rPr lang="en-GB" sz="2400" b="1" strike="noStrike" spc="-1" dirty="0">
                <a:solidFill>
                  <a:srgbClr val="333399"/>
                </a:solidFill>
                <a:latin typeface="Courier" pitchFamily="2" charset="0"/>
              </a:rPr>
              <a:t> </a:t>
            </a:r>
            <a:r>
              <a:rPr lang="en-GB" sz="2400" b="1" strike="noStrike" spc="-1" dirty="0" err="1">
                <a:solidFill>
                  <a:srgbClr val="333399"/>
                </a:solidFill>
                <a:latin typeface="Courier" pitchFamily="2" charset="0"/>
              </a:rPr>
              <a:t>nyear</a:t>
            </a:r>
            <a:r>
              <a:rPr lang="en-GB" sz="2400" b="1" strike="noStrike" spc="-1" dirty="0">
                <a:solidFill>
                  <a:srgbClr val="333399"/>
                </a:solidFill>
                <a:latin typeface="Courier" pitchFamily="2" charset="0"/>
              </a:rPr>
              <a:t> &gt;= 0</a:t>
            </a:r>
            <a:endParaRPr lang="es-ES" sz="2400" b="0" strike="noStrike" spc="-1" dirty="0">
              <a:solidFill>
                <a:srgbClr val="000000"/>
              </a:solidFill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0146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5004F-C9F1-5127-1670-C6452FB71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Calificador </a:t>
            </a:r>
            <a:r>
              <a:rPr lang="es-ES" dirty="0" err="1"/>
              <a:t>const</a:t>
            </a:r>
            <a:endParaRPr lang="es-ES_trad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B6B166-D66B-A568-28E6-5D1F673857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Tiene varios usos:</a:t>
            </a:r>
          </a:p>
          <a:p>
            <a:pPr lvl="1"/>
            <a:r>
              <a:rPr lang="es-ES" dirty="0"/>
              <a:t>Para evitar que una atributo, variable o parámetro cambie. Es mejor que</a:t>
            </a:r>
            <a:br>
              <a:rPr lang="es-ES" dirty="0"/>
            </a:br>
            <a:r>
              <a:rPr lang="es-ES" dirty="0"/>
              <a:t>#define</a:t>
            </a:r>
          </a:p>
          <a:p>
            <a:pPr lvl="1"/>
            <a:r>
              <a:rPr lang="es-ES" dirty="0"/>
              <a:t>Para indicar que un método no cambia el estado de un objeto.</a:t>
            </a:r>
          </a:p>
          <a:p>
            <a:r>
              <a:rPr lang="es-ES" dirty="0"/>
              <a:t>El objeto calificado como constante debe tener un valor asignado en su definición o vía lista de inicialización.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E376CA-6E56-06FF-7D22-5E7CDD0A4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/>
              <a:t>ELO329: Agustín J. González</a:t>
            </a:r>
            <a:endParaRPr lang="es-ES_tradnl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A26956-A259-608B-C845-720512B8A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8B298-836D-BF4F-8BF0-A4B0B62BAAF1}" type="slidenum">
              <a:rPr lang="es-ES_tradnl" smtClean="0"/>
              <a:pPr/>
              <a:t>2</a:t>
            </a:fld>
            <a:endParaRPr lang="es-ES_tradnl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95C821D-251B-6E95-A25D-338F68397FE1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2402237" y="3839280"/>
            <a:ext cx="9266301" cy="2489765"/>
          </a:xfrm>
        </p:spPr>
        <p:txBody>
          <a:bodyPr/>
          <a:lstStyle/>
          <a:p>
            <a:pPr marL="0" indent="0">
              <a:lnSpc>
                <a:spcPct val="90000"/>
              </a:lnSpc>
              <a:spcBef>
                <a:spcPts val="448"/>
              </a:spcBef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b="1" spc="-1" dirty="0" err="1">
                <a:solidFill>
                  <a:srgbClr val="000000"/>
                </a:solidFill>
                <a:latin typeface="Courier New"/>
              </a:rPr>
              <a:t>const</a:t>
            </a:r>
            <a:r>
              <a:rPr lang="en-GB" b="1" spc="-1" dirty="0">
                <a:solidFill>
                  <a:srgbClr val="000000"/>
                </a:solidFill>
                <a:latin typeface="Courier New"/>
              </a:rPr>
              <a:t> int n = 25;</a:t>
            </a:r>
            <a:endParaRPr lang="es-ES" spc="-1" dirty="0">
              <a:solidFill>
                <a:srgbClr val="000000"/>
              </a:solidFill>
              <a:latin typeface="Times New Roman"/>
            </a:endParaRPr>
          </a:p>
          <a:p>
            <a:pPr marL="0" indent="0">
              <a:lnSpc>
                <a:spcPct val="90000"/>
              </a:lnSpc>
              <a:spcBef>
                <a:spcPts val="448"/>
              </a:spcBef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b="1" spc="-1" dirty="0">
                <a:solidFill>
                  <a:srgbClr val="000000"/>
                </a:solidFill>
                <a:latin typeface="Courier New"/>
              </a:rPr>
              <a:t>n = 36;             // error</a:t>
            </a:r>
            <a:endParaRPr lang="es-ES" spc="-1" dirty="0">
              <a:solidFill>
                <a:srgbClr val="000000"/>
              </a:solidFill>
              <a:latin typeface="Times New Roman"/>
            </a:endParaRPr>
          </a:p>
          <a:p>
            <a:pPr marL="0" indent="0">
              <a:lnSpc>
                <a:spcPct val="90000"/>
              </a:lnSpc>
              <a:spcBef>
                <a:spcPts val="448"/>
              </a:spcBef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b="1" spc="-1" dirty="0" err="1">
                <a:solidFill>
                  <a:srgbClr val="000000"/>
                </a:solidFill>
                <a:latin typeface="Courier New"/>
              </a:rPr>
              <a:t>const</a:t>
            </a:r>
            <a:r>
              <a:rPr lang="en-GB" b="1" spc="-1" dirty="0">
                <a:solidFill>
                  <a:srgbClr val="000000"/>
                </a:solidFill>
                <a:latin typeface="Courier New"/>
              </a:rPr>
              <a:t> double z;     // error</a:t>
            </a:r>
            <a:endParaRPr lang="es-ES" spc="-1" dirty="0">
              <a:solidFill>
                <a:srgbClr val="000000"/>
              </a:solidFill>
              <a:latin typeface="Times New Roman"/>
            </a:endParaRPr>
          </a:p>
          <a:p>
            <a:pPr marL="0" indent="0">
              <a:lnSpc>
                <a:spcPct val="90000"/>
              </a:lnSpc>
              <a:spcBef>
                <a:spcPts val="448"/>
              </a:spcBef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b="1" spc="-1" dirty="0">
                <a:solidFill>
                  <a:srgbClr val="000000"/>
                </a:solidFill>
                <a:latin typeface="Courier New"/>
              </a:rPr>
              <a:t>int m = n;         </a:t>
            </a:r>
            <a:endParaRPr lang="es-ES" spc="-1" dirty="0">
              <a:solidFill>
                <a:srgbClr val="000000"/>
              </a:solidFill>
              <a:latin typeface="Times New Roman"/>
            </a:endParaRPr>
          </a:p>
          <a:p>
            <a:pPr marL="0" indent="0">
              <a:lnSpc>
                <a:spcPct val="90000"/>
              </a:lnSpc>
              <a:spcBef>
                <a:spcPts val="448"/>
              </a:spcBef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b="1" spc="-1" dirty="0">
                <a:solidFill>
                  <a:srgbClr val="000000"/>
                </a:solidFill>
                <a:latin typeface="Courier New"/>
              </a:rPr>
              <a:t>m = 36;</a:t>
            </a:r>
            <a:endParaRPr lang="es-ES" spc="-1" dirty="0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03434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10EAC-CE0F-1B35-8AA8-DC90A35F0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Calificador </a:t>
            </a:r>
            <a:r>
              <a:rPr lang="es-ES" dirty="0" err="1"/>
              <a:t>const</a:t>
            </a:r>
            <a:r>
              <a:rPr lang="es-ES" dirty="0"/>
              <a:t> en punteros</a:t>
            </a:r>
            <a:endParaRPr lang="es-ES_tradnl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42B7B0C-AFEC-FA6A-996B-E9A7C2C81F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485" y="1049931"/>
            <a:ext cx="11042373" cy="5331980"/>
          </a:xfrm>
        </p:spPr>
        <p:txBody>
          <a:bodyPr>
            <a:normAutofit/>
          </a:bodyPr>
          <a:lstStyle/>
          <a:p>
            <a:r>
              <a:rPr lang="es-ES" dirty="0"/>
              <a:t>Hay dos posiciones con distinto resultado.</a:t>
            </a:r>
          </a:p>
          <a:p>
            <a:pPr lvl="1"/>
            <a:r>
              <a:rPr lang="es-ES" dirty="0" err="1"/>
              <a:t>int</a:t>
            </a:r>
            <a:r>
              <a:rPr lang="es-ES" dirty="0"/>
              <a:t> * </a:t>
            </a:r>
            <a:r>
              <a:rPr lang="es-ES" dirty="0" err="1"/>
              <a:t>const</a:t>
            </a:r>
            <a:r>
              <a:rPr lang="es-ES" dirty="0"/>
              <a:t> a;  // no puedo cambiar a, hacia dónde apunta</a:t>
            </a:r>
          </a:p>
          <a:p>
            <a:pPr lvl="1"/>
            <a:r>
              <a:rPr lang="es-ES" dirty="0" err="1"/>
              <a:t>const</a:t>
            </a:r>
            <a:r>
              <a:rPr lang="es-ES" dirty="0"/>
              <a:t> </a:t>
            </a:r>
            <a:r>
              <a:rPr lang="es-ES" dirty="0" err="1"/>
              <a:t>int</a:t>
            </a:r>
            <a:r>
              <a:rPr lang="es-ES" dirty="0"/>
              <a:t> *a;  // no puedo cambiar el </a:t>
            </a:r>
            <a:r>
              <a:rPr lang="es-ES" b="1" dirty="0"/>
              <a:t>contenido</a:t>
            </a:r>
            <a:r>
              <a:rPr lang="es-ES" dirty="0"/>
              <a:t> apuntado</a:t>
            </a:r>
          </a:p>
          <a:p>
            <a:pPr lvl="1"/>
            <a:endParaRPr lang="es-ES" dirty="0"/>
          </a:p>
          <a:p>
            <a:pPr marL="900000" indent="0">
              <a:buNone/>
            </a:pPr>
            <a:r>
              <a:rPr lang="es-ES" dirty="0" err="1"/>
              <a:t>void</a:t>
            </a:r>
            <a:r>
              <a:rPr lang="es-ES" dirty="0"/>
              <a:t> </a:t>
            </a:r>
            <a:r>
              <a:rPr lang="es-ES" dirty="0" err="1"/>
              <a:t>MySub</a:t>
            </a:r>
            <a:r>
              <a:rPr lang="es-ES" dirty="0"/>
              <a:t>( </a:t>
            </a:r>
            <a:r>
              <a:rPr lang="es-ES" dirty="0" err="1"/>
              <a:t>const</a:t>
            </a:r>
            <a:r>
              <a:rPr lang="es-ES" dirty="0"/>
              <a:t> </a:t>
            </a:r>
            <a:r>
              <a:rPr lang="es-ES" dirty="0" err="1"/>
              <a:t>int</a:t>
            </a:r>
            <a:r>
              <a:rPr lang="es-ES" dirty="0"/>
              <a:t> *a ) { // Contenido apuntado constante!</a:t>
            </a:r>
          </a:p>
          <a:p>
            <a:pPr marL="900000" indent="0">
              <a:buNone/>
            </a:pPr>
            <a:r>
              <a:rPr lang="es-ES" dirty="0"/>
              <a:t>  *a = 50;   // error</a:t>
            </a:r>
          </a:p>
          <a:p>
            <a:pPr marL="900000" indent="0">
              <a:buNone/>
            </a:pPr>
            <a:r>
              <a:rPr lang="es-ES" dirty="0"/>
              <a:t>  a++;       // ok</a:t>
            </a:r>
          </a:p>
          <a:p>
            <a:pPr marL="900000" indent="0">
              <a:buNone/>
            </a:pPr>
            <a:r>
              <a:rPr lang="es-ES" dirty="0"/>
              <a:t>}</a:t>
            </a:r>
          </a:p>
          <a:p>
            <a:r>
              <a:rPr lang="es-ES" dirty="0"/>
              <a:t>En este ejemplo, el puntero sí puede ser modificado, pero esto no tiene efecto duradero o posterior ya que el puntero es pasado por valor (se crea uno local y se copia el valor el parámetro actual).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7B209A-F5D2-CC10-9025-11FAEF866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/>
              <a:t>ELO329: Agustín J. González</a:t>
            </a:r>
            <a:endParaRPr lang="es-ES_tradnl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AA1471-1528-FD40-C31F-D25A1C8AB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8B298-836D-BF4F-8BF0-A4B0B62BAAF1}" type="slidenum">
              <a:rPr lang="es-ES_tradnl" smtClean="0"/>
              <a:pPr/>
              <a:t>3</a:t>
            </a:fld>
            <a:endParaRPr lang="es-ES_tradnl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6176DC1-2E05-5CD7-C75B-7017A42503D0}"/>
              </a:ext>
            </a:extLst>
          </p:cNvPr>
          <p:cNvSpPr/>
          <p:nvPr/>
        </p:nvSpPr>
        <p:spPr>
          <a:xfrm>
            <a:off x="9664340" y="1470094"/>
            <a:ext cx="228600" cy="228600"/>
          </a:xfrm>
          <a:prstGeom prst="rect">
            <a:avLst/>
          </a:prstGeom>
          <a:solidFill>
            <a:srgbClr val="99CCFF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8795ECB5-825C-A5FE-985A-EE90F5E894C3}"/>
              </a:ext>
            </a:extLst>
          </p:cNvPr>
          <p:cNvSpPr/>
          <p:nvPr/>
        </p:nvSpPr>
        <p:spPr>
          <a:xfrm>
            <a:off x="10807340" y="2046094"/>
            <a:ext cx="914400" cy="457200"/>
          </a:xfrm>
          <a:custGeom>
            <a:avLst/>
            <a:gdLst/>
            <a:ahLst/>
            <a:cxnLst/>
            <a:rect l="0" t="0" r="r" b="b"/>
            <a:pathLst>
              <a:path w="2542" h="1272">
                <a:moveTo>
                  <a:pt x="211" y="0"/>
                </a:moveTo>
                <a:lnTo>
                  <a:pt x="212" y="0"/>
                </a:lnTo>
                <a:cubicBezTo>
                  <a:pt x="175" y="0"/>
                  <a:pt x="138" y="10"/>
                  <a:pt x="106" y="28"/>
                </a:cubicBezTo>
                <a:cubicBezTo>
                  <a:pt x="74" y="47"/>
                  <a:pt x="47" y="74"/>
                  <a:pt x="28" y="106"/>
                </a:cubicBezTo>
                <a:cubicBezTo>
                  <a:pt x="10" y="138"/>
                  <a:pt x="0" y="175"/>
                  <a:pt x="0" y="212"/>
                </a:cubicBezTo>
                <a:lnTo>
                  <a:pt x="0" y="1059"/>
                </a:lnTo>
                <a:lnTo>
                  <a:pt x="0" y="1059"/>
                </a:lnTo>
                <a:cubicBezTo>
                  <a:pt x="0" y="1096"/>
                  <a:pt x="10" y="1133"/>
                  <a:pt x="28" y="1165"/>
                </a:cubicBezTo>
                <a:cubicBezTo>
                  <a:pt x="47" y="1197"/>
                  <a:pt x="74" y="1224"/>
                  <a:pt x="106" y="1243"/>
                </a:cubicBezTo>
                <a:cubicBezTo>
                  <a:pt x="138" y="1261"/>
                  <a:pt x="175" y="1271"/>
                  <a:pt x="212" y="1271"/>
                </a:cubicBezTo>
                <a:lnTo>
                  <a:pt x="2329" y="1271"/>
                </a:lnTo>
                <a:lnTo>
                  <a:pt x="2329" y="1271"/>
                </a:lnTo>
                <a:cubicBezTo>
                  <a:pt x="2366" y="1271"/>
                  <a:pt x="2403" y="1261"/>
                  <a:pt x="2435" y="1243"/>
                </a:cubicBezTo>
                <a:cubicBezTo>
                  <a:pt x="2467" y="1224"/>
                  <a:pt x="2494" y="1197"/>
                  <a:pt x="2513" y="1165"/>
                </a:cubicBezTo>
                <a:cubicBezTo>
                  <a:pt x="2531" y="1133"/>
                  <a:pt x="2541" y="1096"/>
                  <a:pt x="2541" y="1059"/>
                </a:cubicBezTo>
                <a:lnTo>
                  <a:pt x="2541" y="211"/>
                </a:lnTo>
                <a:lnTo>
                  <a:pt x="2541" y="212"/>
                </a:lnTo>
                <a:lnTo>
                  <a:pt x="2541" y="212"/>
                </a:lnTo>
                <a:cubicBezTo>
                  <a:pt x="2541" y="175"/>
                  <a:pt x="2531" y="138"/>
                  <a:pt x="2513" y="106"/>
                </a:cubicBezTo>
                <a:cubicBezTo>
                  <a:pt x="2494" y="74"/>
                  <a:pt x="2467" y="47"/>
                  <a:pt x="2435" y="28"/>
                </a:cubicBezTo>
                <a:cubicBezTo>
                  <a:pt x="2403" y="10"/>
                  <a:pt x="2366" y="0"/>
                  <a:pt x="2329" y="0"/>
                </a:cubicBezTo>
                <a:lnTo>
                  <a:pt x="211" y="0"/>
                </a:lnTo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s-ES" sz="2400" b="0" strike="noStrike" spc="-1">
                <a:solidFill>
                  <a:srgbClr val="000000"/>
                </a:solidFill>
                <a:latin typeface="Times New Roman"/>
              </a:rPr>
              <a:t>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6200981-6451-6ACD-1239-C420E7E56743}"/>
              </a:ext>
            </a:extLst>
          </p:cNvPr>
          <p:cNvSpPr txBox="1"/>
          <p:nvPr/>
        </p:nvSpPr>
        <p:spPr>
          <a:xfrm>
            <a:off x="9435740" y="1241494"/>
            <a:ext cx="316440" cy="434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s-ES" sz="2400" b="0" strike="noStrike" spc="-1">
                <a:solidFill>
                  <a:srgbClr val="000000"/>
                </a:solidFill>
                <a:latin typeface="Times New Roman"/>
              </a:rPr>
              <a:t>a</a:t>
            </a:r>
          </a:p>
        </p:txBody>
      </p:sp>
      <p:cxnSp>
        <p:nvCxnSpPr>
          <p:cNvPr id="15" name="Curved Connector 14">
            <a:extLst>
              <a:ext uri="{FF2B5EF4-FFF2-40B4-BE49-F238E27FC236}">
                <a16:creationId xmlns:a16="http://schemas.microsoft.com/office/drawing/2014/main" id="{44876ADA-1509-FFA4-30A9-C01CC58A4795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9892940" y="1584394"/>
            <a:ext cx="914400" cy="693857"/>
          </a:xfrm>
          <a:prstGeom prst="curvedConnector3">
            <a:avLst>
              <a:gd name="adj1" fmla="val 50000"/>
            </a:avLst>
          </a:prstGeom>
          <a:ln w="19050">
            <a:solidFill>
              <a:srgbClr val="000000"/>
            </a:solidFill>
            <a:tailEnd type="triangle" w="med" len="med"/>
          </a:ln>
        </p:spPr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7A13402-8586-145F-7773-E15D679E8C19}"/>
              </a:ext>
            </a:extLst>
          </p:cNvPr>
          <p:cNvSpPr txBox="1"/>
          <p:nvPr/>
        </p:nvSpPr>
        <p:spPr>
          <a:xfrm>
            <a:off x="11361740" y="1637854"/>
            <a:ext cx="503640" cy="434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s-ES" sz="2400" b="0" strike="noStrike" spc="-1">
                <a:solidFill>
                  <a:srgbClr val="000000"/>
                </a:solidFill>
                <a:latin typeface="Times New Roman"/>
              </a:rPr>
              <a:t>int</a:t>
            </a:r>
          </a:p>
        </p:txBody>
      </p:sp>
      <p:sp>
        <p:nvSpPr>
          <p:cNvPr id="31" name="Freeform 30">
            <a:extLst>
              <a:ext uri="{FF2B5EF4-FFF2-40B4-BE49-F238E27FC236}">
                <a16:creationId xmlns:a16="http://schemas.microsoft.com/office/drawing/2014/main" id="{D2ACB247-EFA1-D9EF-9146-29A2EB3C8BA3}"/>
              </a:ext>
            </a:extLst>
          </p:cNvPr>
          <p:cNvSpPr/>
          <p:nvPr/>
        </p:nvSpPr>
        <p:spPr>
          <a:xfrm flipV="1">
            <a:off x="2594017" y="1328790"/>
            <a:ext cx="457560" cy="309015"/>
          </a:xfrm>
          <a:custGeom>
            <a:avLst/>
            <a:gdLst/>
            <a:ahLst/>
            <a:cxnLst/>
            <a:rect l="0" t="0" r="r" b="b"/>
            <a:pathLst>
              <a:path w="1271" h="636">
                <a:moveTo>
                  <a:pt x="0" y="0"/>
                </a:moveTo>
                <a:cubicBezTo>
                  <a:pt x="635" y="635"/>
                  <a:pt x="1270" y="0"/>
                  <a:pt x="1270" y="0"/>
                </a:cubicBezTo>
              </a:path>
            </a:pathLst>
          </a:custGeom>
          <a:ln w="38100">
            <a:solidFill>
              <a:srgbClr val="000000"/>
            </a:solidFill>
            <a:round/>
            <a:tailEnd type="stealth" w="med" len="med"/>
          </a:ln>
        </p:spPr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3447995E-286D-C4D0-A3AB-7B3AC0BC1368}"/>
              </a:ext>
            </a:extLst>
          </p:cNvPr>
          <p:cNvSpPr/>
          <p:nvPr/>
        </p:nvSpPr>
        <p:spPr>
          <a:xfrm>
            <a:off x="2002496" y="2457584"/>
            <a:ext cx="457560" cy="309015"/>
          </a:xfrm>
          <a:custGeom>
            <a:avLst/>
            <a:gdLst/>
            <a:ahLst/>
            <a:cxnLst/>
            <a:rect l="0" t="0" r="r" b="b"/>
            <a:pathLst>
              <a:path w="1271" h="636">
                <a:moveTo>
                  <a:pt x="0" y="0"/>
                </a:moveTo>
                <a:cubicBezTo>
                  <a:pt x="635" y="635"/>
                  <a:pt x="1270" y="0"/>
                  <a:pt x="1270" y="0"/>
                </a:cubicBezTo>
              </a:path>
            </a:pathLst>
          </a:custGeom>
          <a:ln w="38100">
            <a:solidFill>
              <a:srgbClr val="000000"/>
            </a:solidFill>
            <a:round/>
            <a:tailEnd type="stealth" w="med" len="med"/>
          </a:ln>
        </p:spPr>
      </p:sp>
    </p:spTree>
    <p:extLst>
      <p:ext uri="{BB962C8B-B14F-4D97-AF65-F5344CB8AC3E}">
        <p14:creationId xmlns:p14="http://schemas.microsoft.com/office/powerpoint/2010/main" val="844830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46C18-DECF-5055-34B3-5CF880D04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Punteros Constantes</a:t>
            </a:r>
            <a:endParaRPr lang="es-ES_trad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8C8732-9F6C-0563-E624-7BA15754B2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La declaración de un puntero constante solo garantiza que el puntero en sí no pueda ser modificado.</a:t>
            </a:r>
          </a:p>
          <a:p>
            <a:endParaRPr lang="es-ES" dirty="0"/>
          </a:p>
          <a:p>
            <a:pPr marL="720000" indent="0">
              <a:buNone/>
            </a:pPr>
            <a:r>
              <a:rPr lang="es-ES" dirty="0" err="1"/>
              <a:t>void</a:t>
            </a:r>
            <a:r>
              <a:rPr lang="es-ES" dirty="0"/>
              <a:t> </a:t>
            </a:r>
            <a:r>
              <a:rPr lang="es-ES" dirty="0" err="1"/>
              <a:t>MySub</a:t>
            </a:r>
            <a:r>
              <a:rPr lang="es-ES" dirty="0"/>
              <a:t>( </a:t>
            </a:r>
            <a:r>
              <a:rPr lang="es-ES" dirty="0" err="1"/>
              <a:t>int</a:t>
            </a:r>
            <a:r>
              <a:rPr lang="es-ES" dirty="0"/>
              <a:t> * </a:t>
            </a:r>
            <a:r>
              <a:rPr lang="es-ES" dirty="0" err="1"/>
              <a:t>const</a:t>
            </a:r>
            <a:r>
              <a:rPr lang="es-ES" dirty="0"/>
              <a:t> a ) {  // Puntero constante</a:t>
            </a:r>
          </a:p>
          <a:p>
            <a:pPr marL="720000" indent="0">
              <a:buNone/>
            </a:pPr>
            <a:r>
              <a:rPr lang="es-ES" dirty="0"/>
              <a:t>  *a = 50;   // ok</a:t>
            </a:r>
          </a:p>
          <a:p>
            <a:pPr marL="720000" indent="0">
              <a:buNone/>
            </a:pPr>
            <a:r>
              <a:rPr lang="es-ES" dirty="0"/>
              <a:t>  a++;       // error</a:t>
            </a:r>
          </a:p>
          <a:p>
            <a:pPr marL="720000" indent="0">
              <a:buNone/>
            </a:pPr>
            <a:r>
              <a:rPr lang="es-ES" dirty="0"/>
              <a:t>}</a:t>
            </a:r>
          </a:p>
          <a:p>
            <a:endParaRPr lang="es-ES" dirty="0"/>
          </a:p>
          <a:p>
            <a:r>
              <a:rPr lang="es-ES" dirty="0"/>
              <a:t>Los datos referenciados por el puntero si pueden ser modificados.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F44C22-4E36-4580-9535-5DCBF1BC0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/>
              <a:t>ELO329: Agustín J. González</a:t>
            </a:r>
            <a:endParaRPr lang="es-ES_tradnl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5A8225-866A-BA68-D0A4-5C3CDA210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8B298-836D-BF4F-8BF0-A4B0B62BAAF1}" type="slidenum">
              <a:rPr lang="es-ES_tradnl" smtClean="0"/>
              <a:pPr/>
              <a:t>4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3536218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78EA4-5C2F-EA6A-B637-4CAEE34D4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Uso de </a:t>
            </a:r>
            <a:r>
              <a:rPr lang="es-ES" dirty="0" err="1"/>
              <a:t>const</a:t>
            </a:r>
            <a:r>
              <a:rPr lang="es-ES" dirty="0"/>
              <a:t> en métodos</a:t>
            </a:r>
            <a:endParaRPr lang="es-ES_trad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F3EF8-8A38-A548-52D9-566B406EAB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Se usa para atributos o parámetros que no deben cambiar.</a:t>
            </a:r>
          </a:p>
          <a:p>
            <a:r>
              <a:rPr lang="es-ES" dirty="0"/>
              <a:t>Siempre usamos el modificador </a:t>
            </a:r>
            <a:r>
              <a:rPr lang="es-ES" dirty="0" err="1"/>
              <a:t>const</a:t>
            </a:r>
            <a:r>
              <a:rPr lang="es-ES" dirty="0"/>
              <a:t> cuando declaramos miembros funciones si la función no modifica los datos del objeto:</a:t>
            </a:r>
          </a:p>
          <a:p>
            <a:r>
              <a:rPr lang="es-ES" dirty="0"/>
              <a:t>	 </a:t>
            </a:r>
            <a:r>
              <a:rPr lang="es-ES" dirty="0" err="1"/>
              <a:t>void</a:t>
            </a:r>
            <a:r>
              <a:rPr lang="es-ES" dirty="0"/>
              <a:t> </a:t>
            </a:r>
            <a:r>
              <a:rPr lang="es-ES" dirty="0" err="1"/>
              <a:t>Display</a:t>
            </a:r>
            <a:r>
              <a:rPr lang="es-ES" dirty="0"/>
              <a:t>() </a:t>
            </a:r>
            <a:r>
              <a:rPr lang="es-ES" dirty="0" err="1"/>
              <a:t>const</a:t>
            </a:r>
            <a:r>
              <a:rPr lang="es-ES" dirty="0"/>
              <a:t>;</a:t>
            </a:r>
          </a:p>
          <a:p>
            <a:r>
              <a:rPr lang="es-ES" dirty="0"/>
              <a:t>Se puede generar un efecto en cadena cuando invocamos métodos dentro de un método </a:t>
            </a:r>
            <a:r>
              <a:rPr lang="es-ES" dirty="0" err="1"/>
              <a:t>const</a:t>
            </a:r>
            <a:r>
              <a:rPr lang="es-ES" dirty="0"/>
              <a:t>, todos ellos también deben ser </a:t>
            </a:r>
            <a:r>
              <a:rPr lang="es-ES" dirty="0" err="1"/>
              <a:t>const.</a:t>
            </a:r>
            <a:endParaRPr lang="es-E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CDDDAE-BCB2-2AC6-B0FE-53DE77CF6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/>
              <a:t>ELO329: Agustín J. González</a:t>
            </a:r>
            <a:endParaRPr lang="es-ES_tradnl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E388D0-3961-50A4-B2CB-2EE2B86A0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8B298-836D-BF4F-8BF0-A4B0B62BAAF1}" type="slidenum">
              <a:rPr lang="es-ES_tradnl" smtClean="0"/>
              <a:pPr/>
              <a:t>5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2987822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57D6E-CF80-DA1F-00A1-D66F40D9F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Ejemplo: Uso de “</a:t>
            </a:r>
            <a:r>
              <a:rPr lang="es-ES" dirty="0" err="1"/>
              <a:t>const</a:t>
            </a:r>
            <a:r>
              <a:rPr lang="es-ES" dirty="0"/>
              <a:t>”</a:t>
            </a:r>
            <a:endParaRPr lang="es-ES_trad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153571-5B33-0E8C-F1ED-5DA326E67A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7808" y="2170465"/>
            <a:ext cx="8987331" cy="2517070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void </a:t>
            </a:r>
            <a:r>
              <a:rPr lang="en-GB" dirty="0" err="1"/>
              <a:t>ShowAuto</a:t>
            </a:r>
            <a:r>
              <a:rPr lang="en-GB" dirty="0"/>
              <a:t>( </a:t>
            </a:r>
            <a:r>
              <a:rPr lang="en-GB" dirty="0" err="1"/>
              <a:t>const</a:t>
            </a:r>
            <a:r>
              <a:rPr lang="en-GB" dirty="0"/>
              <a:t> Automobile &amp; </a:t>
            </a:r>
            <a:r>
              <a:rPr lang="en-GB" dirty="0" err="1"/>
              <a:t>aCar</a:t>
            </a:r>
            <a:r>
              <a:rPr lang="en-GB" dirty="0"/>
              <a:t> )‏</a:t>
            </a:r>
            <a:r>
              <a:rPr lang="es-ES" dirty="0"/>
              <a:t> </a:t>
            </a:r>
            <a:r>
              <a:rPr lang="en-GB" dirty="0"/>
              <a:t>{</a:t>
            </a:r>
            <a:endParaRPr lang="es-ES" dirty="0"/>
          </a:p>
          <a:p>
            <a:pPr marL="0" indent="0">
              <a:buNone/>
            </a:pPr>
            <a:r>
              <a:rPr lang="en-GB" dirty="0"/>
              <a:t>  </a:t>
            </a:r>
            <a:r>
              <a:rPr lang="en-GB" dirty="0" err="1"/>
              <a:t>cout</a:t>
            </a:r>
            <a:r>
              <a:rPr lang="en-GB" dirty="0"/>
              <a:t> &lt;&lt; "Example of an automobile: ";</a:t>
            </a:r>
            <a:endParaRPr lang="es-ES" dirty="0"/>
          </a:p>
          <a:p>
            <a:pPr marL="0" indent="0">
              <a:buNone/>
            </a:pPr>
            <a:r>
              <a:rPr lang="en-GB" dirty="0"/>
              <a:t>  </a:t>
            </a:r>
            <a:r>
              <a:rPr lang="en-GB" dirty="0" err="1"/>
              <a:t>aCar.display</a:t>
            </a:r>
            <a:r>
              <a:rPr lang="en-GB" dirty="0"/>
              <a:t>();</a:t>
            </a:r>
            <a:endParaRPr lang="es-ES" dirty="0"/>
          </a:p>
          <a:p>
            <a:pPr marL="0" indent="0">
              <a:buNone/>
            </a:pPr>
            <a:r>
              <a:rPr lang="en-GB" dirty="0"/>
              <a:t>  </a:t>
            </a:r>
            <a:r>
              <a:rPr lang="en-GB" dirty="0" err="1"/>
              <a:t>cout</a:t>
            </a:r>
            <a:r>
              <a:rPr lang="en-GB" dirty="0"/>
              <a:t> &lt;&lt; "--------------------------\n";</a:t>
            </a:r>
            <a:endParaRPr lang="es-ES" dirty="0"/>
          </a:p>
          <a:p>
            <a:pPr marL="0" indent="0">
              <a:buNone/>
            </a:pPr>
            <a:r>
              <a:rPr lang="en-GB" dirty="0"/>
              <a:t>}</a:t>
            </a:r>
            <a:endParaRPr lang="es-E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BA5188-CCAD-7D49-D13D-91BBA0CC0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/>
              <a:t>ELO329: Agustín J. González</a:t>
            </a:r>
            <a:endParaRPr lang="es-ES_tradnl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804D68-1DB8-9192-BFAC-8DA2F89BA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8B298-836D-BF4F-8BF0-A4B0B62BAAF1}" type="slidenum">
              <a:rPr lang="es-ES_tradnl" smtClean="0"/>
              <a:pPr/>
              <a:t>6</a:t>
            </a:fld>
            <a:endParaRPr lang="es-ES_tradnl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BB15015-ACFB-E0E3-6856-4867C91ED1AF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1394847" y="4855995"/>
            <a:ext cx="8987331" cy="1540069"/>
          </a:xfrm>
        </p:spPr>
        <p:txBody>
          <a:bodyPr/>
          <a:lstStyle/>
          <a:p>
            <a:r>
              <a:rPr lang="es-ES" dirty="0"/>
              <a:t>Con &amp;, C++ permite el uso de paso por referencia con manejo similar al caso de Java.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793D2F8-E3B9-AACE-3DFE-97290503D697}"/>
              </a:ext>
            </a:extLst>
          </p:cNvPr>
          <p:cNvGrpSpPr/>
          <p:nvPr/>
        </p:nvGrpSpPr>
        <p:grpSpPr>
          <a:xfrm>
            <a:off x="4959458" y="846432"/>
            <a:ext cx="6394341" cy="1324033"/>
            <a:chOff x="4959458" y="846432"/>
            <a:chExt cx="6394341" cy="1324033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0D07D14-ED48-A5EE-5557-D7B099AFE465}"/>
                </a:ext>
              </a:extLst>
            </p:cNvPr>
            <p:cNvSpPr txBox="1"/>
            <p:nvPr/>
          </p:nvSpPr>
          <p:spPr>
            <a:xfrm>
              <a:off x="8610600" y="846432"/>
              <a:ext cx="2743199" cy="1107996"/>
            </a:xfrm>
            <a:prstGeom prst="rect">
              <a:avLst/>
            </a:prstGeom>
            <a:noFill/>
            <a:ln>
              <a:solidFill>
                <a:srgbClr val="0432FF"/>
              </a:solidFill>
              <a:prstDash val="sysDash"/>
            </a:ln>
          </p:spPr>
          <p:txBody>
            <a:bodyPr wrap="square" rtlCol="0">
              <a:spAutoFit/>
            </a:bodyPr>
            <a:lstStyle/>
            <a:p>
              <a:r>
                <a:rPr lang="es-ES" sz="2200" spc="-1" dirty="0">
                  <a:latin typeface="Arial" panose="020B0604020202020204" pitchFamily="34" charset="0"/>
                  <a:cs typeface="Arial" panose="020B0604020202020204" pitchFamily="34" charset="0"/>
                </a:rPr>
                <a:t>La función garantiza que no modificará el parámetro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371231E4-3168-2CA8-1D38-19A4C6EADA69}"/>
                </a:ext>
              </a:extLst>
            </p:cNvPr>
            <p:cNvCxnSpPr>
              <a:stCxn id="21" idx="1"/>
            </p:cNvCxnSpPr>
            <p:nvPr/>
          </p:nvCxnSpPr>
          <p:spPr>
            <a:xfrm flipH="1">
              <a:off x="4959458" y="1400430"/>
              <a:ext cx="3651142" cy="770035"/>
            </a:xfrm>
            <a:prstGeom prst="straightConnector1">
              <a:avLst/>
            </a:prstGeom>
            <a:ln w="28575">
              <a:solidFill>
                <a:srgbClr val="0432FF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8611423E-265A-155B-E649-457E70124169}"/>
              </a:ext>
            </a:extLst>
          </p:cNvPr>
          <p:cNvGrpSpPr/>
          <p:nvPr/>
        </p:nvGrpSpPr>
        <p:grpSpPr>
          <a:xfrm>
            <a:off x="5269424" y="2805573"/>
            <a:ext cx="6399114" cy="1446550"/>
            <a:chOff x="5269424" y="2805573"/>
            <a:chExt cx="6399114" cy="1446550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2558788-456A-4DAD-2544-4B3D4411F710}"/>
                </a:ext>
              </a:extLst>
            </p:cNvPr>
            <p:cNvSpPr txBox="1"/>
            <p:nvPr/>
          </p:nvSpPr>
          <p:spPr>
            <a:xfrm>
              <a:off x="8925339" y="2805573"/>
              <a:ext cx="2743199" cy="1446550"/>
            </a:xfrm>
            <a:prstGeom prst="rect">
              <a:avLst/>
            </a:prstGeom>
            <a:noFill/>
            <a:ln>
              <a:solidFill>
                <a:srgbClr val="0432FF"/>
              </a:solidFill>
              <a:prstDash val="sysDash"/>
            </a:ln>
          </p:spPr>
          <p:txBody>
            <a:bodyPr wrap="square" rtlCol="0">
              <a:spAutoFit/>
            </a:bodyPr>
            <a:lstStyle/>
            <a:p>
              <a:pPr>
                <a:lnSpc>
                  <a:spcPct val="100000"/>
                </a:lnSpc>
                <a:spcBef>
                  <a:spcPts val="1247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s-ES" sz="2200" spc="-1" dirty="0">
                  <a:solidFill>
                    <a:srgbClr val="333399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¿Qué tal si la función </a:t>
              </a:r>
              <a:r>
                <a:rPr lang="es-ES" sz="2200" spc="-1" dirty="0" err="1">
                  <a:solidFill>
                    <a:srgbClr val="333399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display</a:t>
              </a:r>
              <a:r>
                <a:rPr lang="es-ES" sz="2200" spc="-1" dirty="0">
                  <a:solidFill>
                    <a:srgbClr val="333399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() no está definida como método constante?</a:t>
              </a:r>
              <a:endParaRPr lang="es-ES" sz="2200" spc="-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A032AF4C-A42A-0732-088B-31906FEC62FC}"/>
                </a:ext>
              </a:extLst>
            </p:cNvPr>
            <p:cNvCxnSpPr>
              <a:cxnSpLocks/>
              <a:stCxn id="24" idx="1"/>
            </p:cNvCxnSpPr>
            <p:nvPr/>
          </p:nvCxnSpPr>
          <p:spPr>
            <a:xfrm flipH="1" flipV="1">
              <a:off x="5269424" y="3429000"/>
              <a:ext cx="3655915" cy="99848"/>
            </a:xfrm>
            <a:prstGeom prst="straightConnector1">
              <a:avLst/>
            </a:prstGeom>
            <a:ln w="28575">
              <a:solidFill>
                <a:srgbClr val="0432FF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86814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92207-7E5F-2139-FFB3-AB3B6C996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Alcance de Variables</a:t>
            </a:r>
            <a:endParaRPr lang="es-ES_trad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713ADC-71D4-A3FB-EE88-176F51CB4E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Es posible definir variables con visibilidad solo dentro de un bloque. Un bloque queda descrito por los símbolos { ... } </a:t>
            </a:r>
            <a:br>
              <a:rPr lang="es-ES" dirty="0"/>
            </a:br>
            <a:r>
              <a:rPr lang="es-ES" dirty="0"/>
              <a:t>:</a:t>
            </a:r>
            <a:br>
              <a:rPr lang="es-ES" dirty="0"/>
            </a:br>
            <a:r>
              <a:rPr lang="es-ES" dirty="0"/>
              <a:t>{ </a:t>
            </a:r>
            <a:r>
              <a:rPr lang="es-ES" dirty="0" err="1"/>
              <a:t>int</a:t>
            </a:r>
            <a:r>
              <a:rPr lang="es-ES" dirty="0"/>
              <a:t> i =20;</a:t>
            </a:r>
            <a:br>
              <a:rPr lang="es-ES" dirty="0"/>
            </a:br>
            <a:r>
              <a:rPr lang="es-ES" dirty="0"/>
              <a:t>   a+=i;</a:t>
            </a:r>
            <a:br>
              <a:rPr lang="es-ES" dirty="0"/>
            </a:br>
            <a:r>
              <a:rPr lang="es-ES" dirty="0"/>
              <a:t>}</a:t>
            </a:r>
            <a:br>
              <a:rPr lang="es-ES" dirty="0"/>
            </a:br>
            <a:r>
              <a:rPr lang="es-ES" dirty="0"/>
              <a:t>:</a:t>
            </a:r>
          </a:p>
          <a:p>
            <a:r>
              <a:rPr lang="es-ES" dirty="0"/>
              <a:t>Variables locales existen solo dentro del bloque de código.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17DDD0-1B97-9D4A-4E15-48644A552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/>
              <a:t>ELO329: Agustín J. González</a:t>
            </a:r>
            <a:endParaRPr lang="es-ES_tradnl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CA0CAE-22F0-3A3A-BE45-BED0134C0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8B298-836D-BF4F-8BF0-A4B0B62BAAF1}" type="slidenum">
              <a:rPr lang="es-ES_tradnl" smtClean="0"/>
              <a:pPr/>
              <a:t>7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374955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87E94-B9F3-2DE8-E069-3C1AF6524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Referencias</a:t>
            </a:r>
            <a:endParaRPr lang="es-ES_tradnl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096DFA-2D26-0339-5714-3DFF6560F0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165" y="1231969"/>
            <a:ext cx="11042373" cy="2332641"/>
          </a:xfrm>
        </p:spPr>
        <p:txBody>
          <a:bodyPr/>
          <a:lstStyle/>
          <a:p>
            <a:r>
              <a:rPr lang="es-ES" dirty="0"/>
              <a:t>Una referencia es un alias para algún objeto existente.</a:t>
            </a:r>
          </a:p>
          <a:p>
            <a:r>
              <a:rPr lang="es-ES" dirty="0"/>
              <a:t>Físicamente, la referencia almacena la dirección del objeto que referencia.</a:t>
            </a:r>
          </a:p>
          <a:p>
            <a:r>
              <a:rPr lang="es-ES" dirty="0"/>
              <a:t>En el ejemplo, cuando asignamos un valor a </a:t>
            </a:r>
            <a:r>
              <a:rPr lang="es-ES" dirty="0" err="1"/>
              <a:t>rN</a:t>
            </a:r>
            <a:r>
              <a:rPr lang="es-ES" dirty="0"/>
              <a:t>, también estamos modificando N: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28BDD4-C8D3-52F4-19D9-599C20E98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/>
              <a:t>ELO329: Agustín J. González</a:t>
            </a:r>
            <a:endParaRPr lang="es-ES_tradnl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8A9C82-C226-201C-3C9F-F0F30BEC2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8B298-836D-BF4F-8BF0-A4B0B62BAAF1}" type="slidenum">
              <a:rPr lang="es-ES_tradnl" smtClean="0"/>
              <a:pPr/>
              <a:t>8</a:t>
            </a:fld>
            <a:endParaRPr lang="es-ES_tradnl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836A38F7-C733-9988-6EC4-E171EFE75EC4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1069384" y="3457763"/>
            <a:ext cx="7825130" cy="3035101"/>
          </a:xfrm>
          <a:ln w="12700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_tradnl" dirty="0" err="1">
                <a:latin typeface="Courier" pitchFamily="2" charset="0"/>
              </a:rPr>
              <a:t>int</a:t>
            </a:r>
            <a:r>
              <a:rPr lang="es-ES_tradnl" dirty="0">
                <a:latin typeface="Courier" pitchFamily="2" charset="0"/>
              </a:rPr>
              <a:t> N = 25;</a:t>
            </a:r>
          </a:p>
          <a:p>
            <a:pPr marL="0" indent="0">
              <a:buNone/>
            </a:pPr>
            <a:r>
              <a:rPr lang="es-ES_tradnl" dirty="0" err="1">
                <a:latin typeface="Courier" pitchFamily="2" charset="0"/>
              </a:rPr>
              <a:t>int</a:t>
            </a:r>
            <a:r>
              <a:rPr lang="es-ES_tradnl" dirty="0">
                <a:latin typeface="Courier" pitchFamily="2" charset="0"/>
              </a:rPr>
              <a:t> &amp; </a:t>
            </a:r>
            <a:r>
              <a:rPr lang="es-ES_tradnl" dirty="0" err="1">
                <a:latin typeface="Courier" pitchFamily="2" charset="0"/>
              </a:rPr>
              <a:t>rN</a:t>
            </a:r>
            <a:r>
              <a:rPr lang="es-ES_tradnl" dirty="0">
                <a:latin typeface="Courier" pitchFamily="2" charset="0"/>
              </a:rPr>
              <a:t> = N;  // referencia a N</a:t>
            </a:r>
            <a:br>
              <a:rPr lang="es-ES_tradnl" dirty="0">
                <a:latin typeface="Courier" pitchFamily="2" charset="0"/>
              </a:rPr>
            </a:br>
            <a:r>
              <a:rPr lang="es-ES_tradnl" dirty="0">
                <a:latin typeface="Courier" pitchFamily="2" charset="0"/>
              </a:rPr>
              <a:t>    /* similar a puntero en semántica,</a:t>
            </a:r>
            <a:br>
              <a:rPr lang="es-ES_tradnl" dirty="0">
                <a:latin typeface="Courier" pitchFamily="2" charset="0"/>
              </a:rPr>
            </a:br>
            <a:r>
              <a:rPr lang="es-ES_tradnl" dirty="0">
                <a:latin typeface="Courier" pitchFamily="2" charset="0"/>
              </a:rPr>
              <a:t>       pero con sintaxis normal*/</a:t>
            </a:r>
          </a:p>
          <a:p>
            <a:pPr marL="0" indent="0">
              <a:buNone/>
            </a:pPr>
            <a:r>
              <a:rPr lang="es-ES_tradnl" dirty="0" err="1">
                <a:latin typeface="Courier" pitchFamily="2" charset="0"/>
              </a:rPr>
              <a:t>rN</a:t>
            </a:r>
            <a:r>
              <a:rPr lang="es-ES_tradnl" dirty="0">
                <a:latin typeface="Courier" pitchFamily="2" charset="0"/>
              </a:rPr>
              <a:t> = 36;</a:t>
            </a:r>
          </a:p>
          <a:p>
            <a:pPr marL="0" indent="0">
              <a:buNone/>
            </a:pPr>
            <a:r>
              <a:rPr lang="es-ES_tradnl" dirty="0" err="1">
                <a:latin typeface="Courier" pitchFamily="2" charset="0"/>
              </a:rPr>
              <a:t>cout</a:t>
            </a:r>
            <a:r>
              <a:rPr lang="es-ES_tradnl" dirty="0">
                <a:latin typeface="Courier" pitchFamily="2" charset="0"/>
              </a:rPr>
              <a:t> &lt;&lt; N;         // "36" es desplegado</a:t>
            </a:r>
          </a:p>
        </p:txBody>
      </p:sp>
      <p:sp>
        <p:nvSpPr>
          <p:cNvPr id="23" name="Freeform 22">
            <a:extLst>
              <a:ext uri="{FF2B5EF4-FFF2-40B4-BE49-F238E27FC236}">
                <a16:creationId xmlns:a16="http://schemas.microsoft.com/office/drawing/2014/main" id="{666822C8-A73F-5F20-F51D-4225723066CE}"/>
              </a:ext>
            </a:extLst>
          </p:cNvPr>
          <p:cNvSpPr/>
          <p:nvPr/>
        </p:nvSpPr>
        <p:spPr>
          <a:xfrm>
            <a:off x="9394931" y="3252203"/>
            <a:ext cx="914400" cy="685800"/>
          </a:xfrm>
          <a:custGeom>
            <a:avLst/>
            <a:gdLst/>
            <a:ahLst/>
            <a:cxnLst/>
            <a:rect l="0" t="0" r="r" b="b"/>
            <a:pathLst>
              <a:path w="2542" h="1907">
                <a:moveTo>
                  <a:pt x="317" y="0"/>
                </a:moveTo>
                <a:lnTo>
                  <a:pt x="318" y="0"/>
                </a:lnTo>
                <a:cubicBezTo>
                  <a:pt x="262" y="0"/>
                  <a:pt x="207" y="15"/>
                  <a:pt x="159" y="43"/>
                </a:cubicBezTo>
                <a:cubicBezTo>
                  <a:pt x="111" y="70"/>
                  <a:pt x="70" y="111"/>
                  <a:pt x="43" y="159"/>
                </a:cubicBezTo>
                <a:cubicBezTo>
                  <a:pt x="15" y="207"/>
                  <a:pt x="0" y="262"/>
                  <a:pt x="0" y="318"/>
                </a:cubicBezTo>
                <a:lnTo>
                  <a:pt x="0" y="1588"/>
                </a:lnTo>
                <a:lnTo>
                  <a:pt x="0" y="1588"/>
                </a:lnTo>
                <a:cubicBezTo>
                  <a:pt x="0" y="1644"/>
                  <a:pt x="15" y="1699"/>
                  <a:pt x="43" y="1747"/>
                </a:cubicBezTo>
                <a:cubicBezTo>
                  <a:pt x="70" y="1795"/>
                  <a:pt x="111" y="1836"/>
                  <a:pt x="159" y="1863"/>
                </a:cubicBezTo>
                <a:cubicBezTo>
                  <a:pt x="207" y="1891"/>
                  <a:pt x="262" y="1906"/>
                  <a:pt x="318" y="1906"/>
                </a:cubicBezTo>
                <a:lnTo>
                  <a:pt x="2223" y="1906"/>
                </a:lnTo>
                <a:lnTo>
                  <a:pt x="2223" y="1906"/>
                </a:lnTo>
                <a:cubicBezTo>
                  <a:pt x="2279" y="1906"/>
                  <a:pt x="2334" y="1891"/>
                  <a:pt x="2382" y="1863"/>
                </a:cubicBezTo>
                <a:cubicBezTo>
                  <a:pt x="2430" y="1836"/>
                  <a:pt x="2471" y="1795"/>
                  <a:pt x="2498" y="1747"/>
                </a:cubicBezTo>
                <a:cubicBezTo>
                  <a:pt x="2526" y="1699"/>
                  <a:pt x="2541" y="1644"/>
                  <a:pt x="2541" y="1588"/>
                </a:cubicBezTo>
                <a:lnTo>
                  <a:pt x="2541" y="317"/>
                </a:lnTo>
                <a:lnTo>
                  <a:pt x="2541" y="318"/>
                </a:lnTo>
                <a:lnTo>
                  <a:pt x="2541" y="318"/>
                </a:lnTo>
                <a:cubicBezTo>
                  <a:pt x="2541" y="262"/>
                  <a:pt x="2526" y="207"/>
                  <a:pt x="2498" y="159"/>
                </a:cubicBezTo>
                <a:cubicBezTo>
                  <a:pt x="2471" y="111"/>
                  <a:pt x="2430" y="70"/>
                  <a:pt x="2382" y="43"/>
                </a:cubicBezTo>
                <a:cubicBezTo>
                  <a:pt x="2334" y="15"/>
                  <a:pt x="2279" y="0"/>
                  <a:pt x="2223" y="0"/>
                </a:cubicBezTo>
                <a:lnTo>
                  <a:pt x="317" y="0"/>
                </a:lnTo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s-ES" sz="2400" b="0" strike="noStrike" spc="-1" dirty="0">
                <a:solidFill>
                  <a:srgbClr val="000000"/>
                </a:solidFill>
                <a:latin typeface="Times New Roman"/>
              </a:rPr>
              <a:t>25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6A59D4B-5011-1B0A-ABA3-7D0207B3D49A}"/>
              </a:ext>
            </a:extLst>
          </p:cNvPr>
          <p:cNvSpPr txBox="1"/>
          <p:nvPr/>
        </p:nvSpPr>
        <p:spPr>
          <a:xfrm>
            <a:off x="9009731" y="3023603"/>
            <a:ext cx="457200" cy="434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s-ES" sz="2400" b="0" strike="noStrike" spc="-1">
                <a:solidFill>
                  <a:srgbClr val="000000"/>
                </a:solidFill>
                <a:latin typeface="FreeSans"/>
              </a:rPr>
              <a:t>N</a:t>
            </a:r>
            <a:endParaRPr lang="es-E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C50416A3-6A63-39EE-2E14-DEC95A48F835}"/>
              </a:ext>
            </a:extLst>
          </p:cNvPr>
          <p:cNvSpPr/>
          <p:nvPr/>
        </p:nvSpPr>
        <p:spPr>
          <a:xfrm>
            <a:off x="10187291" y="4296203"/>
            <a:ext cx="914400" cy="685800"/>
          </a:xfrm>
          <a:custGeom>
            <a:avLst/>
            <a:gdLst/>
            <a:ahLst/>
            <a:cxnLst/>
            <a:rect l="0" t="0" r="r" b="b"/>
            <a:pathLst>
              <a:path w="2542" h="1907">
                <a:moveTo>
                  <a:pt x="317" y="0"/>
                </a:moveTo>
                <a:lnTo>
                  <a:pt x="318" y="0"/>
                </a:lnTo>
                <a:cubicBezTo>
                  <a:pt x="262" y="0"/>
                  <a:pt x="207" y="15"/>
                  <a:pt x="159" y="43"/>
                </a:cubicBezTo>
                <a:cubicBezTo>
                  <a:pt x="111" y="70"/>
                  <a:pt x="70" y="111"/>
                  <a:pt x="43" y="159"/>
                </a:cubicBezTo>
                <a:cubicBezTo>
                  <a:pt x="15" y="207"/>
                  <a:pt x="0" y="262"/>
                  <a:pt x="0" y="318"/>
                </a:cubicBezTo>
                <a:lnTo>
                  <a:pt x="0" y="1588"/>
                </a:lnTo>
                <a:lnTo>
                  <a:pt x="0" y="1588"/>
                </a:lnTo>
                <a:cubicBezTo>
                  <a:pt x="0" y="1644"/>
                  <a:pt x="15" y="1699"/>
                  <a:pt x="43" y="1747"/>
                </a:cubicBezTo>
                <a:cubicBezTo>
                  <a:pt x="70" y="1795"/>
                  <a:pt x="111" y="1836"/>
                  <a:pt x="159" y="1863"/>
                </a:cubicBezTo>
                <a:cubicBezTo>
                  <a:pt x="207" y="1891"/>
                  <a:pt x="262" y="1906"/>
                  <a:pt x="318" y="1906"/>
                </a:cubicBezTo>
                <a:lnTo>
                  <a:pt x="2223" y="1906"/>
                </a:lnTo>
                <a:lnTo>
                  <a:pt x="2223" y="1906"/>
                </a:lnTo>
                <a:cubicBezTo>
                  <a:pt x="2279" y="1906"/>
                  <a:pt x="2334" y="1891"/>
                  <a:pt x="2382" y="1863"/>
                </a:cubicBezTo>
                <a:cubicBezTo>
                  <a:pt x="2430" y="1836"/>
                  <a:pt x="2471" y="1795"/>
                  <a:pt x="2498" y="1747"/>
                </a:cubicBezTo>
                <a:cubicBezTo>
                  <a:pt x="2526" y="1699"/>
                  <a:pt x="2541" y="1644"/>
                  <a:pt x="2541" y="1588"/>
                </a:cubicBezTo>
                <a:lnTo>
                  <a:pt x="2541" y="317"/>
                </a:lnTo>
                <a:lnTo>
                  <a:pt x="2541" y="318"/>
                </a:lnTo>
                <a:lnTo>
                  <a:pt x="2541" y="318"/>
                </a:lnTo>
                <a:cubicBezTo>
                  <a:pt x="2541" y="262"/>
                  <a:pt x="2526" y="207"/>
                  <a:pt x="2498" y="159"/>
                </a:cubicBezTo>
                <a:cubicBezTo>
                  <a:pt x="2471" y="111"/>
                  <a:pt x="2430" y="70"/>
                  <a:pt x="2382" y="43"/>
                </a:cubicBezTo>
                <a:cubicBezTo>
                  <a:pt x="2334" y="15"/>
                  <a:pt x="2279" y="0"/>
                  <a:pt x="2223" y="0"/>
                </a:cubicBezTo>
                <a:lnTo>
                  <a:pt x="317" y="0"/>
                </a:lnTo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s-ES" sz="2400" b="0" strike="noStrike" spc="-1">
                <a:solidFill>
                  <a:srgbClr val="000000"/>
                </a:solidFill>
                <a:latin typeface="Times New Roman"/>
              </a:rPr>
              <a:t>25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FA97FCC-CDB1-84A1-44B4-4DA8C8408407}"/>
              </a:ext>
            </a:extLst>
          </p:cNvPr>
          <p:cNvSpPr txBox="1"/>
          <p:nvPr/>
        </p:nvSpPr>
        <p:spPr>
          <a:xfrm>
            <a:off x="9802091" y="4067603"/>
            <a:ext cx="457200" cy="434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s-ES" sz="2400" b="0" strike="noStrike" spc="-1">
                <a:solidFill>
                  <a:srgbClr val="000000"/>
                </a:solidFill>
                <a:latin typeface="FreeSans"/>
              </a:rPr>
              <a:t>N</a:t>
            </a:r>
            <a:endParaRPr lang="es-E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EB84516-2A7F-560E-1789-07CF430CBD9D}"/>
              </a:ext>
            </a:extLst>
          </p:cNvPr>
          <p:cNvSpPr txBox="1"/>
          <p:nvPr/>
        </p:nvSpPr>
        <p:spPr>
          <a:xfrm>
            <a:off x="9658091" y="4535603"/>
            <a:ext cx="529200" cy="4824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s-ES" sz="2400" b="0" strike="noStrike" spc="-1">
                <a:solidFill>
                  <a:srgbClr val="000000"/>
                </a:solidFill>
                <a:latin typeface="FreeSans"/>
              </a:rPr>
              <a:t>rN</a:t>
            </a:r>
            <a:endParaRPr lang="es-E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819C71E-4C96-44CA-D0F4-66EC4EB14985}"/>
              </a:ext>
            </a:extLst>
          </p:cNvPr>
          <p:cNvSpPr txBox="1"/>
          <p:nvPr/>
        </p:nvSpPr>
        <p:spPr>
          <a:xfrm>
            <a:off x="10774091" y="5111603"/>
            <a:ext cx="457200" cy="434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s-ES" sz="2400" b="0" strike="noStrike" spc="-1">
                <a:solidFill>
                  <a:srgbClr val="000000"/>
                </a:solidFill>
                <a:latin typeface="FreeSans"/>
              </a:rPr>
              <a:t>N</a:t>
            </a:r>
            <a:endParaRPr lang="es-E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" name="Straight Connector 28">
            <a:extLst>
              <a:ext uri="{FF2B5EF4-FFF2-40B4-BE49-F238E27FC236}">
                <a16:creationId xmlns:a16="http://schemas.microsoft.com/office/drawing/2014/main" id="{BE8F5732-B555-33EE-F695-91987875B1BB}"/>
              </a:ext>
            </a:extLst>
          </p:cNvPr>
          <p:cNvSpPr/>
          <p:nvPr/>
        </p:nvSpPr>
        <p:spPr>
          <a:xfrm flipV="1">
            <a:off x="7015655" y="3635603"/>
            <a:ext cx="2267676" cy="8024"/>
          </a:xfrm>
          <a:prstGeom prst="line">
            <a:avLst/>
          </a:prstGeom>
          <a:ln w="28575"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" name="Straight Connector 29">
            <a:extLst>
              <a:ext uri="{FF2B5EF4-FFF2-40B4-BE49-F238E27FC236}">
                <a16:creationId xmlns:a16="http://schemas.microsoft.com/office/drawing/2014/main" id="{64F85121-7015-E33C-C8D2-B76E7C07BCB8}"/>
              </a:ext>
            </a:extLst>
          </p:cNvPr>
          <p:cNvSpPr/>
          <p:nvPr/>
        </p:nvSpPr>
        <p:spPr>
          <a:xfrm>
            <a:off x="7914291" y="4196896"/>
            <a:ext cx="1369040" cy="178297"/>
          </a:xfrm>
          <a:prstGeom prst="line">
            <a:avLst/>
          </a:prstGeom>
          <a:ln w="28575"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BA586BB9-24FC-8A7B-3E65-06B2C786A9C1}"/>
              </a:ext>
            </a:extLst>
          </p:cNvPr>
          <p:cNvSpPr/>
          <p:nvPr/>
        </p:nvSpPr>
        <p:spPr>
          <a:xfrm>
            <a:off x="11043795" y="5484686"/>
            <a:ext cx="914400" cy="685800"/>
          </a:xfrm>
          <a:custGeom>
            <a:avLst/>
            <a:gdLst/>
            <a:ahLst/>
            <a:cxnLst/>
            <a:rect l="0" t="0" r="r" b="b"/>
            <a:pathLst>
              <a:path w="2542" h="1907">
                <a:moveTo>
                  <a:pt x="317" y="0"/>
                </a:moveTo>
                <a:lnTo>
                  <a:pt x="318" y="0"/>
                </a:lnTo>
                <a:cubicBezTo>
                  <a:pt x="262" y="0"/>
                  <a:pt x="207" y="15"/>
                  <a:pt x="159" y="43"/>
                </a:cubicBezTo>
                <a:cubicBezTo>
                  <a:pt x="111" y="70"/>
                  <a:pt x="70" y="111"/>
                  <a:pt x="43" y="159"/>
                </a:cubicBezTo>
                <a:cubicBezTo>
                  <a:pt x="15" y="207"/>
                  <a:pt x="0" y="262"/>
                  <a:pt x="0" y="318"/>
                </a:cubicBezTo>
                <a:lnTo>
                  <a:pt x="0" y="1588"/>
                </a:lnTo>
                <a:lnTo>
                  <a:pt x="0" y="1588"/>
                </a:lnTo>
                <a:cubicBezTo>
                  <a:pt x="0" y="1644"/>
                  <a:pt x="15" y="1699"/>
                  <a:pt x="43" y="1747"/>
                </a:cubicBezTo>
                <a:cubicBezTo>
                  <a:pt x="70" y="1795"/>
                  <a:pt x="111" y="1836"/>
                  <a:pt x="159" y="1863"/>
                </a:cubicBezTo>
                <a:cubicBezTo>
                  <a:pt x="207" y="1891"/>
                  <a:pt x="262" y="1906"/>
                  <a:pt x="318" y="1906"/>
                </a:cubicBezTo>
                <a:lnTo>
                  <a:pt x="2223" y="1906"/>
                </a:lnTo>
                <a:lnTo>
                  <a:pt x="2223" y="1906"/>
                </a:lnTo>
                <a:cubicBezTo>
                  <a:pt x="2279" y="1906"/>
                  <a:pt x="2334" y="1891"/>
                  <a:pt x="2382" y="1863"/>
                </a:cubicBezTo>
                <a:cubicBezTo>
                  <a:pt x="2430" y="1836"/>
                  <a:pt x="2471" y="1795"/>
                  <a:pt x="2498" y="1747"/>
                </a:cubicBezTo>
                <a:cubicBezTo>
                  <a:pt x="2526" y="1699"/>
                  <a:pt x="2541" y="1644"/>
                  <a:pt x="2541" y="1588"/>
                </a:cubicBezTo>
                <a:lnTo>
                  <a:pt x="2541" y="317"/>
                </a:lnTo>
                <a:lnTo>
                  <a:pt x="2541" y="318"/>
                </a:lnTo>
                <a:lnTo>
                  <a:pt x="2541" y="318"/>
                </a:lnTo>
                <a:cubicBezTo>
                  <a:pt x="2541" y="262"/>
                  <a:pt x="2526" y="207"/>
                  <a:pt x="2498" y="159"/>
                </a:cubicBezTo>
                <a:cubicBezTo>
                  <a:pt x="2471" y="111"/>
                  <a:pt x="2430" y="70"/>
                  <a:pt x="2382" y="43"/>
                </a:cubicBezTo>
                <a:cubicBezTo>
                  <a:pt x="2334" y="15"/>
                  <a:pt x="2279" y="0"/>
                  <a:pt x="2223" y="0"/>
                </a:cubicBezTo>
                <a:lnTo>
                  <a:pt x="317" y="0"/>
                </a:lnTo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s-ES" sz="2400" b="0" strike="noStrike" spc="-1">
                <a:solidFill>
                  <a:srgbClr val="000000"/>
                </a:solidFill>
                <a:latin typeface="Times New Roman"/>
              </a:rPr>
              <a:t>36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5285A8B-5995-AA2A-D5F5-B518C781C4C2}"/>
              </a:ext>
            </a:extLst>
          </p:cNvPr>
          <p:cNvSpPr txBox="1"/>
          <p:nvPr/>
        </p:nvSpPr>
        <p:spPr>
          <a:xfrm>
            <a:off x="10514595" y="5724086"/>
            <a:ext cx="529200" cy="4824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s-ES" sz="2400" b="0" strike="noStrike" spc="-1" dirty="0" err="1">
                <a:solidFill>
                  <a:srgbClr val="000000"/>
                </a:solidFill>
                <a:latin typeface="FreeSans"/>
              </a:rPr>
              <a:t>rN</a:t>
            </a:r>
            <a:endParaRPr lang="es-ES" sz="2400" b="0" strike="noStrike" spc="-1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9" name="Freeform 38">
            <a:extLst>
              <a:ext uri="{FF2B5EF4-FFF2-40B4-BE49-F238E27FC236}">
                <a16:creationId xmlns:a16="http://schemas.microsoft.com/office/drawing/2014/main" id="{D125CCC0-0A36-A574-493B-C54BF0E20646}"/>
              </a:ext>
            </a:extLst>
          </p:cNvPr>
          <p:cNvSpPr/>
          <p:nvPr/>
        </p:nvSpPr>
        <p:spPr>
          <a:xfrm>
            <a:off x="3394129" y="5379131"/>
            <a:ext cx="7120466" cy="344933"/>
          </a:xfrm>
          <a:custGeom>
            <a:avLst/>
            <a:gdLst>
              <a:gd name="connsiteX0" fmla="*/ 0 w 6772759"/>
              <a:gd name="connsiteY0" fmla="*/ 106853 h 370324"/>
              <a:gd name="connsiteX1" fmla="*/ 4695986 w 6772759"/>
              <a:gd name="connsiteY1" fmla="*/ 13863 h 370324"/>
              <a:gd name="connsiteX2" fmla="*/ 6772759 w 6772759"/>
              <a:gd name="connsiteY2" fmla="*/ 370324 h 370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72759" h="370324">
                <a:moveTo>
                  <a:pt x="0" y="106853"/>
                </a:moveTo>
                <a:cubicBezTo>
                  <a:pt x="1783596" y="38402"/>
                  <a:pt x="3567193" y="-30049"/>
                  <a:pt x="4695986" y="13863"/>
                </a:cubicBezTo>
                <a:cubicBezTo>
                  <a:pt x="5824779" y="57775"/>
                  <a:pt x="6298769" y="214049"/>
                  <a:pt x="6772759" y="370324"/>
                </a:cubicBezTo>
              </a:path>
            </a:pathLst>
          </a:custGeom>
          <a:noFill/>
          <a:ln w="28575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8861276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9C8A2-78A8-6DB9-3A1C-63B383046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3600" dirty="0"/>
              <a:t>Verificación de pre-condiciones con </a:t>
            </a:r>
            <a:r>
              <a:rPr lang="es-ES" sz="3600" dirty="0" err="1"/>
              <a:t>assert</a:t>
            </a:r>
            <a:r>
              <a:rPr lang="es-ES" sz="3600" dirty="0"/>
              <a:t> (afirmar)</a:t>
            </a:r>
            <a:endParaRPr lang="es-ES_tradnl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2B051E-50F8-C926-803E-A70F4250D1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165" y="1231970"/>
            <a:ext cx="11042373" cy="1475371"/>
          </a:xfrm>
        </p:spPr>
        <p:txBody>
          <a:bodyPr/>
          <a:lstStyle/>
          <a:p>
            <a:r>
              <a:rPr lang="es-ES" dirty="0"/>
              <a:t>La macro </a:t>
            </a:r>
            <a:r>
              <a:rPr lang="es-ES" dirty="0" err="1"/>
              <a:t>assert</a:t>
            </a:r>
            <a:r>
              <a:rPr lang="es-ES" dirty="0"/>
              <a:t>() puede ser llamada cuando se desee garantizar absolutamente que se satisface alguna condición. Chequeo de rango es común: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23B6C4-4F2C-20FC-89D4-9E487BFC1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/>
              <a:t>ELO329: Agustín J. González</a:t>
            </a:r>
            <a:endParaRPr lang="es-ES_tradnl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0F48C3-02B5-0924-877C-93BD19491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8B298-836D-BF4F-8BF0-A4B0B62BAAF1}" type="slidenum">
              <a:rPr lang="es-ES_tradnl" smtClean="0"/>
              <a:pPr/>
              <a:t>9</a:t>
            </a:fld>
            <a:endParaRPr lang="es-ES_tradnl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D29DAE-21C2-042D-9FF8-DBED883A86D2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1577788" y="2545976"/>
            <a:ext cx="9458074" cy="3783070"/>
          </a:xfrm>
          <a:ln w="12700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double </a:t>
            </a:r>
            <a:r>
              <a:rPr lang="en-GB" dirty="0" err="1"/>
              <a:t>future_value</a:t>
            </a:r>
            <a:r>
              <a:rPr lang="en-GB" dirty="0"/>
              <a:t>(double </a:t>
            </a:r>
            <a:r>
              <a:rPr lang="en-GB" dirty="0" err="1"/>
              <a:t>initial_balance</a:t>
            </a:r>
            <a:r>
              <a:rPr lang="en-GB" dirty="0"/>
              <a:t>, double p, int </a:t>
            </a:r>
            <a:r>
              <a:rPr lang="en-GB" dirty="0" err="1"/>
              <a:t>nyear</a:t>
            </a:r>
            <a:r>
              <a:rPr lang="en-GB" dirty="0"/>
              <a:t>)‏ {  </a:t>
            </a:r>
            <a:endParaRPr lang="es-ES" dirty="0"/>
          </a:p>
          <a:p>
            <a:pPr marL="0" indent="0">
              <a:buNone/>
            </a:pPr>
            <a:r>
              <a:rPr lang="es-ES" dirty="0"/>
              <a:t>  </a:t>
            </a:r>
            <a:r>
              <a:rPr lang="es-ES" dirty="0" err="1">
                <a:solidFill>
                  <a:srgbClr val="0432FF"/>
                </a:solidFill>
              </a:rPr>
              <a:t>assert</a:t>
            </a:r>
            <a:r>
              <a:rPr lang="es-ES" dirty="0">
                <a:solidFill>
                  <a:srgbClr val="0432FF"/>
                </a:solidFill>
              </a:rPr>
              <a:t>( </a:t>
            </a:r>
            <a:r>
              <a:rPr lang="es-ES" dirty="0" err="1">
                <a:solidFill>
                  <a:srgbClr val="0432FF"/>
                </a:solidFill>
              </a:rPr>
              <a:t>nyear</a:t>
            </a:r>
            <a:r>
              <a:rPr lang="es-ES" dirty="0">
                <a:solidFill>
                  <a:srgbClr val="0432FF"/>
                </a:solidFill>
              </a:rPr>
              <a:t> &gt;= 0 );   // es útil para depuración de programas</a:t>
            </a:r>
          </a:p>
          <a:p>
            <a:pPr marL="0" indent="0">
              <a:buNone/>
            </a:pPr>
            <a:r>
              <a:rPr lang="en-GB" dirty="0">
                <a:solidFill>
                  <a:srgbClr val="0432FF"/>
                </a:solidFill>
              </a:rPr>
              <a:t>  assert( p &gt;= 0 );</a:t>
            </a:r>
            <a:endParaRPr lang="es-ES" dirty="0">
              <a:solidFill>
                <a:srgbClr val="0432FF"/>
              </a:solidFill>
            </a:endParaRPr>
          </a:p>
          <a:p>
            <a:pPr marL="0" indent="0">
              <a:buNone/>
            </a:pPr>
            <a:r>
              <a:rPr lang="en-GB" dirty="0"/>
              <a:t>  double b = </a:t>
            </a:r>
            <a:r>
              <a:rPr lang="en-GB" dirty="0" err="1"/>
              <a:t>initial_balance</a:t>
            </a:r>
            <a:r>
              <a:rPr lang="en-GB" dirty="0"/>
              <a:t> </a:t>
            </a:r>
            <a:endParaRPr lang="es-ES" dirty="0"/>
          </a:p>
          <a:p>
            <a:pPr marL="0" indent="0">
              <a:buNone/>
            </a:pPr>
            <a:r>
              <a:rPr lang="en-GB" dirty="0"/>
              <a:t>           * pow(1 + p / (12 * 100), 12 * </a:t>
            </a:r>
            <a:r>
              <a:rPr lang="en-GB" dirty="0" err="1"/>
              <a:t>nyear</a:t>
            </a:r>
            <a:r>
              <a:rPr lang="en-GB" dirty="0"/>
              <a:t>);</a:t>
            </a:r>
            <a:endParaRPr lang="es-ES" dirty="0"/>
          </a:p>
          <a:p>
            <a:pPr marL="0" indent="0">
              <a:buNone/>
            </a:pPr>
            <a:r>
              <a:rPr lang="en-GB" dirty="0"/>
              <a:t>  return b;</a:t>
            </a:r>
            <a:endParaRPr lang="es-ES" dirty="0"/>
          </a:p>
          <a:p>
            <a:pPr marL="0" indent="0">
              <a:buNone/>
            </a:pPr>
            <a:r>
              <a:rPr lang="en-GB" dirty="0"/>
              <a:t>}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56922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OP_Template_2022" id="{EF16D744-8F12-A949-9806-AE42449CCAFF}" vid="{36B2CFD3-DDCD-6242-8B0B-6D31F497726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4677</TotalTime>
  <Words>822</Words>
  <Application>Microsoft Macintosh PowerPoint</Application>
  <PresentationFormat>Widescreen</PresentationFormat>
  <Paragraphs>108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Courier</vt:lpstr>
      <vt:lpstr>Courier New</vt:lpstr>
      <vt:lpstr>FreeSans</vt:lpstr>
      <vt:lpstr>Times New Roman</vt:lpstr>
      <vt:lpstr>Wingdings</vt:lpstr>
      <vt:lpstr>Office Theme</vt:lpstr>
      <vt:lpstr>const, referencias (&amp;), y macro assert en C++</vt:lpstr>
      <vt:lpstr>Calificador const</vt:lpstr>
      <vt:lpstr>Calificador const en punteros</vt:lpstr>
      <vt:lpstr>Punteros Constantes</vt:lpstr>
      <vt:lpstr>Uso de const en métodos</vt:lpstr>
      <vt:lpstr>Ejemplo: Uso de “const”</vt:lpstr>
      <vt:lpstr>Alcance de Variables</vt:lpstr>
      <vt:lpstr>Referencias</vt:lpstr>
      <vt:lpstr>Verificación de pre-condiciones con assert (afirmar)</vt:lpstr>
      <vt:lpstr>assert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Diseño y Programación Orientados a Objetos</dc:title>
  <dc:subject/>
  <dc:creator>Agustín González</dc:creator>
  <cp:keywords/>
  <dc:description/>
  <cp:lastModifiedBy>Agustin Gonzalez</cp:lastModifiedBy>
  <cp:revision>212</cp:revision>
  <dcterms:created xsi:type="dcterms:W3CDTF">2021-09-30T23:46:18Z</dcterms:created>
  <dcterms:modified xsi:type="dcterms:W3CDTF">2022-06-01T02:33:57Z</dcterms:modified>
  <cp:category/>
</cp:coreProperties>
</file>