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9" r:id="rId3"/>
    <p:sldId id="265" r:id="rId4"/>
    <p:sldId id="274" r:id="rId5"/>
    <p:sldId id="275" r:id="rId6"/>
    <p:sldId id="277" r:id="rId7"/>
    <p:sldId id="278" r:id="rId8"/>
    <p:sldId id="279" r:id="rId9"/>
    <p:sldId id="266" r:id="rId10"/>
    <p:sldId id="280" r:id="rId11"/>
    <p:sldId id="281" r:id="rId12"/>
    <p:sldId id="283" r:id="rId13"/>
    <p:sldId id="328" r:id="rId14"/>
    <p:sldId id="282" r:id="rId15"/>
    <p:sldId id="331" r:id="rId16"/>
    <p:sldId id="332" r:id="rId17"/>
    <p:sldId id="330" r:id="rId18"/>
    <p:sldId id="335" r:id="rId19"/>
    <p:sldId id="336" r:id="rId20"/>
    <p:sldId id="337" r:id="rId21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5:24:36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0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1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9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90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11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72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8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1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04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blo.sanchezmo@usm.cl" TargetMode="External"/><Relationship Id="rId2" Type="http://schemas.openxmlformats.org/officeDocument/2006/relationships/hyperlink" Target="mailto:patricio.olivaresr@usm.cl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8D2F3F-6773-5D66-E433-CF74E99FE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s-MX" sz="2400" b="1" i="0" dirty="0">
                <a:effectLst/>
                <a:latin typeface="Helvetica Neue"/>
              </a:rPr>
            </a:br>
            <a:r>
              <a:rPr lang="es-MX" sz="2400" b="1" i="0" dirty="0">
                <a:effectLst/>
                <a:latin typeface="Helvetica Neue"/>
              </a:rPr>
              <a:t>ELO-329 - </a:t>
            </a:r>
            <a:r>
              <a:rPr lang="es-MX" sz="2400" b="1" i="0" dirty="0" err="1">
                <a:effectLst/>
                <a:latin typeface="Helvetica Neue"/>
              </a:rPr>
              <a:t>DyPOO</a:t>
            </a:r>
            <a:br>
              <a:rPr lang="es-MX" sz="2400" b="1" i="0" dirty="0">
                <a:effectLst/>
                <a:latin typeface="Helvetica Neue"/>
              </a:rPr>
            </a:br>
            <a:r>
              <a:rPr lang="es-MX" sz="2400" b="1" i="0" dirty="0">
                <a:effectLst/>
                <a:latin typeface="Helvetica Neue"/>
              </a:rPr>
              <a:t>Ayudantía 4y5</a:t>
            </a:r>
            <a:br>
              <a:rPr lang="es-MX" sz="2400" b="1" i="0" dirty="0">
                <a:effectLst/>
                <a:latin typeface="Helvetica Neue"/>
              </a:rPr>
            </a:br>
            <a:br>
              <a:rPr lang="es-MX" sz="2400" b="1" i="0" dirty="0">
                <a:effectLst/>
                <a:latin typeface="Helvetica Neue"/>
              </a:rPr>
            </a:br>
            <a:r>
              <a:rPr lang="es-MX" sz="2400" b="1" i="0" dirty="0">
                <a:effectLst/>
                <a:latin typeface="Helvetica Neue"/>
              </a:rPr>
              <a:t>Clases </a:t>
            </a:r>
            <a:r>
              <a:rPr lang="es-MX" sz="2400" b="1" i="1" dirty="0" err="1">
                <a:effectLst/>
                <a:latin typeface="Helvetica Neue"/>
              </a:rPr>
              <a:t>Object</a:t>
            </a:r>
            <a:r>
              <a:rPr lang="es-MX" sz="2400" b="1" i="1" dirty="0">
                <a:latin typeface="Helvetica Neue"/>
              </a:rPr>
              <a:t> </a:t>
            </a:r>
            <a:r>
              <a:rPr lang="es-MX" sz="2400" b="1" dirty="0">
                <a:latin typeface="Helvetica Neue"/>
              </a:rPr>
              <a:t>y </a:t>
            </a:r>
            <a:r>
              <a:rPr lang="es-MX" sz="2400" b="1" i="1" dirty="0" err="1">
                <a:latin typeface="Helvetica Neue"/>
              </a:rPr>
              <a:t>Class</a:t>
            </a:r>
            <a:r>
              <a:rPr lang="es-MX" sz="2400" b="1" i="1" dirty="0">
                <a:latin typeface="Helvetica Neue"/>
              </a:rPr>
              <a:t>; </a:t>
            </a:r>
            <a:r>
              <a:rPr lang="es-MX" sz="2400" b="1" dirty="0">
                <a:latin typeface="Helvetica Neue"/>
              </a:rPr>
              <a:t>Interfaces y Clases Anidadas</a:t>
            </a:r>
            <a:br>
              <a:rPr lang="es-MX" sz="2400" b="1" dirty="0">
                <a:latin typeface="Helvetica Neue"/>
              </a:rPr>
            </a:br>
            <a:br>
              <a:rPr lang="es-MX" sz="2400" b="1" dirty="0">
                <a:latin typeface="Helvetica Neue"/>
              </a:rPr>
            </a:br>
            <a:br>
              <a:rPr lang="es-MX" sz="2400" b="1" dirty="0">
                <a:latin typeface="Helvetica Neue"/>
              </a:rPr>
            </a:br>
            <a:r>
              <a:rPr lang="es-MX" sz="2400" b="1" dirty="0">
                <a:latin typeface="Helvetica Neue"/>
              </a:rPr>
              <a:t>*</a:t>
            </a:r>
            <a:r>
              <a:rPr lang="es-MX" sz="2400" b="1" dirty="0" err="1">
                <a:latin typeface="Helvetica Neue"/>
              </a:rPr>
              <a:t>ArrayList</a:t>
            </a:r>
            <a:r>
              <a:rPr lang="es-MX" sz="2400" b="1" dirty="0">
                <a:latin typeface="Helvetica Neue"/>
              </a:rPr>
              <a:t> fue visto en la ayudantía 3*</a:t>
            </a:r>
            <a:endParaRPr lang="es-CL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692EFA-6DC2-290F-10A6-1CD3E8C0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CL" sz="1500" b="0" i="0">
                <a:effectLst/>
                <a:latin typeface="Helvetica Neue"/>
              </a:rPr>
              <a:t>Profesor Patricio Olivares</a:t>
            </a:r>
            <a:br>
              <a:rPr lang="es-CL" sz="1500"/>
            </a:br>
            <a:r>
              <a:rPr lang="es-CL" sz="1500" b="0" i="0" u="sng">
                <a:effectLst/>
                <a:latin typeface="Helvetica Neue"/>
                <a:hlinkClick r:id="rId2"/>
              </a:rPr>
              <a:t>patricio.olivaresr@usm.cl</a:t>
            </a:r>
            <a:endParaRPr lang="es-CL" sz="1500" b="0" i="0" u="sng"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br>
              <a:rPr lang="es-CL" sz="1500"/>
            </a:br>
            <a:r>
              <a:rPr lang="es-CL" sz="1500" b="0" i="0">
                <a:effectLst/>
                <a:latin typeface="Helvetica Neue"/>
              </a:rPr>
              <a:t>Ayudante Pablo Sánchez</a:t>
            </a:r>
            <a:br>
              <a:rPr lang="es-CL" sz="1500"/>
            </a:br>
            <a:r>
              <a:rPr lang="es-CL" sz="1500" b="0" i="0" u="sng">
                <a:effectLst/>
                <a:latin typeface="Helvetica Neue"/>
                <a:hlinkClick r:id="rId3"/>
              </a:rPr>
              <a:t>pablo.sanchezmo@usm.cl</a:t>
            </a:r>
            <a:endParaRPr lang="es-CL" sz="1500"/>
          </a:p>
        </p:txBody>
      </p:sp>
      <p:sp>
        <p:nvSpPr>
          <p:cNvPr id="2066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1" name="Graphic 2060" descr="Gallo">
            <a:extLst>
              <a:ext uri="{FF2B5EF4-FFF2-40B4-BE49-F238E27FC236}">
                <a16:creationId xmlns:a16="http://schemas.microsoft.com/office/drawing/2014/main" id="{1FDED445-DE61-5C37-A684-2EA865D1B5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040" y="1371600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1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¿Cómo se implementan las Interfaces?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4217"/>
            <a:ext cx="10515600" cy="4251960"/>
          </a:xfrm>
        </p:spPr>
        <p:txBody>
          <a:bodyPr/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Consideremos los ayudantes. Un ayudante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empleado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, como también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 un </a:t>
            </a:r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estudiante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. ¿Cuál de estas relaciones debería ponderar?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Pongamos el escenario donde </a:t>
            </a:r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empleado 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es la clase y </a:t>
            </a:r>
            <a:r>
              <a:rPr lang="es-CL" i="1" dirty="0">
                <a:latin typeface="Arial" panose="020B0604020202020204" pitchFamily="34" charset="0"/>
                <a:cs typeface="Arial" panose="020B0604020202020204" pitchFamily="34" charset="0"/>
              </a:rPr>
              <a:t>estudiante 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es una interface.</a:t>
            </a:r>
          </a:p>
          <a:p>
            <a:pPr marL="0" indent="0">
              <a:buNone/>
            </a:pPr>
            <a:endParaRPr lang="es-CL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31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¿Cómo se implementan las Interfaces? - Ejemplo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45DD37-4F43-090D-29BB-6873C1015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39" y="1220575"/>
            <a:ext cx="9813121" cy="5344311"/>
          </a:xfrm>
        </p:spPr>
      </p:pic>
    </p:spTree>
    <p:extLst>
      <p:ext uri="{BB962C8B-B14F-4D97-AF65-F5344CB8AC3E}">
        <p14:creationId xmlns:p14="http://schemas.microsoft.com/office/powerpoint/2010/main" val="3488383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Conclusiones sobre las Interfaces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1C5008-3A1C-5823-79FC-E8778508E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En java, cada clase puede tener solo una clase como base, pero puede implementar varias interfaces.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También se cumple el principio de sustitución con las interfaces.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Cuando existe relación “es-un” con varias categorías del mundo real, se usa herencia con una de ellas e interfaces para conseguir el comportamiento deseado para un objeto.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 se crean instancias de las interfaces (al igual que con las clases abstractas).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Todos los métodos en las interfaces son públicos, no es necesario indicarlo.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Puede incluir constantes con la regla “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final”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08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8CF33589-5996-AA61-1C9C-4C613F27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145" y="2041754"/>
            <a:ext cx="3331829" cy="335853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81D1D63-A017-A943-B911-F7DBAF651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25" y="634054"/>
            <a:ext cx="1809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72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Anidadas (clases dentro de clases)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¿Por qué las queremos? 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Si tenemos una clase relativamente compleja que requiere de componentes independientes, es válido realizar una clase dentro de esta.</a:t>
            </a:r>
            <a:b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Ej.: Auto.java implementa la clase grande auto y la anidada motor.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Más </a:t>
            </a:r>
            <a:r>
              <a:rPr lang="es-MX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fácil de concebir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 objeto que estás describiendo y un código más </a:t>
            </a:r>
            <a:r>
              <a:rPr lang="es-MX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legible y entendible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lang="es-MX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reduce el código fuente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(el código descrito en un archivo o en un conjunto de archivos)</a:t>
            </a:r>
          </a:p>
          <a:p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179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Anidadas - Implementación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Lo mismo como si estuviera en archivos separados:</a:t>
            </a:r>
          </a:p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Definir instancias de la clase B(anidada) dentro de la clase A</a:t>
            </a:r>
          </a:p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Puedes hacer clases anidadas estáticas y no estáticas.</a:t>
            </a:r>
          </a:p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Hacer uso de lo definido en la clase A.</a:t>
            </a:r>
          </a:p>
        </p:txBody>
      </p:sp>
      <p:pic>
        <p:nvPicPr>
          <p:cNvPr id="3" name="Picture 4" descr="Clases Anidadas en Java - Estáticas | Java desde Cero">
            <a:extLst>
              <a:ext uri="{FF2B5EF4-FFF2-40B4-BE49-F238E27FC236}">
                <a16:creationId xmlns:a16="http://schemas.microsoft.com/office/drawing/2014/main" id="{5B9EB96A-C220-DE2D-BF0B-CDE9BCA3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2290" y="3968885"/>
            <a:ext cx="4867419" cy="241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386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30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3000">
                <a:latin typeface="Arial" panose="020B0604020202020204" pitchFamily="34" charset="0"/>
                <a:cs typeface="Arial" panose="020B0604020202020204" pitchFamily="34" charset="0"/>
              </a:rPr>
              <a:t>Clases Anidadas - Ejemplo</a:t>
            </a:r>
            <a:endParaRPr lang="es-CL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084" y="2532888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25450 w 3291840"/>
              <a:gd name="connsiteY1" fmla="*/ 0 h 18288"/>
              <a:gd name="connsiteX2" fmla="*/ 1283818 w 3291840"/>
              <a:gd name="connsiteY2" fmla="*/ 0 h 18288"/>
              <a:gd name="connsiteX3" fmla="*/ 1975104 w 3291840"/>
              <a:gd name="connsiteY3" fmla="*/ 0 h 18288"/>
              <a:gd name="connsiteX4" fmla="*/ 2666390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567635 w 3291840"/>
              <a:gd name="connsiteY7" fmla="*/ 18288 h 18288"/>
              <a:gd name="connsiteX8" fmla="*/ 1843430 w 3291840"/>
              <a:gd name="connsiteY8" fmla="*/ 18288 h 18288"/>
              <a:gd name="connsiteX9" fmla="*/ 1185062 w 3291840"/>
              <a:gd name="connsiteY9" fmla="*/ 18288 h 18288"/>
              <a:gd name="connsiteX10" fmla="*/ 0 w 3291840"/>
              <a:gd name="connsiteY10" fmla="*/ 18288 h 18288"/>
              <a:gd name="connsiteX11" fmla="*/ 0 w 329184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1131" y="8157"/>
                  <a:pt x="3291427" y="12125"/>
                  <a:pt x="3291840" y="18288"/>
                </a:cubicBezTo>
                <a:cubicBezTo>
                  <a:pt x="3043276" y="37868"/>
                  <a:pt x="2921041" y="-12908"/>
                  <a:pt x="2567635" y="18288"/>
                </a:cubicBezTo>
                <a:cubicBezTo>
                  <a:pt x="2214230" y="49484"/>
                  <a:pt x="2189623" y="-13019"/>
                  <a:pt x="1843430" y="18288"/>
                </a:cubicBezTo>
                <a:cubicBezTo>
                  <a:pt x="1497237" y="49595"/>
                  <a:pt x="1492584" y="29180"/>
                  <a:pt x="1185062" y="18288"/>
                </a:cubicBezTo>
                <a:cubicBezTo>
                  <a:pt x="877540" y="7396"/>
                  <a:pt x="313238" y="464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1576" y="4493"/>
                  <a:pt x="3292224" y="9472"/>
                  <a:pt x="3291840" y="18288"/>
                </a:cubicBezTo>
                <a:cubicBezTo>
                  <a:pt x="3120474" y="15714"/>
                  <a:pt x="2816568" y="4633"/>
                  <a:pt x="2633472" y="18288"/>
                </a:cubicBezTo>
                <a:cubicBezTo>
                  <a:pt x="2450376" y="31943"/>
                  <a:pt x="2160769" y="37350"/>
                  <a:pt x="1909267" y="18288"/>
                </a:cubicBezTo>
                <a:cubicBezTo>
                  <a:pt x="1657765" y="-774"/>
                  <a:pt x="1623992" y="9648"/>
                  <a:pt x="1349654" y="18288"/>
                </a:cubicBezTo>
                <a:cubicBezTo>
                  <a:pt x="1075316" y="26928"/>
                  <a:pt x="833426" y="34181"/>
                  <a:pt x="691286" y="18288"/>
                </a:cubicBezTo>
                <a:cubicBezTo>
                  <a:pt x="549146" y="2395"/>
                  <a:pt x="342011" y="24201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8D4BFF"/>
          </a:solidFill>
          <a:ln w="38100" cap="rnd">
            <a:solidFill>
              <a:srgbClr val="8D4B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293603F-DA2E-D93F-14DD-E617F8B6A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Definir instancias de la clase B(anidada) dentro de la clase A</a:t>
            </a:r>
          </a:p>
          <a:p>
            <a:pPr>
              <a:lnSpc>
                <a:spcPct val="10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Puedes hacer clases anidadas estáticas y no estáticas.</a:t>
            </a:r>
          </a:p>
          <a:p>
            <a:pPr>
              <a:lnSpc>
                <a:spcPct val="100000"/>
              </a:lnSpc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Hacer uso de lo definido en la clase A.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A6BBD03-BB7D-31D7-6794-64B2F03B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811" y="164547"/>
            <a:ext cx="6872533" cy="652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4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3C52A4A5-7E3D-F356-E0F2-800521134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259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Paréntesis de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 (en caso de dudas; si no, omitir)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84A55D-6370-6276-D4CE-7B0C90903222}"/>
              </a:ext>
            </a:extLst>
          </p:cNvPr>
          <p:cNvSpPr txBox="1"/>
          <p:nvPr/>
        </p:nvSpPr>
        <p:spPr>
          <a:xfrm>
            <a:off x="511729" y="2025428"/>
            <a:ext cx="106533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Atributos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Estos atributos están definidos en </a:t>
            </a:r>
            <a:r>
              <a:rPr lang="es-MX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la clase y no las instancias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esto quiere decir que </a:t>
            </a:r>
            <a:r>
              <a:rPr lang="es-MX" sz="2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 es necesario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instanciar la clase para acceder a este atributo. Un ejemplo es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math.PI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siendo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una clase y PI un atributo </a:t>
            </a:r>
            <a:r>
              <a:rPr lang="es-MX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definido dentro de la clase con el valor que todos conocemos.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Métodos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Al igual que los atributos, se puede acceder a estos métodos sin instanciar la clase. Una particularidad de estos métodos es que </a:t>
            </a:r>
            <a:r>
              <a:rPr lang="es-MX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solo pueden utilizar atributos </a:t>
            </a:r>
            <a:r>
              <a:rPr lang="es-MX" sz="2400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definidos en la clase.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: No puede ser instanciada. Puedes ocupar sus atributos y métodos </a:t>
            </a:r>
            <a:r>
              <a:rPr lang="es-MX" sz="2400" dirty="0" err="1">
                <a:latin typeface="Arial" panose="020B0604020202020204" pitchFamily="34" charset="0"/>
                <a:cs typeface="Arial" panose="020B0604020202020204" pitchFamily="34" charset="0"/>
              </a:rPr>
              <a:t>estaticos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y nada más.</a:t>
            </a:r>
            <a:endParaRPr lang="es-CL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186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Anidadas – Clases Anónimas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Cuando la clase que deseamos implementar es relativamente breve, de una sola instancia o de características muy poco impactantes para la complejidad del programa, se da pie a la implementación de la clase anónima.</a:t>
            </a:r>
          </a:p>
        </p:txBody>
      </p:sp>
      <p:pic>
        <p:nvPicPr>
          <p:cNvPr id="3" name="Picture 4" descr="Clases Anidadas en Java - Estáticas | Java desde Cero">
            <a:extLst>
              <a:ext uri="{FF2B5EF4-FFF2-40B4-BE49-F238E27FC236}">
                <a16:creationId xmlns:a16="http://schemas.microsoft.com/office/drawing/2014/main" id="{5B9EB96A-C220-DE2D-BF0B-CDE9BCA3A4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39828" y="3429000"/>
            <a:ext cx="5912344" cy="285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544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Anónimas – Implementación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Es una mezcla de instanciar la clase al mismo tiempo que defines el constructor o el método de interés.</a:t>
            </a:r>
          </a:p>
          <a:p>
            <a:pPr lvl="1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Normalmente es la instancia única, pero hay casos y casos.</a:t>
            </a:r>
          </a:p>
        </p:txBody>
      </p:sp>
    </p:spTree>
    <p:extLst>
      <p:ext uri="{BB962C8B-B14F-4D97-AF65-F5344CB8AC3E}">
        <p14:creationId xmlns:p14="http://schemas.microsoft.com/office/powerpoint/2010/main" val="757327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endParaRPr lang="es-CL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720A9C-69C3-DEA2-58B6-CB596D692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Dos clases muy importantes para el funcionamiento de Java y que pueden utilizarse como </a:t>
            </a:r>
            <a:r>
              <a:rPr lang="es-MX" i="1" dirty="0">
                <a:latin typeface="Amasis MT Pro" panose="02040504050005020304" pitchFamily="18" charset="0"/>
                <a:cs typeface="Aldhabi" panose="020B0604020202020204" pitchFamily="2" charset="-78"/>
              </a:rPr>
              <a:t>comodines</a:t>
            </a:r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 para ciertas ocasiones.</a:t>
            </a:r>
          </a:p>
          <a:p>
            <a:pPr marL="0" indent="0">
              <a:buNone/>
            </a:pPr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“Comodín” en el sentido de técnica para aprovechar</a:t>
            </a:r>
            <a:b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</a:br>
            <a:r>
              <a:rPr lang="es-MX" dirty="0">
                <a:latin typeface="Amasis MT Pro" panose="02040504050005020304" pitchFamily="18" charset="0"/>
                <a:cs typeface="Aldhabi" panose="020B0604020202020204" pitchFamily="2" charset="-78"/>
              </a:rPr>
              <a:t>ciertas propiedades del lenguaje.</a:t>
            </a:r>
          </a:p>
        </p:txBody>
      </p:sp>
      <p:pic>
        <p:nvPicPr>
          <p:cNvPr id="1026" name="Picture 2" descr="Cuco | The Legend of Zelda Wiki | Fandom">
            <a:extLst>
              <a:ext uri="{FF2B5EF4-FFF2-40B4-BE49-F238E27FC236}">
                <a16:creationId xmlns:a16="http://schemas.microsoft.com/office/drawing/2014/main" id="{94287380-CA2F-8418-8AEF-4318981FA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124" y="3429000"/>
            <a:ext cx="3133320" cy="265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12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Clases Ejemplo – Clases Anónimas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1C5646-9C2E-CAEF-F726-E70EA43AE6A9}"/>
              </a:ext>
            </a:extLst>
          </p:cNvPr>
          <p:cNvSpPr txBox="1"/>
          <p:nvPr/>
        </p:nvSpPr>
        <p:spPr>
          <a:xfrm>
            <a:off x="3048699" y="331765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lnSpc>
                <a:spcPct val="100000"/>
              </a:lnSpc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Ejemplo en auto.java</a:t>
            </a:r>
          </a:p>
        </p:txBody>
      </p:sp>
    </p:spTree>
    <p:extLst>
      <p:ext uri="{BB962C8B-B14F-4D97-AF65-F5344CB8AC3E}">
        <p14:creationId xmlns:p14="http://schemas.microsoft.com/office/powerpoint/2010/main" val="174086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i="1" dirty="0" err="1"/>
              <a:t>Object</a:t>
            </a:r>
            <a:endParaRPr lang="es-CL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99FB07-386B-FCC7-ECBF-FF8255AB8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Toda clase de Java hereda implícitamente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Por lo tanto, también se puede crear arreglos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con elementos de cualquier clase, como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o Empleados.</a:t>
            </a:r>
          </a:p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Hay métodos como el .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toString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o .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equals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que nacen aquí, pero pueden redefinirse para mayor comodidad.</a:t>
            </a: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86703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i="1" dirty="0" err="1"/>
              <a:t>Object</a:t>
            </a:r>
            <a:r>
              <a:rPr lang="es-MX" dirty="0"/>
              <a:t> – Ejemplo</a:t>
            </a:r>
            <a:endParaRPr lang="es-CL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DCB31C7-5CA3-060C-BC82-9F1AF6EA4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6" y="1833664"/>
            <a:ext cx="7572375" cy="23050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F96180-A963-CF5F-93FD-7DC78E9B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231" y="4138714"/>
            <a:ext cx="73342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1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i="1" dirty="0" err="1"/>
              <a:t>Class</a:t>
            </a:r>
            <a:endParaRPr lang="es-CL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199FB07-386B-FCC7-ECBF-FF8255AB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672752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La JVM mantiene la información de toda estructura en Java, pudiendo ser consultada durante la ejecución de un programa.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¿Y si utilizamos un arreglo de empleados con instancias de gerente?</a:t>
            </a:r>
          </a:p>
          <a:p>
            <a:pPr marL="0" indent="0">
              <a:buNone/>
            </a:pP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C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9B40EA-BE0B-3762-4784-9B075B7F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8" y="2937667"/>
            <a:ext cx="9800483" cy="284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6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i="1" dirty="0" err="1"/>
              <a:t>Class</a:t>
            </a:r>
            <a:r>
              <a:rPr lang="es-MX" i="1" dirty="0"/>
              <a:t> - Ejemplo</a:t>
            </a:r>
            <a:endParaRPr lang="es-CL" i="1" dirty="0"/>
          </a:p>
        </p:txBody>
      </p:sp>
      <p:pic>
        <p:nvPicPr>
          <p:cNvPr id="9" name="Marcador de contenido 4">
            <a:extLst>
              <a:ext uri="{FF2B5EF4-FFF2-40B4-BE49-F238E27FC236}">
                <a16:creationId xmlns:a16="http://schemas.microsoft.com/office/drawing/2014/main" id="{C182E1EC-D1E3-E4A1-35F6-BCB13D423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119" y="1951591"/>
            <a:ext cx="8885761" cy="4314897"/>
          </a:xfrm>
        </p:spPr>
      </p:pic>
    </p:spTree>
    <p:extLst>
      <p:ext uri="{BB962C8B-B14F-4D97-AF65-F5344CB8AC3E}">
        <p14:creationId xmlns:p14="http://schemas.microsoft.com/office/powerpoint/2010/main" val="75401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s-MX" sz="3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32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3200" i="1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br>
              <a:rPr lang="es-MX" sz="3000" dirty="0"/>
            </a:br>
            <a:r>
              <a:rPr lang="es-MX" sz="4500" dirty="0"/>
              <a:t>Programación Genérica</a:t>
            </a:r>
            <a:endParaRPr lang="es-CL" sz="4500" i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A3925A-1E37-83CB-49B7-CE274BBB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Estas propiedades abren posibilidades para realizar programación más genérica al no tener que especificar cada clase a manipular.</a:t>
            </a:r>
          </a:p>
        </p:txBody>
      </p:sp>
    </p:spTree>
    <p:extLst>
      <p:ext uri="{BB962C8B-B14F-4D97-AF65-F5344CB8AC3E}">
        <p14:creationId xmlns:p14="http://schemas.microsoft.com/office/powerpoint/2010/main" val="110792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087D53-9295-4463-AAE4-D5C62604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656" y="5698720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Class </a:t>
            </a:r>
            <a:r>
              <a:rPr lang="en-US" sz="3300" i="1" dirty="0"/>
              <a:t>Object </a:t>
            </a:r>
            <a:r>
              <a:rPr lang="en-US" sz="3300" dirty="0"/>
              <a:t>y Class </a:t>
            </a:r>
            <a:r>
              <a:rPr lang="en-US" sz="3300" i="1" dirty="0" err="1"/>
              <a:t>Class</a:t>
            </a:r>
            <a:br>
              <a:rPr lang="en-US" sz="3300" dirty="0"/>
            </a:br>
            <a:r>
              <a:rPr lang="en-US" sz="3300" dirty="0" err="1"/>
              <a:t>Programación</a:t>
            </a:r>
            <a:r>
              <a:rPr lang="en-US" sz="3300" dirty="0"/>
              <a:t> </a:t>
            </a:r>
            <a:r>
              <a:rPr lang="en-US" sz="3300" dirty="0" err="1"/>
              <a:t>Genérica</a:t>
            </a:r>
            <a:r>
              <a:rPr lang="en-US" sz="3300" dirty="0"/>
              <a:t> - </a:t>
            </a:r>
            <a:r>
              <a:rPr lang="en-US" sz="3300" dirty="0" err="1"/>
              <a:t>Ejemplo</a:t>
            </a:r>
            <a:endParaRPr lang="en-US" sz="3300" i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298502-541E-CBE6-CFBE-731C7061C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984015" cy="41117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8FCFA76-A01F-4193-DE74-94C536F6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064" y="2481429"/>
            <a:ext cx="5837762" cy="2758341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5594358"/>
            <a:ext cx="3291840" cy="27432"/>
          </a:xfrm>
          <a:custGeom>
            <a:avLst/>
            <a:gdLst>
              <a:gd name="connsiteX0" fmla="*/ 0 w 3291840"/>
              <a:gd name="connsiteY0" fmla="*/ 0 h 27432"/>
              <a:gd name="connsiteX1" fmla="*/ 625450 w 3291840"/>
              <a:gd name="connsiteY1" fmla="*/ 0 h 27432"/>
              <a:gd name="connsiteX2" fmla="*/ 1283818 w 3291840"/>
              <a:gd name="connsiteY2" fmla="*/ 0 h 27432"/>
              <a:gd name="connsiteX3" fmla="*/ 1975104 w 3291840"/>
              <a:gd name="connsiteY3" fmla="*/ 0 h 27432"/>
              <a:gd name="connsiteX4" fmla="*/ 2666390 w 3291840"/>
              <a:gd name="connsiteY4" fmla="*/ 0 h 27432"/>
              <a:gd name="connsiteX5" fmla="*/ 3291840 w 3291840"/>
              <a:gd name="connsiteY5" fmla="*/ 0 h 27432"/>
              <a:gd name="connsiteX6" fmla="*/ 3291840 w 3291840"/>
              <a:gd name="connsiteY6" fmla="*/ 27432 h 27432"/>
              <a:gd name="connsiteX7" fmla="*/ 2567635 w 3291840"/>
              <a:gd name="connsiteY7" fmla="*/ 27432 h 27432"/>
              <a:gd name="connsiteX8" fmla="*/ 1843430 w 3291840"/>
              <a:gd name="connsiteY8" fmla="*/ 27432 h 27432"/>
              <a:gd name="connsiteX9" fmla="*/ 1185062 w 3291840"/>
              <a:gd name="connsiteY9" fmla="*/ 27432 h 27432"/>
              <a:gd name="connsiteX10" fmla="*/ 0 w 3291840"/>
              <a:gd name="connsiteY10" fmla="*/ 27432 h 27432"/>
              <a:gd name="connsiteX11" fmla="*/ 0 w 3291840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91840" h="27432" fill="none" extrusionOk="0">
                <a:moveTo>
                  <a:pt x="0" y="0"/>
                </a:moveTo>
                <a:cubicBezTo>
                  <a:pt x="173613" y="5552"/>
                  <a:pt x="489242" y="1770"/>
                  <a:pt x="625450" y="0"/>
                </a:cubicBezTo>
                <a:cubicBezTo>
                  <a:pt x="761658" y="-1770"/>
                  <a:pt x="1015131" y="32079"/>
                  <a:pt x="1283818" y="0"/>
                </a:cubicBezTo>
                <a:cubicBezTo>
                  <a:pt x="1552505" y="-32079"/>
                  <a:pt x="1752773" y="10771"/>
                  <a:pt x="1975104" y="0"/>
                </a:cubicBezTo>
                <a:cubicBezTo>
                  <a:pt x="2197435" y="-10771"/>
                  <a:pt x="2433070" y="21341"/>
                  <a:pt x="2666390" y="0"/>
                </a:cubicBezTo>
                <a:cubicBezTo>
                  <a:pt x="2899710" y="-21341"/>
                  <a:pt x="3028437" y="16612"/>
                  <a:pt x="3291840" y="0"/>
                </a:cubicBezTo>
                <a:cubicBezTo>
                  <a:pt x="3290674" y="7395"/>
                  <a:pt x="3291885" y="21864"/>
                  <a:pt x="3291840" y="27432"/>
                </a:cubicBezTo>
                <a:cubicBezTo>
                  <a:pt x="3043276" y="47012"/>
                  <a:pt x="2921041" y="-3764"/>
                  <a:pt x="2567635" y="27432"/>
                </a:cubicBezTo>
                <a:cubicBezTo>
                  <a:pt x="2214230" y="58628"/>
                  <a:pt x="2189623" y="-3875"/>
                  <a:pt x="1843430" y="27432"/>
                </a:cubicBezTo>
                <a:cubicBezTo>
                  <a:pt x="1497237" y="58739"/>
                  <a:pt x="1492584" y="38324"/>
                  <a:pt x="1185062" y="27432"/>
                </a:cubicBezTo>
                <a:cubicBezTo>
                  <a:pt x="877540" y="16540"/>
                  <a:pt x="313238" y="55587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91840" h="27432" stroke="0" extrusionOk="0">
                <a:moveTo>
                  <a:pt x="0" y="0"/>
                </a:moveTo>
                <a:cubicBezTo>
                  <a:pt x="281971" y="23935"/>
                  <a:pt x="485873" y="-14021"/>
                  <a:pt x="625450" y="0"/>
                </a:cubicBezTo>
                <a:cubicBezTo>
                  <a:pt x="765027" y="14021"/>
                  <a:pt x="1048900" y="27914"/>
                  <a:pt x="1185062" y="0"/>
                </a:cubicBezTo>
                <a:cubicBezTo>
                  <a:pt x="1321224" y="-27914"/>
                  <a:pt x="1648252" y="-3988"/>
                  <a:pt x="1909267" y="0"/>
                </a:cubicBezTo>
                <a:cubicBezTo>
                  <a:pt x="2170282" y="3988"/>
                  <a:pt x="2301957" y="25891"/>
                  <a:pt x="2534717" y="0"/>
                </a:cubicBezTo>
                <a:cubicBezTo>
                  <a:pt x="2767477" y="-25891"/>
                  <a:pt x="3078800" y="21500"/>
                  <a:pt x="3291840" y="0"/>
                </a:cubicBezTo>
                <a:cubicBezTo>
                  <a:pt x="3292033" y="12649"/>
                  <a:pt x="3290852" y="17989"/>
                  <a:pt x="3291840" y="27432"/>
                </a:cubicBezTo>
                <a:cubicBezTo>
                  <a:pt x="3120474" y="24858"/>
                  <a:pt x="2816568" y="13777"/>
                  <a:pt x="2633472" y="27432"/>
                </a:cubicBezTo>
                <a:cubicBezTo>
                  <a:pt x="2450376" y="41087"/>
                  <a:pt x="2160769" y="46494"/>
                  <a:pt x="1909267" y="27432"/>
                </a:cubicBezTo>
                <a:cubicBezTo>
                  <a:pt x="1657765" y="8370"/>
                  <a:pt x="1623992" y="18792"/>
                  <a:pt x="1349654" y="27432"/>
                </a:cubicBezTo>
                <a:cubicBezTo>
                  <a:pt x="1075316" y="36072"/>
                  <a:pt x="833426" y="43325"/>
                  <a:pt x="691286" y="27432"/>
                </a:cubicBezTo>
                <a:cubicBezTo>
                  <a:pt x="549146" y="11539"/>
                  <a:pt x="342011" y="33345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rgbClr val="8742FF"/>
          </a:solidFill>
          <a:ln w="38100" cap="rnd">
            <a:solidFill>
              <a:srgbClr val="8742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57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C6DA7-EE03-D0AE-D545-6CD0D84D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3000" dirty="0">
                <a:latin typeface="Arial" panose="020B0604020202020204" pitchFamily="34" charset="0"/>
                <a:cs typeface="Arial" panose="020B0604020202020204" pitchFamily="34" charset="0"/>
              </a:rPr>
              <a:t>Camino a </a:t>
            </a:r>
            <a:r>
              <a:rPr lang="es-MX" sz="3000" dirty="0" err="1">
                <a:latin typeface="Arial" panose="020B0604020202020204" pitchFamily="34" charset="0"/>
                <a:cs typeface="Arial" panose="020B0604020202020204" pitchFamily="34" charset="0"/>
              </a:rPr>
              <a:t>JavaFX</a:t>
            </a:r>
            <a:b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4000" dirty="0">
                <a:latin typeface="Arial" panose="020B0604020202020204" pitchFamily="34" charset="0"/>
                <a:cs typeface="Arial" panose="020B0604020202020204" pitchFamily="34" charset="0"/>
              </a:rPr>
              <a:t>Interfaces (no gráficas) </a:t>
            </a:r>
            <a:endParaRPr lang="es-CL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A55B99-7B79-EEE6-2DD2-1308196B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De forma muy banal, interfaces = clases sin implementaciones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Alguna vez mencionamos que Java </a:t>
            </a:r>
            <a:r>
              <a:rPr lang="es-CL" dirty="0" err="1">
                <a:latin typeface="Arial" panose="020B0604020202020204" pitchFamily="34" charset="0"/>
                <a:cs typeface="Arial" panose="020B0604020202020204" pitchFamily="34" charset="0"/>
              </a:rPr>
              <a:t>multi-hereda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 de forma distinta que C++, aquí es donde las interfaces importan.</a:t>
            </a:r>
          </a:p>
          <a:p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Por otro lado, se combinan junto a las Clases Anidadas para implementar las Interfaces Gráficas.</a:t>
            </a:r>
          </a:p>
        </p:txBody>
      </p:sp>
    </p:spTree>
    <p:extLst>
      <p:ext uri="{BB962C8B-B14F-4D97-AF65-F5344CB8AC3E}">
        <p14:creationId xmlns:p14="http://schemas.microsoft.com/office/powerpoint/2010/main" val="417577822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2164</TotalTime>
  <Words>889</Words>
  <Application>Microsoft Office PowerPoint</Application>
  <PresentationFormat>Panorámica</PresentationFormat>
  <Paragraphs>65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Amasis MT Pro</vt:lpstr>
      <vt:lpstr>Arial</vt:lpstr>
      <vt:lpstr>Helvetica Neue</vt:lpstr>
      <vt:lpstr>Modern Love</vt:lpstr>
      <vt:lpstr>The Hand</vt:lpstr>
      <vt:lpstr>SketchyVTI</vt:lpstr>
      <vt:lpstr> ELO-329 - DyPOO Ayudantía 4y5  Clases Object y Class; Interfaces y Clases Anidadas   *ArrayList fue visto en la ayudantía 3*</vt:lpstr>
      <vt:lpstr>Class Object y Class Class</vt:lpstr>
      <vt:lpstr>Class Object y Class Class Class Object</vt:lpstr>
      <vt:lpstr>Class Object y Class Class Class Object – Ejemplo</vt:lpstr>
      <vt:lpstr>Class Object y Class Class Class Class</vt:lpstr>
      <vt:lpstr>Class Object y Class Class Class Class - Ejemplo</vt:lpstr>
      <vt:lpstr>Class Object y Class Class Programación Genérica</vt:lpstr>
      <vt:lpstr>Class Object y Class Class Programación Genérica - Ejemplo</vt:lpstr>
      <vt:lpstr>Camino a JavaFX Interfaces (no gráficas) </vt:lpstr>
      <vt:lpstr>Camino a JavaFX ¿Cómo se implementan las Interfaces?</vt:lpstr>
      <vt:lpstr>Camino a JavaFX ¿Cómo se implementan las Interfaces? - Ejemplo</vt:lpstr>
      <vt:lpstr>Camino a JavaFX Conclusiones sobre las Interfaces</vt:lpstr>
      <vt:lpstr>Presentación de PowerPoint</vt:lpstr>
      <vt:lpstr>Camino a JavaFX Clases Anidadas (clases dentro de clases)</vt:lpstr>
      <vt:lpstr>Camino a JavaFX Clases Anidadas - Implementación</vt:lpstr>
      <vt:lpstr>Camino a JavaFX Clases Anidadas - Ejemplo</vt:lpstr>
      <vt:lpstr>Paréntesis de Static (en caso de dudas; si no, omitir)</vt:lpstr>
      <vt:lpstr>Camino a JavaFX Clases Anidadas – Clases Anónimas</vt:lpstr>
      <vt:lpstr>Camino a JavaFX Clases Anónimas – Implementación</vt:lpstr>
      <vt:lpstr>Camino a JavaFX Clases Ejemplo – Clases Anónimas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ELO-329 - Diseño y Programación Orientado a Objetos Ayudantía 1: Conceptos Básicos, Instalación de IntelliJ y Ejemplo Práctico</dc:title>
  <dc:creator>Pablo Sanchez Molina (Alumno)</dc:creator>
  <cp:lastModifiedBy>Pablo Sanchez Molina (Alumno)</cp:lastModifiedBy>
  <cp:revision>13</cp:revision>
  <dcterms:created xsi:type="dcterms:W3CDTF">2023-03-16T02:20:28Z</dcterms:created>
  <dcterms:modified xsi:type="dcterms:W3CDTF">2023-04-15T05:33:24Z</dcterms:modified>
</cp:coreProperties>
</file>