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</p:sldIdLst>
  <p:sldSz cx="12192000" cy="6858000"/>
  <p:notesSz cx="6858000" cy="9144000"/>
  <p:defaultTextStyle>
    <a:defPPr>
      <a:defRPr lang="en-C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26"/>
    <p:restoredTop sz="95964"/>
  </p:normalViewPr>
  <p:slideViewPr>
    <p:cSldViewPr snapToGrid="0" snapToObjects="1">
      <p:cViewPr varScale="1">
        <p:scale>
          <a:sx n="109" d="100"/>
          <a:sy n="109" d="100"/>
        </p:scale>
        <p:origin x="216" y="536"/>
      </p:cViewPr>
      <p:guideLst/>
    </p:cSldViewPr>
  </p:slideViewPr>
  <p:outlineViewPr>
    <p:cViewPr>
      <p:scale>
        <a:sx n="33" d="100"/>
        <a:sy n="33" d="100"/>
      </p:scale>
      <p:origin x="0" y="-91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38AB84-CECE-BE48-AB3C-D0820CC5CC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92FA2-4D86-E945-B1E7-D79A4445F6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EDD30-79D7-FE41-B50E-14052E171100}" type="datetimeFigureOut">
              <a:rPr lang="es-ES_tradnl" smtClean="0"/>
              <a:t>3/4/22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E0E65-6298-4A4C-A227-654A6FBBD7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07875-EB86-E64F-B3B2-236AA39B08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7A599-16ED-DC41-873E-7EF29FBB764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91921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9A7660-3494-8440-A325-A7DB5B5FD4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D5D9B-AA3D-4140-91E2-A520695D0B4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EBB5320-4B53-AF40-904B-D859662E0D98}" type="datetimeFigureOut">
              <a:rPr lang="es-ES_tradnl"/>
              <a:pPr>
                <a:defRPr/>
              </a:pPr>
              <a:t>3/4/22</a:t>
            </a:fld>
            <a:endParaRPr lang="es-ES_tradn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BAD040F-D45A-F648-A194-523D050DAC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_tradnl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15530DC-16F1-7542-83E6-B3DDA968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_tradnl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F3908-65A7-8247-A0A3-E1469EF3DD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B2F6D-D449-CC4D-A866-A86AF2F4E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FC8FD29-F16D-B24D-AC1C-5ACC7AEF9236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367748"/>
            <a:ext cx="10754139" cy="3142215"/>
          </a:xfrm>
        </p:spPr>
        <p:txBody>
          <a:bodyPr anchor="b"/>
          <a:lstStyle>
            <a:lvl1pPr algn="ctr">
              <a:defRPr sz="6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602038"/>
            <a:ext cx="10668001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E9B3F-BDD1-6B49-BEB9-4EB2EA47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E2E22-B21D-8446-A7CF-76EEDA5EFE52}" type="datetime1">
              <a:rPr lang="en-US" smtClean="0"/>
              <a:t>4/3/22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C4020-FAC2-E248-8B61-90DF951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7C314-29ED-0A40-B57B-77F24A9C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87212-83C0-BD4A-AAC5-B1605D949D77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908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5124380"/>
          </a:xfrm>
        </p:spPr>
        <p:txBody>
          <a:bodyPr>
            <a:normAutofit/>
          </a:bodyPr>
          <a:lstStyle>
            <a:lvl1pPr marL="552600" indent="-552600"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4/3/22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431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4/3/22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731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158E6D5-321A-C44C-8269-81A05BBAB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/>
              <a:t>Click to edit Master title style</a:t>
            </a:r>
            <a:endParaRPr lang="es-ES_tradnl" altLang="en-CL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6E7C4DE-8F85-3B45-BBB7-67D85E589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60500"/>
            <a:ext cx="10515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/>
              <a:t>Click to edit Master text styles fghfhfghfghfghfgfghfghfghf fgdf dg df dfg</a:t>
            </a:r>
          </a:p>
          <a:p>
            <a:pPr lvl="1"/>
            <a:r>
              <a:rPr lang="en-US" altLang="en-CL"/>
              <a:t>Second level</a:t>
            </a:r>
          </a:p>
          <a:p>
            <a:pPr lvl="2"/>
            <a:r>
              <a:rPr lang="en-US" altLang="en-CL"/>
              <a:t>Third level</a:t>
            </a:r>
          </a:p>
          <a:p>
            <a:pPr lvl="3"/>
            <a:r>
              <a:rPr lang="en-US" altLang="en-CL"/>
              <a:t>Fourth level</a:t>
            </a:r>
          </a:p>
          <a:p>
            <a:pPr lvl="4"/>
            <a:r>
              <a:rPr lang="en-US" altLang="en-CL"/>
              <a:t>Fifth level</a:t>
            </a:r>
            <a:endParaRPr lang="es-ES_tradnl" alt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B4EB2-1254-D14A-90C4-D9074D410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B1728EA-DD79-3B4D-A14E-C2659AC6343D}" type="datetime1">
              <a:rPr lang="en-US" smtClean="0"/>
              <a:t>4/3/22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F085-5E94-2643-B32D-27C573C15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65FF4-3F47-FD42-990E-850CFB3A3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98FC004-2C64-4344-85B6-8952237AD3D5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 kern="1200">
          <a:solidFill>
            <a:srgbClr val="0000C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58775" indent="-371475" algn="l" rtl="0" fontAlgn="base">
        <a:spcBef>
          <a:spcPts val="400"/>
        </a:spcBef>
        <a:spcAft>
          <a:spcPct val="0"/>
        </a:spcAft>
        <a:buClr>
          <a:srgbClr val="0C48C8"/>
        </a:buClr>
        <a:buFont typeface="Wingdings" pitchFamily="2" charset="2"/>
        <a:buChar char="q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SzPct val="90000"/>
        <a:buFont typeface="Wingdings" pitchFamily="2" charset="2"/>
        <a:buChar char="q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utfsm-elo/elo329/-/blob/master/c%C3%B3digos/09-JavaInternalClasses_Clone/CloneTest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9/docs/api/java/awt/geom/Rectangle2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utfsm-elo/elo329/-/tree/master/c%C3%B3digos/09-JavaInternalClasses_Clon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utfsm-elo/elo329/-/blob/master/c%C3%B3digos/09-JavaInternalClasses_Clone/InnerClassInMethodTest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utfsm-elo/elo329/-/blob/master/c%C3%B3digos/09-JavaInternalClasses_Clone/AnonymousInnerClassTest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764D-EC82-5248-82FB-1C62C2921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Clases Anidadas</a:t>
            </a:r>
          </a:p>
        </p:txBody>
      </p:sp>
      <p:sp>
        <p:nvSpPr>
          <p:cNvPr id="3074" name="Subtitle 2">
            <a:extLst>
              <a:ext uri="{FF2B5EF4-FFF2-40B4-BE49-F238E27FC236}">
                <a16:creationId xmlns:a16="http://schemas.microsoft.com/office/drawing/2014/main" id="{FBAC81FB-EF25-B643-B283-6C274555A0A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ELO329: Diseño y Programación Orientados a Objetos</a:t>
            </a:r>
          </a:p>
          <a:p>
            <a:r>
              <a:rPr lang="es-ES_tradnl" altLang="en-CL" dirty="0"/>
              <a:t>Departamento de Electrónica</a:t>
            </a:r>
          </a:p>
          <a:p>
            <a:r>
              <a:rPr lang="es-ES_tradnl" altLang="en-CL" dirty="0"/>
              <a:t>Universidad Técnica Federico Santa María</a:t>
            </a:r>
            <a:endParaRPr lang="es-ES" altLang="en-C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992F1-426E-0A44-8A48-A8AA5008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AA56A-1EFE-AB4D-88F2-9189B15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7212-83C0-BD4A-AAC5-B1605D949D77}" type="slidenum">
              <a:rPr lang="es-ES_tradnl" smtClean="0"/>
              <a:pPr/>
              <a:t>1</a:t>
            </a:fld>
            <a:endParaRPr lang="es-ES_tradn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63E4C0-5DF8-2842-ABB2-12A996134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Copia baja, copia profunda y clone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CAE93B7-1AF3-FF44-8487-90D4C8B94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4D25F-B22E-E841-B97F-92B5099B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09413-3F8D-C241-9392-2917EE3A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0224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31CD-2BB3-DD46-8B5E-D53F1232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 clone() en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sz="3600" dirty="0"/>
              <a:t>(revisitado)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FEAAE-347C-3D40-9B3E-BB776BD41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método clone() existe con acceso protegido en la clase </a:t>
            </a:r>
            <a:r>
              <a:rPr lang="es-ES" dirty="0" err="1"/>
              <a:t>Object</a:t>
            </a:r>
            <a:r>
              <a:rPr lang="es-ES" dirty="0"/>
              <a:t>. </a:t>
            </a:r>
          </a:p>
          <a:p>
            <a:r>
              <a:rPr lang="es-ES" dirty="0"/>
              <a:t>Para invocarlo sobre un objeto, se requiere implementar la interfaz </a:t>
            </a:r>
            <a:r>
              <a:rPr lang="es-ES" dirty="0" err="1"/>
              <a:t>Clonable</a:t>
            </a:r>
            <a:r>
              <a:rPr lang="es-ES" dirty="0"/>
              <a:t> en clase del objeto, lo cual significa que debemos redefinir el método clone.</a:t>
            </a:r>
          </a:p>
          <a:p>
            <a:r>
              <a:rPr lang="es-ES" dirty="0"/>
              <a:t>Para generar un clone, debemos hacerlo invocando el método clone de la clase </a:t>
            </a:r>
            <a:r>
              <a:rPr lang="es-ES" dirty="0" err="1"/>
              <a:t>Object</a:t>
            </a:r>
            <a:r>
              <a:rPr lang="es-ES" dirty="0"/>
              <a:t>.</a:t>
            </a:r>
          </a:p>
          <a:p>
            <a:r>
              <a:rPr lang="es-ES" dirty="0"/>
              <a:t>El método clone de </a:t>
            </a:r>
            <a:r>
              <a:rPr lang="es-ES" dirty="0" err="1"/>
              <a:t>Object</a:t>
            </a:r>
            <a:r>
              <a:rPr lang="es-ES" dirty="0"/>
              <a:t> crea y retorna un objeto con igual estructura al objeto llamado e inicializa todos sus campos con el mismo contenido de los campos del objeto llamado.</a:t>
            </a:r>
          </a:p>
          <a:p>
            <a:r>
              <a:rPr lang="es-ES" dirty="0"/>
              <a:t>Los contenidos de cada campo no son clonados. Hasta aquí se le llama </a:t>
            </a:r>
            <a:r>
              <a:rPr lang="es-ES" dirty="0">
                <a:solidFill>
                  <a:srgbClr val="FF0000"/>
                </a:solidFill>
              </a:rPr>
              <a:t>copia baja</a:t>
            </a:r>
            <a:r>
              <a:rPr lang="es-ES" dirty="0"/>
              <a:t>. Para una </a:t>
            </a:r>
            <a:r>
              <a:rPr lang="es-ES" dirty="0">
                <a:solidFill>
                  <a:srgbClr val="FF0000"/>
                </a:solidFill>
              </a:rPr>
              <a:t>copia profunda </a:t>
            </a:r>
            <a:r>
              <a:rPr lang="es-ES" dirty="0"/>
              <a:t>(o completa) se debe llamar el método clone de cada atributo.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D5BD5-C976-CC4E-8995-AE8BD724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229EB-1D82-C64E-B0A4-9636BDFF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8014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FEAA-B02A-474D-BF3B-4C2E4F8E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675684"/>
          </a:xfrm>
        </p:spPr>
        <p:txBody>
          <a:bodyPr/>
          <a:lstStyle/>
          <a:p>
            <a:r>
              <a:rPr lang="es-ES" spc="-1" dirty="0">
                <a:solidFill>
                  <a:srgbClr val="000080"/>
                </a:solidFill>
                <a:latin typeface="Arial"/>
              </a:rPr>
              <a:t>Copia baja v/s copia profunda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7C32F-B3F7-BD4C-AD80-A39CA7D3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12</a:t>
            </a:fld>
            <a:endParaRPr lang="es-ES_tradnl"/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EE89BFF2-DA8F-A745-9F96-A84BE1EE7B2D}"/>
              </a:ext>
            </a:extLst>
          </p:cNvPr>
          <p:cNvGrpSpPr/>
          <p:nvPr/>
        </p:nvGrpSpPr>
        <p:grpSpPr>
          <a:xfrm>
            <a:off x="3236400" y="1130810"/>
            <a:ext cx="7543800" cy="1644480"/>
            <a:chOff x="228600" y="1143000"/>
            <a:chExt cx="7543800" cy="1644480"/>
          </a:xfrm>
        </p:grpSpPr>
        <p:sp>
          <p:nvSpPr>
            <p:cNvPr id="8" name="CustomShape 3">
              <a:extLst>
                <a:ext uri="{FF2B5EF4-FFF2-40B4-BE49-F238E27FC236}">
                  <a16:creationId xmlns:a16="http://schemas.microsoft.com/office/drawing/2014/main" id="{CB0FC567-085D-D74E-BF44-259FB65BE640}"/>
                </a:ext>
              </a:extLst>
            </p:cNvPr>
            <p:cNvSpPr/>
            <p:nvPr/>
          </p:nvSpPr>
          <p:spPr>
            <a:xfrm>
              <a:off x="1600200" y="1143000"/>
              <a:ext cx="457200" cy="457200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6D92AD5A-716E-6C41-9A36-A2141457C2A9}"/>
                </a:ext>
              </a:extLst>
            </p:cNvPr>
            <p:cNvSpPr/>
            <p:nvPr/>
          </p:nvSpPr>
          <p:spPr>
            <a:xfrm>
              <a:off x="3200400" y="1600200"/>
              <a:ext cx="1600200" cy="1143000"/>
            </a:xfrm>
            <a:custGeom>
              <a:avLst/>
              <a:gdLst/>
              <a:ahLst/>
              <a:cxnLst/>
              <a:rect l="0" t="0" r="r" b="b"/>
              <a:pathLst>
                <a:path w="4447" h="3177">
                  <a:moveTo>
                    <a:pt x="529" y="0"/>
                  </a:moveTo>
                  <a:lnTo>
                    <a:pt x="529" y="0"/>
                  </a:lnTo>
                  <a:cubicBezTo>
                    <a:pt x="436" y="0"/>
                    <a:pt x="345" y="24"/>
                    <a:pt x="265" y="71"/>
                  </a:cubicBezTo>
                  <a:cubicBezTo>
                    <a:pt x="184" y="117"/>
                    <a:pt x="117" y="184"/>
                    <a:pt x="71" y="265"/>
                  </a:cubicBezTo>
                  <a:cubicBezTo>
                    <a:pt x="24" y="345"/>
                    <a:pt x="0" y="436"/>
                    <a:pt x="0" y="529"/>
                  </a:cubicBezTo>
                  <a:lnTo>
                    <a:pt x="0" y="2646"/>
                  </a:lnTo>
                  <a:lnTo>
                    <a:pt x="0" y="2647"/>
                  </a:lnTo>
                  <a:cubicBezTo>
                    <a:pt x="0" y="2740"/>
                    <a:pt x="24" y="2831"/>
                    <a:pt x="71" y="2911"/>
                  </a:cubicBezTo>
                  <a:cubicBezTo>
                    <a:pt x="117" y="2992"/>
                    <a:pt x="184" y="3059"/>
                    <a:pt x="265" y="3105"/>
                  </a:cubicBezTo>
                  <a:cubicBezTo>
                    <a:pt x="345" y="3152"/>
                    <a:pt x="436" y="3176"/>
                    <a:pt x="529" y="3176"/>
                  </a:cubicBezTo>
                  <a:lnTo>
                    <a:pt x="3916" y="3176"/>
                  </a:lnTo>
                  <a:lnTo>
                    <a:pt x="3917" y="3176"/>
                  </a:lnTo>
                  <a:cubicBezTo>
                    <a:pt x="4010" y="3176"/>
                    <a:pt x="4101" y="3152"/>
                    <a:pt x="4181" y="3105"/>
                  </a:cubicBezTo>
                  <a:cubicBezTo>
                    <a:pt x="4262" y="3059"/>
                    <a:pt x="4329" y="2992"/>
                    <a:pt x="4375" y="2911"/>
                  </a:cubicBezTo>
                  <a:cubicBezTo>
                    <a:pt x="4422" y="2831"/>
                    <a:pt x="4446" y="2740"/>
                    <a:pt x="4446" y="2647"/>
                  </a:cubicBezTo>
                  <a:lnTo>
                    <a:pt x="4446" y="529"/>
                  </a:lnTo>
                  <a:lnTo>
                    <a:pt x="4446" y="529"/>
                  </a:lnTo>
                  <a:lnTo>
                    <a:pt x="4446" y="529"/>
                  </a:lnTo>
                  <a:cubicBezTo>
                    <a:pt x="4446" y="436"/>
                    <a:pt x="4422" y="345"/>
                    <a:pt x="4375" y="265"/>
                  </a:cubicBezTo>
                  <a:cubicBezTo>
                    <a:pt x="4329" y="184"/>
                    <a:pt x="4262" y="117"/>
                    <a:pt x="4181" y="71"/>
                  </a:cubicBezTo>
                  <a:cubicBezTo>
                    <a:pt x="4101" y="24"/>
                    <a:pt x="4010" y="0"/>
                    <a:pt x="3917" y="0"/>
                  </a:cubicBezTo>
                  <a:lnTo>
                    <a:pt x="529" y="0"/>
                  </a:lnTo>
                </a:path>
              </a:pathLst>
            </a:custGeom>
            <a:solidFill>
              <a:srgbClr val="99CC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endParaRPr lang="es-ES" sz="1800" b="0" strike="noStrike" spc="-1">
                <a:latin typeface="Arial"/>
              </a:endParaRPr>
            </a:p>
            <a:p>
              <a:pPr algn="ctr"/>
              <a:r>
                <a:rPr lang="es-ES" sz="1800" b="0" strike="noStrike" spc="-1">
                  <a:latin typeface="Arial"/>
                </a:rPr>
                <a:t>50000</a:t>
              </a:r>
            </a:p>
            <a:p>
              <a:pPr algn="ctr"/>
              <a:endParaRPr lang="es-ES" sz="1800" b="0" strike="noStrike" spc="-1">
                <a:latin typeface="Arial"/>
              </a:endParaRPr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A2EBD6DD-9093-3D46-BB87-EB60AE82F63C}"/>
                </a:ext>
              </a:extLst>
            </p:cNvPr>
            <p:cNvSpPr/>
            <p:nvPr/>
          </p:nvSpPr>
          <p:spPr>
            <a:xfrm>
              <a:off x="3200400" y="2057400"/>
              <a:ext cx="160020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F0B07355-F7D6-2846-BC2A-5353486122DC}"/>
                </a:ext>
              </a:extLst>
            </p:cNvPr>
            <p:cNvSpPr/>
            <p:nvPr/>
          </p:nvSpPr>
          <p:spPr>
            <a:xfrm>
              <a:off x="3200760" y="2309400"/>
              <a:ext cx="160020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7">
              <a:extLst>
                <a:ext uri="{FF2B5EF4-FFF2-40B4-BE49-F238E27FC236}">
                  <a16:creationId xmlns:a16="http://schemas.microsoft.com/office/drawing/2014/main" id="{7E4DBE28-52BB-7749-A5A5-27C4EE4283A9}"/>
                </a:ext>
              </a:extLst>
            </p:cNvPr>
            <p:cNvSpPr/>
            <p:nvPr/>
          </p:nvSpPr>
          <p:spPr>
            <a:xfrm>
              <a:off x="5943600" y="1600200"/>
              <a:ext cx="1600200" cy="457200"/>
            </a:xfrm>
            <a:custGeom>
              <a:avLst/>
              <a:gdLst/>
              <a:ahLst/>
              <a:cxnLst/>
              <a:rect l="0" t="0" r="r" b="b"/>
              <a:pathLst>
                <a:path w="4447" h="1272">
                  <a:moveTo>
                    <a:pt x="211" y="0"/>
                  </a:moveTo>
                  <a:lnTo>
                    <a:pt x="212" y="0"/>
                  </a:lnTo>
                  <a:cubicBezTo>
                    <a:pt x="175" y="0"/>
                    <a:pt x="138" y="10"/>
                    <a:pt x="106" y="28"/>
                  </a:cubicBezTo>
                  <a:cubicBezTo>
                    <a:pt x="74" y="47"/>
                    <a:pt x="47" y="74"/>
                    <a:pt x="28" y="106"/>
                  </a:cubicBezTo>
                  <a:cubicBezTo>
                    <a:pt x="10" y="138"/>
                    <a:pt x="0" y="175"/>
                    <a:pt x="0" y="212"/>
                  </a:cubicBezTo>
                  <a:lnTo>
                    <a:pt x="0" y="1059"/>
                  </a:lnTo>
                  <a:lnTo>
                    <a:pt x="0" y="1059"/>
                  </a:lnTo>
                  <a:cubicBezTo>
                    <a:pt x="0" y="1096"/>
                    <a:pt x="10" y="1133"/>
                    <a:pt x="28" y="1165"/>
                  </a:cubicBezTo>
                  <a:cubicBezTo>
                    <a:pt x="47" y="1197"/>
                    <a:pt x="74" y="1224"/>
                    <a:pt x="106" y="1243"/>
                  </a:cubicBezTo>
                  <a:cubicBezTo>
                    <a:pt x="138" y="1261"/>
                    <a:pt x="175" y="1271"/>
                    <a:pt x="212" y="1271"/>
                  </a:cubicBezTo>
                  <a:lnTo>
                    <a:pt x="4234" y="1271"/>
                  </a:lnTo>
                  <a:lnTo>
                    <a:pt x="4234" y="1271"/>
                  </a:lnTo>
                  <a:cubicBezTo>
                    <a:pt x="4271" y="1271"/>
                    <a:pt x="4308" y="1261"/>
                    <a:pt x="4340" y="1243"/>
                  </a:cubicBezTo>
                  <a:cubicBezTo>
                    <a:pt x="4372" y="1224"/>
                    <a:pt x="4399" y="1197"/>
                    <a:pt x="4418" y="1165"/>
                  </a:cubicBezTo>
                  <a:cubicBezTo>
                    <a:pt x="4436" y="1133"/>
                    <a:pt x="4446" y="1096"/>
                    <a:pt x="4446" y="1059"/>
                  </a:cubicBezTo>
                  <a:lnTo>
                    <a:pt x="4446" y="211"/>
                  </a:lnTo>
                  <a:lnTo>
                    <a:pt x="4446" y="212"/>
                  </a:lnTo>
                  <a:lnTo>
                    <a:pt x="4446" y="212"/>
                  </a:lnTo>
                  <a:cubicBezTo>
                    <a:pt x="4446" y="175"/>
                    <a:pt x="4436" y="138"/>
                    <a:pt x="4418" y="106"/>
                  </a:cubicBezTo>
                  <a:cubicBezTo>
                    <a:pt x="4399" y="74"/>
                    <a:pt x="4372" y="47"/>
                    <a:pt x="4340" y="28"/>
                  </a:cubicBezTo>
                  <a:cubicBezTo>
                    <a:pt x="4308" y="10"/>
                    <a:pt x="4271" y="0"/>
                    <a:pt x="4234" y="0"/>
                  </a:cubicBezTo>
                  <a:lnTo>
                    <a:pt x="211" y="0"/>
                  </a:lnTo>
                </a:path>
              </a:pathLst>
            </a:custGeom>
            <a:solidFill>
              <a:srgbClr val="99CC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s-ES" sz="1800" b="0" strike="noStrike" spc="-1">
                  <a:latin typeface="Arial"/>
                </a:rPr>
                <a:t>Carl Cracker</a:t>
              </a:r>
            </a:p>
          </p:txBody>
        </p:sp>
        <p:sp>
          <p:nvSpPr>
            <p:cNvPr id="13" name="TextShape 8">
              <a:extLst>
                <a:ext uri="{FF2B5EF4-FFF2-40B4-BE49-F238E27FC236}">
                  <a16:creationId xmlns:a16="http://schemas.microsoft.com/office/drawing/2014/main" id="{D9C0EA73-73D5-C248-9653-E7C65C2EDB15}"/>
                </a:ext>
              </a:extLst>
            </p:cNvPr>
            <p:cNvSpPr txBox="1"/>
            <p:nvPr/>
          </p:nvSpPr>
          <p:spPr>
            <a:xfrm>
              <a:off x="1828800" y="2057400"/>
              <a:ext cx="1371600" cy="4179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s-ES" sz="1800" b="0" strike="noStrike" spc="-1">
                  <a:latin typeface="Arial"/>
                </a:rPr>
                <a:t>float salario</a:t>
              </a:r>
            </a:p>
          </p:txBody>
        </p:sp>
        <p:sp>
          <p:nvSpPr>
            <p:cNvPr id="14" name="TextShape 9">
              <a:extLst>
                <a:ext uri="{FF2B5EF4-FFF2-40B4-BE49-F238E27FC236}">
                  <a16:creationId xmlns:a16="http://schemas.microsoft.com/office/drawing/2014/main" id="{BD38A48C-77C5-1249-A0B0-8414D4FAE7A1}"/>
                </a:ext>
              </a:extLst>
            </p:cNvPr>
            <p:cNvSpPr txBox="1"/>
            <p:nvPr/>
          </p:nvSpPr>
          <p:spPr>
            <a:xfrm>
              <a:off x="1564560" y="1683720"/>
              <a:ext cx="1635840" cy="4179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s-ES" sz="1800" b="0" strike="noStrike" spc="-1" dirty="0" err="1">
                  <a:latin typeface="Arial"/>
                </a:rPr>
                <a:t>String</a:t>
              </a:r>
              <a:r>
                <a:rPr lang="es-ES" sz="1800" b="0" strike="noStrike" spc="-1" dirty="0">
                  <a:latin typeface="Arial"/>
                </a:rPr>
                <a:t> </a:t>
              </a:r>
              <a:r>
                <a:rPr lang="es-ES" sz="1800" b="0" strike="noStrike" spc="-1" dirty="0" err="1">
                  <a:latin typeface="Arial"/>
                </a:rPr>
                <a:t>name</a:t>
              </a:r>
              <a:endParaRPr lang="es-ES" sz="1800" b="0" strike="noStrike" spc="-1" dirty="0">
                <a:latin typeface="Arial"/>
              </a:endParaRPr>
            </a:p>
          </p:txBody>
        </p:sp>
        <p:sp>
          <p:nvSpPr>
            <p:cNvPr id="15" name="TextShape 10">
              <a:extLst>
                <a:ext uri="{FF2B5EF4-FFF2-40B4-BE49-F238E27FC236}">
                  <a16:creationId xmlns:a16="http://schemas.microsoft.com/office/drawing/2014/main" id="{CDD60BC9-D2D9-6C47-9ACB-0F2EC8B173AB}"/>
                </a:ext>
              </a:extLst>
            </p:cNvPr>
            <p:cNvSpPr txBox="1"/>
            <p:nvPr/>
          </p:nvSpPr>
          <p:spPr>
            <a:xfrm>
              <a:off x="1708200" y="2369520"/>
              <a:ext cx="1600200" cy="4179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s-ES" sz="1800" b="0" strike="noStrike" spc="-1">
                  <a:latin typeface="Arial"/>
                </a:rPr>
                <a:t>Date hireDay</a:t>
              </a:r>
            </a:p>
          </p:txBody>
        </p:sp>
        <p:sp>
          <p:nvSpPr>
            <p:cNvPr id="16" name="CustomShape 11">
              <a:extLst>
                <a:ext uri="{FF2B5EF4-FFF2-40B4-BE49-F238E27FC236}">
                  <a16:creationId xmlns:a16="http://schemas.microsoft.com/office/drawing/2014/main" id="{7F6076E8-D159-D841-9741-48DFDD8C709D}"/>
                </a:ext>
              </a:extLst>
            </p:cNvPr>
            <p:cNvSpPr/>
            <p:nvPr/>
          </p:nvSpPr>
          <p:spPr>
            <a:xfrm>
              <a:off x="5943960" y="2320200"/>
              <a:ext cx="1828440" cy="457200"/>
            </a:xfrm>
            <a:custGeom>
              <a:avLst/>
              <a:gdLst/>
              <a:ahLst/>
              <a:cxnLst/>
              <a:rect l="0" t="0" r="r" b="b"/>
              <a:pathLst>
                <a:path w="5081" h="1272">
                  <a:moveTo>
                    <a:pt x="211" y="0"/>
                  </a:moveTo>
                  <a:lnTo>
                    <a:pt x="212" y="0"/>
                  </a:lnTo>
                  <a:cubicBezTo>
                    <a:pt x="175" y="0"/>
                    <a:pt x="138" y="10"/>
                    <a:pt x="106" y="28"/>
                  </a:cubicBezTo>
                  <a:cubicBezTo>
                    <a:pt x="74" y="47"/>
                    <a:pt x="47" y="74"/>
                    <a:pt x="28" y="106"/>
                  </a:cubicBezTo>
                  <a:cubicBezTo>
                    <a:pt x="10" y="138"/>
                    <a:pt x="0" y="175"/>
                    <a:pt x="0" y="212"/>
                  </a:cubicBezTo>
                  <a:lnTo>
                    <a:pt x="0" y="1059"/>
                  </a:lnTo>
                  <a:lnTo>
                    <a:pt x="0" y="1059"/>
                  </a:lnTo>
                  <a:cubicBezTo>
                    <a:pt x="0" y="1096"/>
                    <a:pt x="10" y="1133"/>
                    <a:pt x="28" y="1165"/>
                  </a:cubicBezTo>
                  <a:cubicBezTo>
                    <a:pt x="47" y="1197"/>
                    <a:pt x="74" y="1224"/>
                    <a:pt x="106" y="1243"/>
                  </a:cubicBezTo>
                  <a:cubicBezTo>
                    <a:pt x="138" y="1261"/>
                    <a:pt x="175" y="1271"/>
                    <a:pt x="212" y="1271"/>
                  </a:cubicBezTo>
                  <a:lnTo>
                    <a:pt x="4868" y="1271"/>
                  </a:lnTo>
                  <a:lnTo>
                    <a:pt x="4868" y="1271"/>
                  </a:lnTo>
                  <a:cubicBezTo>
                    <a:pt x="4905" y="1271"/>
                    <a:pt x="4942" y="1261"/>
                    <a:pt x="4974" y="1243"/>
                  </a:cubicBezTo>
                  <a:cubicBezTo>
                    <a:pt x="5006" y="1224"/>
                    <a:pt x="5033" y="1197"/>
                    <a:pt x="5052" y="1165"/>
                  </a:cubicBezTo>
                  <a:cubicBezTo>
                    <a:pt x="5070" y="1133"/>
                    <a:pt x="5080" y="1096"/>
                    <a:pt x="5080" y="1059"/>
                  </a:cubicBezTo>
                  <a:lnTo>
                    <a:pt x="5080" y="211"/>
                  </a:lnTo>
                  <a:lnTo>
                    <a:pt x="5080" y="212"/>
                  </a:lnTo>
                  <a:lnTo>
                    <a:pt x="5080" y="212"/>
                  </a:lnTo>
                  <a:cubicBezTo>
                    <a:pt x="5080" y="175"/>
                    <a:pt x="5070" y="138"/>
                    <a:pt x="5052" y="106"/>
                  </a:cubicBezTo>
                  <a:cubicBezTo>
                    <a:pt x="5033" y="74"/>
                    <a:pt x="5006" y="47"/>
                    <a:pt x="4974" y="28"/>
                  </a:cubicBezTo>
                  <a:cubicBezTo>
                    <a:pt x="4942" y="10"/>
                    <a:pt x="4905" y="0"/>
                    <a:pt x="4868" y="0"/>
                  </a:cubicBezTo>
                  <a:lnTo>
                    <a:pt x="211" y="0"/>
                  </a:lnTo>
                </a:path>
              </a:pathLst>
            </a:custGeom>
            <a:solidFill>
              <a:srgbClr val="99CC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s-ES" sz="1800" b="0" strike="noStrike" spc="-1">
                  <a:latin typeface="Arial"/>
                </a:rPr>
                <a:t>August 27, 2010</a:t>
              </a:r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8CABC2D7-311F-2349-BEF2-B0C7D1EA4AA7}"/>
                </a:ext>
              </a:extLst>
            </p:cNvPr>
            <p:cNvSpPr/>
            <p:nvPr/>
          </p:nvSpPr>
          <p:spPr>
            <a:xfrm>
              <a:off x="3886200" y="1828800"/>
              <a:ext cx="2057400" cy="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B884769E-6C12-774B-AC7E-127D0DEB30BB}"/>
                </a:ext>
              </a:extLst>
            </p:cNvPr>
            <p:cNvSpPr/>
            <p:nvPr/>
          </p:nvSpPr>
          <p:spPr>
            <a:xfrm>
              <a:off x="3886200" y="2514600"/>
              <a:ext cx="2057400" cy="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266A5B96-3046-D848-97E4-D3327E4DF74F}"/>
                </a:ext>
              </a:extLst>
            </p:cNvPr>
            <p:cNvSpPr/>
            <p:nvPr/>
          </p:nvSpPr>
          <p:spPr>
            <a:xfrm>
              <a:off x="1828800" y="1371600"/>
              <a:ext cx="1371600" cy="22860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TextShape 15">
              <a:extLst>
                <a:ext uri="{FF2B5EF4-FFF2-40B4-BE49-F238E27FC236}">
                  <a16:creationId xmlns:a16="http://schemas.microsoft.com/office/drawing/2014/main" id="{0FA2BA84-7AB7-F14E-B6FC-235CC38EC842}"/>
                </a:ext>
              </a:extLst>
            </p:cNvPr>
            <p:cNvSpPr txBox="1"/>
            <p:nvPr/>
          </p:nvSpPr>
          <p:spPr>
            <a:xfrm>
              <a:off x="228600" y="1143000"/>
              <a:ext cx="1600200" cy="4179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s-ES" sz="1800" b="0" strike="noStrike" spc="-1">
                  <a:latin typeface="Arial"/>
                </a:rPr>
                <a:t>empleado1</a:t>
              </a:r>
            </a:p>
          </p:txBody>
        </p:sp>
      </p:grpSp>
      <p:sp>
        <p:nvSpPr>
          <p:cNvPr id="21" name="CustomShape 16">
            <a:extLst>
              <a:ext uri="{FF2B5EF4-FFF2-40B4-BE49-F238E27FC236}">
                <a16:creationId xmlns:a16="http://schemas.microsoft.com/office/drawing/2014/main" id="{4CF66F96-D7AC-9B4B-80CC-33E549BB39B7}"/>
              </a:ext>
            </a:extLst>
          </p:cNvPr>
          <p:cNvSpPr/>
          <p:nvPr/>
        </p:nvSpPr>
        <p:spPr>
          <a:xfrm>
            <a:off x="4536360" y="3758810"/>
            <a:ext cx="457200" cy="45720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17">
            <a:extLst>
              <a:ext uri="{FF2B5EF4-FFF2-40B4-BE49-F238E27FC236}">
                <a16:creationId xmlns:a16="http://schemas.microsoft.com/office/drawing/2014/main" id="{4BB9D7EE-6F3C-3B48-BFC5-A870B96D54AB}"/>
              </a:ext>
            </a:extLst>
          </p:cNvPr>
          <p:cNvSpPr/>
          <p:nvPr/>
        </p:nvSpPr>
        <p:spPr>
          <a:xfrm>
            <a:off x="6136560" y="3712010"/>
            <a:ext cx="1600200" cy="1143000"/>
          </a:xfrm>
          <a:custGeom>
            <a:avLst/>
            <a:gdLst/>
            <a:ahLst/>
            <a:cxnLst/>
            <a:rect l="0" t="0" r="r" b="b"/>
            <a:pathLst>
              <a:path w="4447" h="3177">
                <a:moveTo>
                  <a:pt x="529" y="0"/>
                </a:moveTo>
                <a:lnTo>
                  <a:pt x="529" y="0"/>
                </a:lnTo>
                <a:cubicBezTo>
                  <a:pt x="436" y="0"/>
                  <a:pt x="345" y="24"/>
                  <a:pt x="265" y="71"/>
                </a:cubicBezTo>
                <a:cubicBezTo>
                  <a:pt x="184" y="117"/>
                  <a:pt x="117" y="184"/>
                  <a:pt x="71" y="265"/>
                </a:cubicBezTo>
                <a:cubicBezTo>
                  <a:pt x="24" y="345"/>
                  <a:pt x="0" y="436"/>
                  <a:pt x="0" y="529"/>
                </a:cubicBezTo>
                <a:lnTo>
                  <a:pt x="0" y="2646"/>
                </a:lnTo>
                <a:lnTo>
                  <a:pt x="0" y="2647"/>
                </a:lnTo>
                <a:cubicBezTo>
                  <a:pt x="0" y="2740"/>
                  <a:pt x="24" y="2831"/>
                  <a:pt x="71" y="2911"/>
                </a:cubicBezTo>
                <a:cubicBezTo>
                  <a:pt x="117" y="2992"/>
                  <a:pt x="184" y="3059"/>
                  <a:pt x="265" y="3105"/>
                </a:cubicBezTo>
                <a:cubicBezTo>
                  <a:pt x="345" y="3152"/>
                  <a:pt x="436" y="3176"/>
                  <a:pt x="529" y="3176"/>
                </a:cubicBezTo>
                <a:lnTo>
                  <a:pt x="3916" y="3176"/>
                </a:lnTo>
                <a:lnTo>
                  <a:pt x="3917" y="3176"/>
                </a:lnTo>
                <a:cubicBezTo>
                  <a:pt x="4010" y="3176"/>
                  <a:pt x="4101" y="3152"/>
                  <a:pt x="4181" y="3105"/>
                </a:cubicBezTo>
                <a:cubicBezTo>
                  <a:pt x="4262" y="3059"/>
                  <a:pt x="4329" y="2992"/>
                  <a:pt x="4375" y="2911"/>
                </a:cubicBezTo>
                <a:cubicBezTo>
                  <a:pt x="4422" y="2831"/>
                  <a:pt x="4446" y="2740"/>
                  <a:pt x="4446" y="2647"/>
                </a:cubicBezTo>
                <a:lnTo>
                  <a:pt x="4446" y="529"/>
                </a:lnTo>
                <a:lnTo>
                  <a:pt x="4446" y="529"/>
                </a:lnTo>
                <a:lnTo>
                  <a:pt x="4446" y="529"/>
                </a:lnTo>
                <a:cubicBezTo>
                  <a:pt x="4446" y="436"/>
                  <a:pt x="4422" y="345"/>
                  <a:pt x="4375" y="265"/>
                </a:cubicBezTo>
                <a:cubicBezTo>
                  <a:pt x="4329" y="184"/>
                  <a:pt x="4262" y="117"/>
                  <a:pt x="4181" y="71"/>
                </a:cubicBezTo>
                <a:cubicBezTo>
                  <a:pt x="4101" y="24"/>
                  <a:pt x="4010" y="0"/>
                  <a:pt x="3917" y="0"/>
                </a:cubicBezTo>
                <a:lnTo>
                  <a:pt x="529" y="0"/>
                </a:lnTo>
              </a:path>
            </a:pathLst>
          </a:custGeom>
          <a:solidFill>
            <a:srgbClr val="99CC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endParaRPr lang="es-ES" sz="1800" b="0" strike="noStrike" spc="-1">
              <a:latin typeface="Arial"/>
            </a:endParaRPr>
          </a:p>
          <a:p>
            <a:pPr algn="ctr"/>
            <a:r>
              <a:rPr lang="es-ES" sz="1800" b="0" strike="noStrike" spc="-1">
                <a:latin typeface="Arial"/>
              </a:rPr>
              <a:t>50000</a:t>
            </a:r>
          </a:p>
          <a:p>
            <a:pPr algn="ctr"/>
            <a:endParaRPr lang="es-ES" sz="1800" b="0" strike="noStrike" spc="-1">
              <a:latin typeface="Arial"/>
            </a:endParaRPr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C6387227-614C-FA4D-A474-1B7120860F93}"/>
              </a:ext>
            </a:extLst>
          </p:cNvPr>
          <p:cNvSpPr/>
          <p:nvPr/>
        </p:nvSpPr>
        <p:spPr>
          <a:xfrm>
            <a:off x="6136560" y="4169210"/>
            <a:ext cx="16002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FD182ED9-A413-F44F-A0E8-92BA0A7FBF65}"/>
              </a:ext>
            </a:extLst>
          </p:cNvPr>
          <p:cNvSpPr/>
          <p:nvPr/>
        </p:nvSpPr>
        <p:spPr>
          <a:xfrm>
            <a:off x="6136920" y="4421210"/>
            <a:ext cx="16002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252D072A-5930-A54D-8935-8383FF6CA4BE}"/>
              </a:ext>
            </a:extLst>
          </p:cNvPr>
          <p:cNvSpPr/>
          <p:nvPr/>
        </p:nvSpPr>
        <p:spPr>
          <a:xfrm flipV="1">
            <a:off x="7122600" y="1829210"/>
            <a:ext cx="1828800" cy="20448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Line 21">
            <a:extLst>
              <a:ext uri="{FF2B5EF4-FFF2-40B4-BE49-F238E27FC236}">
                <a16:creationId xmlns:a16="http://schemas.microsoft.com/office/drawing/2014/main" id="{BEF794CB-AA3D-FE4A-B779-5869ED8B90C1}"/>
              </a:ext>
            </a:extLst>
          </p:cNvPr>
          <p:cNvSpPr/>
          <p:nvPr/>
        </p:nvSpPr>
        <p:spPr>
          <a:xfrm flipV="1">
            <a:off x="7351200" y="2515010"/>
            <a:ext cx="1600200" cy="20448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661C0994-E6A5-A144-9248-66DB3F0990B1}"/>
              </a:ext>
            </a:extLst>
          </p:cNvPr>
          <p:cNvSpPr/>
          <p:nvPr/>
        </p:nvSpPr>
        <p:spPr>
          <a:xfrm>
            <a:off x="4836600" y="3922610"/>
            <a:ext cx="1143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TextShape 23">
            <a:extLst>
              <a:ext uri="{FF2B5EF4-FFF2-40B4-BE49-F238E27FC236}">
                <a16:creationId xmlns:a16="http://schemas.microsoft.com/office/drawing/2014/main" id="{B38452D7-CCC5-1749-B25B-3A33BEB7356D}"/>
              </a:ext>
            </a:extLst>
          </p:cNvPr>
          <p:cNvSpPr txBox="1"/>
          <p:nvPr/>
        </p:nvSpPr>
        <p:spPr>
          <a:xfrm>
            <a:off x="3164760" y="3758810"/>
            <a:ext cx="1600200" cy="41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1800" b="0" strike="noStrike" spc="-1">
                <a:latin typeface="Arial"/>
              </a:rPr>
              <a:t>empleado2</a:t>
            </a:r>
          </a:p>
        </p:txBody>
      </p:sp>
      <p:sp>
        <p:nvSpPr>
          <p:cNvPr id="29" name="TextShape 24">
            <a:extLst>
              <a:ext uri="{FF2B5EF4-FFF2-40B4-BE49-F238E27FC236}">
                <a16:creationId xmlns:a16="http://schemas.microsoft.com/office/drawing/2014/main" id="{D17EDED9-DAD2-3544-A8E8-F7BA002FBAF9}"/>
              </a:ext>
            </a:extLst>
          </p:cNvPr>
          <p:cNvSpPr txBox="1"/>
          <p:nvPr/>
        </p:nvSpPr>
        <p:spPr>
          <a:xfrm>
            <a:off x="368460" y="3154778"/>
            <a:ext cx="9250200" cy="56726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2200" b="1" strike="noStrike" spc="-1" dirty="0">
                <a:latin typeface="Arial"/>
              </a:rPr>
              <a:t>empleado2 = empleado1.clone();  // si fuera copia baja</a:t>
            </a:r>
            <a:endParaRPr lang="es-ES" sz="2200" b="0" strike="noStrike" spc="-1" dirty="0">
              <a:latin typeface="Arial"/>
            </a:endParaRPr>
          </a:p>
        </p:txBody>
      </p:sp>
      <p:sp>
        <p:nvSpPr>
          <p:cNvPr id="30" name="CustomShape 25">
            <a:extLst>
              <a:ext uri="{FF2B5EF4-FFF2-40B4-BE49-F238E27FC236}">
                <a16:creationId xmlns:a16="http://schemas.microsoft.com/office/drawing/2014/main" id="{5A2093C9-DC0A-5B48-962E-78701D6897F7}"/>
              </a:ext>
            </a:extLst>
          </p:cNvPr>
          <p:cNvSpPr/>
          <p:nvPr/>
        </p:nvSpPr>
        <p:spPr>
          <a:xfrm>
            <a:off x="4536360" y="5585584"/>
            <a:ext cx="457200" cy="45720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26">
            <a:extLst>
              <a:ext uri="{FF2B5EF4-FFF2-40B4-BE49-F238E27FC236}">
                <a16:creationId xmlns:a16="http://schemas.microsoft.com/office/drawing/2014/main" id="{B33EA06F-FF96-DB4C-A5FA-45736BFCC29A}"/>
              </a:ext>
            </a:extLst>
          </p:cNvPr>
          <p:cNvSpPr/>
          <p:nvPr/>
        </p:nvSpPr>
        <p:spPr>
          <a:xfrm>
            <a:off x="6136560" y="5538784"/>
            <a:ext cx="1600200" cy="1143000"/>
          </a:xfrm>
          <a:custGeom>
            <a:avLst/>
            <a:gdLst/>
            <a:ahLst/>
            <a:cxnLst/>
            <a:rect l="0" t="0" r="r" b="b"/>
            <a:pathLst>
              <a:path w="4447" h="3177">
                <a:moveTo>
                  <a:pt x="529" y="0"/>
                </a:moveTo>
                <a:lnTo>
                  <a:pt x="529" y="0"/>
                </a:lnTo>
                <a:cubicBezTo>
                  <a:pt x="436" y="0"/>
                  <a:pt x="345" y="24"/>
                  <a:pt x="265" y="71"/>
                </a:cubicBezTo>
                <a:cubicBezTo>
                  <a:pt x="184" y="117"/>
                  <a:pt x="117" y="184"/>
                  <a:pt x="71" y="265"/>
                </a:cubicBezTo>
                <a:cubicBezTo>
                  <a:pt x="24" y="345"/>
                  <a:pt x="0" y="436"/>
                  <a:pt x="0" y="529"/>
                </a:cubicBezTo>
                <a:lnTo>
                  <a:pt x="0" y="2646"/>
                </a:lnTo>
                <a:lnTo>
                  <a:pt x="0" y="2647"/>
                </a:lnTo>
                <a:cubicBezTo>
                  <a:pt x="0" y="2740"/>
                  <a:pt x="24" y="2831"/>
                  <a:pt x="71" y="2911"/>
                </a:cubicBezTo>
                <a:cubicBezTo>
                  <a:pt x="117" y="2992"/>
                  <a:pt x="184" y="3059"/>
                  <a:pt x="265" y="3105"/>
                </a:cubicBezTo>
                <a:cubicBezTo>
                  <a:pt x="345" y="3152"/>
                  <a:pt x="436" y="3176"/>
                  <a:pt x="529" y="3176"/>
                </a:cubicBezTo>
                <a:lnTo>
                  <a:pt x="3916" y="3176"/>
                </a:lnTo>
                <a:lnTo>
                  <a:pt x="3917" y="3176"/>
                </a:lnTo>
                <a:cubicBezTo>
                  <a:pt x="4010" y="3176"/>
                  <a:pt x="4101" y="3152"/>
                  <a:pt x="4181" y="3105"/>
                </a:cubicBezTo>
                <a:cubicBezTo>
                  <a:pt x="4262" y="3059"/>
                  <a:pt x="4329" y="2992"/>
                  <a:pt x="4375" y="2911"/>
                </a:cubicBezTo>
                <a:cubicBezTo>
                  <a:pt x="4422" y="2831"/>
                  <a:pt x="4446" y="2740"/>
                  <a:pt x="4446" y="2647"/>
                </a:cubicBezTo>
                <a:lnTo>
                  <a:pt x="4446" y="529"/>
                </a:lnTo>
                <a:lnTo>
                  <a:pt x="4446" y="529"/>
                </a:lnTo>
                <a:lnTo>
                  <a:pt x="4446" y="529"/>
                </a:lnTo>
                <a:cubicBezTo>
                  <a:pt x="4446" y="436"/>
                  <a:pt x="4422" y="345"/>
                  <a:pt x="4375" y="265"/>
                </a:cubicBezTo>
                <a:cubicBezTo>
                  <a:pt x="4329" y="184"/>
                  <a:pt x="4262" y="117"/>
                  <a:pt x="4181" y="71"/>
                </a:cubicBezTo>
                <a:cubicBezTo>
                  <a:pt x="4101" y="24"/>
                  <a:pt x="4010" y="0"/>
                  <a:pt x="3917" y="0"/>
                </a:cubicBezTo>
                <a:lnTo>
                  <a:pt x="529" y="0"/>
                </a:lnTo>
              </a:path>
            </a:pathLst>
          </a:custGeom>
          <a:solidFill>
            <a:srgbClr val="99CC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endParaRPr lang="es-ES" sz="1800" b="0" strike="noStrike" spc="-1">
              <a:latin typeface="Arial"/>
            </a:endParaRPr>
          </a:p>
          <a:p>
            <a:pPr algn="ctr"/>
            <a:r>
              <a:rPr lang="es-ES" sz="1800" b="0" strike="noStrike" spc="-1">
                <a:latin typeface="Arial"/>
              </a:rPr>
              <a:t>50000</a:t>
            </a:r>
          </a:p>
          <a:p>
            <a:pPr algn="ctr"/>
            <a:endParaRPr lang="es-ES" sz="1800" b="0" strike="noStrike" spc="-1">
              <a:latin typeface="Arial"/>
            </a:endParaRPr>
          </a:p>
        </p:txBody>
      </p:sp>
      <p:sp>
        <p:nvSpPr>
          <p:cNvPr id="32" name="Line 27">
            <a:extLst>
              <a:ext uri="{FF2B5EF4-FFF2-40B4-BE49-F238E27FC236}">
                <a16:creationId xmlns:a16="http://schemas.microsoft.com/office/drawing/2014/main" id="{F34F194C-DB37-B945-B70F-6AA7A30CA8BB}"/>
              </a:ext>
            </a:extLst>
          </p:cNvPr>
          <p:cNvSpPr/>
          <p:nvPr/>
        </p:nvSpPr>
        <p:spPr>
          <a:xfrm>
            <a:off x="6136560" y="5995984"/>
            <a:ext cx="16002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Line 28">
            <a:extLst>
              <a:ext uri="{FF2B5EF4-FFF2-40B4-BE49-F238E27FC236}">
                <a16:creationId xmlns:a16="http://schemas.microsoft.com/office/drawing/2014/main" id="{00FA0B07-ECDA-F247-B866-2A0E8575312A}"/>
              </a:ext>
            </a:extLst>
          </p:cNvPr>
          <p:cNvSpPr/>
          <p:nvPr/>
        </p:nvSpPr>
        <p:spPr>
          <a:xfrm>
            <a:off x="6136920" y="6247984"/>
            <a:ext cx="16002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29">
            <a:extLst>
              <a:ext uri="{FF2B5EF4-FFF2-40B4-BE49-F238E27FC236}">
                <a16:creationId xmlns:a16="http://schemas.microsoft.com/office/drawing/2014/main" id="{1D1BA9BA-CF94-5E45-B413-76D8FF4B2DFC}"/>
              </a:ext>
            </a:extLst>
          </p:cNvPr>
          <p:cNvSpPr/>
          <p:nvPr/>
        </p:nvSpPr>
        <p:spPr>
          <a:xfrm>
            <a:off x="8879760" y="5538784"/>
            <a:ext cx="1600200" cy="457200"/>
          </a:xfrm>
          <a:custGeom>
            <a:avLst/>
            <a:gdLst/>
            <a:ahLst/>
            <a:cxnLst/>
            <a:rect l="0" t="0" r="r" b="b"/>
            <a:pathLst>
              <a:path w="4447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4234" y="1271"/>
                </a:lnTo>
                <a:lnTo>
                  <a:pt x="4234" y="1271"/>
                </a:lnTo>
                <a:cubicBezTo>
                  <a:pt x="4271" y="1271"/>
                  <a:pt x="4308" y="1261"/>
                  <a:pt x="4340" y="1243"/>
                </a:cubicBezTo>
                <a:cubicBezTo>
                  <a:pt x="4372" y="1224"/>
                  <a:pt x="4399" y="1197"/>
                  <a:pt x="4418" y="1165"/>
                </a:cubicBezTo>
                <a:cubicBezTo>
                  <a:pt x="4436" y="1133"/>
                  <a:pt x="4446" y="1096"/>
                  <a:pt x="4446" y="1059"/>
                </a:cubicBezTo>
                <a:lnTo>
                  <a:pt x="4446" y="211"/>
                </a:lnTo>
                <a:lnTo>
                  <a:pt x="4446" y="212"/>
                </a:lnTo>
                <a:lnTo>
                  <a:pt x="4446" y="212"/>
                </a:lnTo>
                <a:cubicBezTo>
                  <a:pt x="4446" y="175"/>
                  <a:pt x="4436" y="138"/>
                  <a:pt x="4418" y="106"/>
                </a:cubicBezTo>
                <a:cubicBezTo>
                  <a:pt x="4399" y="74"/>
                  <a:pt x="4372" y="47"/>
                  <a:pt x="4340" y="28"/>
                </a:cubicBezTo>
                <a:cubicBezTo>
                  <a:pt x="4308" y="10"/>
                  <a:pt x="4271" y="0"/>
                  <a:pt x="4234" y="0"/>
                </a:cubicBezTo>
                <a:lnTo>
                  <a:pt x="211" y="0"/>
                </a:lnTo>
              </a:path>
            </a:pathLst>
          </a:custGeom>
          <a:solidFill>
            <a:srgbClr val="99CC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Carl Cracker</a:t>
            </a:r>
          </a:p>
        </p:txBody>
      </p:sp>
      <p:sp>
        <p:nvSpPr>
          <p:cNvPr id="35" name="CustomShape 30">
            <a:extLst>
              <a:ext uri="{FF2B5EF4-FFF2-40B4-BE49-F238E27FC236}">
                <a16:creationId xmlns:a16="http://schemas.microsoft.com/office/drawing/2014/main" id="{83364D88-8B31-FC4D-AB3B-0F9223BAB6A9}"/>
              </a:ext>
            </a:extLst>
          </p:cNvPr>
          <p:cNvSpPr/>
          <p:nvPr/>
        </p:nvSpPr>
        <p:spPr>
          <a:xfrm>
            <a:off x="8880120" y="6258784"/>
            <a:ext cx="1828440" cy="457200"/>
          </a:xfrm>
          <a:custGeom>
            <a:avLst/>
            <a:gdLst/>
            <a:ahLst/>
            <a:cxnLst/>
            <a:rect l="0" t="0" r="r" b="b"/>
            <a:pathLst>
              <a:path w="5081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4868" y="1271"/>
                </a:lnTo>
                <a:lnTo>
                  <a:pt x="4868" y="1271"/>
                </a:lnTo>
                <a:cubicBezTo>
                  <a:pt x="4905" y="1271"/>
                  <a:pt x="4942" y="1261"/>
                  <a:pt x="4974" y="1243"/>
                </a:cubicBezTo>
                <a:cubicBezTo>
                  <a:pt x="5006" y="1224"/>
                  <a:pt x="5033" y="1197"/>
                  <a:pt x="5052" y="1165"/>
                </a:cubicBezTo>
                <a:cubicBezTo>
                  <a:pt x="5070" y="1133"/>
                  <a:pt x="5080" y="1096"/>
                  <a:pt x="5080" y="1059"/>
                </a:cubicBezTo>
                <a:lnTo>
                  <a:pt x="5080" y="211"/>
                </a:lnTo>
                <a:lnTo>
                  <a:pt x="5080" y="212"/>
                </a:lnTo>
                <a:lnTo>
                  <a:pt x="5080" y="212"/>
                </a:lnTo>
                <a:cubicBezTo>
                  <a:pt x="5080" y="175"/>
                  <a:pt x="5070" y="138"/>
                  <a:pt x="5052" y="106"/>
                </a:cubicBezTo>
                <a:cubicBezTo>
                  <a:pt x="5033" y="74"/>
                  <a:pt x="5006" y="47"/>
                  <a:pt x="4974" y="28"/>
                </a:cubicBezTo>
                <a:cubicBezTo>
                  <a:pt x="4942" y="10"/>
                  <a:pt x="4905" y="0"/>
                  <a:pt x="4868" y="0"/>
                </a:cubicBezTo>
                <a:lnTo>
                  <a:pt x="211" y="0"/>
                </a:lnTo>
              </a:path>
            </a:pathLst>
          </a:custGeom>
          <a:solidFill>
            <a:srgbClr val="99CC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August 27, 2010</a:t>
            </a:r>
          </a:p>
        </p:txBody>
      </p:sp>
      <p:sp>
        <p:nvSpPr>
          <p:cNvPr id="36" name="Line 31">
            <a:extLst>
              <a:ext uri="{FF2B5EF4-FFF2-40B4-BE49-F238E27FC236}">
                <a16:creationId xmlns:a16="http://schemas.microsoft.com/office/drawing/2014/main" id="{CCEB7BA7-657F-834B-9D45-5A522909AA89}"/>
              </a:ext>
            </a:extLst>
          </p:cNvPr>
          <p:cNvSpPr/>
          <p:nvPr/>
        </p:nvSpPr>
        <p:spPr>
          <a:xfrm>
            <a:off x="6822360" y="5767384"/>
            <a:ext cx="20574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Line 32">
            <a:extLst>
              <a:ext uri="{FF2B5EF4-FFF2-40B4-BE49-F238E27FC236}">
                <a16:creationId xmlns:a16="http://schemas.microsoft.com/office/drawing/2014/main" id="{CCF479C6-324E-4C42-B0F8-43B74CFB10BB}"/>
              </a:ext>
            </a:extLst>
          </p:cNvPr>
          <p:cNvSpPr/>
          <p:nvPr/>
        </p:nvSpPr>
        <p:spPr>
          <a:xfrm>
            <a:off x="6822360" y="6453184"/>
            <a:ext cx="20574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Line 33">
            <a:extLst>
              <a:ext uri="{FF2B5EF4-FFF2-40B4-BE49-F238E27FC236}">
                <a16:creationId xmlns:a16="http://schemas.microsoft.com/office/drawing/2014/main" id="{1FCDBA91-FDA2-864C-9C05-49EB03B69720}"/>
              </a:ext>
            </a:extLst>
          </p:cNvPr>
          <p:cNvSpPr/>
          <p:nvPr/>
        </p:nvSpPr>
        <p:spPr>
          <a:xfrm flipV="1">
            <a:off x="4800600" y="5767384"/>
            <a:ext cx="1143000" cy="108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TextShape 34">
            <a:extLst>
              <a:ext uri="{FF2B5EF4-FFF2-40B4-BE49-F238E27FC236}">
                <a16:creationId xmlns:a16="http://schemas.microsoft.com/office/drawing/2014/main" id="{0703B1BB-E8AE-D946-8117-98207B15339F}"/>
              </a:ext>
            </a:extLst>
          </p:cNvPr>
          <p:cNvSpPr txBox="1"/>
          <p:nvPr/>
        </p:nvSpPr>
        <p:spPr>
          <a:xfrm>
            <a:off x="3164760" y="5585584"/>
            <a:ext cx="1600200" cy="41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1800" b="0" strike="noStrike" spc="-1">
                <a:latin typeface="Arial"/>
              </a:rPr>
              <a:t>empleado3</a:t>
            </a:r>
          </a:p>
        </p:txBody>
      </p:sp>
      <p:sp>
        <p:nvSpPr>
          <p:cNvPr id="40" name="TextShape 35">
            <a:extLst>
              <a:ext uri="{FF2B5EF4-FFF2-40B4-BE49-F238E27FC236}">
                <a16:creationId xmlns:a16="http://schemas.microsoft.com/office/drawing/2014/main" id="{9C64EFB8-304F-184D-BFF0-551CD59F4B0F}"/>
              </a:ext>
            </a:extLst>
          </p:cNvPr>
          <p:cNvSpPr txBox="1"/>
          <p:nvPr/>
        </p:nvSpPr>
        <p:spPr>
          <a:xfrm>
            <a:off x="368460" y="5105740"/>
            <a:ext cx="8078760" cy="52286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2200" b="1" strike="noStrike" spc="-1" dirty="0">
                <a:latin typeface="Arial"/>
              </a:rPr>
              <a:t>empleado3 = empleado1.clone(); // si fuera copia profunda</a:t>
            </a:r>
            <a:endParaRPr lang="es-ES" sz="2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440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1117-324F-3C43-A1EC-C7BE07DD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365126"/>
            <a:ext cx="11272758" cy="701674"/>
          </a:xfrm>
        </p:spPr>
        <p:txBody>
          <a:bodyPr/>
          <a:lstStyle/>
          <a:p>
            <a:r>
              <a:rPr lang="es-ES" spc="-1" dirty="0">
                <a:solidFill>
                  <a:srgbClr val="000080"/>
                </a:solidFill>
                <a:latin typeface="Arial"/>
              </a:rPr>
              <a:t>Implementación de clone (copia profunda)</a:t>
            </a:r>
            <a:endParaRPr lang="es-ES_trad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0458BF-7E49-6A47-8232-4B33E1618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292" y="1231970"/>
            <a:ext cx="8546123" cy="5391568"/>
          </a:xfrm>
        </p:spPr>
        <p:txBody>
          <a:bodyPr>
            <a:noAutofit/>
          </a:bodyPr>
          <a:lstStyle/>
          <a:p>
            <a:pPr marL="0" indent="0">
              <a:spcBef>
                <a:spcPts val="575"/>
              </a:spcBef>
              <a:buSzPct val="100000"/>
              <a:buNone/>
            </a:pPr>
            <a:r>
              <a:rPr lang="es-ES" sz="2000" spc="-1" dirty="0"/>
              <a:t>La implementación típica es como sigue:</a:t>
            </a:r>
          </a:p>
          <a:p>
            <a:pPr marL="360000" indent="0">
              <a:lnSpc>
                <a:spcPct val="115000"/>
              </a:lnSpc>
              <a:spcBef>
                <a:spcPts val="575"/>
              </a:spcBef>
              <a:buNone/>
            </a:pPr>
            <a:r>
              <a:rPr lang="es-ES" sz="1800" spc="-1" dirty="0" err="1">
                <a:solidFill>
                  <a:srgbClr val="941EDF"/>
                </a:solidFill>
                <a:ea typeface="Courier New"/>
              </a:rPr>
              <a:t>class</a:t>
            </a:r>
            <a:r>
              <a:rPr lang="es-ES" sz="1800" spc="-1" dirty="0">
                <a:solidFill>
                  <a:srgbClr val="000000"/>
                </a:solidFill>
                <a:ea typeface="Courier New"/>
              </a:rPr>
              <a:t> </a:t>
            </a:r>
            <a:r>
              <a:rPr lang="es-ES" sz="1800" spc="-1" dirty="0" err="1">
                <a:solidFill>
                  <a:srgbClr val="000000"/>
                </a:solidFill>
                <a:ea typeface="Courier New"/>
              </a:rPr>
              <a:t>Employee</a:t>
            </a:r>
            <a:r>
              <a:rPr lang="es-ES" sz="1800" spc="-1" dirty="0">
                <a:solidFill>
                  <a:srgbClr val="000000"/>
                </a:solidFill>
                <a:ea typeface="Courier New"/>
              </a:rPr>
              <a:t> </a:t>
            </a:r>
            <a:r>
              <a:rPr lang="es-ES" sz="1800" spc="-1" dirty="0" err="1">
                <a:solidFill>
                  <a:srgbClr val="941EDF"/>
                </a:solidFill>
                <a:ea typeface="Courier New"/>
              </a:rPr>
              <a:t>implements</a:t>
            </a:r>
            <a:r>
              <a:rPr lang="es-ES" sz="1800" spc="-1" dirty="0">
                <a:solidFill>
                  <a:srgbClr val="000000"/>
                </a:solidFill>
                <a:ea typeface="Courier New"/>
              </a:rPr>
              <a:t> </a:t>
            </a:r>
            <a:r>
              <a:rPr lang="es-ES" sz="1800" spc="-1" dirty="0" err="1">
                <a:solidFill>
                  <a:srgbClr val="000000"/>
                </a:solidFill>
                <a:ea typeface="Courier New"/>
              </a:rPr>
              <a:t>Cloneable</a:t>
            </a:r>
            <a:r>
              <a:rPr lang="es-ES" sz="1800" spc="-1" dirty="0">
                <a:solidFill>
                  <a:srgbClr val="000000"/>
                </a:solidFill>
                <a:ea typeface="Courier New"/>
              </a:rPr>
              <a:t> {  </a:t>
            </a:r>
            <a:br>
              <a:rPr lang="es-ES" sz="1800" dirty="0"/>
            </a:br>
            <a:r>
              <a:rPr lang="es-ES" sz="1800" spc="-1" dirty="0">
                <a:solidFill>
                  <a:srgbClr val="000000"/>
                </a:solidFill>
                <a:ea typeface="Courier New"/>
              </a:rPr>
              <a:t>   </a:t>
            </a:r>
            <a:r>
              <a:rPr lang="es-ES" sz="1800" spc="-1" dirty="0" err="1">
                <a:solidFill>
                  <a:srgbClr val="941EDF"/>
                </a:solidFill>
                <a:ea typeface="Courier New"/>
              </a:rPr>
              <a:t>public</a:t>
            </a:r>
            <a:r>
              <a:rPr lang="es-ES" sz="1800" spc="-1" dirty="0">
                <a:solidFill>
                  <a:srgbClr val="000000"/>
                </a:solidFill>
                <a:ea typeface="Courier New"/>
              </a:rPr>
              <a:t> </a:t>
            </a:r>
            <a:r>
              <a:rPr lang="es-ES" sz="1800" spc="-1" dirty="0" err="1">
                <a:solidFill>
                  <a:srgbClr val="000000"/>
                </a:solidFill>
                <a:ea typeface="Courier New"/>
              </a:rPr>
              <a:t>Object</a:t>
            </a:r>
            <a:r>
              <a:rPr lang="es-ES" sz="1800" spc="-1" dirty="0">
                <a:solidFill>
                  <a:srgbClr val="000000"/>
                </a:solidFill>
                <a:ea typeface="Courier New"/>
              </a:rPr>
              <a:t> clone() {   </a:t>
            </a:r>
            <a:r>
              <a:rPr lang="es-ES" sz="1800" spc="-1" dirty="0">
                <a:solidFill>
                  <a:srgbClr val="E65D00"/>
                </a:solidFill>
                <a:ea typeface="Courier New"/>
              </a:rPr>
              <a:t>// redefinición de clone</a:t>
            </a:r>
            <a:br>
              <a:rPr lang="es-ES" sz="1800" dirty="0"/>
            </a:br>
            <a:r>
              <a:rPr lang="es-ES" sz="1800" spc="-1" dirty="0">
                <a:solidFill>
                  <a:srgbClr val="000000"/>
                </a:solidFill>
                <a:ea typeface="Courier New"/>
              </a:rPr>
              <a:t>      </a:t>
            </a:r>
            <a:r>
              <a:rPr lang="es-ES" sz="1800" spc="-1" dirty="0">
                <a:solidFill>
                  <a:srgbClr val="941EDF"/>
                </a:solidFill>
                <a:ea typeface="Courier New"/>
              </a:rPr>
              <a:t>try</a:t>
            </a:r>
            <a:r>
              <a:rPr lang="es-ES" sz="1800" spc="-1" dirty="0">
                <a:solidFill>
                  <a:srgbClr val="000000"/>
                </a:solidFill>
                <a:ea typeface="Courier New"/>
              </a:rPr>
              <a:t> {                            </a:t>
            </a:r>
            <a:r>
              <a:rPr lang="es-ES" sz="1800" spc="-1" dirty="0">
                <a:solidFill>
                  <a:srgbClr val="E65D00"/>
                </a:solidFill>
                <a:ea typeface="Courier New"/>
              </a:rPr>
              <a:t>// el manejo de excepciones se verá más adelante </a:t>
            </a:r>
            <a:br>
              <a:rPr lang="es-ES" sz="1800" dirty="0"/>
            </a:br>
            <a:r>
              <a:rPr lang="es-ES" sz="1800" spc="-1" dirty="0">
                <a:solidFill>
                  <a:srgbClr val="000000"/>
                </a:solidFill>
                <a:ea typeface="Courier New"/>
              </a:rPr>
              <a:t>         </a:t>
            </a:r>
            <a:r>
              <a:rPr lang="es-ES" sz="1800" b="1" spc="-1" dirty="0">
                <a:solidFill>
                  <a:srgbClr val="000000"/>
                </a:solidFill>
                <a:ea typeface="Courier New"/>
              </a:rPr>
              <a:t> </a:t>
            </a:r>
            <a:r>
              <a:rPr lang="es-ES" sz="1800" b="1" spc="-1" dirty="0" err="1">
                <a:solidFill>
                  <a:srgbClr val="000000"/>
                </a:solidFill>
                <a:ea typeface="Courier New"/>
              </a:rPr>
              <a:t>Employee</a:t>
            </a:r>
            <a:r>
              <a:rPr lang="es-ES" sz="1800" b="1" spc="-1" dirty="0">
                <a:solidFill>
                  <a:srgbClr val="000000"/>
                </a:solidFill>
                <a:ea typeface="Courier New"/>
              </a:rPr>
              <a:t> c=(</a:t>
            </a:r>
            <a:r>
              <a:rPr lang="es-ES" sz="1800" b="1" spc="-1" dirty="0" err="1">
                <a:solidFill>
                  <a:srgbClr val="000000"/>
                </a:solidFill>
                <a:ea typeface="Courier New"/>
              </a:rPr>
              <a:t>Employee</a:t>
            </a:r>
            <a:r>
              <a:rPr lang="es-ES" sz="1800" b="1" spc="-1" dirty="0">
                <a:solidFill>
                  <a:srgbClr val="000000"/>
                </a:solidFill>
                <a:ea typeface="Courier New"/>
              </a:rPr>
              <a:t>)</a:t>
            </a:r>
            <a:r>
              <a:rPr lang="es-ES" sz="1800" b="1" spc="-1" dirty="0" err="1">
                <a:solidFill>
                  <a:srgbClr val="941EDF"/>
                </a:solidFill>
                <a:ea typeface="Courier New"/>
              </a:rPr>
              <a:t>super</a:t>
            </a:r>
            <a:r>
              <a:rPr lang="es-ES" sz="1800" b="1" spc="-1" dirty="0" err="1">
                <a:solidFill>
                  <a:srgbClr val="000000"/>
                </a:solidFill>
                <a:ea typeface="Courier New"/>
              </a:rPr>
              <a:t>.clone</a:t>
            </a:r>
            <a:r>
              <a:rPr lang="es-ES" sz="1800" b="1" spc="-1" dirty="0">
                <a:solidFill>
                  <a:srgbClr val="000000"/>
                </a:solidFill>
                <a:ea typeface="Courier New"/>
              </a:rPr>
              <a:t>();</a:t>
            </a:r>
            <a:r>
              <a:rPr lang="es-ES" sz="1800" spc="-1" dirty="0">
                <a:solidFill>
                  <a:srgbClr val="000000"/>
                </a:solidFill>
                <a:ea typeface="Courier New"/>
              </a:rPr>
              <a:t>  </a:t>
            </a:r>
            <a:r>
              <a:rPr lang="es-ES" sz="1800" spc="-1" dirty="0">
                <a:solidFill>
                  <a:srgbClr val="E65D00"/>
                </a:solidFill>
                <a:ea typeface="Courier New"/>
              </a:rPr>
              <a:t>// no usamos constructor</a:t>
            </a:r>
            <a:br>
              <a:rPr lang="es-ES" sz="1800" dirty="0"/>
            </a:br>
            <a:r>
              <a:rPr lang="es-ES" sz="1800" spc="-1" dirty="0">
                <a:solidFill>
                  <a:srgbClr val="000000"/>
                </a:solidFill>
                <a:ea typeface="Courier New"/>
              </a:rPr>
              <a:t>          </a:t>
            </a:r>
            <a:r>
              <a:rPr lang="es-ES" sz="1800" b="1" spc="-1" dirty="0" err="1">
                <a:solidFill>
                  <a:srgbClr val="000000"/>
                </a:solidFill>
                <a:ea typeface="Courier New"/>
              </a:rPr>
              <a:t>c.hireDay</a:t>
            </a:r>
            <a:r>
              <a:rPr lang="es-ES" sz="1800" b="1" spc="-1" dirty="0">
                <a:solidFill>
                  <a:srgbClr val="000000"/>
                </a:solidFill>
                <a:ea typeface="Courier New"/>
              </a:rPr>
              <a:t> = </a:t>
            </a:r>
            <a:r>
              <a:rPr lang="es-ES" sz="1800" b="1" spc="-1" dirty="0" err="1">
                <a:solidFill>
                  <a:srgbClr val="000000"/>
                </a:solidFill>
                <a:ea typeface="Courier New"/>
              </a:rPr>
              <a:t>hireDay.clone</a:t>
            </a:r>
            <a:r>
              <a:rPr lang="es-ES" sz="1800" b="1" spc="-1" dirty="0">
                <a:solidFill>
                  <a:srgbClr val="000000"/>
                </a:solidFill>
                <a:ea typeface="Courier New"/>
              </a:rPr>
              <a:t>();</a:t>
            </a:r>
            <a:br>
              <a:rPr lang="es-ES" sz="1800" dirty="0"/>
            </a:br>
            <a:r>
              <a:rPr lang="es-ES" sz="1800" spc="-1" dirty="0">
                <a:solidFill>
                  <a:srgbClr val="000000"/>
                </a:solidFill>
                <a:ea typeface="Courier New"/>
              </a:rPr>
              <a:t>           </a:t>
            </a:r>
            <a:r>
              <a:rPr lang="es-ES" sz="1800" spc="-1" dirty="0" err="1">
                <a:solidFill>
                  <a:srgbClr val="941EDF"/>
                </a:solidFill>
                <a:ea typeface="Courier New"/>
              </a:rPr>
              <a:t>return</a:t>
            </a:r>
            <a:r>
              <a:rPr lang="es-ES" sz="1800" spc="-1" dirty="0">
                <a:solidFill>
                  <a:srgbClr val="000000"/>
                </a:solidFill>
                <a:ea typeface="Courier New"/>
              </a:rPr>
              <a:t> c;</a:t>
            </a:r>
            <a:br>
              <a:rPr lang="es-ES" sz="1800" dirty="0"/>
            </a:br>
            <a:r>
              <a:rPr lang="es-ES" sz="1800" spc="-1" dirty="0">
                <a:solidFill>
                  <a:srgbClr val="000000"/>
                </a:solidFill>
                <a:ea typeface="Courier New"/>
              </a:rPr>
              <a:t>       } </a:t>
            </a:r>
            <a:r>
              <a:rPr lang="es-ES" sz="1800" spc="-1" dirty="0">
                <a:solidFill>
                  <a:srgbClr val="941EDF"/>
                </a:solidFill>
                <a:ea typeface="Courier New"/>
              </a:rPr>
              <a:t>catch</a:t>
            </a:r>
            <a:r>
              <a:rPr lang="es-ES" sz="1800" spc="-1" dirty="0">
                <a:solidFill>
                  <a:srgbClr val="000000"/>
                </a:solidFill>
                <a:ea typeface="Courier New"/>
              </a:rPr>
              <a:t> (</a:t>
            </a:r>
            <a:r>
              <a:rPr lang="es-ES" sz="1800" spc="-1" dirty="0" err="1">
                <a:solidFill>
                  <a:srgbClr val="000000"/>
                </a:solidFill>
                <a:ea typeface="Courier New"/>
              </a:rPr>
              <a:t>CloneNotSupportedException</a:t>
            </a:r>
            <a:r>
              <a:rPr lang="es-ES" sz="1800" spc="-1" dirty="0">
                <a:solidFill>
                  <a:srgbClr val="000000"/>
                </a:solidFill>
                <a:ea typeface="Courier New"/>
              </a:rPr>
              <a:t> e ) {</a:t>
            </a:r>
            <a:br>
              <a:rPr lang="es-ES" sz="1800" dirty="0"/>
            </a:br>
            <a:r>
              <a:rPr lang="es-ES" sz="1800" spc="-1" dirty="0">
                <a:solidFill>
                  <a:srgbClr val="000000"/>
                </a:solidFill>
                <a:ea typeface="Courier New"/>
              </a:rPr>
              <a:t>          </a:t>
            </a:r>
            <a:r>
              <a:rPr lang="es-ES" sz="1800" spc="-1" dirty="0" err="1">
                <a:solidFill>
                  <a:srgbClr val="941EDF"/>
                </a:solidFill>
                <a:ea typeface="Courier New"/>
              </a:rPr>
              <a:t>return</a:t>
            </a:r>
            <a:r>
              <a:rPr lang="es-ES" sz="1800" spc="-1" dirty="0">
                <a:solidFill>
                  <a:srgbClr val="000000"/>
                </a:solidFill>
                <a:ea typeface="Courier New"/>
              </a:rPr>
              <a:t> </a:t>
            </a:r>
            <a:r>
              <a:rPr lang="es-ES" sz="1800" spc="-1" dirty="0" err="1">
                <a:solidFill>
                  <a:srgbClr val="941EDF"/>
                </a:solidFill>
                <a:ea typeface="Courier New"/>
              </a:rPr>
              <a:t>null</a:t>
            </a:r>
            <a:r>
              <a:rPr lang="es-ES" sz="1800" spc="-1" dirty="0">
                <a:solidFill>
                  <a:srgbClr val="000000"/>
                </a:solidFill>
                <a:ea typeface="Courier New"/>
              </a:rPr>
              <a:t>;</a:t>
            </a:r>
            <a:br>
              <a:rPr lang="es-ES" sz="1800" dirty="0"/>
            </a:br>
            <a:r>
              <a:rPr lang="es-ES" sz="1800" spc="-1" dirty="0">
                <a:solidFill>
                  <a:srgbClr val="000000"/>
                </a:solidFill>
                <a:ea typeface="Courier New"/>
              </a:rPr>
              <a:t>       }</a:t>
            </a:r>
            <a:br>
              <a:rPr lang="es-ES" sz="1800" dirty="0"/>
            </a:br>
            <a:r>
              <a:rPr lang="es-ES" sz="1800" spc="-1" dirty="0">
                <a:solidFill>
                  <a:srgbClr val="000000"/>
                </a:solidFill>
                <a:ea typeface="Courier New"/>
              </a:rPr>
              <a:t>   }</a:t>
            </a:r>
            <a:br>
              <a:rPr lang="es-ES" sz="1800" dirty="0"/>
            </a:br>
            <a:r>
              <a:rPr lang="es-ES" sz="1800" spc="-1" dirty="0">
                <a:solidFill>
                  <a:srgbClr val="000000"/>
                </a:solidFill>
                <a:ea typeface="Courier New"/>
              </a:rPr>
              <a:t>   .....</a:t>
            </a:r>
            <a:br>
              <a:rPr lang="es-ES" sz="1800" dirty="0"/>
            </a:br>
            <a:r>
              <a:rPr lang="es-ES" sz="1800" spc="-1" dirty="0">
                <a:solidFill>
                  <a:srgbClr val="000000"/>
                </a:solidFill>
                <a:ea typeface="Courier New"/>
              </a:rPr>
              <a:t>   </a:t>
            </a:r>
            <a:r>
              <a:rPr lang="es-ES" sz="1800" spc="-1" dirty="0" err="1">
                <a:solidFill>
                  <a:srgbClr val="941EDF"/>
                </a:solidFill>
                <a:ea typeface="Courier New"/>
              </a:rPr>
              <a:t>private</a:t>
            </a:r>
            <a:r>
              <a:rPr lang="es-ES" sz="1800" spc="-1" dirty="0">
                <a:solidFill>
                  <a:srgbClr val="000000"/>
                </a:solidFill>
                <a:ea typeface="Courier New"/>
              </a:rPr>
              <a:t> </a:t>
            </a:r>
            <a:r>
              <a:rPr lang="es-ES" sz="1800" spc="-1" dirty="0" err="1">
                <a:solidFill>
                  <a:srgbClr val="000000"/>
                </a:solidFill>
                <a:ea typeface="Courier New"/>
              </a:rPr>
              <a:t>String</a:t>
            </a:r>
            <a:r>
              <a:rPr lang="es-ES" sz="1800" spc="-1" dirty="0">
                <a:solidFill>
                  <a:srgbClr val="000000"/>
                </a:solidFill>
                <a:ea typeface="Courier New"/>
              </a:rPr>
              <a:t> </a:t>
            </a:r>
            <a:r>
              <a:rPr lang="es-ES" sz="1800" spc="-1" dirty="0" err="1">
                <a:solidFill>
                  <a:srgbClr val="000000"/>
                </a:solidFill>
                <a:ea typeface="Courier New"/>
              </a:rPr>
              <a:t>name</a:t>
            </a:r>
            <a:r>
              <a:rPr lang="es-ES" sz="1800" spc="-1" dirty="0">
                <a:solidFill>
                  <a:srgbClr val="000000"/>
                </a:solidFill>
                <a:ea typeface="Courier New"/>
              </a:rPr>
              <a:t>;</a:t>
            </a:r>
            <a:br>
              <a:rPr lang="es-ES" sz="1800" dirty="0"/>
            </a:br>
            <a:r>
              <a:rPr lang="es-ES" sz="1800" spc="-1" dirty="0">
                <a:solidFill>
                  <a:srgbClr val="000000"/>
                </a:solidFill>
                <a:ea typeface="Courier New"/>
              </a:rPr>
              <a:t>   </a:t>
            </a:r>
            <a:r>
              <a:rPr lang="es-ES" sz="1800" spc="-1" dirty="0" err="1">
                <a:solidFill>
                  <a:srgbClr val="941EDF"/>
                </a:solidFill>
                <a:ea typeface="Courier New"/>
              </a:rPr>
              <a:t>private</a:t>
            </a:r>
            <a:r>
              <a:rPr lang="es-ES" sz="1800" spc="-1" dirty="0">
                <a:solidFill>
                  <a:srgbClr val="000000"/>
                </a:solidFill>
                <a:ea typeface="Courier New"/>
              </a:rPr>
              <a:t> </a:t>
            </a:r>
            <a:r>
              <a:rPr lang="es-ES" sz="1800" spc="-1" dirty="0" err="1">
                <a:solidFill>
                  <a:srgbClr val="941EDF"/>
                </a:solidFill>
                <a:ea typeface="Courier New"/>
              </a:rPr>
              <a:t>float</a:t>
            </a:r>
            <a:r>
              <a:rPr lang="es-ES" sz="1800" spc="-1" dirty="0">
                <a:solidFill>
                  <a:srgbClr val="000000"/>
                </a:solidFill>
                <a:ea typeface="Courier New"/>
              </a:rPr>
              <a:t> </a:t>
            </a:r>
            <a:r>
              <a:rPr lang="es-ES" sz="1800" spc="-1" dirty="0" err="1">
                <a:solidFill>
                  <a:srgbClr val="000000"/>
                </a:solidFill>
                <a:ea typeface="Courier New"/>
              </a:rPr>
              <a:t>salary</a:t>
            </a:r>
            <a:r>
              <a:rPr lang="es-ES" sz="1800" spc="-1" dirty="0">
                <a:solidFill>
                  <a:srgbClr val="000000"/>
                </a:solidFill>
                <a:ea typeface="Courier New"/>
              </a:rPr>
              <a:t>;</a:t>
            </a:r>
            <a:br>
              <a:rPr lang="es-ES" sz="1800" dirty="0"/>
            </a:br>
            <a:r>
              <a:rPr lang="es-ES" sz="1800" spc="-1" dirty="0">
                <a:solidFill>
                  <a:srgbClr val="000000"/>
                </a:solidFill>
                <a:ea typeface="Courier New"/>
              </a:rPr>
              <a:t>   </a:t>
            </a:r>
            <a:r>
              <a:rPr lang="es-ES" sz="1800" spc="-1" dirty="0" err="1">
                <a:solidFill>
                  <a:srgbClr val="941EDF"/>
                </a:solidFill>
                <a:ea typeface="Courier New"/>
              </a:rPr>
              <a:t>private</a:t>
            </a:r>
            <a:r>
              <a:rPr lang="es-ES" sz="1800" spc="-1" dirty="0">
                <a:solidFill>
                  <a:srgbClr val="000000"/>
                </a:solidFill>
                <a:ea typeface="Courier New"/>
              </a:rPr>
              <a:t> Date </a:t>
            </a:r>
            <a:r>
              <a:rPr lang="es-ES" sz="1800" spc="-1" dirty="0" err="1">
                <a:solidFill>
                  <a:srgbClr val="000000"/>
                </a:solidFill>
                <a:ea typeface="Courier New"/>
              </a:rPr>
              <a:t>hireDay</a:t>
            </a:r>
            <a:r>
              <a:rPr lang="es-ES" sz="1800" spc="-1" dirty="0">
                <a:solidFill>
                  <a:srgbClr val="000000"/>
                </a:solidFill>
                <a:ea typeface="Courier New"/>
              </a:rPr>
              <a:t>;</a:t>
            </a:r>
            <a:br>
              <a:rPr lang="es-ES" sz="1800" dirty="0"/>
            </a:br>
            <a:r>
              <a:rPr lang="es-ES" sz="1800" spc="-1" dirty="0">
                <a:solidFill>
                  <a:srgbClr val="000000"/>
                </a:solidFill>
                <a:ea typeface="Courier New"/>
              </a:rPr>
              <a:t>}</a:t>
            </a:r>
            <a:endParaRPr lang="es-ES" sz="1800" spc="-1" dirty="0"/>
          </a:p>
          <a:p>
            <a:pPr marL="0" indent="0">
              <a:buNone/>
            </a:pPr>
            <a:endParaRPr lang="es-ES_tradnl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03555-B5BD-494B-B800-9A4F9659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C047D-4F3F-784A-8AD8-44E5D248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13</a:t>
            </a:fld>
            <a:endParaRPr lang="es-ES_tradnl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E82C49-3BC8-DA4B-9C04-0FED28B68F9F}"/>
              </a:ext>
            </a:extLst>
          </p:cNvPr>
          <p:cNvGrpSpPr/>
          <p:nvPr/>
        </p:nvGrpSpPr>
        <p:grpSpPr>
          <a:xfrm>
            <a:off x="9026770" y="2579077"/>
            <a:ext cx="3028234" cy="369332"/>
            <a:chOff x="9026770" y="2579077"/>
            <a:chExt cx="3028234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E574AF-3236-5244-A7C3-7092F7206A7F}"/>
                </a:ext>
              </a:extLst>
            </p:cNvPr>
            <p:cNvSpPr txBox="1"/>
            <p:nvPr/>
          </p:nvSpPr>
          <p:spPr>
            <a:xfrm>
              <a:off x="9638958" y="2579077"/>
              <a:ext cx="2416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i="1" dirty="0">
                  <a:latin typeface="Arial" panose="020B0604020202020204" pitchFamily="34" charset="0"/>
                  <a:cs typeface="Arial" panose="020B0604020202020204" pitchFamily="34" charset="0"/>
                </a:rPr>
                <a:t>Hasta aquí copia baja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D0E21AF-C8C5-714B-80CF-8156A8F9180E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9026770" y="2763743"/>
              <a:ext cx="6121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AA4BE6-230A-4C43-BE4B-812AEF003A94}"/>
              </a:ext>
            </a:extLst>
          </p:cNvPr>
          <p:cNvGrpSpPr/>
          <p:nvPr/>
        </p:nvGrpSpPr>
        <p:grpSpPr>
          <a:xfrm>
            <a:off x="8153400" y="2883932"/>
            <a:ext cx="4064402" cy="369332"/>
            <a:chOff x="9042172" y="2579077"/>
            <a:chExt cx="406440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C27F84-51C1-A347-9EDE-AC5DD0A16A7E}"/>
                </a:ext>
              </a:extLst>
            </p:cNvPr>
            <p:cNvSpPr txBox="1"/>
            <p:nvPr/>
          </p:nvSpPr>
          <p:spPr>
            <a:xfrm>
              <a:off x="9638958" y="2579077"/>
              <a:ext cx="3467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i="1" dirty="0">
                  <a:latin typeface="Arial" panose="020B0604020202020204" pitchFamily="34" charset="0"/>
                  <a:cs typeface="Arial" panose="020B0604020202020204" pitchFamily="34" charset="0"/>
                </a:rPr>
                <a:t>Necesario para copia profunda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6BF4B18-C681-BA46-8B79-F0EC31A12A5B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9042172" y="2763743"/>
              <a:ext cx="59678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Shape 10">
            <a:extLst>
              <a:ext uri="{FF2B5EF4-FFF2-40B4-BE49-F238E27FC236}">
                <a16:creationId xmlns:a16="http://schemas.microsoft.com/office/drawing/2014/main" id="{4595F012-0499-3F4D-9303-3B586FF740C5}"/>
              </a:ext>
            </a:extLst>
          </p:cNvPr>
          <p:cNvSpPr txBox="1"/>
          <p:nvPr/>
        </p:nvSpPr>
        <p:spPr>
          <a:xfrm>
            <a:off x="5234353" y="5093104"/>
            <a:ext cx="3792417" cy="1180661"/>
          </a:xfrm>
          <a:prstGeom prst="rect">
            <a:avLst/>
          </a:prstGeom>
          <a:solidFill>
            <a:srgbClr val="FFFFFF"/>
          </a:solidFill>
          <a:ln w="12600">
            <a:solidFill>
              <a:srgbClr val="FF0000"/>
            </a:solidFill>
            <a:round/>
          </a:ln>
        </p:spPr>
        <p:txBody>
          <a:bodyPr lIns="96120" tIns="51120" rIns="96120" bIns="51120">
            <a:noAutofit/>
          </a:bodyPr>
          <a:lstStyle/>
          <a:p>
            <a:r>
              <a:rPr lang="es-ES" sz="2000" b="0" strike="noStrike" spc="-1" dirty="0" err="1">
                <a:latin typeface="Arial"/>
              </a:rPr>
              <a:t>String</a:t>
            </a:r>
            <a:r>
              <a:rPr lang="es-ES" sz="2000" b="0" strike="noStrike" spc="-1" dirty="0">
                <a:latin typeface="Arial"/>
              </a:rPr>
              <a:t> es clase no mutante (no tiene métodos que cambien su estado), no requerimos clonarlo</a:t>
            </a:r>
          </a:p>
        </p:txBody>
      </p:sp>
      <p:sp>
        <p:nvSpPr>
          <p:cNvPr id="16" name="TextShape 9">
            <a:extLst>
              <a:ext uri="{FF2B5EF4-FFF2-40B4-BE49-F238E27FC236}">
                <a16:creationId xmlns:a16="http://schemas.microsoft.com/office/drawing/2014/main" id="{E1912938-9963-0D40-A3B1-AE2D7AC05831}"/>
              </a:ext>
            </a:extLst>
          </p:cNvPr>
          <p:cNvSpPr txBox="1"/>
          <p:nvPr/>
        </p:nvSpPr>
        <p:spPr>
          <a:xfrm>
            <a:off x="9151528" y="5377230"/>
            <a:ext cx="2558160" cy="48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2200" b="0" strike="noStrike" spc="-1" dirty="0">
                <a:latin typeface="Arial"/>
              </a:rPr>
              <a:t>Ver </a:t>
            </a:r>
            <a:r>
              <a:rPr lang="es-ES" sz="2200" b="0" strike="noStrike" spc="-1" dirty="0">
                <a:latin typeface="Arial"/>
                <a:hlinkClick r:id="rId2"/>
              </a:rPr>
              <a:t>CloneTest.java</a:t>
            </a:r>
            <a:endParaRPr lang="es-ES" sz="2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68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A799-FBB3-6147-965B-F159B498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 Anidadas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D6379-7479-9444-9776-E7D787185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Las </a:t>
            </a:r>
            <a:r>
              <a:rPr lang="es-ES" dirty="0">
                <a:solidFill>
                  <a:srgbClr val="FF0000"/>
                </a:solidFill>
              </a:rPr>
              <a:t>clases anidadas </a:t>
            </a:r>
            <a:r>
              <a:rPr lang="es-ES" dirty="0"/>
              <a:t>son clases definidas al interior de otra clase o dentro de un método.</a:t>
            </a:r>
          </a:p>
          <a:p>
            <a:r>
              <a:rPr lang="es-ES" dirty="0"/>
              <a:t>Tres razones para ofrecer esto en Java:</a:t>
            </a:r>
          </a:p>
          <a:p>
            <a:pPr lvl="1"/>
            <a:r>
              <a:rPr lang="es-ES" dirty="0"/>
              <a:t>Aumenta la encapsulación al agrupar clases usadas solo en una clase.</a:t>
            </a:r>
          </a:p>
          <a:p>
            <a:pPr lvl="1"/>
            <a:r>
              <a:rPr lang="es-ES" dirty="0"/>
              <a:t>Generan código más legible y </a:t>
            </a:r>
            <a:r>
              <a:rPr lang="es-ES" dirty="0" err="1"/>
              <a:t>mantenible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Permiten reducir código fuente.</a:t>
            </a:r>
          </a:p>
          <a:p>
            <a:r>
              <a:rPr lang="es-ES" dirty="0"/>
              <a:t>Cuando usamos instancias de una clase B solo al interior de una clase A, podemos definir B al interior de A.</a:t>
            </a:r>
          </a:p>
          <a:p>
            <a:r>
              <a:rPr lang="es-ES" dirty="0"/>
              <a:t>Puede haber clases anidadas estáticas y no estáticas. A estas últimas se les llama también clases internas.</a:t>
            </a:r>
          </a:p>
          <a:p>
            <a:r>
              <a:rPr lang="es-ES" dirty="0"/>
              <a:t>Ejemplo: </a:t>
            </a:r>
            <a:r>
              <a:rPr lang="es-ES" dirty="0">
                <a:hlinkClick r:id="rId2"/>
              </a:rPr>
              <a:t>java.awt.geom.Rectangle2D</a:t>
            </a:r>
            <a:r>
              <a:rPr lang="es-ES" dirty="0"/>
              <a:t>, la cual define dos clases anidadas: Rectangle2D.Double y Rectangle2D.float.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3272E-601B-F143-BB9E-743D979A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78904-9572-334E-A66C-D6404D96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917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610D-28E7-6E44-A5B7-B01A842E4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13" y="271149"/>
            <a:ext cx="11042373" cy="866844"/>
          </a:xfrm>
        </p:spPr>
        <p:txBody>
          <a:bodyPr/>
          <a:lstStyle/>
          <a:p>
            <a:r>
              <a:rPr lang="es-ES" spc="-1" dirty="0">
                <a:solidFill>
                  <a:srgbClr val="000080"/>
                </a:solidFill>
                <a:latin typeface="Arial"/>
              </a:rPr>
              <a:t>Clases Anidadas: hay de dos tipos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9634-5B68-2E41-97CE-CFEDCFE7D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827" y="2517113"/>
            <a:ext cx="6677311" cy="4129898"/>
          </a:xfrm>
        </p:spPr>
        <p:txBody>
          <a:bodyPr/>
          <a:lstStyle/>
          <a:p>
            <a:pPr marL="108000" indent="0">
              <a:spcBef>
                <a:spcPts val="575"/>
              </a:spcBef>
              <a:buSzPct val="100000"/>
              <a:buNone/>
            </a:pPr>
            <a:r>
              <a:rPr lang="es-ES" sz="2800" spc="-1" dirty="0">
                <a:latin typeface="Arial"/>
              </a:rPr>
              <a:t>Ejemplo:</a:t>
            </a:r>
          </a:p>
          <a:p>
            <a:pPr marL="0" indent="0">
              <a:buNone/>
            </a:pPr>
            <a:r>
              <a:rPr lang="es-ES" sz="2200" b="1" spc="-1" dirty="0" err="1">
                <a:solidFill>
                  <a:srgbClr val="330099"/>
                </a:solidFill>
                <a:latin typeface="Arial"/>
              </a:rPr>
              <a:t>class</a:t>
            </a:r>
            <a:r>
              <a:rPr lang="es-ES" sz="2200" b="1" spc="-1" dirty="0">
                <a:solidFill>
                  <a:srgbClr val="330099"/>
                </a:solidFill>
                <a:latin typeface="Arial"/>
              </a:rPr>
              <a:t> </a:t>
            </a:r>
            <a:r>
              <a:rPr lang="es-ES" sz="2200" b="1" spc="-1" dirty="0" err="1">
                <a:solidFill>
                  <a:srgbClr val="330099"/>
                </a:solidFill>
                <a:latin typeface="Arial"/>
              </a:rPr>
              <a:t>OuterClass</a:t>
            </a:r>
            <a:r>
              <a:rPr lang="es-ES" sz="2200" b="1" spc="-1" dirty="0">
                <a:solidFill>
                  <a:srgbClr val="330099"/>
                </a:solidFill>
                <a:latin typeface="Arial"/>
              </a:rPr>
              <a:t> {</a:t>
            </a:r>
            <a:r>
              <a:rPr lang="es-ES" sz="2200" spc="-1" dirty="0">
                <a:latin typeface="Arial"/>
              </a:rPr>
              <a:t>  </a:t>
            </a:r>
            <a:r>
              <a:rPr lang="es-ES" sz="2200" spc="-1" dirty="0">
                <a:solidFill>
                  <a:srgbClr val="FF0000"/>
                </a:solidFill>
                <a:latin typeface="Arial"/>
              </a:rPr>
              <a:t>// Clase anfitriona</a:t>
            </a:r>
            <a:endParaRPr lang="es-ES" sz="2200" spc="-1" dirty="0">
              <a:latin typeface="Arial"/>
            </a:endParaRPr>
          </a:p>
          <a:p>
            <a:pPr marL="0" indent="0">
              <a:buNone/>
            </a:pPr>
            <a:r>
              <a:rPr lang="es-ES" sz="2200" spc="-1" dirty="0">
                <a:latin typeface="Arial"/>
              </a:rPr>
              <a:t>    ...</a:t>
            </a:r>
          </a:p>
          <a:p>
            <a:pPr marL="0" indent="0">
              <a:buNone/>
            </a:pPr>
            <a:r>
              <a:rPr lang="es-ES" sz="2200" spc="-1" dirty="0">
                <a:latin typeface="Arial"/>
              </a:rPr>
              <a:t>       </a:t>
            </a:r>
            <a:r>
              <a:rPr lang="es-ES" sz="2200" b="1" spc="-1" dirty="0" err="1">
                <a:solidFill>
                  <a:srgbClr val="000099"/>
                </a:solidFill>
                <a:latin typeface="Arial"/>
              </a:rPr>
              <a:t>static</a:t>
            </a:r>
            <a:r>
              <a:rPr lang="es-ES" sz="2200" spc="-1" dirty="0">
                <a:latin typeface="Arial"/>
              </a:rPr>
              <a:t> </a:t>
            </a:r>
            <a:r>
              <a:rPr lang="es-ES" sz="2200" spc="-1" dirty="0" err="1">
                <a:latin typeface="Arial"/>
              </a:rPr>
              <a:t>class</a:t>
            </a:r>
            <a:r>
              <a:rPr lang="es-ES" sz="2200" spc="-1" dirty="0">
                <a:latin typeface="Arial"/>
              </a:rPr>
              <a:t> </a:t>
            </a:r>
            <a:r>
              <a:rPr lang="es-ES" sz="2200" spc="-1" dirty="0" err="1">
                <a:latin typeface="Arial"/>
              </a:rPr>
              <a:t>StaticNestedClass</a:t>
            </a:r>
            <a:r>
              <a:rPr lang="es-ES" sz="2200" spc="-1" dirty="0">
                <a:latin typeface="Arial"/>
              </a:rPr>
              <a:t> { </a:t>
            </a:r>
            <a:r>
              <a:rPr lang="es-ES" sz="2200" spc="-1" dirty="0">
                <a:solidFill>
                  <a:srgbClr val="FF0000"/>
                </a:solidFill>
                <a:latin typeface="Arial"/>
              </a:rPr>
              <a:t>// estática</a:t>
            </a:r>
            <a:endParaRPr lang="es-ES" sz="2200" spc="-1" dirty="0">
              <a:latin typeface="Arial"/>
            </a:endParaRPr>
          </a:p>
          <a:p>
            <a:pPr marL="0" indent="0">
              <a:buNone/>
            </a:pPr>
            <a:r>
              <a:rPr lang="es-ES" sz="2200" spc="-1" dirty="0">
                <a:latin typeface="Arial"/>
              </a:rPr>
              <a:t>           ...</a:t>
            </a:r>
          </a:p>
          <a:p>
            <a:pPr marL="0" indent="0">
              <a:buNone/>
            </a:pPr>
            <a:r>
              <a:rPr lang="es-ES" sz="2200" spc="-1" dirty="0">
                <a:latin typeface="Arial"/>
              </a:rPr>
              <a:t>       }</a:t>
            </a:r>
          </a:p>
          <a:p>
            <a:pPr marL="0" indent="0">
              <a:buNone/>
            </a:pPr>
            <a:r>
              <a:rPr lang="es-ES" sz="2200" spc="-1" dirty="0">
                <a:latin typeface="Arial"/>
              </a:rPr>
              <a:t>       </a:t>
            </a:r>
            <a:r>
              <a:rPr lang="es-ES" sz="2200" spc="-1" dirty="0" err="1">
                <a:latin typeface="Arial"/>
              </a:rPr>
              <a:t>class</a:t>
            </a:r>
            <a:r>
              <a:rPr lang="es-ES" sz="2200" spc="-1" dirty="0">
                <a:latin typeface="Arial"/>
              </a:rPr>
              <a:t> </a:t>
            </a:r>
            <a:r>
              <a:rPr lang="es-ES" sz="2200" spc="-1" dirty="0" err="1">
                <a:latin typeface="Arial"/>
              </a:rPr>
              <a:t>InnerClass</a:t>
            </a:r>
            <a:r>
              <a:rPr lang="es-ES" sz="2200" spc="-1" dirty="0">
                <a:latin typeface="Arial"/>
              </a:rPr>
              <a:t> {  </a:t>
            </a:r>
            <a:r>
              <a:rPr lang="es-ES" sz="2200" spc="-1" dirty="0">
                <a:solidFill>
                  <a:srgbClr val="FF0000"/>
                </a:solidFill>
                <a:latin typeface="Arial"/>
              </a:rPr>
              <a:t>// no estática o interna</a:t>
            </a:r>
            <a:endParaRPr lang="es-ES" sz="2200" spc="-1" dirty="0">
              <a:latin typeface="Arial"/>
            </a:endParaRPr>
          </a:p>
          <a:p>
            <a:pPr marL="0" indent="0">
              <a:buNone/>
            </a:pPr>
            <a:r>
              <a:rPr lang="es-ES" sz="2200" spc="-1" dirty="0">
                <a:latin typeface="Arial"/>
              </a:rPr>
              <a:t>           ...</a:t>
            </a:r>
          </a:p>
          <a:p>
            <a:pPr marL="0" indent="0">
              <a:buNone/>
            </a:pPr>
            <a:r>
              <a:rPr lang="es-ES" sz="2200" spc="-1" dirty="0">
                <a:latin typeface="Arial"/>
              </a:rPr>
              <a:t>       }</a:t>
            </a:r>
          </a:p>
          <a:p>
            <a:pPr marL="0" indent="0">
              <a:buNone/>
            </a:pPr>
            <a:r>
              <a:rPr lang="es-ES" sz="2200" b="1" spc="-1" dirty="0">
                <a:solidFill>
                  <a:srgbClr val="0000CC"/>
                </a:solidFill>
                <a:latin typeface="Arial"/>
              </a:rPr>
              <a:t>}</a:t>
            </a:r>
            <a:endParaRPr lang="es-ES_tradnl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ED3D2-0D65-EB4C-ABFA-4746D029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4AB3B-4B77-A844-A0B2-E04721888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3</a:t>
            </a:fld>
            <a:endParaRPr lang="es-ES_tradnl"/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E01FF0B7-BCEC-6C49-9DB4-9C4F65EC21EF}"/>
              </a:ext>
            </a:extLst>
          </p:cNvPr>
          <p:cNvSpPr txBox="1"/>
          <p:nvPr/>
        </p:nvSpPr>
        <p:spPr>
          <a:xfrm>
            <a:off x="4049027" y="1077833"/>
            <a:ext cx="2537566" cy="489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s-ES" sz="2200" b="1" strike="noStrike" spc="-1">
                <a:latin typeface="Arial"/>
              </a:rPr>
              <a:t>Clase Anidada</a:t>
            </a:r>
            <a:endParaRPr lang="es-ES" sz="2200" b="0" strike="noStrike" spc="-1">
              <a:latin typeface="Arial"/>
            </a:endParaRPr>
          </a:p>
        </p:txBody>
      </p:sp>
      <p:sp>
        <p:nvSpPr>
          <p:cNvPr id="7" name="TextShape 4">
            <a:extLst>
              <a:ext uri="{FF2B5EF4-FFF2-40B4-BE49-F238E27FC236}">
                <a16:creationId xmlns:a16="http://schemas.microsoft.com/office/drawing/2014/main" id="{2767D612-D008-3644-8164-F2508620B266}"/>
              </a:ext>
            </a:extLst>
          </p:cNvPr>
          <p:cNvSpPr txBox="1"/>
          <p:nvPr/>
        </p:nvSpPr>
        <p:spPr>
          <a:xfrm>
            <a:off x="5893583" y="1797473"/>
            <a:ext cx="5558843" cy="489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s-ES" sz="2200" b="1" strike="noStrike" spc="-1">
                <a:latin typeface="Arial"/>
              </a:rPr>
              <a:t>Clase “Anidada no estática” o Interna</a:t>
            </a:r>
            <a:endParaRPr lang="es-ES" sz="2200" b="0" strike="noStrike" spc="-1">
              <a:latin typeface="Arial"/>
            </a:endParaRPr>
          </a:p>
        </p:txBody>
      </p:sp>
      <p:sp>
        <p:nvSpPr>
          <p:cNvPr id="8" name="TextShape 5">
            <a:extLst>
              <a:ext uri="{FF2B5EF4-FFF2-40B4-BE49-F238E27FC236}">
                <a16:creationId xmlns:a16="http://schemas.microsoft.com/office/drawing/2014/main" id="{F157DD70-58B5-9949-BB69-E018F2BA8DC4}"/>
              </a:ext>
            </a:extLst>
          </p:cNvPr>
          <p:cNvSpPr txBox="1"/>
          <p:nvPr/>
        </p:nvSpPr>
        <p:spPr>
          <a:xfrm>
            <a:off x="1317827" y="1797473"/>
            <a:ext cx="3746542" cy="489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s-ES" sz="2200" b="1" strike="noStrike" spc="-1" dirty="0">
                <a:latin typeface="Arial"/>
              </a:rPr>
              <a:t>Clase “Anidada estática”</a:t>
            </a:r>
            <a:endParaRPr lang="es-ES" sz="2200" b="0" strike="noStrike" spc="-1" dirty="0">
              <a:latin typeface="Arial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34BB53-45BC-5847-89E2-70A60AA19734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3191098" y="1567433"/>
            <a:ext cx="2126712" cy="23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41A17B-06B9-9B45-B4DF-8A4D5A8FB8C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317810" y="1567433"/>
            <a:ext cx="3355195" cy="23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81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3A23-7B70-8D47-A7D2-9149D3B1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pc="-1" dirty="0">
                <a:solidFill>
                  <a:srgbClr val="000080"/>
                </a:solidFill>
                <a:latin typeface="Arial"/>
              </a:rPr>
              <a:t>Clases anidadas estáticas e internas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A39EE-DE75-0C4A-8ED5-0B260B13E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32000" indent="-324000">
              <a:spcBef>
                <a:spcPts val="575"/>
              </a:spcBef>
              <a:buSzPct val="100000"/>
              <a:buBlip>
                <a:blip r:embed="rId2"/>
              </a:buBlip>
            </a:pPr>
            <a:r>
              <a:rPr lang="es-ES" sz="2800" spc="-1" dirty="0">
                <a:latin typeface="Arial"/>
              </a:rPr>
              <a:t>Las </a:t>
            </a:r>
            <a:r>
              <a:rPr lang="es-ES" sz="2800" spc="-1" dirty="0">
                <a:solidFill>
                  <a:srgbClr val="FF0000"/>
                </a:solidFill>
                <a:latin typeface="Arial"/>
              </a:rPr>
              <a:t>clases internas están asociadas a instancias (objetos)</a:t>
            </a:r>
            <a:r>
              <a:rPr lang="es-ES" sz="2800" spc="-1" dirty="0">
                <a:latin typeface="Arial"/>
              </a:rPr>
              <a:t> de clase anfitriona.</a:t>
            </a:r>
          </a:p>
          <a:p>
            <a:pPr marL="432000" indent="-324000">
              <a:spcBef>
                <a:spcPts val="575"/>
              </a:spcBef>
              <a:buSzPct val="100000"/>
              <a:buBlip>
                <a:blip r:embed="rId2"/>
              </a:buBlip>
            </a:pPr>
            <a:r>
              <a:rPr lang="es-ES" sz="2800" spc="-1" dirty="0">
                <a:latin typeface="Arial"/>
              </a:rPr>
              <a:t>Las clases internas  tienen acceso a los atributos de la anfitriona (incluso si son privados) no así las clases anidadas estáticas.</a:t>
            </a:r>
          </a:p>
          <a:p>
            <a:pPr marL="432000" indent="-324000">
              <a:spcBef>
                <a:spcPts val="575"/>
              </a:spcBef>
              <a:buSzPct val="100000"/>
              <a:buBlip>
                <a:blip r:embed="rId2"/>
              </a:buBlip>
            </a:pPr>
            <a:r>
              <a:rPr lang="es-ES" sz="2800" spc="-1" dirty="0">
                <a:latin typeface="Arial"/>
              </a:rPr>
              <a:t>Las </a:t>
            </a:r>
            <a:r>
              <a:rPr lang="es-ES" sz="2800" spc="-1" dirty="0">
                <a:solidFill>
                  <a:srgbClr val="FF0000"/>
                </a:solidFill>
                <a:latin typeface="Arial"/>
              </a:rPr>
              <a:t>clases anidadas estáticas están asociadas a la clase </a:t>
            </a:r>
            <a:r>
              <a:rPr lang="es-ES" sz="2800" spc="-1" dirty="0">
                <a:latin typeface="Arial"/>
              </a:rPr>
              <a:t>anfitriona.</a:t>
            </a:r>
          </a:p>
          <a:p>
            <a:pPr marL="432000" indent="-324000">
              <a:spcBef>
                <a:spcPts val="575"/>
              </a:spcBef>
              <a:buSzPct val="100000"/>
              <a:buBlip>
                <a:blip r:embed="rId2"/>
              </a:buBlip>
            </a:pPr>
            <a:r>
              <a:rPr lang="es-ES" sz="2800" spc="-1" dirty="0">
                <a:latin typeface="Arial"/>
              </a:rPr>
              <a:t>Como miembros de la clase anfitriona, las clases anidadas  pueden ser declaradas </a:t>
            </a:r>
            <a:r>
              <a:rPr lang="es-ES" sz="2800" spc="-1" dirty="0" err="1">
                <a:latin typeface="Arial"/>
              </a:rPr>
              <a:t>private</a:t>
            </a:r>
            <a:r>
              <a:rPr lang="es-ES" sz="2800" spc="-1" dirty="0">
                <a:latin typeface="Arial"/>
              </a:rPr>
              <a:t>, </a:t>
            </a:r>
            <a:r>
              <a:rPr lang="es-ES" sz="2800" spc="-1" dirty="0" err="1">
                <a:latin typeface="Arial"/>
              </a:rPr>
              <a:t>public</a:t>
            </a:r>
            <a:r>
              <a:rPr lang="es-ES" sz="2800" spc="-1" dirty="0">
                <a:latin typeface="Arial"/>
              </a:rPr>
              <a:t>, </a:t>
            </a:r>
            <a:r>
              <a:rPr lang="es-ES" sz="2800" spc="-1" dirty="0" err="1">
                <a:latin typeface="Arial"/>
              </a:rPr>
              <a:t>protected</a:t>
            </a:r>
            <a:r>
              <a:rPr lang="es-ES" sz="2800" spc="-1" dirty="0">
                <a:latin typeface="Arial"/>
              </a:rPr>
              <a:t> o del paquete (cuando omitimos el calificador).</a:t>
            </a:r>
          </a:p>
          <a:p>
            <a:pPr marL="432000" indent="-324000">
              <a:spcBef>
                <a:spcPts val="575"/>
              </a:spcBef>
              <a:buSzPct val="100000"/>
              <a:buBlip>
                <a:blip r:embed="rId2"/>
              </a:buBlip>
            </a:pPr>
            <a:r>
              <a:rPr lang="es-ES" sz="2800" spc="-1" dirty="0">
                <a:latin typeface="Arial"/>
              </a:rPr>
              <a:t>Son útiles para reducir código fuente. Especialmente cuando la clase solo genera instancias locales.</a:t>
            </a:r>
          </a:p>
          <a:p>
            <a:pPr marL="432000" indent="-324000">
              <a:spcBef>
                <a:spcPts val="575"/>
              </a:spcBef>
              <a:buSzPct val="100000"/>
              <a:buBlip>
                <a:blip r:embed="rId2"/>
              </a:buBlip>
            </a:pPr>
            <a:r>
              <a:rPr lang="es-ES" sz="2800" spc="-1" dirty="0">
                <a:latin typeface="Arial"/>
              </a:rPr>
              <a:t>Son comunes en el desarrollo de interfaces gráficas.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FDE21-891A-CD4B-BF46-727B1A93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6B87B-EF40-9247-ACED-D90AA265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8543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99FD-AD04-A247-9EE3-F45A832A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Creación de instancias de Clases Anidadas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E272-063D-0348-96E1-B1F0F2CA3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11284481" cy="512438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Ejemplo creación de una instancia (en clases </a:t>
            </a:r>
            <a:r>
              <a:rPr lang="es-ES" dirty="0" err="1"/>
              <a:t>public</a:t>
            </a:r>
            <a:r>
              <a:rPr lang="es-ES" dirty="0"/>
              <a:t>):</a:t>
            </a:r>
          </a:p>
          <a:p>
            <a:r>
              <a:rPr lang="es-ES" dirty="0"/>
              <a:t>Clases estáticas anidadas:</a:t>
            </a:r>
            <a:br>
              <a:rPr lang="es-ES" dirty="0"/>
            </a:br>
            <a:r>
              <a:rPr lang="es-ES" sz="2000" b="1" dirty="0" err="1"/>
              <a:t>OuterClass.StaticNestedClass</a:t>
            </a:r>
            <a:r>
              <a:rPr lang="es-ES" sz="2000" b="1" dirty="0"/>
              <a:t> </a:t>
            </a:r>
            <a:r>
              <a:rPr lang="es-ES" sz="2000" dirty="0" err="1"/>
              <a:t>nestedObject</a:t>
            </a:r>
            <a:r>
              <a:rPr lang="es-ES" sz="2000" dirty="0"/>
              <a:t> = new </a:t>
            </a:r>
            <a:r>
              <a:rPr lang="es-ES" sz="2000" b="1" dirty="0" err="1"/>
              <a:t>OuterClass.StaticNestedClass</a:t>
            </a:r>
            <a:r>
              <a:rPr lang="es-ES" sz="2000" dirty="0"/>
              <a:t>();</a:t>
            </a:r>
            <a:br>
              <a:rPr lang="es-ES" sz="2000" dirty="0"/>
            </a:br>
            <a:endParaRPr lang="es-ES" sz="2400" dirty="0"/>
          </a:p>
          <a:p>
            <a:r>
              <a:rPr lang="es-ES" dirty="0"/>
              <a:t>Clases internas (no estática):  //</a:t>
            </a:r>
            <a:r>
              <a:rPr lang="es-ES" dirty="0">
                <a:solidFill>
                  <a:srgbClr val="FF0000"/>
                </a:solidFill>
              </a:rPr>
              <a:t>OJO primero debemos crear un objeto</a:t>
            </a:r>
            <a:br>
              <a:rPr lang="es-ES" dirty="0"/>
            </a:br>
            <a:r>
              <a:rPr lang="es-ES" dirty="0" err="1"/>
              <a:t>OuterClass</a:t>
            </a:r>
            <a:r>
              <a:rPr lang="es-ES" dirty="0"/>
              <a:t> </a:t>
            </a:r>
            <a:r>
              <a:rPr lang="es-ES" dirty="0" err="1"/>
              <a:t>outerObject</a:t>
            </a:r>
            <a:r>
              <a:rPr lang="es-ES" dirty="0"/>
              <a:t> = new </a:t>
            </a:r>
            <a:r>
              <a:rPr lang="es-ES" dirty="0" err="1"/>
              <a:t>OuterClass</a:t>
            </a:r>
            <a:r>
              <a:rPr lang="es-ES" dirty="0"/>
              <a:t>();</a:t>
            </a:r>
            <a:br>
              <a:rPr lang="es-ES" dirty="0"/>
            </a:br>
            <a:r>
              <a:rPr lang="es-ES" b="1" dirty="0" err="1"/>
              <a:t>OuterClass.InnerClass</a:t>
            </a:r>
            <a:r>
              <a:rPr lang="es-ES" b="1" dirty="0"/>
              <a:t> </a:t>
            </a:r>
            <a:r>
              <a:rPr lang="es-ES" dirty="0" err="1"/>
              <a:t>innerObject</a:t>
            </a:r>
            <a:r>
              <a:rPr lang="es-ES" dirty="0"/>
              <a:t> = </a:t>
            </a:r>
            <a:r>
              <a:rPr lang="es-ES" b="1" dirty="0" err="1"/>
              <a:t>outerObject.new</a:t>
            </a:r>
            <a:r>
              <a:rPr lang="es-ES" b="1" dirty="0"/>
              <a:t> </a:t>
            </a:r>
            <a:r>
              <a:rPr lang="es-ES" b="1" dirty="0" err="1"/>
              <a:t>InnerClass</a:t>
            </a:r>
            <a:r>
              <a:rPr lang="es-ES" b="1" dirty="0"/>
              <a:t>();</a:t>
            </a:r>
            <a:br>
              <a:rPr lang="es-ES" b="1" dirty="0"/>
            </a:br>
            <a:endParaRPr lang="es-ES" b="1" dirty="0"/>
          </a:p>
          <a:p>
            <a:r>
              <a:rPr lang="es-ES" spc="-1" dirty="0">
                <a:latin typeface="Arial"/>
              </a:rPr>
              <a:t>Las clases anidadas existen sólo para el compilador, ya que éste las transforma en clases regulares separando la clase externa y anidada con signo $.</a:t>
            </a:r>
          </a:p>
          <a:p>
            <a:r>
              <a:rPr lang="es-ES" spc="-1" dirty="0">
                <a:latin typeface="Arial"/>
              </a:rPr>
              <a:t>También se pueden definir al interior de un método.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BE66-BC1F-0B4F-AA83-4B2290FF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4AC0A-8FB3-0D49-8611-69BA61B9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129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165C-15B4-BF45-872E-2565C43C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Clase Interna</a:t>
            </a:r>
            <a:endParaRPr lang="es-ES_tradnl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05B37C8-5D6E-6941-9087-AEBC39D36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404" y="1231970"/>
            <a:ext cx="9288753" cy="5489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400" spc="-1" dirty="0" err="1">
                <a:solidFill>
                  <a:srgbClr val="941EDF"/>
                </a:solidFill>
                <a:ea typeface="Dialog.plain"/>
              </a:rPr>
              <a:t>class</a:t>
            </a: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 </a:t>
            </a:r>
            <a:r>
              <a:rPr lang="es-ES" sz="1400" spc="-1" dirty="0" err="1">
                <a:solidFill>
                  <a:srgbClr val="000000"/>
                </a:solidFill>
                <a:ea typeface="Dialog.plain"/>
              </a:rPr>
              <a:t>BankAccount</a:t>
            </a: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  {  </a:t>
            </a:r>
            <a:br>
              <a:rPr lang="es-ES" sz="1400" dirty="0"/>
            </a:b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   </a:t>
            </a:r>
            <a:r>
              <a:rPr lang="es-ES" sz="1400" spc="-1" dirty="0" err="1">
                <a:solidFill>
                  <a:srgbClr val="941EDF"/>
                </a:solidFill>
                <a:ea typeface="Dialog.plain"/>
              </a:rPr>
              <a:t>public</a:t>
            </a: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 </a:t>
            </a:r>
            <a:r>
              <a:rPr lang="es-ES" sz="1400" spc="-1" dirty="0" err="1">
                <a:solidFill>
                  <a:srgbClr val="000000"/>
                </a:solidFill>
                <a:ea typeface="Dialog.plain"/>
              </a:rPr>
              <a:t>BankAccount</a:t>
            </a: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(</a:t>
            </a:r>
            <a:r>
              <a:rPr lang="es-ES" sz="1400" spc="-1" dirty="0" err="1">
                <a:solidFill>
                  <a:srgbClr val="941EDF"/>
                </a:solidFill>
                <a:ea typeface="Dialog.plain"/>
              </a:rPr>
              <a:t>double</a:t>
            </a: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 </a:t>
            </a:r>
            <a:r>
              <a:rPr lang="es-ES" sz="1400" spc="-1" dirty="0" err="1">
                <a:solidFill>
                  <a:srgbClr val="000000"/>
                </a:solidFill>
                <a:ea typeface="Dialog.plain"/>
              </a:rPr>
              <a:t>initialBalance</a:t>
            </a: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)   {  </a:t>
            </a:r>
            <a:br>
              <a:rPr lang="es-ES" sz="1400" dirty="0"/>
            </a:b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      balance = </a:t>
            </a:r>
            <a:r>
              <a:rPr lang="es-ES" sz="1400" spc="-1" dirty="0" err="1">
                <a:solidFill>
                  <a:srgbClr val="000000"/>
                </a:solidFill>
                <a:ea typeface="Dialog.plain"/>
              </a:rPr>
              <a:t>initialBalance</a:t>
            </a: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;</a:t>
            </a:r>
            <a:br>
              <a:rPr lang="es-ES" sz="1400" dirty="0"/>
            </a:b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   }</a:t>
            </a:r>
            <a:br>
              <a:rPr lang="es-ES" sz="1400" dirty="0"/>
            </a:b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   </a:t>
            </a:r>
            <a:r>
              <a:rPr lang="es-ES" sz="1400" spc="-1" dirty="0" err="1">
                <a:solidFill>
                  <a:srgbClr val="941EDF"/>
                </a:solidFill>
                <a:ea typeface="Dialog.plain"/>
              </a:rPr>
              <a:t>public</a:t>
            </a: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 </a:t>
            </a:r>
            <a:r>
              <a:rPr lang="es-ES" sz="1400" spc="-1" dirty="0" err="1">
                <a:solidFill>
                  <a:srgbClr val="941EDF"/>
                </a:solidFill>
                <a:ea typeface="Dialog.plain"/>
              </a:rPr>
              <a:t>void</a:t>
            </a: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 </a:t>
            </a:r>
            <a:r>
              <a:rPr lang="es-ES" sz="1400" spc="-1" dirty="0" err="1">
                <a:solidFill>
                  <a:srgbClr val="000000"/>
                </a:solidFill>
                <a:ea typeface="Dialog.plain"/>
              </a:rPr>
              <a:t>start</a:t>
            </a: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(</a:t>
            </a:r>
            <a:r>
              <a:rPr lang="es-ES" sz="1400" spc="-1" dirty="0" err="1">
                <a:solidFill>
                  <a:srgbClr val="941EDF"/>
                </a:solidFill>
                <a:ea typeface="Dialog.plain"/>
              </a:rPr>
              <a:t>double</a:t>
            </a: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 </a:t>
            </a:r>
            <a:r>
              <a:rPr lang="es-ES" sz="1400" spc="-1" dirty="0" err="1">
                <a:solidFill>
                  <a:srgbClr val="000000"/>
                </a:solidFill>
                <a:ea typeface="Dialog.plain"/>
              </a:rPr>
              <a:t>rate</a:t>
            </a: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)</a:t>
            </a:r>
            <a:br>
              <a:rPr lang="es-ES" sz="1400" dirty="0"/>
            </a:b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   {</a:t>
            </a:r>
            <a:br>
              <a:rPr lang="es-ES" sz="1400" dirty="0"/>
            </a:b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      </a:t>
            </a:r>
            <a:r>
              <a:rPr lang="es-ES" sz="1400" spc="-1" dirty="0" err="1">
                <a:solidFill>
                  <a:srgbClr val="000000"/>
                </a:solidFill>
                <a:ea typeface="Dialog.plain"/>
              </a:rPr>
              <a:t>ActionListener</a:t>
            </a: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 </a:t>
            </a:r>
            <a:r>
              <a:rPr lang="es-ES" sz="1400" spc="-1" dirty="0" err="1">
                <a:solidFill>
                  <a:srgbClr val="000000"/>
                </a:solidFill>
                <a:ea typeface="Dialog.plain"/>
              </a:rPr>
              <a:t>adder</a:t>
            </a: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 = </a:t>
            </a:r>
            <a:r>
              <a:rPr lang="es-ES" sz="1400" spc="-1" dirty="0">
                <a:solidFill>
                  <a:srgbClr val="941EDF"/>
                </a:solidFill>
                <a:ea typeface="Dialog.plain"/>
              </a:rPr>
              <a:t>new</a:t>
            </a: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 </a:t>
            </a:r>
            <a:r>
              <a:rPr lang="es-ES" sz="1400" spc="-1" dirty="0" err="1">
                <a:solidFill>
                  <a:srgbClr val="000000"/>
                </a:solidFill>
                <a:ea typeface="Dialog.plain"/>
              </a:rPr>
              <a:t>InterestAdder</a:t>
            </a: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(</a:t>
            </a:r>
            <a:r>
              <a:rPr lang="es-ES" sz="1400" spc="-1" dirty="0" err="1">
                <a:solidFill>
                  <a:srgbClr val="000000"/>
                </a:solidFill>
                <a:ea typeface="Dialog.plain"/>
              </a:rPr>
              <a:t>rate</a:t>
            </a: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);</a:t>
            </a:r>
            <a:br>
              <a:rPr lang="es-ES" sz="1400" dirty="0"/>
            </a:b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      </a:t>
            </a:r>
            <a:r>
              <a:rPr lang="es-ES" sz="1400" spc="-1" dirty="0" err="1">
                <a:solidFill>
                  <a:srgbClr val="000000"/>
                </a:solidFill>
                <a:ea typeface="Dialog.plain"/>
              </a:rPr>
              <a:t>Timer</a:t>
            </a: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 t = </a:t>
            </a:r>
            <a:r>
              <a:rPr lang="es-ES" sz="1400" spc="-1" dirty="0">
                <a:solidFill>
                  <a:srgbClr val="941EDF"/>
                </a:solidFill>
                <a:ea typeface="Dialog.plain"/>
              </a:rPr>
              <a:t>new</a:t>
            </a: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 </a:t>
            </a:r>
            <a:r>
              <a:rPr lang="es-ES" sz="1400" spc="-1" dirty="0" err="1">
                <a:solidFill>
                  <a:srgbClr val="000000"/>
                </a:solidFill>
                <a:ea typeface="Dialog.plain"/>
              </a:rPr>
              <a:t>Timer</a:t>
            </a: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(1000, </a:t>
            </a:r>
            <a:r>
              <a:rPr lang="es-ES" sz="1400" spc="-1" dirty="0" err="1">
                <a:solidFill>
                  <a:srgbClr val="000000"/>
                </a:solidFill>
                <a:ea typeface="Dialog.plain"/>
              </a:rPr>
              <a:t>adder</a:t>
            </a: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);</a:t>
            </a:r>
            <a:br>
              <a:rPr lang="es-ES" sz="1400" dirty="0"/>
            </a:b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      </a:t>
            </a:r>
            <a:r>
              <a:rPr lang="es-ES" sz="1400" spc="-1" dirty="0" err="1">
                <a:solidFill>
                  <a:srgbClr val="000000"/>
                </a:solidFill>
                <a:ea typeface="Dialog.plain"/>
              </a:rPr>
              <a:t>t.start</a:t>
            </a: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();         // invoca a método de </a:t>
            </a:r>
            <a:r>
              <a:rPr lang="es-ES" sz="1400" spc="-1" dirty="0" err="1">
                <a:solidFill>
                  <a:srgbClr val="000000"/>
                </a:solidFill>
                <a:ea typeface="Dialog.plain"/>
              </a:rPr>
              <a:t>Timer</a:t>
            </a:r>
            <a:br>
              <a:rPr lang="es-ES" sz="1400" dirty="0"/>
            </a:b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   }</a:t>
            </a:r>
            <a:br>
              <a:rPr lang="es-ES" sz="1400" dirty="0"/>
            </a:b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   </a:t>
            </a:r>
            <a:r>
              <a:rPr lang="es-ES" sz="1400" spc="-1" dirty="0" err="1">
                <a:solidFill>
                  <a:srgbClr val="941EDF"/>
                </a:solidFill>
                <a:ea typeface="Dialog.plain"/>
              </a:rPr>
              <a:t>private</a:t>
            </a: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 </a:t>
            </a:r>
            <a:r>
              <a:rPr lang="es-ES" sz="1400" spc="-1" dirty="0" err="1">
                <a:solidFill>
                  <a:srgbClr val="941EDF"/>
                </a:solidFill>
                <a:ea typeface="Dialog.plain"/>
              </a:rPr>
              <a:t>double</a:t>
            </a: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 balance;</a:t>
            </a:r>
          </a:p>
          <a:p>
            <a:pPr marL="0" indent="0">
              <a:buNone/>
            </a:pPr>
            <a:br>
              <a:rPr lang="es-ES" sz="1400" dirty="0"/>
            </a:b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</a:t>
            </a:r>
            <a:r>
              <a:rPr lang="es-ES" sz="1400" spc="-1" dirty="0" err="1">
                <a:solidFill>
                  <a:srgbClr val="941EDF"/>
                </a:solidFill>
                <a:highlight>
                  <a:srgbClr val="FFFF00"/>
                </a:highlight>
                <a:ea typeface="Dialog.plain"/>
              </a:rPr>
              <a:t>private</a:t>
            </a: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</a:t>
            </a:r>
            <a:r>
              <a:rPr lang="es-ES" sz="1400" spc="-1" dirty="0" err="1">
                <a:solidFill>
                  <a:srgbClr val="941EDF"/>
                </a:solidFill>
                <a:highlight>
                  <a:srgbClr val="FFFF00"/>
                </a:highlight>
                <a:ea typeface="Dialog.plain"/>
              </a:rPr>
              <a:t>class</a:t>
            </a: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</a:t>
            </a:r>
            <a:r>
              <a:rPr lang="es-ES" sz="14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InterestAdder</a:t>
            </a: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</a:t>
            </a:r>
            <a:r>
              <a:rPr lang="es-ES" sz="1400" spc="-1" dirty="0" err="1">
                <a:solidFill>
                  <a:srgbClr val="941EDF"/>
                </a:solidFill>
                <a:highlight>
                  <a:srgbClr val="FFFF00"/>
                </a:highlight>
                <a:ea typeface="Dialog.plain"/>
              </a:rPr>
              <a:t>implements</a:t>
            </a: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</a:t>
            </a:r>
            <a:r>
              <a:rPr lang="es-ES" sz="14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ActionListener</a:t>
            </a: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{  </a:t>
            </a:r>
            <a:br>
              <a:rPr lang="es-ES" sz="1400" dirty="0">
                <a:highlight>
                  <a:srgbClr val="FFFF00"/>
                </a:highlight>
              </a:rPr>
            </a:b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   </a:t>
            </a:r>
            <a:r>
              <a:rPr lang="es-ES" sz="1400" spc="-1" dirty="0" err="1">
                <a:solidFill>
                  <a:srgbClr val="941EDF"/>
                </a:solidFill>
                <a:highlight>
                  <a:srgbClr val="FFFF00"/>
                </a:highlight>
                <a:ea typeface="Dialog.plain"/>
              </a:rPr>
              <a:t>public</a:t>
            </a: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</a:t>
            </a:r>
            <a:r>
              <a:rPr lang="es-ES" sz="14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InterestAdder</a:t>
            </a: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(</a:t>
            </a:r>
            <a:r>
              <a:rPr lang="es-ES" sz="1400" spc="-1" dirty="0" err="1">
                <a:solidFill>
                  <a:srgbClr val="941EDF"/>
                </a:solidFill>
                <a:highlight>
                  <a:srgbClr val="FFFF00"/>
                </a:highlight>
                <a:ea typeface="Dialog.plain"/>
              </a:rPr>
              <a:t>double</a:t>
            </a: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</a:t>
            </a:r>
            <a:r>
              <a:rPr lang="es-ES" sz="14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aRate</a:t>
            </a: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) {</a:t>
            </a:r>
            <a:br>
              <a:rPr lang="es-ES" sz="1400" dirty="0">
                <a:highlight>
                  <a:srgbClr val="FFFF00"/>
                </a:highlight>
              </a:rPr>
            </a:b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      </a:t>
            </a:r>
            <a:r>
              <a:rPr lang="es-ES" sz="14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rate</a:t>
            </a: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= </a:t>
            </a:r>
            <a:r>
              <a:rPr lang="es-ES" sz="14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aRate</a:t>
            </a: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;</a:t>
            </a:r>
            <a:br>
              <a:rPr lang="es-ES" sz="1400" dirty="0">
                <a:highlight>
                  <a:srgbClr val="FFFF00"/>
                </a:highlight>
              </a:rPr>
            </a:b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   }</a:t>
            </a:r>
            <a:br>
              <a:rPr lang="es-ES" sz="1400" dirty="0">
                <a:highlight>
                  <a:srgbClr val="FFFF00"/>
                </a:highlight>
              </a:rPr>
            </a:b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   </a:t>
            </a:r>
            <a:r>
              <a:rPr lang="es-ES" sz="1400" spc="-1" dirty="0" err="1">
                <a:solidFill>
                  <a:srgbClr val="941EDF"/>
                </a:solidFill>
                <a:highlight>
                  <a:srgbClr val="FFFF00"/>
                </a:highlight>
                <a:ea typeface="Dialog.plain"/>
              </a:rPr>
              <a:t>public</a:t>
            </a: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</a:t>
            </a:r>
            <a:r>
              <a:rPr lang="es-ES" sz="1400" spc="-1" dirty="0" err="1">
                <a:solidFill>
                  <a:srgbClr val="941EDF"/>
                </a:solidFill>
                <a:highlight>
                  <a:srgbClr val="FFFF00"/>
                </a:highlight>
                <a:ea typeface="Dialog.plain"/>
              </a:rPr>
              <a:t>void</a:t>
            </a: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</a:t>
            </a:r>
            <a:r>
              <a:rPr lang="es-ES" sz="14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actionPerformed</a:t>
            </a: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(</a:t>
            </a:r>
            <a:r>
              <a:rPr lang="es-ES" sz="14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ActionEvent</a:t>
            </a: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</a:t>
            </a:r>
            <a:r>
              <a:rPr lang="es-ES" sz="14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event</a:t>
            </a: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)   {  </a:t>
            </a:r>
            <a:br>
              <a:rPr lang="es-ES" sz="1400" dirty="0">
                <a:highlight>
                  <a:srgbClr val="FFFF00"/>
                </a:highlight>
              </a:rPr>
            </a:b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      </a:t>
            </a:r>
            <a:r>
              <a:rPr lang="es-ES" sz="1400" spc="-1" dirty="0" err="1">
                <a:solidFill>
                  <a:srgbClr val="941EDF"/>
                </a:solidFill>
                <a:highlight>
                  <a:srgbClr val="FFFF00"/>
                </a:highlight>
                <a:ea typeface="Dialog.plain"/>
              </a:rPr>
              <a:t>double</a:t>
            </a: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</a:t>
            </a:r>
            <a:r>
              <a:rPr lang="es-ES" sz="14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interest</a:t>
            </a: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= balance * </a:t>
            </a:r>
            <a:r>
              <a:rPr lang="es-ES" sz="14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rate</a:t>
            </a: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/ 100;</a:t>
            </a:r>
            <a:br>
              <a:rPr lang="es-ES" sz="1400" dirty="0">
                <a:highlight>
                  <a:srgbClr val="FFFF00"/>
                </a:highlight>
              </a:rPr>
            </a:b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      balance += </a:t>
            </a:r>
            <a:r>
              <a:rPr lang="es-ES" sz="14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interest</a:t>
            </a: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;      </a:t>
            </a:r>
            <a:r>
              <a:rPr lang="es-ES" sz="1400" spc="-1" dirty="0">
                <a:solidFill>
                  <a:srgbClr val="FF0000"/>
                </a:solidFill>
                <a:highlight>
                  <a:srgbClr val="FFFF00"/>
                </a:highlight>
                <a:ea typeface="Dialog.plain"/>
              </a:rPr>
              <a:t>// notar que tiene acceso a balance</a:t>
            </a:r>
            <a:br>
              <a:rPr lang="es-ES" sz="1400" dirty="0">
                <a:highlight>
                  <a:srgbClr val="FFFF00"/>
                </a:highlight>
              </a:rPr>
            </a:b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      </a:t>
            </a:r>
            <a:r>
              <a:rPr lang="es-ES" sz="14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NumberFormat</a:t>
            </a: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</a:t>
            </a:r>
            <a:r>
              <a:rPr lang="es-ES" sz="14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formatter</a:t>
            </a: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= </a:t>
            </a:r>
            <a:r>
              <a:rPr lang="es-ES" sz="14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NumberFormat.getCurrencyInstance</a:t>
            </a: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();</a:t>
            </a:r>
            <a:br>
              <a:rPr lang="es-ES" sz="1400" dirty="0">
                <a:highlight>
                  <a:srgbClr val="FFFF00"/>
                </a:highlight>
              </a:rPr>
            </a:b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      </a:t>
            </a:r>
            <a:r>
              <a:rPr lang="es-ES" sz="14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System.out.println</a:t>
            </a: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(</a:t>
            </a:r>
            <a:r>
              <a:rPr lang="es-ES" sz="1400" spc="-1" dirty="0">
                <a:solidFill>
                  <a:srgbClr val="00CB00"/>
                </a:solidFill>
                <a:highlight>
                  <a:srgbClr val="FFFF00"/>
                </a:highlight>
                <a:ea typeface="Dialog.plain"/>
              </a:rPr>
              <a:t>"balance="</a:t>
            </a: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+ </a:t>
            </a:r>
            <a:r>
              <a:rPr lang="es-ES" sz="14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formatter.format</a:t>
            </a: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(balance));</a:t>
            </a:r>
            <a:br>
              <a:rPr lang="es-ES" sz="1400" dirty="0">
                <a:highlight>
                  <a:srgbClr val="FFFF00"/>
                </a:highlight>
              </a:rPr>
            </a:b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   }</a:t>
            </a:r>
            <a:br>
              <a:rPr lang="es-ES" sz="1400" dirty="0">
                <a:highlight>
                  <a:srgbClr val="FFFF00"/>
                </a:highlight>
              </a:rPr>
            </a:b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   </a:t>
            </a:r>
            <a:r>
              <a:rPr lang="es-ES" sz="1400" spc="-1" dirty="0" err="1">
                <a:solidFill>
                  <a:srgbClr val="941EDF"/>
                </a:solidFill>
                <a:highlight>
                  <a:srgbClr val="FFFF00"/>
                </a:highlight>
                <a:ea typeface="Dialog.plain"/>
              </a:rPr>
              <a:t>private</a:t>
            </a: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</a:t>
            </a:r>
            <a:r>
              <a:rPr lang="es-ES" sz="1400" spc="-1" dirty="0" err="1">
                <a:solidFill>
                  <a:srgbClr val="941EDF"/>
                </a:solidFill>
                <a:highlight>
                  <a:srgbClr val="FFFF00"/>
                </a:highlight>
                <a:ea typeface="Dialog.plain"/>
              </a:rPr>
              <a:t>double</a:t>
            </a: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</a:t>
            </a:r>
            <a:r>
              <a:rPr lang="es-ES" sz="14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rate</a:t>
            </a: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;</a:t>
            </a:r>
            <a:br>
              <a:rPr lang="es-ES" sz="1400" dirty="0">
                <a:highlight>
                  <a:srgbClr val="FFFF00"/>
                </a:highlight>
              </a:rPr>
            </a:br>
            <a:r>
              <a:rPr lang="es-ES" sz="14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}</a:t>
            </a:r>
            <a:br>
              <a:rPr lang="es-ES" sz="1400" dirty="0"/>
            </a:br>
            <a:r>
              <a:rPr lang="es-ES" sz="1400" spc="-1" dirty="0">
                <a:solidFill>
                  <a:srgbClr val="000000"/>
                </a:solidFill>
                <a:ea typeface="Dialog.plain"/>
              </a:rPr>
              <a:t>}</a:t>
            </a:r>
            <a:endParaRPr lang="es-ES_tradnl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7CDB7-500F-B24C-91F5-4A472C83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DD8D7-51D9-B945-A1D9-3FC1D83E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6</a:t>
            </a:fld>
            <a:endParaRPr lang="es-ES_tradnl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8144C9C7-5941-2F4F-B2E0-1C234DEBF550}"/>
              </a:ext>
            </a:extLst>
          </p:cNvPr>
          <p:cNvSpPr/>
          <p:nvPr/>
        </p:nvSpPr>
        <p:spPr>
          <a:xfrm>
            <a:off x="4085264" y="2798116"/>
            <a:ext cx="2392516" cy="996043"/>
          </a:xfrm>
          <a:custGeom>
            <a:avLst/>
            <a:gdLst>
              <a:gd name="connsiteX0" fmla="*/ 1959429 w 2392516"/>
              <a:gd name="connsiteY0" fmla="*/ 0 h 996043"/>
              <a:gd name="connsiteX1" fmla="*/ 2253343 w 2392516"/>
              <a:gd name="connsiteY1" fmla="*/ 538843 h 996043"/>
              <a:gd name="connsiteX2" fmla="*/ 0 w 2392516"/>
              <a:gd name="connsiteY2" fmla="*/ 996043 h 99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2516" h="996043">
                <a:moveTo>
                  <a:pt x="1959429" y="0"/>
                </a:moveTo>
                <a:cubicBezTo>
                  <a:pt x="2269671" y="186418"/>
                  <a:pt x="2579914" y="372836"/>
                  <a:pt x="2253343" y="538843"/>
                </a:cubicBezTo>
                <a:cubicBezTo>
                  <a:pt x="1926772" y="704850"/>
                  <a:pt x="963386" y="850446"/>
                  <a:pt x="0" y="99604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TextShape 6">
            <a:extLst>
              <a:ext uri="{FF2B5EF4-FFF2-40B4-BE49-F238E27FC236}">
                <a16:creationId xmlns:a16="http://schemas.microsoft.com/office/drawing/2014/main" id="{C6CB0237-A4FA-AB47-A372-1D688C611CD9}"/>
              </a:ext>
            </a:extLst>
          </p:cNvPr>
          <p:cNvSpPr txBox="1"/>
          <p:nvPr/>
        </p:nvSpPr>
        <p:spPr>
          <a:xfrm>
            <a:off x="7889630" y="1875582"/>
            <a:ext cx="3778908" cy="10903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r>
              <a:rPr lang="es-ES" sz="2000" b="0" strike="noStrike" spc="-1" dirty="0">
                <a:latin typeface="Arial"/>
              </a:rPr>
              <a:t>Instancias de la clase </a:t>
            </a:r>
            <a:r>
              <a:rPr lang="es-ES" sz="2000" b="0" strike="noStrike" spc="-1" dirty="0" err="1">
                <a:latin typeface="Arial"/>
              </a:rPr>
              <a:t>Timer</a:t>
            </a:r>
            <a:r>
              <a:rPr lang="es-ES" sz="2000" b="0" strike="noStrike" spc="-1" dirty="0">
                <a:latin typeface="Arial"/>
              </a:rPr>
              <a:t> un vez iniciados invocan al método </a:t>
            </a:r>
            <a:r>
              <a:rPr lang="es-ES" sz="2000" b="0" strike="noStrike" spc="-1" dirty="0" err="1">
                <a:latin typeface="Arial"/>
              </a:rPr>
              <a:t>actionPerformed</a:t>
            </a:r>
            <a:r>
              <a:rPr lang="es-ES" sz="2000" b="0" strike="noStrike" spc="-1" dirty="0">
                <a:latin typeface="Arial"/>
              </a:rPr>
              <a:t> regularmente. </a:t>
            </a:r>
          </a:p>
        </p:txBody>
      </p:sp>
      <p:sp>
        <p:nvSpPr>
          <p:cNvPr id="25" name="TextShape 7">
            <a:extLst>
              <a:ext uri="{FF2B5EF4-FFF2-40B4-BE49-F238E27FC236}">
                <a16:creationId xmlns:a16="http://schemas.microsoft.com/office/drawing/2014/main" id="{0FAB938C-98AF-2F4B-8350-03B97DCE4FDC}"/>
              </a:ext>
            </a:extLst>
          </p:cNvPr>
          <p:cNvSpPr txBox="1"/>
          <p:nvPr/>
        </p:nvSpPr>
        <p:spPr>
          <a:xfrm>
            <a:off x="8781903" y="4622382"/>
            <a:ext cx="2886635" cy="10098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r>
              <a:rPr lang="es-ES" sz="2000" b="0" strike="noStrike" spc="-1">
                <a:latin typeface="Arial"/>
              </a:rPr>
              <a:t>Solo ocupamos una instancia de la clase interna en método start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6C0714-9CF2-3E4C-A82A-C05839B49FC3}"/>
              </a:ext>
            </a:extLst>
          </p:cNvPr>
          <p:cNvSpPr txBox="1"/>
          <p:nvPr/>
        </p:nvSpPr>
        <p:spPr>
          <a:xfrm>
            <a:off x="6477781" y="5789274"/>
            <a:ext cx="335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Ver </a:t>
            </a:r>
            <a:r>
              <a:rPr lang="es-ES_tradnl" sz="24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InnerClasstest.java</a:t>
            </a:r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01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8FE1-8A19-7D4A-8A32-A47CCD64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pc="-1" dirty="0">
                <a:solidFill>
                  <a:srgbClr val="000080"/>
                </a:solidFill>
                <a:latin typeface="Arial"/>
              </a:rPr>
              <a:t>Clase interna dentro de un método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E4623-0314-F24F-9436-F137BDA8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31970"/>
            <a:ext cx="5849815" cy="51243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200" spc="-1" dirty="0" err="1">
                <a:solidFill>
                  <a:srgbClr val="941EDF"/>
                </a:solidFill>
                <a:ea typeface="Dialog.plain"/>
              </a:rPr>
              <a:t>class</a:t>
            </a: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ea typeface="Dialog.plain"/>
              </a:rPr>
              <a:t>BankAccount</a:t>
            </a: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  {  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   </a:t>
            </a:r>
            <a:r>
              <a:rPr lang="es-ES" sz="1200" spc="-1" dirty="0" err="1">
                <a:solidFill>
                  <a:srgbClr val="941EDF"/>
                </a:solidFill>
                <a:ea typeface="Dialog.plain"/>
              </a:rPr>
              <a:t>public</a:t>
            </a: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ea typeface="Dialog.plain"/>
              </a:rPr>
              <a:t>BankAccount</a:t>
            </a: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(</a:t>
            </a:r>
            <a:r>
              <a:rPr lang="es-ES" sz="1200" spc="-1" dirty="0" err="1">
                <a:solidFill>
                  <a:srgbClr val="941EDF"/>
                </a:solidFill>
                <a:ea typeface="Dialog.plain"/>
              </a:rPr>
              <a:t>double</a:t>
            </a: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ea typeface="Dialog.plain"/>
              </a:rPr>
              <a:t>initialBalance</a:t>
            </a: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)  {  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      balance = </a:t>
            </a:r>
            <a:r>
              <a:rPr lang="es-ES" sz="1200" spc="-1" dirty="0" err="1">
                <a:solidFill>
                  <a:srgbClr val="000000"/>
                </a:solidFill>
                <a:ea typeface="Dialog.plain"/>
              </a:rPr>
              <a:t>initialBalance</a:t>
            </a: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   }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   </a:t>
            </a:r>
            <a:r>
              <a:rPr lang="es-ES" sz="1200" spc="-1" dirty="0" err="1">
                <a:solidFill>
                  <a:srgbClr val="941EDF"/>
                </a:solidFill>
                <a:ea typeface="Dialog.plain"/>
              </a:rPr>
              <a:t>public</a:t>
            </a: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 </a:t>
            </a:r>
            <a:r>
              <a:rPr lang="es-ES" sz="1200" spc="-1" dirty="0" err="1">
                <a:solidFill>
                  <a:srgbClr val="941EDF"/>
                </a:solidFill>
                <a:ea typeface="Dialog.plain"/>
              </a:rPr>
              <a:t>void</a:t>
            </a: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ea typeface="Dialog.plain"/>
              </a:rPr>
              <a:t>start</a:t>
            </a: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(</a:t>
            </a:r>
            <a:r>
              <a:rPr lang="es-ES" sz="1200" spc="-1" dirty="0" err="1">
                <a:solidFill>
                  <a:srgbClr val="941EDF"/>
                </a:solidFill>
                <a:ea typeface="Dialog.plain"/>
              </a:rPr>
              <a:t>double</a:t>
            </a: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ea typeface="Dialog.plain"/>
              </a:rPr>
              <a:t>rate</a:t>
            </a: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)   {</a:t>
            </a:r>
          </a:p>
          <a:p>
            <a:pPr marL="0" indent="0">
              <a:buNone/>
            </a:pP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     </a:t>
            </a:r>
            <a:r>
              <a:rPr lang="es-ES" sz="1200" spc="-1" dirty="0" err="1">
                <a:solidFill>
                  <a:srgbClr val="941EDF"/>
                </a:solidFill>
                <a:highlight>
                  <a:srgbClr val="FFFF00"/>
                </a:highlight>
                <a:ea typeface="Dialog.plain"/>
              </a:rPr>
              <a:t>class</a:t>
            </a: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InterestAdder</a:t>
            </a: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</a:t>
            </a:r>
            <a:r>
              <a:rPr lang="es-ES" sz="1200" spc="-1" dirty="0" err="1">
                <a:solidFill>
                  <a:srgbClr val="941EDF"/>
                </a:solidFill>
                <a:highlight>
                  <a:srgbClr val="FFFF00"/>
                </a:highlight>
                <a:ea typeface="Dialog.plain"/>
              </a:rPr>
              <a:t>implements</a:t>
            </a: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ActionListener</a:t>
            </a: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{  </a:t>
            </a:r>
            <a:br>
              <a:rPr lang="es-ES" sz="1200" dirty="0">
                <a:highlight>
                  <a:srgbClr val="FFFF00"/>
                </a:highlight>
              </a:rPr>
            </a:b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          </a:t>
            </a:r>
            <a:r>
              <a:rPr lang="es-ES" sz="1200" spc="-1" dirty="0" err="1">
                <a:solidFill>
                  <a:srgbClr val="941EDF"/>
                </a:solidFill>
                <a:highlight>
                  <a:srgbClr val="FFFF00"/>
                </a:highlight>
                <a:ea typeface="Dialog.plain"/>
              </a:rPr>
              <a:t>public</a:t>
            </a: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InterestAdder</a:t>
            </a: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(</a:t>
            </a:r>
            <a:r>
              <a:rPr lang="es-ES" sz="1200" spc="-1" dirty="0" err="1">
                <a:solidFill>
                  <a:srgbClr val="941EDF"/>
                </a:solidFill>
                <a:highlight>
                  <a:srgbClr val="FFFF00"/>
                </a:highlight>
                <a:ea typeface="Dialog.plain"/>
              </a:rPr>
              <a:t>double</a:t>
            </a: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aRate</a:t>
            </a: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) {</a:t>
            </a:r>
            <a:br>
              <a:rPr lang="es-ES" sz="1200" dirty="0">
                <a:highlight>
                  <a:srgbClr val="FFFF00"/>
                </a:highlight>
              </a:rPr>
            </a:b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             </a:t>
            </a:r>
            <a:r>
              <a:rPr lang="es-ES" sz="12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rate</a:t>
            </a: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= </a:t>
            </a:r>
            <a:r>
              <a:rPr lang="es-ES" sz="12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aRate</a:t>
            </a: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;</a:t>
            </a:r>
            <a:br>
              <a:rPr lang="es-ES" sz="1200" dirty="0">
                <a:highlight>
                  <a:srgbClr val="FFFF00"/>
                </a:highlight>
              </a:rPr>
            </a:b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          }</a:t>
            </a:r>
            <a:br>
              <a:rPr lang="es-ES" sz="1200" dirty="0">
                <a:highlight>
                  <a:srgbClr val="FFFF00"/>
                </a:highlight>
              </a:rPr>
            </a:b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          </a:t>
            </a:r>
            <a:r>
              <a:rPr lang="es-ES" sz="1200" spc="-1" dirty="0" err="1">
                <a:solidFill>
                  <a:srgbClr val="941EDF"/>
                </a:solidFill>
                <a:highlight>
                  <a:srgbClr val="FFFF00"/>
                </a:highlight>
                <a:ea typeface="Dialog.plain"/>
              </a:rPr>
              <a:t>public</a:t>
            </a: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</a:t>
            </a:r>
            <a:r>
              <a:rPr lang="es-ES" sz="1200" spc="-1" dirty="0" err="1">
                <a:solidFill>
                  <a:srgbClr val="941EDF"/>
                </a:solidFill>
                <a:highlight>
                  <a:srgbClr val="FFFF00"/>
                </a:highlight>
                <a:ea typeface="Dialog.plain"/>
              </a:rPr>
              <a:t>void</a:t>
            </a: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actionPerformed</a:t>
            </a: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ActionEvent</a:t>
            </a: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event</a:t>
            </a: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)  {  </a:t>
            </a:r>
            <a:br>
              <a:rPr lang="es-ES" sz="1200" dirty="0">
                <a:highlight>
                  <a:srgbClr val="FFFF00"/>
                </a:highlight>
              </a:rPr>
            </a:b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             </a:t>
            </a:r>
            <a:r>
              <a:rPr lang="es-ES" sz="1200" spc="-1" dirty="0" err="1">
                <a:solidFill>
                  <a:srgbClr val="941EDF"/>
                </a:solidFill>
                <a:highlight>
                  <a:srgbClr val="FFFF00"/>
                </a:highlight>
                <a:ea typeface="Dialog.plain"/>
              </a:rPr>
              <a:t>double</a:t>
            </a: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interest</a:t>
            </a: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= balance * </a:t>
            </a:r>
            <a:r>
              <a:rPr lang="es-ES" sz="12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rate</a:t>
            </a: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/ 100;</a:t>
            </a:r>
            <a:br>
              <a:rPr lang="es-ES" sz="1200" dirty="0">
                <a:highlight>
                  <a:srgbClr val="FFFF00"/>
                </a:highlight>
              </a:rPr>
            </a:b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             balance += </a:t>
            </a:r>
            <a:r>
              <a:rPr lang="es-ES" sz="12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interest</a:t>
            </a: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;</a:t>
            </a:r>
            <a:br>
              <a:rPr lang="es-ES" sz="1200" dirty="0">
                <a:highlight>
                  <a:srgbClr val="FFFF00"/>
                </a:highlight>
              </a:rPr>
            </a:b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             </a:t>
            </a:r>
            <a:r>
              <a:rPr lang="es-ES" sz="12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NumberFormat</a:t>
            </a: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formatter</a:t>
            </a: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= </a:t>
            </a:r>
            <a:r>
              <a:rPr lang="es-ES" sz="12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NumberFormat.getCurrencyInstance</a:t>
            </a: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();</a:t>
            </a:r>
            <a:br>
              <a:rPr lang="es-ES" sz="1200" dirty="0">
                <a:highlight>
                  <a:srgbClr val="FFFF00"/>
                </a:highlight>
              </a:rPr>
            </a:b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             </a:t>
            </a:r>
            <a:r>
              <a:rPr lang="es-ES" sz="12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System.out.println</a:t>
            </a: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(</a:t>
            </a:r>
            <a:r>
              <a:rPr lang="es-ES" sz="1200" spc="-1" dirty="0">
                <a:solidFill>
                  <a:srgbClr val="00CB00"/>
                </a:solidFill>
                <a:highlight>
                  <a:srgbClr val="FFFF00"/>
                </a:highlight>
                <a:ea typeface="Dialog.plain"/>
              </a:rPr>
              <a:t>"balance="</a:t>
            </a: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+ </a:t>
            </a:r>
            <a:r>
              <a:rPr lang="es-ES" sz="12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formatter.format</a:t>
            </a: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(balance));</a:t>
            </a:r>
            <a:br>
              <a:rPr lang="es-ES" sz="1200" dirty="0">
                <a:highlight>
                  <a:srgbClr val="FFFF00"/>
                </a:highlight>
              </a:rPr>
            </a:b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          }</a:t>
            </a:r>
            <a:br>
              <a:rPr lang="es-ES" sz="1200" dirty="0">
                <a:highlight>
                  <a:srgbClr val="FFFF00"/>
                </a:highlight>
              </a:rPr>
            </a:b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          </a:t>
            </a:r>
            <a:r>
              <a:rPr lang="es-ES" sz="1200" spc="-1" dirty="0" err="1">
                <a:solidFill>
                  <a:srgbClr val="941EDF"/>
                </a:solidFill>
                <a:highlight>
                  <a:srgbClr val="FFFF00"/>
                </a:highlight>
                <a:ea typeface="Dialog.plain"/>
              </a:rPr>
              <a:t>private</a:t>
            </a: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</a:t>
            </a:r>
            <a:r>
              <a:rPr lang="es-ES" sz="1200" spc="-1" dirty="0" err="1">
                <a:solidFill>
                  <a:srgbClr val="941EDF"/>
                </a:solidFill>
                <a:highlight>
                  <a:srgbClr val="FFFF00"/>
                </a:highlight>
                <a:ea typeface="Dialog.plain"/>
              </a:rPr>
              <a:t>double</a:t>
            </a: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rate</a:t>
            </a: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;</a:t>
            </a:r>
            <a:br>
              <a:rPr lang="es-ES" sz="1200" dirty="0">
                <a:highlight>
                  <a:srgbClr val="FFFF00"/>
                </a:highlight>
              </a:rPr>
            </a:br>
            <a:r>
              <a:rPr lang="es-ES" sz="12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     }</a:t>
            </a:r>
            <a:br>
              <a:rPr lang="es-ES" sz="1200" dirty="0">
                <a:highlight>
                  <a:srgbClr val="FFFF00"/>
                </a:highlight>
              </a:rPr>
            </a:b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ea typeface="Dialog.plain"/>
              </a:rPr>
              <a:t>ActionListener</a:t>
            </a: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ea typeface="Dialog.plain"/>
              </a:rPr>
              <a:t>adder</a:t>
            </a: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 = </a:t>
            </a:r>
            <a:r>
              <a:rPr lang="es-ES" sz="1200" spc="-1" dirty="0">
                <a:solidFill>
                  <a:srgbClr val="941EDF"/>
                </a:solidFill>
                <a:ea typeface="Dialog.plain"/>
              </a:rPr>
              <a:t>new</a:t>
            </a: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ea typeface="Dialog.plain"/>
              </a:rPr>
              <a:t>InterestAdder</a:t>
            </a: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(</a:t>
            </a:r>
            <a:r>
              <a:rPr lang="es-ES" sz="1200" spc="-1" dirty="0" err="1">
                <a:solidFill>
                  <a:srgbClr val="000000"/>
                </a:solidFill>
                <a:ea typeface="Dialog.plain"/>
              </a:rPr>
              <a:t>rate</a:t>
            </a: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ea typeface="Dialog.plain"/>
              </a:rPr>
              <a:t>Timer</a:t>
            </a: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 t = </a:t>
            </a:r>
            <a:r>
              <a:rPr lang="es-ES" sz="1200" spc="-1" dirty="0">
                <a:solidFill>
                  <a:srgbClr val="941EDF"/>
                </a:solidFill>
                <a:ea typeface="Dialog.plain"/>
              </a:rPr>
              <a:t>new</a:t>
            </a: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 </a:t>
            </a:r>
            <a:r>
              <a:rPr lang="es-ES" sz="1200" spc="-1" dirty="0" err="1">
                <a:solidFill>
                  <a:srgbClr val="000000"/>
                </a:solidFill>
                <a:ea typeface="Dialog.plain"/>
              </a:rPr>
              <a:t>Timer</a:t>
            </a: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(1000, </a:t>
            </a:r>
            <a:r>
              <a:rPr lang="es-ES" sz="1200" spc="-1" dirty="0" err="1">
                <a:solidFill>
                  <a:srgbClr val="000000"/>
                </a:solidFill>
                <a:ea typeface="Dialog.plain"/>
              </a:rPr>
              <a:t>adder</a:t>
            </a: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        </a:t>
            </a:r>
            <a:r>
              <a:rPr lang="es-ES" sz="1200" spc="-1" dirty="0" err="1">
                <a:solidFill>
                  <a:srgbClr val="000000"/>
                </a:solidFill>
                <a:ea typeface="Dialog.plain"/>
              </a:rPr>
              <a:t>t.start</a:t>
            </a: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();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   }  // fin del método </a:t>
            </a:r>
            <a:r>
              <a:rPr lang="es-ES" sz="1200" spc="-1" dirty="0" err="1">
                <a:solidFill>
                  <a:srgbClr val="000000"/>
                </a:solidFill>
                <a:ea typeface="Dialog.plain"/>
              </a:rPr>
              <a:t>start</a:t>
            </a:r>
            <a:br>
              <a:rPr lang="es-ES" sz="1200" dirty="0"/>
            </a:b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   </a:t>
            </a:r>
            <a:r>
              <a:rPr lang="es-ES" sz="1200" spc="-1" dirty="0" err="1">
                <a:solidFill>
                  <a:srgbClr val="941EDF"/>
                </a:solidFill>
                <a:ea typeface="Dialog.plain"/>
              </a:rPr>
              <a:t>private</a:t>
            </a: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 </a:t>
            </a:r>
            <a:r>
              <a:rPr lang="es-ES" sz="1200" spc="-1" dirty="0" err="1">
                <a:solidFill>
                  <a:srgbClr val="941EDF"/>
                </a:solidFill>
                <a:ea typeface="Dialog.plain"/>
              </a:rPr>
              <a:t>double</a:t>
            </a: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 balance;</a:t>
            </a:r>
            <a:br>
              <a:rPr lang="es-ES" sz="1200" dirty="0"/>
            </a:br>
            <a:r>
              <a:rPr lang="es-ES" sz="1200" spc="-1" dirty="0">
                <a:solidFill>
                  <a:srgbClr val="000000"/>
                </a:solidFill>
                <a:ea typeface="Dialog.plain"/>
              </a:rPr>
              <a:t>}</a:t>
            </a:r>
            <a:endParaRPr lang="es-ES" sz="1200" spc="-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5C624-3A8D-2745-93BB-C67E0200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2D3E1-8EE5-6A4D-BE2E-663B355C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7</a:t>
            </a:fld>
            <a:endParaRPr lang="es-ES_tradnl"/>
          </a:p>
        </p:txBody>
      </p:sp>
      <p:sp>
        <p:nvSpPr>
          <p:cNvPr id="6" name="TextShape 4">
            <a:extLst>
              <a:ext uri="{FF2B5EF4-FFF2-40B4-BE49-F238E27FC236}">
                <a16:creationId xmlns:a16="http://schemas.microsoft.com/office/drawing/2014/main" id="{5F0C59F9-384C-C949-8252-A9479B9EB774}"/>
              </a:ext>
            </a:extLst>
          </p:cNvPr>
          <p:cNvSpPr txBox="1"/>
          <p:nvPr/>
        </p:nvSpPr>
        <p:spPr>
          <a:xfrm>
            <a:off x="6147351" y="5091173"/>
            <a:ext cx="4800600" cy="96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2400" b="0" strike="noStrike" spc="-1" dirty="0">
                <a:latin typeface="Arial"/>
              </a:rPr>
              <a:t>Ver: </a:t>
            </a:r>
            <a:r>
              <a:rPr lang="es-ES" sz="2400" b="0" strike="noStrike" spc="-1" dirty="0">
                <a:latin typeface="Arial"/>
                <a:hlinkClick r:id="rId2"/>
              </a:rPr>
              <a:t>InnerClassMethodTest.java</a:t>
            </a:r>
            <a:endParaRPr lang="es-E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051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0882-E783-C54A-885E-CE5117FD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 internas anónimas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3D21-F622-EE44-9DD2-7D9422E2F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deseáramos proveer de una implementación a los métodos de una interfaz para crear un único objeto ¿para qué definir una clase?</a:t>
            </a:r>
          </a:p>
          <a:p>
            <a:r>
              <a:rPr lang="es-ES" dirty="0"/>
              <a:t>Cuando necesitamos solo una instancia de una clase que implementa una interfaz, no necesitamos darle un nombre. </a:t>
            </a:r>
          </a:p>
          <a:p>
            <a:r>
              <a:rPr lang="es-ES" dirty="0"/>
              <a:t>Decimos que tal clase es </a:t>
            </a:r>
            <a:r>
              <a:rPr lang="es-ES" dirty="0">
                <a:solidFill>
                  <a:srgbClr val="FF0000"/>
                </a:solidFill>
              </a:rPr>
              <a:t>interna y anónima</a:t>
            </a:r>
            <a:r>
              <a:rPr lang="es-ES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DC00D-FD2A-B542-ABB9-853E6715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90B05-AAA0-9B4A-B0C1-DA5607EF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137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43E8-BC9E-834E-95C5-F1BB76A1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pc="-1" dirty="0">
                <a:solidFill>
                  <a:srgbClr val="000080"/>
                </a:solidFill>
                <a:latin typeface="Arial"/>
              </a:rPr>
              <a:t>Ejemplo: Clase Anónima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05B39-59E3-B74A-BF0D-5B668C81B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662" y="1231970"/>
            <a:ext cx="8487507" cy="51243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spc="-1" dirty="0" err="1">
                <a:solidFill>
                  <a:srgbClr val="941EDF"/>
                </a:solidFill>
                <a:ea typeface="Dialog.plain"/>
              </a:rPr>
              <a:t>class</a:t>
            </a:r>
            <a:r>
              <a:rPr lang="es-ES" sz="1600" spc="-1" dirty="0">
                <a:solidFill>
                  <a:srgbClr val="000000"/>
                </a:solidFill>
                <a:ea typeface="Dialog.plain"/>
              </a:rPr>
              <a:t> </a:t>
            </a:r>
            <a:r>
              <a:rPr lang="es-ES" sz="1600" spc="-1" dirty="0" err="1">
                <a:solidFill>
                  <a:srgbClr val="000000"/>
                </a:solidFill>
                <a:ea typeface="Dialog.plain"/>
              </a:rPr>
              <a:t>BankAccount</a:t>
            </a:r>
            <a:r>
              <a:rPr lang="es-ES" sz="1600" spc="-1" dirty="0">
                <a:solidFill>
                  <a:srgbClr val="000000"/>
                </a:solidFill>
                <a:ea typeface="Dialog.plain"/>
              </a:rPr>
              <a:t> {  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ea typeface="Dialog.plain"/>
              </a:rPr>
              <a:t>     </a:t>
            </a:r>
            <a:r>
              <a:rPr lang="es-ES" sz="1600" spc="-1" dirty="0" err="1">
                <a:solidFill>
                  <a:srgbClr val="941EDF"/>
                </a:solidFill>
                <a:ea typeface="Dialog.plain"/>
              </a:rPr>
              <a:t>public</a:t>
            </a:r>
            <a:r>
              <a:rPr lang="es-ES" sz="1600" spc="-1" dirty="0">
                <a:solidFill>
                  <a:srgbClr val="000000"/>
                </a:solidFill>
                <a:ea typeface="Dialog.plain"/>
              </a:rPr>
              <a:t> </a:t>
            </a:r>
            <a:r>
              <a:rPr lang="es-ES" sz="1600" spc="-1" dirty="0" err="1">
                <a:solidFill>
                  <a:srgbClr val="000000"/>
                </a:solidFill>
                <a:ea typeface="Dialog.plain"/>
              </a:rPr>
              <a:t>BankAccount</a:t>
            </a:r>
            <a:r>
              <a:rPr lang="es-ES" sz="1600" spc="-1" dirty="0">
                <a:solidFill>
                  <a:srgbClr val="000000"/>
                </a:solidFill>
                <a:ea typeface="Dialog.plain"/>
              </a:rPr>
              <a:t>(</a:t>
            </a:r>
            <a:r>
              <a:rPr lang="es-ES" sz="1600" spc="-1" dirty="0" err="1">
                <a:solidFill>
                  <a:srgbClr val="941EDF"/>
                </a:solidFill>
                <a:ea typeface="Dialog.plain"/>
              </a:rPr>
              <a:t>double</a:t>
            </a:r>
            <a:r>
              <a:rPr lang="es-ES" sz="1600" spc="-1" dirty="0">
                <a:solidFill>
                  <a:srgbClr val="000000"/>
                </a:solidFill>
                <a:ea typeface="Dialog.plain"/>
              </a:rPr>
              <a:t> </a:t>
            </a:r>
            <a:r>
              <a:rPr lang="es-ES" sz="1600" spc="-1" dirty="0" err="1">
                <a:solidFill>
                  <a:srgbClr val="000000"/>
                </a:solidFill>
                <a:ea typeface="Dialog.plain"/>
              </a:rPr>
              <a:t>initialBalance</a:t>
            </a:r>
            <a:r>
              <a:rPr lang="es-ES" sz="1600" spc="-1" dirty="0">
                <a:solidFill>
                  <a:srgbClr val="000000"/>
                </a:solidFill>
                <a:ea typeface="Dialog.plain"/>
              </a:rPr>
              <a:t>) {  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ea typeface="Dialog.plain"/>
              </a:rPr>
              <a:t>      balance = </a:t>
            </a:r>
            <a:r>
              <a:rPr lang="es-ES" sz="1600" spc="-1" dirty="0" err="1">
                <a:solidFill>
                  <a:srgbClr val="000000"/>
                </a:solidFill>
                <a:ea typeface="Dialog.plain"/>
              </a:rPr>
              <a:t>initialBalance</a:t>
            </a:r>
            <a:r>
              <a:rPr lang="es-ES" sz="1600" spc="-1" dirty="0">
                <a:solidFill>
                  <a:srgbClr val="000000"/>
                </a:solidFill>
                <a:ea typeface="Dialog.plain"/>
              </a:rPr>
              <a:t>;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ea typeface="Dialog.plain"/>
              </a:rPr>
              <a:t>   }</a:t>
            </a:r>
            <a:br>
              <a:rPr lang="es-ES" sz="1600" dirty="0"/>
            </a:b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ea typeface="Dialog.plain"/>
              </a:rPr>
              <a:t>   </a:t>
            </a:r>
            <a:r>
              <a:rPr lang="es-ES" sz="1600" spc="-1" dirty="0" err="1">
                <a:solidFill>
                  <a:srgbClr val="941EDF"/>
                </a:solidFill>
                <a:ea typeface="Dialog.plain"/>
              </a:rPr>
              <a:t>public</a:t>
            </a:r>
            <a:r>
              <a:rPr lang="es-ES" sz="1600" spc="-1" dirty="0">
                <a:solidFill>
                  <a:srgbClr val="000000"/>
                </a:solidFill>
                <a:ea typeface="Dialog.plain"/>
              </a:rPr>
              <a:t> </a:t>
            </a:r>
            <a:r>
              <a:rPr lang="es-ES" sz="1600" spc="-1" dirty="0" err="1">
                <a:solidFill>
                  <a:srgbClr val="941EDF"/>
                </a:solidFill>
                <a:ea typeface="Dialog.plain"/>
              </a:rPr>
              <a:t>void</a:t>
            </a:r>
            <a:r>
              <a:rPr lang="es-ES" sz="1600" spc="-1" dirty="0">
                <a:solidFill>
                  <a:srgbClr val="000000"/>
                </a:solidFill>
                <a:ea typeface="Dialog.plain"/>
              </a:rPr>
              <a:t> </a:t>
            </a:r>
            <a:r>
              <a:rPr lang="es-ES" sz="1600" spc="-1" dirty="0" err="1">
                <a:solidFill>
                  <a:srgbClr val="000000"/>
                </a:solidFill>
                <a:ea typeface="Dialog.plain"/>
              </a:rPr>
              <a:t>start</a:t>
            </a:r>
            <a:r>
              <a:rPr lang="es-ES" sz="1600" spc="-1" dirty="0">
                <a:solidFill>
                  <a:srgbClr val="000000"/>
                </a:solidFill>
                <a:ea typeface="Dialog.plain"/>
              </a:rPr>
              <a:t>(</a:t>
            </a:r>
            <a:r>
              <a:rPr lang="es-ES" sz="1600" spc="-1" dirty="0">
                <a:solidFill>
                  <a:srgbClr val="941EDF"/>
                </a:solidFill>
                <a:ea typeface="Dialog.plain"/>
              </a:rPr>
              <a:t>final</a:t>
            </a:r>
            <a:r>
              <a:rPr lang="es-ES" sz="1600" spc="-1" dirty="0">
                <a:solidFill>
                  <a:srgbClr val="000000"/>
                </a:solidFill>
                <a:ea typeface="Dialog.plain"/>
              </a:rPr>
              <a:t> </a:t>
            </a:r>
            <a:r>
              <a:rPr lang="es-ES" sz="1600" spc="-1" dirty="0" err="1">
                <a:solidFill>
                  <a:srgbClr val="941EDF"/>
                </a:solidFill>
                <a:ea typeface="Dialog.plain"/>
              </a:rPr>
              <a:t>double</a:t>
            </a:r>
            <a:r>
              <a:rPr lang="es-ES" sz="1600" spc="-1" dirty="0">
                <a:solidFill>
                  <a:srgbClr val="000000"/>
                </a:solidFill>
                <a:ea typeface="Dialog.plain"/>
              </a:rPr>
              <a:t> </a:t>
            </a:r>
            <a:r>
              <a:rPr lang="es-ES" sz="1600" spc="-1" dirty="0" err="1">
                <a:solidFill>
                  <a:srgbClr val="000000"/>
                </a:solidFill>
                <a:ea typeface="Dialog.plain"/>
              </a:rPr>
              <a:t>rate</a:t>
            </a:r>
            <a:r>
              <a:rPr lang="es-ES" sz="1600" spc="-1" dirty="0">
                <a:solidFill>
                  <a:srgbClr val="000000"/>
                </a:solidFill>
                <a:ea typeface="Dialog.plain"/>
              </a:rPr>
              <a:t>)   {                                      // </a:t>
            </a:r>
            <a:r>
              <a:rPr lang="es-ES" sz="1600" spc="-1" dirty="0" err="1">
                <a:solidFill>
                  <a:srgbClr val="000000"/>
                </a:solidFill>
                <a:ea typeface="Dialog.plain"/>
              </a:rPr>
              <a:t>adder</a:t>
            </a:r>
            <a:r>
              <a:rPr lang="es-ES" sz="1600" spc="-1" dirty="0">
                <a:solidFill>
                  <a:srgbClr val="000000"/>
                </a:solidFill>
                <a:ea typeface="Dialog.plain"/>
              </a:rPr>
              <a:t> es única instancia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   </a:t>
            </a:r>
            <a:r>
              <a:rPr lang="es-ES" sz="16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ActionListener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</a:t>
            </a:r>
            <a:r>
              <a:rPr lang="es-ES" sz="16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adder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= </a:t>
            </a:r>
            <a:r>
              <a:rPr lang="es-ES" sz="1600" spc="-1" dirty="0">
                <a:solidFill>
                  <a:srgbClr val="941EDF"/>
                </a:solidFill>
                <a:highlight>
                  <a:srgbClr val="FFFF00"/>
                </a:highlight>
                <a:ea typeface="Dialog.plain"/>
              </a:rPr>
              <a:t>new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</a:t>
            </a:r>
            <a:r>
              <a:rPr lang="es-ES" sz="16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ActionListener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()  {                  // 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  <a:sym typeface="Wingdings" pitchFamily="2" charset="2"/>
              </a:rPr>
              <a:t>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Implementación</a:t>
            </a:r>
            <a:br>
              <a:rPr lang="es-ES" sz="1600" dirty="0">
                <a:highlight>
                  <a:srgbClr val="FFFF00"/>
                </a:highlight>
              </a:rPr>
            </a:b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         </a:t>
            </a:r>
            <a:r>
              <a:rPr lang="es-ES" sz="1600" spc="-1" dirty="0" err="1">
                <a:solidFill>
                  <a:srgbClr val="941EDF"/>
                </a:solidFill>
                <a:highlight>
                  <a:srgbClr val="FFFF00"/>
                </a:highlight>
                <a:ea typeface="Dialog.plain"/>
              </a:rPr>
              <a:t>public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</a:t>
            </a:r>
            <a:r>
              <a:rPr lang="es-ES" sz="1600" spc="-1" dirty="0" err="1">
                <a:solidFill>
                  <a:srgbClr val="941EDF"/>
                </a:solidFill>
                <a:highlight>
                  <a:srgbClr val="FFFF00"/>
                </a:highlight>
                <a:ea typeface="Dialog.plain"/>
              </a:rPr>
              <a:t>void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</a:t>
            </a:r>
            <a:r>
              <a:rPr lang="es-ES" sz="16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actionPerformed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(</a:t>
            </a:r>
            <a:r>
              <a:rPr lang="es-ES" sz="16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ActionEvent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</a:t>
            </a:r>
            <a:r>
              <a:rPr lang="es-ES" sz="16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event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)  {  </a:t>
            </a:r>
            <a:br>
              <a:rPr lang="es-ES" sz="1600" dirty="0">
                <a:highlight>
                  <a:srgbClr val="FFFF00"/>
                </a:highlight>
              </a:rPr>
            </a:b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            </a:t>
            </a:r>
            <a:r>
              <a:rPr lang="es-ES" sz="1600" spc="-1" dirty="0" err="1">
                <a:solidFill>
                  <a:srgbClr val="941EDF"/>
                </a:solidFill>
                <a:highlight>
                  <a:srgbClr val="FFFF00"/>
                </a:highlight>
                <a:ea typeface="Dialog.plain"/>
              </a:rPr>
              <a:t>double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</a:t>
            </a:r>
            <a:r>
              <a:rPr lang="es-ES" sz="16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interest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= balance * </a:t>
            </a:r>
            <a:r>
              <a:rPr lang="es-ES" sz="16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rate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/ 100;</a:t>
            </a:r>
            <a:br>
              <a:rPr lang="es-ES" sz="1600" dirty="0">
                <a:highlight>
                  <a:srgbClr val="FFFF00"/>
                </a:highlight>
              </a:rPr>
            </a:b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            balance += </a:t>
            </a:r>
            <a:r>
              <a:rPr lang="es-ES" sz="16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interest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;</a:t>
            </a:r>
            <a:br>
              <a:rPr lang="es-ES" sz="1600" dirty="0">
                <a:highlight>
                  <a:srgbClr val="FFFF00"/>
                </a:highlight>
              </a:rPr>
            </a:b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            </a:t>
            </a:r>
            <a:r>
              <a:rPr lang="es-ES" sz="16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NumberFormat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</a:t>
            </a:r>
            <a:r>
              <a:rPr lang="es-ES" sz="16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formatter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= </a:t>
            </a:r>
            <a:r>
              <a:rPr lang="es-ES" sz="16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NumberFormat.getCurrencyInstance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();</a:t>
            </a:r>
            <a:br>
              <a:rPr lang="es-ES" sz="1600" dirty="0">
                <a:highlight>
                  <a:srgbClr val="FFFF00"/>
                </a:highlight>
              </a:rPr>
            </a:b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            </a:t>
            </a:r>
            <a:r>
              <a:rPr lang="es-ES" sz="16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System.out.println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(</a:t>
            </a:r>
            <a:r>
              <a:rPr lang="es-ES" sz="1600" spc="-1" dirty="0">
                <a:solidFill>
                  <a:srgbClr val="00CB00"/>
                </a:solidFill>
                <a:highlight>
                  <a:srgbClr val="FFFF00"/>
                </a:highlight>
                <a:ea typeface="Dialog.plain"/>
              </a:rPr>
              <a:t>"balance="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+ </a:t>
            </a:r>
            <a:r>
              <a:rPr lang="es-ES" sz="1600" spc="-1" dirty="0" err="1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formatter.format</a:t>
            </a: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(balance));</a:t>
            </a:r>
            <a:br>
              <a:rPr lang="es-ES" sz="1600" dirty="0">
                <a:highlight>
                  <a:srgbClr val="FFFF00"/>
                </a:highlight>
              </a:rPr>
            </a:b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         }</a:t>
            </a:r>
            <a:br>
              <a:rPr lang="es-ES" sz="1600" dirty="0">
                <a:highlight>
                  <a:srgbClr val="FFFF00"/>
                </a:highlight>
              </a:rPr>
            </a:br>
            <a:r>
              <a:rPr lang="es-ES" sz="1600" spc="-1" dirty="0">
                <a:solidFill>
                  <a:srgbClr val="000000"/>
                </a:solidFill>
                <a:highlight>
                  <a:srgbClr val="FFFF00"/>
                </a:highlight>
                <a:ea typeface="Dialog.plain"/>
              </a:rPr>
              <a:t>         };</a:t>
            </a:r>
            <a:br>
              <a:rPr lang="es-ES" sz="1600" dirty="0">
                <a:highlight>
                  <a:srgbClr val="FFFF00"/>
                </a:highlight>
              </a:rPr>
            </a:br>
            <a:r>
              <a:rPr lang="es-ES" sz="1600" spc="-1" dirty="0">
                <a:solidFill>
                  <a:srgbClr val="000000"/>
                </a:solidFill>
                <a:ea typeface="Dialog.plain"/>
              </a:rPr>
              <a:t>      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ea typeface="Dialog.plain"/>
              </a:rPr>
              <a:t>      </a:t>
            </a:r>
            <a:r>
              <a:rPr lang="es-ES" sz="1600" spc="-1" dirty="0" err="1">
                <a:solidFill>
                  <a:srgbClr val="000000"/>
                </a:solidFill>
                <a:ea typeface="Dialog.plain"/>
              </a:rPr>
              <a:t>Timer</a:t>
            </a:r>
            <a:r>
              <a:rPr lang="es-ES" sz="1600" spc="-1" dirty="0">
                <a:solidFill>
                  <a:srgbClr val="000000"/>
                </a:solidFill>
                <a:ea typeface="Dialog.plain"/>
              </a:rPr>
              <a:t> t = </a:t>
            </a:r>
            <a:r>
              <a:rPr lang="es-ES" sz="1600" spc="-1" dirty="0">
                <a:solidFill>
                  <a:srgbClr val="941EDF"/>
                </a:solidFill>
                <a:ea typeface="Dialog.plain"/>
              </a:rPr>
              <a:t>new</a:t>
            </a:r>
            <a:r>
              <a:rPr lang="es-ES" sz="1600" spc="-1" dirty="0">
                <a:solidFill>
                  <a:srgbClr val="000000"/>
                </a:solidFill>
                <a:ea typeface="Dialog.plain"/>
              </a:rPr>
              <a:t> </a:t>
            </a:r>
            <a:r>
              <a:rPr lang="es-ES" sz="1600" spc="-1" dirty="0" err="1">
                <a:solidFill>
                  <a:srgbClr val="000000"/>
                </a:solidFill>
                <a:ea typeface="Dialog.plain"/>
              </a:rPr>
              <a:t>Timer</a:t>
            </a:r>
            <a:r>
              <a:rPr lang="es-ES" sz="1600" spc="-1" dirty="0">
                <a:solidFill>
                  <a:srgbClr val="000000"/>
                </a:solidFill>
                <a:ea typeface="Dialog.plain"/>
              </a:rPr>
              <a:t>(1000, </a:t>
            </a:r>
            <a:r>
              <a:rPr lang="es-ES" sz="1600" spc="-1" dirty="0" err="1">
                <a:solidFill>
                  <a:srgbClr val="000000"/>
                </a:solidFill>
                <a:ea typeface="Dialog.plain"/>
              </a:rPr>
              <a:t>adder</a:t>
            </a:r>
            <a:r>
              <a:rPr lang="es-ES" sz="1600" spc="-1" dirty="0">
                <a:solidFill>
                  <a:srgbClr val="000000"/>
                </a:solidFill>
                <a:ea typeface="Dialog.plain"/>
              </a:rPr>
              <a:t>);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ea typeface="Dialog.plain"/>
              </a:rPr>
              <a:t>      </a:t>
            </a:r>
            <a:r>
              <a:rPr lang="es-ES" sz="1600" spc="-1" dirty="0" err="1">
                <a:solidFill>
                  <a:srgbClr val="000000"/>
                </a:solidFill>
                <a:ea typeface="Dialog.plain"/>
              </a:rPr>
              <a:t>t.start</a:t>
            </a:r>
            <a:r>
              <a:rPr lang="es-ES" sz="1600" spc="-1" dirty="0">
                <a:solidFill>
                  <a:srgbClr val="000000"/>
                </a:solidFill>
                <a:ea typeface="Dialog.plain"/>
              </a:rPr>
              <a:t>();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ea typeface="Dialog.plain"/>
              </a:rPr>
              <a:t>   }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ea typeface="Dialog.plain"/>
              </a:rPr>
              <a:t>   </a:t>
            </a:r>
            <a:r>
              <a:rPr lang="es-ES" sz="1600" spc="-1" dirty="0" err="1">
                <a:solidFill>
                  <a:srgbClr val="941EDF"/>
                </a:solidFill>
                <a:ea typeface="Dialog.plain"/>
              </a:rPr>
              <a:t>private</a:t>
            </a:r>
            <a:r>
              <a:rPr lang="es-ES" sz="1600" spc="-1" dirty="0">
                <a:solidFill>
                  <a:srgbClr val="000000"/>
                </a:solidFill>
                <a:ea typeface="Dialog.plain"/>
              </a:rPr>
              <a:t> </a:t>
            </a:r>
            <a:r>
              <a:rPr lang="es-ES" sz="1600" spc="-1" dirty="0" err="1">
                <a:solidFill>
                  <a:srgbClr val="941EDF"/>
                </a:solidFill>
                <a:ea typeface="Dialog.plain"/>
              </a:rPr>
              <a:t>double</a:t>
            </a:r>
            <a:r>
              <a:rPr lang="es-ES" sz="1600" spc="-1" dirty="0">
                <a:solidFill>
                  <a:srgbClr val="000000"/>
                </a:solidFill>
                <a:ea typeface="Dialog.plain"/>
              </a:rPr>
              <a:t> balance;</a:t>
            </a:r>
            <a:br>
              <a:rPr lang="es-ES" sz="1600" dirty="0"/>
            </a:br>
            <a:r>
              <a:rPr lang="es-ES" sz="1600" spc="-1" dirty="0">
                <a:solidFill>
                  <a:srgbClr val="000000"/>
                </a:solidFill>
                <a:ea typeface="Dialog.plain"/>
              </a:rPr>
              <a:t>}</a:t>
            </a:r>
            <a:endParaRPr lang="es-ES_tradn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BC3C8-E962-1C4D-88D4-F866DB79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07498-A1BE-7743-A0AA-75C3AA15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9</a:t>
            </a:fld>
            <a:endParaRPr lang="es-ES_tradnl"/>
          </a:p>
        </p:txBody>
      </p:sp>
      <p:sp>
        <p:nvSpPr>
          <p:cNvPr id="6" name="TextShape 7">
            <a:extLst>
              <a:ext uri="{FF2B5EF4-FFF2-40B4-BE49-F238E27FC236}">
                <a16:creationId xmlns:a16="http://schemas.microsoft.com/office/drawing/2014/main" id="{E68AF5BE-20BD-5343-8906-9E561465C519}"/>
              </a:ext>
            </a:extLst>
          </p:cNvPr>
          <p:cNvSpPr txBox="1"/>
          <p:nvPr/>
        </p:nvSpPr>
        <p:spPr>
          <a:xfrm>
            <a:off x="5521570" y="5091173"/>
            <a:ext cx="5486400" cy="96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2400" b="0" strike="noStrike" spc="-1" dirty="0">
                <a:latin typeface="Arial"/>
              </a:rPr>
              <a:t>Ver </a:t>
            </a:r>
            <a:r>
              <a:rPr lang="es-ES" sz="2400" b="0" strike="noStrike" spc="-1" dirty="0">
                <a:latin typeface="Arial"/>
                <a:hlinkClick r:id="rId2"/>
              </a:rPr>
              <a:t>AnonymousInnerClassTest.java</a:t>
            </a:r>
            <a:endParaRPr lang="es-E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0691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OP_Template_2022" id="{EF16D744-8F12-A949-9806-AE42449CCAFF}" vid="{36B2CFD3-DDCD-6242-8B0B-6D31F49772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</TotalTime>
  <Words>1410</Words>
  <Application>Microsoft Macintosh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Clases Anidadas</vt:lpstr>
      <vt:lpstr>Clases Anidadas</vt:lpstr>
      <vt:lpstr>Clases Anidadas: hay de dos tipos</vt:lpstr>
      <vt:lpstr>Clases anidadas estáticas e internas</vt:lpstr>
      <vt:lpstr>Creación de instancias de Clases Anidadas</vt:lpstr>
      <vt:lpstr>Ejemplo de Clase Interna</vt:lpstr>
      <vt:lpstr>Clase interna dentro de un método</vt:lpstr>
      <vt:lpstr>Clases internas anónimas</vt:lpstr>
      <vt:lpstr>Ejemplo: Clase Anónima</vt:lpstr>
      <vt:lpstr>Copia baja, copia profunda y clone</vt:lpstr>
      <vt:lpstr>Método clone() en Object (revisitado)</vt:lpstr>
      <vt:lpstr>Copia baja v/s copia profunda</vt:lpstr>
      <vt:lpstr>Implementación de clone (copia profunda)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9: Multimedia en Redes de Computadores Aplicaciones Multimedia en Redes Streaming de Video almacenado</dc:title>
  <dc:creator>Agustin Gonzalez</dc:creator>
  <cp:lastModifiedBy>Agustin Gonzalez</cp:lastModifiedBy>
  <cp:revision>75</cp:revision>
  <dcterms:created xsi:type="dcterms:W3CDTF">2021-09-30T23:46:18Z</dcterms:created>
  <dcterms:modified xsi:type="dcterms:W3CDTF">2022-04-04T01:45:46Z</dcterms:modified>
</cp:coreProperties>
</file>