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13/3/22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13/3/22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3/13/22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70"/>
            <a:ext cx="10515600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3/13/22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3/13/22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" TargetMode="External"/><Relationship Id="rId2" Type="http://schemas.openxmlformats.org/officeDocument/2006/relationships/hyperlink" Target="https://www.oracle.com/jav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grasp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nuales.elo.utfsm.cl/manuales/jdk-8u40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8300"/>
            <a:ext cx="10753725" cy="31416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pc="-1" dirty="0">
                <a:latin typeface="Arial"/>
              </a:rPr>
              <a:t>Introducción a Java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65588"/>
            <a:ext cx="10668000" cy="1192212"/>
          </a:xfrm>
        </p:spPr>
        <p:txBody>
          <a:bodyPr/>
          <a:lstStyle/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87212-83C0-BD4A-AAC5-B1605D949D77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2">
            <a:extLst>
              <a:ext uri="{FF2B5EF4-FFF2-40B4-BE49-F238E27FC236}">
                <a16:creationId xmlns:a16="http://schemas.microsoft.com/office/drawing/2014/main" id="{F092ADA9-997B-9746-923F-24A5D39A4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Java: Motivaciones de su origen</a:t>
            </a:r>
            <a:endParaRPr lang="es-ES_tradnl" altLang="en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0A324-62E3-B248-B79C-CE2C223E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los años 90 loa desarrolladores de Java buscaban ofrecer lenguaje independiente de:</a:t>
            </a:r>
          </a:p>
          <a:p>
            <a:pPr lvl="1"/>
            <a:r>
              <a:rPr lang="es-ES" dirty="0"/>
              <a:t>Tipo de computador</a:t>
            </a:r>
          </a:p>
          <a:p>
            <a:pPr lvl="1"/>
            <a:r>
              <a:rPr lang="es-ES" dirty="0"/>
              <a:t>Sistema operativo</a:t>
            </a:r>
          </a:p>
          <a:p>
            <a:pPr lvl="1"/>
            <a:r>
              <a:rPr lang="es-ES" dirty="0"/>
              <a:t>Sistema de ventanas (win32, </a:t>
            </a:r>
            <a:r>
              <a:rPr lang="es-ES" dirty="0" err="1"/>
              <a:t>Motif</a:t>
            </a:r>
            <a:r>
              <a:rPr lang="es-ES" dirty="0"/>
              <a:t>, etc.)</a:t>
            </a:r>
          </a:p>
          <a:p>
            <a:pPr lvl="1"/>
            <a:r>
              <a:rPr lang="es-ES" dirty="0" err="1"/>
              <a:t>Obs</a:t>
            </a:r>
            <a:r>
              <a:rPr lang="es-ES" dirty="0"/>
              <a:t>: Cuando Java aparece (1995) no existía </a:t>
            </a:r>
            <a:r>
              <a:rPr lang="es-ES" dirty="0" err="1"/>
              <a:t>Qt</a:t>
            </a:r>
            <a:r>
              <a:rPr lang="es-ES" dirty="0"/>
              <a:t> (herramienta para desarrollar software gráfico en C++ para múltiples plataformas.</a:t>
            </a:r>
          </a:p>
          <a:p>
            <a:pPr lvl="1"/>
            <a:r>
              <a:rPr lang="es-ES" dirty="0"/>
              <a:t>C++ permite el uso de punteros, muy útiles para los </a:t>
            </a:r>
            <a:r>
              <a:rPr lang="es-ES" dirty="0" err="1"/>
              <a:t>elo</a:t>
            </a:r>
            <a:r>
              <a:rPr lang="es-ES" dirty="0"/>
              <a:t> y </a:t>
            </a:r>
            <a:r>
              <a:rPr lang="es-ES" dirty="0" err="1"/>
              <a:t>tel</a:t>
            </a:r>
            <a:r>
              <a:rPr lang="es-ES" dirty="0"/>
              <a:t> pues corresponde a direcciones de la memoria física. Como éstos generaban dificultades para muchos, Java los elude.</a:t>
            </a:r>
          </a:p>
          <a:p>
            <a:pPr lvl="1"/>
            <a:r>
              <a:rPr lang="es-ES" dirty="0"/>
              <a:t>Java hace un manejo de memoria que libera al programador de esa preocupación. No hay “fugas de memoria” o “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leaks</a:t>
            </a:r>
            <a:r>
              <a:rPr lang="es-ES" dirty="0"/>
              <a:t>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E3448-A5F8-B442-9C92-7C0D3908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ELO329: Agustín J. González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D17C-DB70-554B-8E7A-0659E0D2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FB78-0B76-7244-B117-AFF1263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Independiente del Computador y Sistema Operativo</a:t>
            </a:r>
            <a:endParaRPr lang="es-ES_tradnl" sz="4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6B3155-EC2D-2944-8796-F26FF189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Esto se logra por el uso de una </a:t>
            </a:r>
            <a:r>
              <a:rPr lang="es-ES" dirty="0">
                <a:solidFill>
                  <a:srgbClr val="FF0000"/>
                </a:solidFill>
              </a:rPr>
              <a:t>Máquina Virtual Java (Java </a:t>
            </a:r>
            <a:r>
              <a:rPr lang="en-US" dirty="0">
                <a:solidFill>
                  <a:srgbClr val="FF0000"/>
                </a:solidFill>
              </a:rPr>
              <a:t>Virtual Machine</a:t>
            </a:r>
            <a:r>
              <a:rPr lang="es-ES" dirty="0">
                <a:solidFill>
                  <a:srgbClr val="FF0000"/>
                </a:solidFill>
              </a:rPr>
              <a:t>)</a:t>
            </a:r>
            <a:r>
              <a:rPr lang="es-ES" dirty="0"/>
              <a:t>.</a:t>
            </a:r>
          </a:p>
          <a:p>
            <a:r>
              <a:rPr lang="es-ES" dirty="0"/>
              <a:t>Una máquina virtual es una abstracción de una máquina real. La máquina virtual es generada por software.</a:t>
            </a:r>
          </a:p>
          <a:p>
            <a:r>
              <a:rPr lang="es-ES" dirty="0"/>
              <a:t>¿Han usado programas emuladores de consolas de juegos?</a:t>
            </a:r>
          </a:p>
          <a:p>
            <a:r>
              <a:rPr lang="es-ES" dirty="0"/>
              <a:t>¿Han usado programas emuladores de PC dentro de un PC? Así podemos tener varios Sistemas operativos corriendo concurrentemente en la misma máquina. </a:t>
            </a: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Vmware</a:t>
            </a:r>
            <a:r>
              <a:rPr lang="es-ES" dirty="0"/>
              <a:t>, </a:t>
            </a:r>
            <a:r>
              <a:rPr lang="es-ES" dirty="0" err="1"/>
              <a:t>VirtualBox</a:t>
            </a:r>
            <a:r>
              <a:rPr lang="es-ES" dirty="0"/>
              <a:t>.</a:t>
            </a:r>
          </a:p>
          <a:p>
            <a:r>
              <a:rPr lang="es-ES" dirty="0"/>
              <a:t>Este concepto también es aplicable a sistemas operativos donde es posible crear la apariencia de tener varias máquinas independientes (jaulas o </a:t>
            </a:r>
            <a:r>
              <a:rPr lang="es-ES" dirty="0" err="1"/>
              <a:t>jails</a:t>
            </a:r>
            <a:r>
              <a:rPr lang="es-E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3B14-BF47-AE40-BB5C-7B0EC2C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4829-5D31-924F-BAAE-BCA83348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33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B227-3633-6A48-AB3C-68E8380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 Virtual Machine (JVM)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6107-B206-7A4E-B212-289BB92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5348"/>
            <a:ext cx="10515600" cy="2331002"/>
          </a:xfrm>
        </p:spPr>
        <p:txBody>
          <a:bodyPr/>
          <a:lstStyle/>
          <a:p>
            <a:r>
              <a:rPr lang="es-ES" dirty="0"/>
              <a:t>Para cada combinación </a:t>
            </a:r>
            <a:r>
              <a:rPr lang="es-ES" dirty="0" err="1">
                <a:highlight>
                  <a:srgbClr val="00FF00"/>
                </a:highlight>
              </a:rPr>
              <a:t>hardware</a:t>
            </a:r>
            <a:r>
              <a:rPr lang="es-ES" dirty="0" err="1"/>
              <a:t>+</a:t>
            </a:r>
            <a:r>
              <a:rPr lang="es-ES" dirty="0" err="1">
                <a:highlight>
                  <a:srgbClr val="00FFFF"/>
                </a:highlight>
              </a:rPr>
              <a:t>SO</a:t>
            </a:r>
            <a:r>
              <a:rPr lang="es-ES" dirty="0"/>
              <a:t> se ha creado una máquina virtual Java (es un programa más)</a:t>
            </a:r>
          </a:p>
          <a:p>
            <a:r>
              <a:rPr lang="es-ES" dirty="0"/>
              <a:t>Un programa compilado Java (byte </a:t>
            </a:r>
            <a:r>
              <a:rPr lang="es-ES" dirty="0" err="1"/>
              <a:t>code</a:t>
            </a:r>
            <a:r>
              <a:rPr lang="es-ES" dirty="0"/>
              <a:t>) corre “igual” en todas las máquinas virtuales </a:t>
            </a:r>
          </a:p>
          <a:p>
            <a:r>
              <a:rPr lang="es-ES" dirty="0"/>
              <a:t>Ver: </a:t>
            </a:r>
            <a:r>
              <a:rPr lang="es-ES" dirty="0">
                <a:hlinkClick r:id="rId2"/>
              </a:rPr>
              <a:t>https://www.oracle.com/java/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F781F-D6E2-9B4F-84AB-448A175D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0B29-B50A-C242-9BB7-BAFF956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64590CE5-BE9D-6B44-A8B5-899F209FE7F8}"/>
              </a:ext>
            </a:extLst>
          </p:cNvPr>
          <p:cNvSpPr txBox="1"/>
          <p:nvPr/>
        </p:nvSpPr>
        <p:spPr>
          <a:xfrm>
            <a:off x="2407080" y="2997412"/>
            <a:ext cx="5746320" cy="565560"/>
          </a:xfrm>
          <a:prstGeom prst="rect">
            <a:avLst/>
          </a:prstGeom>
          <a:solidFill>
            <a:srgbClr val="99FF66"/>
          </a:solidFill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pPr algn="ctr"/>
            <a:r>
              <a:rPr lang="es-ES" sz="3600" b="0" strike="noStrike" spc="-1">
                <a:latin typeface="Arial"/>
              </a:rPr>
              <a:t>Hardware</a:t>
            </a:r>
          </a:p>
        </p:txBody>
      </p:sp>
      <p:sp>
        <p:nvSpPr>
          <p:cNvPr id="11" name="TextShape 3">
            <a:extLst>
              <a:ext uri="{FF2B5EF4-FFF2-40B4-BE49-F238E27FC236}">
                <a16:creationId xmlns:a16="http://schemas.microsoft.com/office/drawing/2014/main" id="{EF31CF13-9817-ED42-B7E5-3F87DECD682E}"/>
              </a:ext>
            </a:extLst>
          </p:cNvPr>
          <p:cNvSpPr txBox="1"/>
          <p:nvPr/>
        </p:nvSpPr>
        <p:spPr>
          <a:xfrm>
            <a:off x="2407080" y="2490892"/>
            <a:ext cx="5746320" cy="565560"/>
          </a:xfrm>
          <a:prstGeom prst="rect">
            <a:avLst/>
          </a:prstGeom>
          <a:solidFill>
            <a:srgbClr val="66FFFF"/>
          </a:solidFill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pPr algn="ctr"/>
            <a:r>
              <a:rPr lang="es-ES" sz="3600" b="0" strike="noStrike" spc="-1">
                <a:latin typeface="Arial"/>
              </a:rPr>
              <a:t>Sistema Operativo</a:t>
            </a: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7F72766D-8173-9844-8E6B-C5DF2AD6FE82}"/>
              </a:ext>
            </a:extLst>
          </p:cNvPr>
          <p:cNvSpPr txBox="1"/>
          <p:nvPr/>
        </p:nvSpPr>
        <p:spPr>
          <a:xfrm>
            <a:off x="2407080" y="2000932"/>
            <a:ext cx="4114800" cy="5155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Otros programas</a:t>
            </a:r>
          </a:p>
        </p:txBody>
      </p:sp>
      <p:sp>
        <p:nvSpPr>
          <p:cNvPr id="13" name="TextShape 5">
            <a:extLst>
              <a:ext uri="{FF2B5EF4-FFF2-40B4-BE49-F238E27FC236}">
                <a16:creationId xmlns:a16="http://schemas.microsoft.com/office/drawing/2014/main" id="{5F89A078-27B2-544F-BD75-AB436EA5A857}"/>
              </a:ext>
            </a:extLst>
          </p:cNvPr>
          <p:cNvSpPr txBox="1"/>
          <p:nvPr/>
        </p:nvSpPr>
        <p:spPr>
          <a:xfrm>
            <a:off x="6521880" y="1134088"/>
            <a:ext cx="1600200" cy="866844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pPr algn="ctr"/>
            <a:r>
              <a:rPr lang="es-ES" sz="2600" b="0" strike="noStrike" spc="-1" dirty="0">
                <a:latin typeface="Arial"/>
              </a:rPr>
              <a:t>Byte </a:t>
            </a:r>
            <a:r>
              <a:rPr lang="es-ES" sz="2600" b="0" strike="noStrike" spc="-1" dirty="0" err="1">
                <a:latin typeface="Arial"/>
              </a:rPr>
              <a:t>code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14" name="TextShape 7">
            <a:extLst>
              <a:ext uri="{FF2B5EF4-FFF2-40B4-BE49-F238E27FC236}">
                <a16:creationId xmlns:a16="http://schemas.microsoft.com/office/drawing/2014/main" id="{4F1C6B9A-EFFE-194D-A6C7-F70BAB10CAA1}"/>
              </a:ext>
            </a:extLst>
          </p:cNvPr>
          <p:cNvSpPr txBox="1"/>
          <p:nvPr/>
        </p:nvSpPr>
        <p:spPr>
          <a:xfrm>
            <a:off x="6521880" y="2000932"/>
            <a:ext cx="1631520" cy="51552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txBody>
          <a:bodyPr lIns="99000" tIns="54000" rIns="99000" bIns="54000" anchor="ctr">
            <a:noAutofit/>
          </a:bodyPr>
          <a:lstStyle/>
          <a:p>
            <a:pPr algn="ctr"/>
            <a:r>
              <a:rPr lang="es-ES" sz="3200" b="0" strike="noStrike" spc="-1">
                <a:latin typeface="Arial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7314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ipley - TOSHIBA CORE I7/ 8GB/ 1 TB/ NVIDIA 2GB">
            <a:extLst>
              <a:ext uri="{FF2B5EF4-FFF2-40B4-BE49-F238E27FC236}">
                <a16:creationId xmlns:a16="http://schemas.microsoft.com/office/drawing/2014/main" id="{393FBDD6-0DFE-3B47-BF66-73B77BC6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76452"/>
            <a:ext cx="1766943" cy="130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965DAC-9CE8-FB45-9383-CC444A1C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Edición, compilación y ejecución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C2F2-E855-5441-9E5B-796BBF50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6F81F-468D-C545-B2DD-998987E3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B087B8B-8A21-3C49-AE43-75C3369F1A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663097" y="2437001"/>
            <a:ext cx="2076120" cy="857160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9A2464-AE36-BC4B-9EA7-77369432793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17457" y="3449990"/>
            <a:ext cx="1655280" cy="857160"/>
          </a:xfrm>
          <a:prstGeom prst="rect">
            <a:avLst/>
          </a:prstGeom>
          <a:ln>
            <a:noFill/>
          </a:ln>
        </p:spPr>
      </p:pic>
      <p:sp>
        <p:nvSpPr>
          <p:cNvPr id="38" name="CustomShape 2">
            <a:extLst>
              <a:ext uri="{FF2B5EF4-FFF2-40B4-BE49-F238E27FC236}">
                <a16:creationId xmlns:a16="http://schemas.microsoft.com/office/drawing/2014/main" id="{EAEF8569-280C-1E4A-8619-1E52C7E7A500}"/>
              </a:ext>
            </a:extLst>
          </p:cNvPr>
          <p:cNvSpPr/>
          <p:nvPr/>
        </p:nvSpPr>
        <p:spPr>
          <a:xfrm>
            <a:off x="4409364" y="1535032"/>
            <a:ext cx="1625040" cy="64851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</a:rPr>
              <a:t>Compilación:</a:t>
            </a:r>
            <a:endParaRPr lang="es-E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</a:rPr>
              <a:t>Se usa </a:t>
            </a:r>
            <a:r>
              <a:rPr lang="es-ES" b="0" strike="noStrike" spc="-1" dirty="0" err="1">
                <a:solidFill>
                  <a:srgbClr val="FF0000"/>
                </a:solidFill>
                <a:latin typeface="Arial"/>
              </a:rPr>
              <a:t>javac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9341A2DE-0961-0741-AFFC-3ACC62BE1CBB}"/>
              </a:ext>
            </a:extLst>
          </p:cNvPr>
          <p:cNvSpPr/>
          <p:nvPr/>
        </p:nvSpPr>
        <p:spPr>
          <a:xfrm>
            <a:off x="10337470" y="1482598"/>
            <a:ext cx="1334062" cy="300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350" b="0" strike="noStrike" spc="-1" dirty="0" err="1">
                <a:solidFill>
                  <a:srgbClr val="333399"/>
                </a:solidFill>
                <a:latin typeface="Arial"/>
              </a:rPr>
              <a:t>Windows+JVM</a:t>
            </a:r>
            <a:endParaRPr lang="es-ES" sz="1350" b="0" strike="noStrike" spc="-1" dirty="0">
              <a:latin typeface="Arial"/>
            </a:endParaRPr>
          </a:p>
        </p:txBody>
      </p:sp>
      <p:sp>
        <p:nvSpPr>
          <p:cNvPr id="40" name="CustomShape 4">
            <a:extLst>
              <a:ext uri="{FF2B5EF4-FFF2-40B4-BE49-F238E27FC236}">
                <a16:creationId xmlns:a16="http://schemas.microsoft.com/office/drawing/2014/main" id="{948D6950-5ACD-404F-9EC2-0C8307CD2313}"/>
              </a:ext>
            </a:extLst>
          </p:cNvPr>
          <p:cNvSpPr/>
          <p:nvPr/>
        </p:nvSpPr>
        <p:spPr>
          <a:xfrm>
            <a:off x="10340160" y="2693753"/>
            <a:ext cx="947160" cy="2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Mac+JVM</a:t>
            </a:r>
            <a:endParaRPr lang="es-ES" sz="1350" b="0" strike="noStrike" spc="-1">
              <a:latin typeface="Arial"/>
            </a:endParaRPr>
          </a:p>
        </p:txBody>
      </p:sp>
      <p:sp>
        <p:nvSpPr>
          <p:cNvPr id="41" name="CustomShape 5">
            <a:extLst>
              <a:ext uri="{FF2B5EF4-FFF2-40B4-BE49-F238E27FC236}">
                <a16:creationId xmlns:a16="http://schemas.microsoft.com/office/drawing/2014/main" id="{E648F2ED-7433-F245-A921-322882ABB062}"/>
              </a:ext>
            </a:extLst>
          </p:cNvPr>
          <p:cNvSpPr/>
          <p:nvPr/>
        </p:nvSpPr>
        <p:spPr>
          <a:xfrm>
            <a:off x="10484457" y="3621350"/>
            <a:ext cx="1005120" cy="2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*unix+JVM</a:t>
            </a:r>
            <a:endParaRPr lang="es-ES" sz="1350" b="0" strike="noStrike" spc="-1">
              <a:latin typeface="Arial"/>
            </a:endParaRPr>
          </a:p>
        </p:txBody>
      </p:sp>
      <p:sp>
        <p:nvSpPr>
          <p:cNvPr id="43" name="CustomShape 7">
            <a:extLst>
              <a:ext uri="{FF2B5EF4-FFF2-40B4-BE49-F238E27FC236}">
                <a16:creationId xmlns:a16="http://schemas.microsoft.com/office/drawing/2014/main" id="{5F6C14F6-30E2-A24F-93B8-5695723D6D57}"/>
              </a:ext>
            </a:extLst>
          </p:cNvPr>
          <p:cNvSpPr/>
          <p:nvPr/>
        </p:nvSpPr>
        <p:spPr>
          <a:xfrm>
            <a:off x="779685" y="2124426"/>
            <a:ext cx="1371600" cy="1544400"/>
          </a:xfrm>
          <a:custGeom>
            <a:avLst/>
            <a:gdLst/>
            <a:ahLst/>
            <a:cxnLst/>
            <a:rect l="l" t="t" r="r" b="b"/>
            <a:pathLst>
              <a:path w="960" h="1296">
                <a:moveTo>
                  <a:pt x="0" y="0"/>
                </a:moveTo>
                <a:lnTo>
                  <a:pt x="0" y="1296"/>
                </a:lnTo>
                <a:lnTo>
                  <a:pt x="960" y="1296"/>
                </a:lnTo>
                <a:lnTo>
                  <a:pt x="960" y="105"/>
                </a:lnTo>
                <a:lnTo>
                  <a:pt x="785" y="2"/>
                </a:lnTo>
                <a:lnTo>
                  <a:pt x="0" y="0"/>
                </a:lnTo>
              </a:path>
            </a:pathLst>
          </a:custGeom>
          <a:solidFill>
            <a:srgbClr val="99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" sz="2800" b="0" strike="noStrike" spc="-1" dirty="0">
                <a:solidFill>
                  <a:srgbClr val="000000"/>
                </a:solidFill>
                <a:latin typeface="Arial"/>
              </a:rPr>
              <a:t>Texto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800" b="0" strike="noStrike" spc="-1" dirty="0">
                <a:solidFill>
                  <a:srgbClr val="000000"/>
                </a:solidFill>
                <a:latin typeface="Arial"/>
              </a:rPr>
              <a:t>fuente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Java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45" name="CustomShape 9">
            <a:extLst>
              <a:ext uri="{FF2B5EF4-FFF2-40B4-BE49-F238E27FC236}">
                <a16:creationId xmlns:a16="http://schemas.microsoft.com/office/drawing/2014/main" id="{12ADF0D5-FD7E-924D-AE2B-C5049B98C2C8}"/>
              </a:ext>
            </a:extLst>
          </p:cNvPr>
          <p:cNvSpPr/>
          <p:nvPr/>
        </p:nvSpPr>
        <p:spPr>
          <a:xfrm>
            <a:off x="5292597" y="2561633"/>
            <a:ext cx="1663560" cy="790560"/>
          </a:xfrm>
          <a:prstGeom prst="ellipse">
            <a:avLst/>
          </a:prstGeom>
          <a:solidFill>
            <a:srgbClr val="333399"/>
          </a:solidFill>
          <a:ln w="12600">
            <a:solidFill>
              <a:srgbClr val="000000"/>
            </a:solidFill>
            <a:miter/>
          </a:ln>
          <a:effectLst>
            <a:outerShdw dist="107932" dir="2700000">
              <a:srgbClr val="1C1C1C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r>
              <a:rPr lang="es-ES" b="0" strike="noStrike" spc="-1" dirty="0">
                <a:solidFill>
                  <a:srgbClr val="FFFFFF"/>
                </a:solidFill>
                <a:latin typeface="Arial"/>
              </a:rPr>
              <a:t>Byte </a:t>
            </a:r>
            <a:r>
              <a:rPr lang="es-ES" b="0" strike="noStrike" spc="-1" dirty="0" err="1">
                <a:solidFill>
                  <a:srgbClr val="FFFFFF"/>
                </a:solidFill>
                <a:latin typeface="Arial"/>
              </a:rPr>
              <a:t>code</a:t>
            </a:r>
            <a:endParaRPr lang="es-ES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CustomShape 10">
            <a:extLst>
              <a:ext uri="{FF2B5EF4-FFF2-40B4-BE49-F238E27FC236}">
                <a16:creationId xmlns:a16="http://schemas.microsoft.com/office/drawing/2014/main" id="{B6719DA9-269F-8E4F-A4C0-06E3BC3BB1F4}"/>
              </a:ext>
            </a:extLst>
          </p:cNvPr>
          <p:cNvSpPr/>
          <p:nvPr/>
        </p:nvSpPr>
        <p:spPr>
          <a:xfrm>
            <a:off x="3133497" y="1597862"/>
            <a:ext cx="1130400" cy="448200"/>
          </a:xfrm>
          <a:prstGeom prst="rect">
            <a:avLst/>
          </a:prstGeom>
          <a:solidFill>
            <a:srgbClr val="66FF99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 anchorCtr="1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PC</a:t>
            </a:r>
          </a:p>
        </p:txBody>
      </p:sp>
      <p:sp>
        <p:nvSpPr>
          <p:cNvPr id="47" name="CustomShape 11">
            <a:extLst>
              <a:ext uri="{FF2B5EF4-FFF2-40B4-BE49-F238E27FC236}">
                <a16:creationId xmlns:a16="http://schemas.microsoft.com/office/drawing/2014/main" id="{B3542D48-EB45-9942-8CAE-AFADEBD972E0}"/>
              </a:ext>
            </a:extLst>
          </p:cNvPr>
          <p:cNvSpPr/>
          <p:nvPr/>
        </p:nvSpPr>
        <p:spPr>
          <a:xfrm>
            <a:off x="3305397" y="2698496"/>
            <a:ext cx="1130400" cy="447480"/>
          </a:xfrm>
          <a:prstGeom prst="rect">
            <a:avLst/>
          </a:prstGeom>
          <a:solidFill>
            <a:srgbClr val="66FF99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 anchorCtr="1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Mac</a:t>
            </a:r>
          </a:p>
        </p:txBody>
      </p:sp>
      <p:sp>
        <p:nvSpPr>
          <p:cNvPr id="48" name="CustomShape 12">
            <a:extLst>
              <a:ext uri="{FF2B5EF4-FFF2-40B4-BE49-F238E27FC236}">
                <a16:creationId xmlns:a16="http://schemas.microsoft.com/office/drawing/2014/main" id="{3207EE0D-8FAA-5749-B7F5-DDF8B64647BF}"/>
              </a:ext>
            </a:extLst>
          </p:cNvPr>
          <p:cNvSpPr/>
          <p:nvPr/>
        </p:nvSpPr>
        <p:spPr>
          <a:xfrm>
            <a:off x="3089037" y="3784256"/>
            <a:ext cx="1130400" cy="447480"/>
          </a:xfrm>
          <a:prstGeom prst="rect">
            <a:avLst/>
          </a:prstGeom>
          <a:solidFill>
            <a:srgbClr val="66FF99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 anchorCtr="1">
            <a:noAutofit/>
          </a:bodyPr>
          <a:lstStyle/>
          <a:p>
            <a:r>
              <a:rPr lang="es-ES" sz="1350" b="0" strike="noStrike" spc="-1">
                <a:latin typeface="Arial"/>
              </a:rPr>
              <a:t>*Unix</a:t>
            </a:r>
          </a:p>
        </p:txBody>
      </p:sp>
      <p:sp>
        <p:nvSpPr>
          <p:cNvPr id="49" name="CustomShape 13">
            <a:extLst>
              <a:ext uri="{FF2B5EF4-FFF2-40B4-BE49-F238E27FC236}">
                <a16:creationId xmlns:a16="http://schemas.microsoft.com/office/drawing/2014/main" id="{E34D0DEE-A61E-D443-9122-1478D0F18881}"/>
              </a:ext>
            </a:extLst>
          </p:cNvPr>
          <p:cNvSpPr/>
          <p:nvPr/>
        </p:nvSpPr>
        <p:spPr>
          <a:xfrm>
            <a:off x="3945837" y="4469336"/>
            <a:ext cx="4543200" cy="11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JVM es la </a:t>
            </a:r>
            <a:r>
              <a:rPr lang="en-GB" sz="2200" b="1" strike="noStrike" spc="-1">
                <a:solidFill>
                  <a:srgbClr val="FF0000"/>
                </a:solidFill>
                <a:latin typeface="Arial"/>
              </a:rPr>
              <a:t>J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ava </a:t>
            </a:r>
            <a:r>
              <a:rPr lang="en-GB" sz="2200" b="1" strike="noStrike" spc="-1">
                <a:solidFill>
                  <a:srgbClr val="FF0000"/>
                </a:solidFill>
                <a:latin typeface="Arial"/>
              </a:rPr>
              <a:t>V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irtual </a:t>
            </a:r>
            <a:r>
              <a:rPr lang="en-GB" sz="2200" b="1" strike="noStrike" spc="-1">
                <a:solidFill>
                  <a:srgbClr val="FF0000"/>
                </a:solidFill>
                <a:latin typeface="Arial"/>
              </a:rPr>
              <a:t>M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achine, 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</a:rPr>
              <a:t>una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para </a:t>
            </a:r>
            <a:r>
              <a:rPr lang="es-ES" sz="2200" b="0" strike="noStrike" spc="-1">
                <a:solidFill>
                  <a:srgbClr val="000000"/>
                </a:solidFill>
                <a:latin typeface="Arial"/>
              </a:rPr>
              <a:t>ca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da </a:t>
            </a:r>
            <a:r>
              <a:rPr lang="es-ES" sz="2200" b="0" strike="noStrike" spc="-1">
                <a:solidFill>
                  <a:srgbClr val="000000"/>
                </a:solidFill>
                <a:latin typeface="Arial"/>
              </a:rPr>
              <a:t>plataforma (SO+</a:t>
            </a:r>
            <a:br/>
            <a:r>
              <a:rPr lang="es-ES" sz="2200" b="0" strike="noStrike" spc="-1">
                <a:solidFill>
                  <a:srgbClr val="000000"/>
                </a:solidFill>
                <a:latin typeface="Arial"/>
              </a:rPr>
              <a:t>Hardware).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50" name="CustomShape 14">
            <a:extLst>
              <a:ext uri="{FF2B5EF4-FFF2-40B4-BE49-F238E27FC236}">
                <a16:creationId xmlns:a16="http://schemas.microsoft.com/office/drawing/2014/main" id="{A85ACAC1-1D52-8945-8CC0-CD80FE261A61}"/>
              </a:ext>
            </a:extLst>
          </p:cNvPr>
          <p:cNvSpPr/>
          <p:nvPr/>
        </p:nvSpPr>
        <p:spPr>
          <a:xfrm>
            <a:off x="6096000" y="1535032"/>
            <a:ext cx="2239560" cy="64851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</a:rPr>
              <a:t>Carga y ejecución</a:t>
            </a:r>
            <a:endParaRPr lang="es-ES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</a:rPr>
              <a:t>Usamos </a:t>
            </a:r>
            <a:r>
              <a:rPr lang="es-ES" b="0" strike="noStrike" spc="-1" dirty="0">
                <a:solidFill>
                  <a:srgbClr val="FF0000"/>
                </a:solidFill>
                <a:latin typeface="Arial"/>
              </a:rPr>
              <a:t>java</a:t>
            </a:r>
            <a:endParaRPr lang="es-ES" b="0" strike="noStrike" spc="-1" dirty="0">
              <a:latin typeface="Arial"/>
            </a:endParaRPr>
          </a:p>
        </p:txBody>
      </p:sp>
      <p:cxnSp>
        <p:nvCxnSpPr>
          <p:cNvPr id="51" name="Line 15">
            <a:extLst>
              <a:ext uri="{FF2B5EF4-FFF2-40B4-BE49-F238E27FC236}">
                <a16:creationId xmlns:a16="http://schemas.microsoft.com/office/drawing/2014/main" id="{C3281D22-F863-E14D-9ADD-E80CAAE80693}"/>
              </a:ext>
            </a:extLst>
          </p:cNvPr>
          <p:cNvCxnSpPr>
            <a:stCxn id="47" idx="3"/>
            <a:endCxn id="45" idx="2"/>
          </p:cNvCxnSpPr>
          <p:nvPr/>
        </p:nvCxnSpPr>
        <p:spPr>
          <a:xfrm>
            <a:off x="4435797" y="2922236"/>
            <a:ext cx="856800" cy="34677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2" name="Line 16">
            <a:extLst>
              <a:ext uri="{FF2B5EF4-FFF2-40B4-BE49-F238E27FC236}">
                <a16:creationId xmlns:a16="http://schemas.microsoft.com/office/drawing/2014/main" id="{BC8BB490-A126-6A43-A649-6965E423BA7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656957" y="3546656"/>
            <a:ext cx="1432080" cy="46134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3" name="Line 17">
            <a:extLst>
              <a:ext uri="{FF2B5EF4-FFF2-40B4-BE49-F238E27FC236}">
                <a16:creationId xmlns:a16="http://schemas.microsoft.com/office/drawing/2014/main" id="{0145AAE9-288D-264D-ABA0-D9E37C33E11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557957" y="1821962"/>
            <a:ext cx="1575540" cy="359214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4" name="Line 18">
            <a:extLst>
              <a:ext uri="{FF2B5EF4-FFF2-40B4-BE49-F238E27FC236}">
                <a16:creationId xmlns:a16="http://schemas.microsoft.com/office/drawing/2014/main" id="{DBB23365-ADEA-AF4F-9F6F-A194808FC1B6}"/>
              </a:ext>
            </a:extLst>
          </p:cNvPr>
          <p:cNvCxnSpPr>
            <a:stCxn id="46" idx="3"/>
            <a:endCxn id="45" idx="2"/>
          </p:cNvCxnSpPr>
          <p:nvPr/>
        </p:nvCxnSpPr>
        <p:spPr>
          <a:xfrm>
            <a:off x="4263897" y="1821962"/>
            <a:ext cx="1028700" cy="1134951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5" name="Line 19">
            <a:extLst>
              <a:ext uri="{FF2B5EF4-FFF2-40B4-BE49-F238E27FC236}">
                <a16:creationId xmlns:a16="http://schemas.microsoft.com/office/drawing/2014/main" id="{26C02EA1-071F-DB4B-86FB-6DC51AB18CB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037345" y="2922236"/>
            <a:ext cx="1268052" cy="14731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6" name="Line 20">
            <a:extLst>
              <a:ext uri="{FF2B5EF4-FFF2-40B4-BE49-F238E27FC236}">
                <a16:creationId xmlns:a16="http://schemas.microsoft.com/office/drawing/2014/main" id="{7A702AD2-B95B-4847-8170-F0305B568CCC}"/>
              </a:ext>
            </a:extLst>
          </p:cNvPr>
          <p:cNvCxnSpPr>
            <a:stCxn id="48" idx="3"/>
            <a:endCxn id="45" idx="2"/>
          </p:cNvCxnSpPr>
          <p:nvPr/>
        </p:nvCxnSpPr>
        <p:spPr>
          <a:xfrm flipV="1">
            <a:off x="4219437" y="2956913"/>
            <a:ext cx="1073160" cy="1051083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7" name="Line 21">
            <a:extLst>
              <a:ext uri="{FF2B5EF4-FFF2-40B4-BE49-F238E27FC236}">
                <a16:creationId xmlns:a16="http://schemas.microsoft.com/office/drawing/2014/main" id="{F2D6000C-A6E6-D244-AA97-9E7F3E491537}"/>
              </a:ext>
            </a:extLst>
          </p:cNvPr>
          <p:cNvCxnSpPr>
            <a:cxnSpLocks/>
            <a:stCxn id="45" idx="7"/>
            <a:endCxn id="7170" idx="1"/>
          </p:cNvCxnSpPr>
          <p:nvPr/>
        </p:nvCxnSpPr>
        <p:spPr>
          <a:xfrm flipV="1">
            <a:off x="6712534" y="1728194"/>
            <a:ext cx="1898066" cy="949214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8" name="Line 22">
            <a:extLst>
              <a:ext uri="{FF2B5EF4-FFF2-40B4-BE49-F238E27FC236}">
                <a16:creationId xmlns:a16="http://schemas.microsoft.com/office/drawing/2014/main" id="{689F256B-3CC3-AF49-90BD-14A129C4DB3D}"/>
              </a:ext>
            </a:extLst>
          </p:cNvPr>
          <p:cNvCxnSpPr>
            <a:cxnSpLocks/>
            <a:stCxn id="45" idx="6"/>
            <a:endCxn id="37" idx="1"/>
          </p:cNvCxnSpPr>
          <p:nvPr/>
        </p:nvCxnSpPr>
        <p:spPr>
          <a:xfrm>
            <a:off x="6956157" y="2956913"/>
            <a:ext cx="2061300" cy="921657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59" name="Line 23">
            <a:extLst>
              <a:ext uri="{FF2B5EF4-FFF2-40B4-BE49-F238E27FC236}">
                <a16:creationId xmlns:a16="http://schemas.microsoft.com/office/drawing/2014/main" id="{73374E5F-FCBB-1F41-B49F-168C2A5B347C}"/>
              </a:ext>
            </a:extLst>
          </p:cNvPr>
          <p:cNvCxnSpPr>
            <a:cxnSpLocks/>
            <a:stCxn id="45" idx="6"/>
            <a:endCxn id="36" idx="1"/>
          </p:cNvCxnSpPr>
          <p:nvPr/>
        </p:nvCxnSpPr>
        <p:spPr>
          <a:xfrm flipV="1">
            <a:off x="6956157" y="2865581"/>
            <a:ext cx="1706940" cy="91332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D9265C98-3D3E-6E49-B5C5-5978E7723D7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017457" y="4591624"/>
            <a:ext cx="1143000" cy="1040760"/>
          </a:xfrm>
          <a:prstGeom prst="rect">
            <a:avLst/>
          </a:prstGeom>
          <a:ln>
            <a:noFill/>
          </a:ln>
        </p:spPr>
      </p:pic>
      <p:cxnSp>
        <p:nvCxnSpPr>
          <p:cNvPr id="61" name="Line 24">
            <a:extLst>
              <a:ext uri="{FF2B5EF4-FFF2-40B4-BE49-F238E27FC236}">
                <a16:creationId xmlns:a16="http://schemas.microsoft.com/office/drawing/2014/main" id="{F8DE4A4F-F63C-0445-B5C6-0B8CBA5A4A94}"/>
              </a:ext>
            </a:extLst>
          </p:cNvPr>
          <p:cNvCxnSpPr>
            <a:cxnSpLocks/>
            <a:stCxn id="45" idx="5"/>
            <a:endCxn id="60" idx="1"/>
          </p:cNvCxnSpPr>
          <p:nvPr/>
        </p:nvCxnSpPr>
        <p:spPr>
          <a:xfrm>
            <a:off x="6712534" y="3236418"/>
            <a:ext cx="2304923" cy="1875586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62" name="CustomShape 25">
            <a:extLst>
              <a:ext uri="{FF2B5EF4-FFF2-40B4-BE49-F238E27FC236}">
                <a16:creationId xmlns:a16="http://schemas.microsoft.com/office/drawing/2014/main" id="{E8957715-F91C-D445-B4C8-22649888F0B0}"/>
              </a:ext>
            </a:extLst>
          </p:cNvPr>
          <p:cNvSpPr/>
          <p:nvPr/>
        </p:nvSpPr>
        <p:spPr>
          <a:xfrm>
            <a:off x="8711817" y="5072224"/>
            <a:ext cx="2218320" cy="11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ES" sz="1350" b="0" strike="noStrike" spc="-1">
                <a:solidFill>
                  <a:srgbClr val="333399"/>
                </a:solidFill>
                <a:latin typeface="Arial"/>
              </a:rPr>
              <a:t>* móviles</a:t>
            </a:r>
            <a:endParaRPr lang="es-ES" sz="135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+JVM</a:t>
            </a:r>
            <a:endParaRPr lang="es-ES" sz="135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* Android </a:t>
            </a:r>
            <a:br/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(</a:t>
            </a:r>
            <a:r>
              <a:rPr lang="es-ES" sz="1350" b="0" strike="noStrike" spc="-1">
                <a:solidFill>
                  <a:srgbClr val="333399"/>
                </a:solidFill>
                <a:latin typeface="Arial"/>
              </a:rPr>
              <a:t>Usa</a:t>
            </a: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 Android RunTime</a:t>
            </a:r>
            <a:br/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el cual </a:t>
            </a:r>
            <a:r>
              <a:rPr lang="es-ES" sz="1350" b="0" strike="noStrike" spc="-1">
                <a:solidFill>
                  <a:srgbClr val="333399"/>
                </a:solidFill>
                <a:latin typeface="Arial"/>
              </a:rPr>
              <a:t>reemplazó</a:t>
            </a:r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 a Dalvik </a:t>
            </a:r>
            <a:br/>
            <a:r>
              <a:rPr lang="en-GB" sz="1350" b="0" strike="noStrike" spc="-1">
                <a:solidFill>
                  <a:srgbClr val="333399"/>
                </a:solidFill>
                <a:latin typeface="Arial"/>
              </a:rPr>
              <a:t>virtual machine)</a:t>
            </a:r>
            <a:endParaRPr lang="es-ES" sz="1350" b="0" strike="noStrike" spc="-1">
              <a:latin typeface="Arial"/>
            </a:endParaRPr>
          </a:p>
        </p:txBody>
      </p:sp>
      <p:sp>
        <p:nvSpPr>
          <p:cNvPr id="63" name="CustomShape 26">
            <a:extLst>
              <a:ext uri="{FF2B5EF4-FFF2-40B4-BE49-F238E27FC236}">
                <a16:creationId xmlns:a16="http://schemas.microsoft.com/office/drawing/2014/main" id="{5CF80D09-0218-A34E-9137-D9911E7BD0A5}"/>
              </a:ext>
            </a:extLst>
          </p:cNvPr>
          <p:cNvSpPr/>
          <p:nvPr/>
        </p:nvSpPr>
        <p:spPr>
          <a:xfrm>
            <a:off x="745437" y="3934736"/>
            <a:ext cx="1625040" cy="10793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000000"/>
                </a:solidFill>
                <a:latin typeface="Arial"/>
              </a:rPr>
              <a:t>Archivo java creado con algún editor apropiado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2C484A6F-92E4-0F4A-A4AC-6D02A354C5D5}"/>
              </a:ext>
            </a:extLst>
          </p:cNvPr>
          <p:cNvSpPr/>
          <p:nvPr/>
        </p:nvSpPr>
        <p:spPr>
          <a:xfrm rot="14727026">
            <a:off x="4648862" y="2375587"/>
            <a:ext cx="973258" cy="967990"/>
          </a:xfrm>
          <a:prstGeom prst="arc">
            <a:avLst>
              <a:gd name="adj1" fmla="val 13142498"/>
              <a:gd name="adj2" fmla="val 563674"/>
            </a:avLst>
          </a:prstGeom>
          <a:ln w="285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ADD3E15D-9FAA-3442-91AE-04ACB8074653}"/>
              </a:ext>
            </a:extLst>
          </p:cNvPr>
          <p:cNvSpPr/>
          <p:nvPr/>
        </p:nvSpPr>
        <p:spPr>
          <a:xfrm rot="6872974" flipH="1">
            <a:off x="6098254" y="2200417"/>
            <a:ext cx="1635976" cy="1524068"/>
          </a:xfrm>
          <a:prstGeom prst="arc">
            <a:avLst>
              <a:gd name="adj1" fmla="val 13142498"/>
              <a:gd name="adj2" fmla="val 563674"/>
            </a:avLst>
          </a:prstGeom>
          <a:ln w="2857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31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0B69-529A-424D-93EB-20F3C38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E98-1EAF-BE49-809C-F6103859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970"/>
            <a:ext cx="10701759" cy="5365600"/>
          </a:xfrm>
        </p:spPr>
        <p:txBody>
          <a:bodyPr>
            <a:normAutofit/>
          </a:bodyPr>
          <a:lstStyle/>
          <a:p>
            <a:r>
              <a:rPr lang="es-ES" dirty="0"/>
              <a:t>Definición e instalación de Java y Editor de texto.</a:t>
            </a:r>
          </a:p>
          <a:p>
            <a:r>
              <a:rPr lang="es-ES" dirty="0"/>
              <a:t>Java:</a:t>
            </a:r>
          </a:p>
          <a:p>
            <a:pPr lvl="1"/>
            <a:r>
              <a:rPr lang="es-ES" dirty="0"/>
              <a:t>Bajar Java SE (Estándar </a:t>
            </a:r>
            <a:r>
              <a:rPr lang="es-ES" dirty="0" err="1"/>
              <a:t>Edition</a:t>
            </a:r>
            <a:r>
              <a:rPr lang="es-ES" dirty="0"/>
              <a:t>) desde </a:t>
            </a:r>
            <a:r>
              <a:rPr lang="es-ES" dirty="0">
                <a:hlinkClick r:id="rId2"/>
              </a:rPr>
              <a:t>https://www.oracle.com/java/</a:t>
            </a:r>
            <a:endParaRPr lang="es-ES" dirty="0"/>
          </a:p>
          <a:p>
            <a:pPr lvl="1"/>
            <a:r>
              <a:rPr lang="es-ES" dirty="0"/>
              <a:t>Para Linux también lo puede instalar desde un repositorio (</a:t>
            </a:r>
            <a:r>
              <a:rPr lang="es-ES" dirty="0" err="1"/>
              <a:t>apt-get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La instalación </a:t>
            </a:r>
            <a:r>
              <a:rPr lang="es-ES" dirty="0">
                <a:hlinkClick r:id="rId3"/>
              </a:rPr>
              <a:t>varía según su SO</a:t>
            </a:r>
            <a:r>
              <a:rPr lang="es-ES" dirty="0"/>
              <a:t>. Cosas a tener en cuenta:</a:t>
            </a:r>
          </a:p>
          <a:p>
            <a:pPr lvl="2"/>
            <a:r>
              <a:rPr lang="es-ES" dirty="0"/>
              <a:t>Bajar archivo de instalación</a:t>
            </a:r>
          </a:p>
          <a:p>
            <a:pPr lvl="2"/>
            <a:r>
              <a:rPr lang="es-ES" dirty="0"/>
              <a:t>Seguir los pasos para su ejecución</a:t>
            </a:r>
          </a:p>
          <a:p>
            <a:pPr lvl="2"/>
            <a:r>
              <a:rPr lang="es-ES" dirty="0"/>
              <a:t>Ejecutar una consola y probar comando $ java –versión</a:t>
            </a:r>
          </a:p>
          <a:p>
            <a:pPr lvl="2"/>
            <a:r>
              <a:rPr lang="es-ES" dirty="0"/>
              <a:t>Según la respuesta otras acciones podrían ser necesarias; por ejemplo, la configuración de la variable PATH</a:t>
            </a:r>
          </a:p>
          <a:p>
            <a:r>
              <a:rPr lang="es-ES" dirty="0"/>
              <a:t>Editor ….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C69F-0494-984D-A8AD-09E3BC2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9AACF-2BD5-574D-99FB-8C2EAA26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0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0B69-529A-424D-93EB-20F3C38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E98-1EAF-BE49-809C-F6103859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970"/>
            <a:ext cx="10701759" cy="5365600"/>
          </a:xfrm>
        </p:spPr>
        <p:txBody>
          <a:bodyPr>
            <a:normAutofit/>
          </a:bodyPr>
          <a:lstStyle/>
          <a:p>
            <a:r>
              <a:rPr lang="es-ES" dirty="0"/>
              <a:t>Definición e instalación de Editor de texto.</a:t>
            </a:r>
          </a:p>
          <a:p>
            <a:r>
              <a:rPr lang="es-ES" dirty="0"/>
              <a:t>Editor:</a:t>
            </a:r>
          </a:p>
          <a:p>
            <a:pPr lvl="1"/>
            <a:r>
              <a:rPr lang="es-ES" dirty="0"/>
              <a:t>Para cosas simples usar alguno de su conveniencia; por ejemplo, </a:t>
            </a:r>
            <a:r>
              <a:rPr lang="es-ES" dirty="0">
                <a:hlinkClick r:id="rId2"/>
              </a:rPr>
              <a:t>sublime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Una vez que sabe cómo compilar y correr usando la consola, se sugiere usar un ambientes integrados de Desarrollo (IDE) como:</a:t>
            </a:r>
          </a:p>
          <a:p>
            <a:pPr lvl="2"/>
            <a:r>
              <a:rPr lang="es-ES" b="1" dirty="0" err="1">
                <a:solidFill>
                  <a:srgbClr val="FF0000"/>
                </a:solidFill>
                <a:hlinkClick r:id="rId3"/>
              </a:rPr>
              <a:t>IntelliJ</a:t>
            </a:r>
            <a:r>
              <a:rPr lang="es-ES" b="1" dirty="0">
                <a:solidFill>
                  <a:srgbClr val="FF0000"/>
                </a:solidFill>
              </a:rPr>
              <a:t> (Opción recomendada)  </a:t>
            </a:r>
            <a:r>
              <a:rPr lang="es-ES" dirty="0"/>
              <a:t>   </a:t>
            </a:r>
          </a:p>
          <a:p>
            <a:pPr lvl="2"/>
            <a:r>
              <a:rPr lang="es-ES" dirty="0" err="1">
                <a:hlinkClick r:id="rId4"/>
              </a:rPr>
              <a:t>Jgrasp</a:t>
            </a:r>
            <a:r>
              <a:rPr lang="es-ES" dirty="0"/>
              <a:t> (opción para diagramas UML)</a:t>
            </a:r>
          </a:p>
          <a:p>
            <a:pPr lvl="2"/>
            <a:r>
              <a:rPr lang="es-ES" dirty="0"/>
              <a:t>Eclipse</a:t>
            </a:r>
          </a:p>
          <a:p>
            <a:pPr lvl="2"/>
            <a:r>
              <a:rPr lang="es-ES" dirty="0" err="1"/>
              <a:t>Netbean</a:t>
            </a:r>
            <a:r>
              <a:rPr lang="es-ES"/>
              <a:t> </a:t>
            </a:r>
            <a:endParaRPr lang="es-ES" dirty="0"/>
          </a:p>
          <a:p>
            <a:pPr lvl="1"/>
            <a:r>
              <a:rPr lang="es-ES" dirty="0"/>
              <a:t>Un buen editor debería ayudar a </a:t>
            </a:r>
            <a:r>
              <a:rPr lang="es-ES" dirty="0" err="1"/>
              <a:t>indentar</a:t>
            </a:r>
            <a:r>
              <a:rPr lang="es-ES" dirty="0"/>
              <a:t> su programa, colorear palabras reservadas, etc.</a:t>
            </a:r>
          </a:p>
          <a:p>
            <a:pPr lvl="1"/>
            <a:r>
              <a:rPr lang="es-ES" b="1" dirty="0"/>
              <a:t>No usar </a:t>
            </a:r>
            <a:r>
              <a:rPr lang="es-ES" dirty="0" err="1"/>
              <a:t>notepad</a:t>
            </a:r>
            <a:r>
              <a:rPr lang="es-ES" dirty="0"/>
              <a:t> o similar.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C69F-0494-984D-A8AD-09E3BC2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9AACF-2BD5-574D-99FB-8C2EAA26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327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0B69-529A-424D-93EB-20F3C38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primer programa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E98-1EAF-BE49-809C-F6103859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70"/>
            <a:ext cx="7772400" cy="5124380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Creación programa</a:t>
            </a:r>
            <a:r>
              <a:rPr lang="es-ES" dirty="0"/>
              <a:t>: Con editor crear programa de extensión java (</a:t>
            </a:r>
            <a:r>
              <a:rPr lang="es-ES" dirty="0" err="1"/>
              <a:t>FirstSample.java</a:t>
            </a:r>
            <a:r>
              <a:rPr lang="es-ES" dirty="0"/>
              <a:t>)</a:t>
            </a:r>
          </a:p>
          <a:p>
            <a:r>
              <a:rPr lang="es-ES" dirty="0">
                <a:solidFill>
                  <a:srgbClr val="FF0000"/>
                </a:solidFill>
              </a:rPr>
              <a:t>Compilación</a:t>
            </a:r>
            <a:r>
              <a:rPr lang="es-ES" dirty="0"/>
              <a:t>: vía el comando en línea</a:t>
            </a:r>
            <a:br>
              <a:rPr lang="es-ES" dirty="0"/>
            </a:br>
            <a:r>
              <a:rPr lang="es-ES" dirty="0"/>
              <a:t>$ </a:t>
            </a:r>
            <a:r>
              <a:rPr lang="es-ES" dirty="0" err="1"/>
              <a:t>javac</a:t>
            </a:r>
            <a:r>
              <a:rPr lang="es-ES" dirty="0"/>
              <a:t> </a:t>
            </a:r>
            <a:r>
              <a:rPr lang="es-ES" dirty="0" err="1"/>
              <a:t>FirstSample.java</a:t>
            </a:r>
            <a:br>
              <a:rPr lang="es-ES" dirty="0"/>
            </a:br>
            <a:r>
              <a:rPr lang="es-ES" dirty="0"/>
              <a:t>La salida será uno más archivos .</a:t>
            </a:r>
            <a:r>
              <a:rPr lang="es-ES" dirty="0" err="1"/>
              <a:t>class</a:t>
            </a:r>
            <a:r>
              <a:rPr lang="es-ES" dirty="0"/>
              <a:t>, es la versión del programa en código byte.</a:t>
            </a:r>
          </a:p>
          <a:p>
            <a:r>
              <a:rPr lang="es-ES" dirty="0">
                <a:solidFill>
                  <a:srgbClr val="FF0000"/>
                </a:solidFill>
              </a:rPr>
              <a:t>Ejecución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$java </a:t>
            </a:r>
            <a:r>
              <a:rPr lang="es-ES" dirty="0" err="1"/>
              <a:t>FirstSample</a:t>
            </a:r>
            <a:br>
              <a:rPr lang="es-ES" dirty="0"/>
            </a:br>
            <a:r>
              <a:rPr lang="es-ES" dirty="0"/>
              <a:t>Notar que java es el programa que corremos para crea la máquina virtual donde el “byte </a:t>
            </a:r>
            <a:r>
              <a:rPr lang="es-ES" dirty="0" err="1"/>
              <a:t>code</a:t>
            </a:r>
            <a:r>
              <a:rPr lang="es-ES" dirty="0"/>
              <a:t>” (.</a:t>
            </a:r>
            <a:r>
              <a:rPr lang="es-ES" dirty="0" err="1"/>
              <a:t>class</a:t>
            </a:r>
            <a:r>
              <a:rPr lang="es-ES" dirty="0"/>
              <a:t>) es ejecutado, equivale a una interpretación en la máquina real.</a:t>
            </a:r>
          </a:p>
          <a:p>
            <a:r>
              <a:rPr lang="es-ES" dirty="0"/>
              <a:t>Para aprender más, ver </a:t>
            </a:r>
            <a:r>
              <a:rPr lang="es-ES" dirty="0">
                <a:hlinkClick r:id="rId2"/>
              </a:rPr>
              <a:t>Documentación JDK 17 </a:t>
            </a:r>
            <a:r>
              <a:rPr lang="es-ES" dirty="0"/>
              <a:t>(Java </a:t>
            </a:r>
            <a:r>
              <a:rPr lang="es-ES" dirty="0" err="1"/>
              <a:t>Development</a:t>
            </a:r>
            <a:r>
              <a:rPr lang="es-ES" dirty="0"/>
              <a:t> Kit)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C69F-0494-984D-A8AD-09E3BC2C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9AACF-2BD5-574D-99FB-8C2EAA26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6DCBA93-235E-ED46-91E7-4F75D750B1D6}"/>
              </a:ext>
            </a:extLst>
          </p:cNvPr>
          <p:cNvSpPr/>
          <p:nvPr/>
        </p:nvSpPr>
        <p:spPr>
          <a:xfrm>
            <a:off x="9520729" y="1241171"/>
            <a:ext cx="89913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 dirty="0" err="1">
                <a:solidFill>
                  <a:srgbClr val="000000"/>
                </a:solidFill>
                <a:latin typeface="Arial"/>
              </a:rPr>
              <a:t>Diseño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EF89386D-6A0B-4A47-953B-74AC15C0FB61}"/>
              </a:ext>
            </a:extLst>
          </p:cNvPr>
          <p:cNvSpPr/>
          <p:nvPr/>
        </p:nvSpPr>
        <p:spPr>
          <a:xfrm>
            <a:off x="9578438" y="1825066"/>
            <a:ext cx="783717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 dirty="0">
                <a:solidFill>
                  <a:srgbClr val="000000"/>
                </a:solidFill>
                <a:latin typeface="Arial"/>
              </a:rPr>
              <a:t>Editor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D7C7029D-230E-864C-AF25-380097D9DD81}"/>
              </a:ext>
            </a:extLst>
          </p:cNvPr>
          <p:cNvSpPr/>
          <p:nvPr/>
        </p:nvSpPr>
        <p:spPr>
          <a:xfrm>
            <a:off x="10034352" y="2449862"/>
            <a:ext cx="1898125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 dirty="0" err="1">
                <a:solidFill>
                  <a:srgbClr val="000000"/>
                </a:solidFill>
                <a:latin typeface="Arial"/>
              </a:rPr>
              <a:t>FirstSample.java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CD192865-2EB4-2B45-8341-BA1738D2006D}"/>
              </a:ext>
            </a:extLst>
          </p:cNvPr>
          <p:cNvSpPr/>
          <p:nvPr/>
        </p:nvSpPr>
        <p:spPr>
          <a:xfrm>
            <a:off x="8656197" y="2996859"/>
            <a:ext cx="2628198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>
                <a:solidFill>
                  <a:srgbClr val="000000"/>
                </a:solidFill>
                <a:latin typeface="Arial"/>
              </a:rPr>
              <a:t>$javac FirstSample.java</a:t>
            </a:r>
            <a:endParaRPr lang="es-ES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8121F458-E472-2241-BAAB-3A27022EC6DD}"/>
              </a:ext>
            </a:extLst>
          </p:cNvPr>
          <p:cNvSpPr/>
          <p:nvPr/>
        </p:nvSpPr>
        <p:spPr>
          <a:xfrm>
            <a:off x="10006929" y="3638430"/>
            <a:ext cx="2000590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 dirty="0" err="1">
                <a:solidFill>
                  <a:srgbClr val="000000"/>
                </a:solidFill>
                <a:latin typeface="Arial"/>
              </a:rPr>
              <a:t>FirstSample.class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F7BF2AD2-45D2-4E47-B112-3873FE22BC7C}"/>
              </a:ext>
            </a:extLst>
          </p:cNvPr>
          <p:cNvSpPr/>
          <p:nvPr/>
        </p:nvSpPr>
        <p:spPr>
          <a:xfrm>
            <a:off x="8957177" y="4197099"/>
            <a:ext cx="2026238" cy="371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b="0" strike="noStrike" spc="-1">
                <a:solidFill>
                  <a:srgbClr val="000000"/>
                </a:solidFill>
                <a:latin typeface="Arial"/>
              </a:rPr>
              <a:t>$java FirstSample</a:t>
            </a:r>
            <a:endParaRPr lang="es-ES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8C888977-1EB6-7142-AE67-AE92C08C4CF5}"/>
              </a:ext>
            </a:extLst>
          </p:cNvPr>
          <p:cNvSpPr/>
          <p:nvPr/>
        </p:nvSpPr>
        <p:spPr>
          <a:xfrm>
            <a:off x="9677280" y="5093961"/>
            <a:ext cx="609840" cy="456840"/>
          </a:xfrm>
          <a:prstGeom prst="smileyFace">
            <a:avLst>
              <a:gd name="adj" fmla="val 4653"/>
            </a:avLst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7EBED-8889-5543-BDC1-3A691FFD724A}"/>
              </a:ext>
            </a:extLst>
          </p:cNvPr>
          <p:cNvCxnSpPr>
            <a:cxnSpLocks/>
          </p:cNvCxnSpPr>
          <p:nvPr/>
        </p:nvCxnSpPr>
        <p:spPr>
          <a:xfrm>
            <a:off x="9970296" y="1520687"/>
            <a:ext cx="0" cy="316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2528D4-26E8-2740-81E1-DE4BAE89B39B}"/>
              </a:ext>
            </a:extLst>
          </p:cNvPr>
          <p:cNvCxnSpPr>
            <a:cxnSpLocks/>
          </p:cNvCxnSpPr>
          <p:nvPr/>
        </p:nvCxnSpPr>
        <p:spPr>
          <a:xfrm>
            <a:off x="9970296" y="2196579"/>
            <a:ext cx="0" cy="800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9753B-B4B9-1944-9241-B557C7092CF3}"/>
              </a:ext>
            </a:extLst>
          </p:cNvPr>
          <p:cNvCxnSpPr>
            <a:cxnSpLocks/>
          </p:cNvCxnSpPr>
          <p:nvPr/>
        </p:nvCxnSpPr>
        <p:spPr>
          <a:xfrm>
            <a:off x="9982200" y="3394020"/>
            <a:ext cx="0" cy="800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0538C-8D44-6345-A153-AFADFEE21C6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970296" y="4568612"/>
            <a:ext cx="11904" cy="525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3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2438-42DD-AC42-8639-1B76FE3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Java tiene muchas 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6451-DF61-F846-9A8A-2AF2295D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Ver las </a:t>
            </a:r>
            <a:r>
              <a:rPr lang="es-ES_tradnl" dirty="0">
                <a:hlinkClick r:id="rId2"/>
              </a:rPr>
              <a:t>componentes de Java 8 </a:t>
            </a:r>
            <a:r>
              <a:rPr lang="es-ES_tradnl" dirty="0"/>
              <a:t>(no encontré equivalente para JDK 17)</a:t>
            </a:r>
          </a:p>
          <a:p>
            <a:r>
              <a:rPr lang="es-ES_tradnl" dirty="0"/>
              <a:t>Nosotros usaremos algunas: java, </a:t>
            </a:r>
            <a:r>
              <a:rPr lang="es-ES_tradnl" dirty="0" err="1"/>
              <a:t>javac</a:t>
            </a:r>
            <a:r>
              <a:rPr lang="es-ES_tradnl" dirty="0"/>
              <a:t>, </a:t>
            </a:r>
            <a:r>
              <a:rPr lang="es-ES_tradnl" dirty="0" err="1"/>
              <a:t>javadoc</a:t>
            </a:r>
            <a:r>
              <a:rPr lang="es-ES_tradnl" dirty="0"/>
              <a:t>, </a:t>
            </a:r>
            <a:r>
              <a:rPr lang="es-ES_tradnl" dirty="0" err="1"/>
              <a:t>JavaFx</a:t>
            </a:r>
            <a:r>
              <a:rPr lang="es-ES_tradnl" dirty="0"/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5C79-B468-CF4F-A86E-F807402F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C2D88-4955-8F48-AE55-AC192B4E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91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780</Words>
  <Application>Microsoft Macintosh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Introducción a Java</vt:lpstr>
      <vt:lpstr>Java: Motivaciones de su origen</vt:lpstr>
      <vt:lpstr>Independiente del Computador y Sistema Operativo</vt:lpstr>
      <vt:lpstr>Java Virtual Machine (JVM)</vt:lpstr>
      <vt:lpstr>Edición, compilación y ejecución</vt:lpstr>
      <vt:lpstr>Trabajando con Java</vt:lpstr>
      <vt:lpstr>Trabajando con Java</vt:lpstr>
      <vt:lpstr>Mi primer programa</vt:lpstr>
      <vt:lpstr>Java tiene muchas 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29</cp:revision>
  <dcterms:created xsi:type="dcterms:W3CDTF">2021-09-30T23:46:18Z</dcterms:created>
  <dcterms:modified xsi:type="dcterms:W3CDTF">2022-03-13T18:05:45Z</dcterms:modified>
</cp:coreProperties>
</file>