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79" r:id="rId2"/>
    <p:sldId id="280" r:id="rId3"/>
    <p:sldId id="281" r:id="rId4"/>
    <p:sldId id="283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</p:sldIdLst>
  <p:sldSz cx="12192000" cy="6858000"/>
  <p:notesSz cx="6858000" cy="9144000"/>
  <p:defaultTextStyle>
    <a:defPPr>
      <a:defRPr lang="en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2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8AB84-CECE-BE48-AB3C-D0820CC5C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2FA2-4D86-E945-B1E7-D79A4445F6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EDD30-79D7-FE41-B50E-14052E171100}" type="datetimeFigureOut">
              <a:rPr lang="es-ES_tradnl" smtClean="0"/>
              <a:t>20/3/22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E0E65-6298-4A4C-A227-654A6FBBD7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07875-EB86-E64F-B3B2-236AA39B08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7A599-16ED-DC41-873E-7EF29FBB76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91921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9A7660-3494-8440-A325-A7DB5B5FD4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5D9B-AA3D-4140-91E2-A520695D0B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EBB5320-4B53-AF40-904B-D859662E0D98}" type="datetimeFigureOut">
              <a:rPr lang="es-ES_tradnl"/>
              <a:pPr>
                <a:defRPr/>
              </a:pPr>
              <a:t>20/3/22</a:t>
            </a:fld>
            <a:endParaRPr lang="es-ES_trad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BAD040F-D45A-F648-A194-523D050DAC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15530DC-16F1-7542-83E6-B3DDA968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_tradnl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3908-65A7-8247-A0A3-E1469EF3D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2F6D-D449-CC4D-A866-A86AF2F4E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FC8FD29-F16D-B24D-AC1C-5ACC7AEF9236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367748"/>
            <a:ext cx="10754139" cy="3142215"/>
          </a:xfrm>
        </p:spPr>
        <p:txBody>
          <a:bodyPr anchor="b"/>
          <a:lstStyle>
            <a:lvl1pPr algn="ctr">
              <a:defRPr sz="6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10668001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9B3F-BDD1-6B49-BEB9-4EB2EA47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E2E22-B21D-8446-A7CF-76EEDA5EFE52}" type="datetime1">
              <a:rPr lang="en-US" smtClean="0"/>
              <a:t>3/20/22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4020-FAC2-E248-8B61-90DF951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314-29ED-0A40-B57B-77F24A9C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7212-83C0-BD4A-AAC5-B1605D949D77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90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3/20/22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431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3/20/22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731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158E6D5-321A-C44C-8269-81A05BBAB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title style</a:t>
            </a:r>
            <a:endParaRPr lang="es-ES_tradnl" altLang="en-C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7C4DE-8F85-3B45-BBB7-67D85E589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60500"/>
            <a:ext cx="10515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text styles fghfhfghfghfghfgfghfghfghf fgdf dg df dfg</a:t>
            </a:r>
          </a:p>
          <a:p>
            <a:pPr lvl="1"/>
            <a:r>
              <a:rPr lang="en-US" altLang="en-CL"/>
              <a:t>Second level</a:t>
            </a:r>
          </a:p>
          <a:p>
            <a:pPr lvl="2"/>
            <a:r>
              <a:rPr lang="en-US" altLang="en-CL"/>
              <a:t>Third level</a:t>
            </a:r>
          </a:p>
          <a:p>
            <a:pPr lvl="3"/>
            <a:r>
              <a:rPr lang="en-US" altLang="en-CL"/>
              <a:t>Fourth level</a:t>
            </a:r>
          </a:p>
          <a:p>
            <a:pPr lvl="4"/>
            <a:r>
              <a:rPr lang="en-US" altLang="en-CL"/>
              <a:t>Fifth level</a:t>
            </a:r>
            <a:endParaRPr lang="es-ES_tradnl" alt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4EB2-1254-D14A-90C4-D9074D41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1728EA-DD79-3B4D-A14E-C2659AC6343D}" type="datetime1">
              <a:rPr lang="en-US" smtClean="0"/>
              <a:t>3/20/22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85-5E94-2643-B32D-27C573C15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5FF4-3F47-FD42-990E-850CFB3A3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8FC004-2C64-4344-85B6-8952237AD3D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 kern="1200">
          <a:solidFill>
            <a:srgbClr val="0000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58775" indent="-371475" algn="l" rtl="0" fontAlgn="base">
        <a:spcBef>
          <a:spcPts val="400"/>
        </a:spcBef>
        <a:spcAft>
          <a:spcPct val="0"/>
        </a:spcAft>
        <a:buClr>
          <a:srgbClr val="0C48C8"/>
        </a:buClr>
        <a:buFont typeface="Wingdings" pitchFamily="2" charset="2"/>
        <a:buChar char="q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SzPct val="9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9/docs/api/index.html?overview-summar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es-es/idea/download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764D-EC82-5248-82FB-1C62C2921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 al Lenguaje Java</a:t>
            </a:r>
          </a:p>
        </p:txBody>
      </p:sp>
      <p:sp>
        <p:nvSpPr>
          <p:cNvPr id="3074" name="Subtitle 2">
            <a:extLst>
              <a:ext uri="{FF2B5EF4-FFF2-40B4-BE49-F238E27FC236}">
                <a16:creationId xmlns:a16="http://schemas.microsoft.com/office/drawing/2014/main" id="{FBAC81FB-EF25-B643-B283-6C274555A0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ELO329: Diseño y Programación Orientados a Objetos</a:t>
            </a:r>
          </a:p>
          <a:p>
            <a:r>
              <a:rPr lang="es-ES_tradnl" altLang="en-CL" dirty="0"/>
              <a:t>Departamento de Electrónica</a:t>
            </a:r>
          </a:p>
          <a:p>
            <a:r>
              <a:rPr lang="es-ES_tradnl" altLang="en-CL" dirty="0"/>
              <a:t>Universidad Técnica Federico Santa María</a:t>
            </a:r>
            <a:endParaRPr lang="es-ES" altLang="en-C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992F1-426E-0A44-8A48-A8AA5008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AA56A-1EFE-AB4D-88F2-9189B15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7212-83C0-BD4A-AAC5-B1605D949D77}" type="slidenum">
              <a:rPr lang="es-ES_tradnl" smtClean="0"/>
              <a:pPr/>
              <a:t>1</a:t>
            </a:fld>
            <a:endParaRPr lang="es-ES_trad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9BA8-8321-344D-B6B0-80263108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Cambios de tipo automáticos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A4C24-647D-274E-8439-0254E3C1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7993C-A8FB-7544-827D-07E0E467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25" name="CustomShape 18">
            <a:extLst>
              <a:ext uri="{FF2B5EF4-FFF2-40B4-BE49-F238E27FC236}">
                <a16:creationId xmlns:a16="http://schemas.microsoft.com/office/drawing/2014/main" id="{1FB9C8B6-3750-5442-B973-1C1FCDF1ED10}"/>
              </a:ext>
            </a:extLst>
          </p:cNvPr>
          <p:cNvSpPr/>
          <p:nvPr/>
        </p:nvSpPr>
        <p:spPr>
          <a:xfrm>
            <a:off x="9010047" y="3758664"/>
            <a:ext cx="1752480" cy="728243"/>
          </a:xfrm>
          <a:prstGeom prst="borderCallout1">
            <a:avLst>
              <a:gd name="adj1" fmla="val 18750"/>
              <a:gd name="adj2" fmla="val -8333"/>
              <a:gd name="adj3" fmla="val 5115"/>
              <a:gd name="adj4" fmla="val -103136"/>
            </a:avLst>
          </a:prstGeom>
          <a:solidFill>
            <a:srgbClr val="FFFF00"/>
          </a:solidFill>
          <a:ln w="27360">
            <a:solidFill>
              <a:srgbClr val="000000"/>
            </a:solidFill>
            <a:custDash>
              <a:ds d="197000" sp="197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5800" rIns="99000" bIns="558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Puede perder información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7353AB2-037A-B04A-B440-207357B17F7E}"/>
              </a:ext>
            </a:extLst>
          </p:cNvPr>
          <p:cNvSpPr/>
          <p:nvPr/>
        </p:nvSpPr>
        <p:spPr>
          <a:xfrm>
            <a:off x="1145768" y="2803785"/>
            <a:ext cx="1175129" cy="6250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byte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4813698-DDAB-864A-8D29-DE6B261DEB29}"/>
              </a:ext>
            </a:extLst>
          </p:cNvPr>
          <p:cNvSpPr/>
          <p:nvPr/>
        </p:nvSpPr>
        <p:spPr>
          <a:xfrm>
            <a:off x="2863471" y="2803784"/>
            <a:ext cx="1175129" cy="6250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D4E9B55-1F16-3A40-A37A-ADE44D0D5537}"/>
              </a:ext>
            </a:extLst>
          </p:cNvPr>
          <p:cNvSpPr/>
          <p:nvPr/>
        </p:nvSpPr>
        <p:spPr>
          <a:xfrm>
            <a:off x="4581174" y="2803784"/>
            <a:ext cx="1175129" cy="6250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s-ES_tradn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4F21131-1014-7349-9E88-76C3897A1127}"/>
              </a:ext>
            </a:extLst>
          </p:cNvPr>
          <p:cNvSpPr/>
          <p:nvPr/>
        </p:nvSpPr>
        <p:spPr>
          <a:xfrm>
            <a:off x="4581174" y="1644088"/>
            <a:ext cx="1175129" cy="6250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dirty="0" err="1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  <a:endParaRPr lang="es-ES_tradn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024019-CFFF-664F-BEB1-21DC2030FFF3}"/>
              </a:ext>
            </a:extLst>
          </p:cNvPr>
          <p:cNvSpPr/>
          <p:nvPr/>
        </p:nvSpPr>
        <p:spPr>
          <a:xfrm>
            <a:off x="6617347" y="2803783"/>
            <a:ext cx="1175129" cy="6250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dirty="0" err="1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endParaRPr lang="es-ES_tradn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123164B-0A00-824B-94AD-5F5497B68254}"/>
              </a:ext>
            </a:extLst>
          </p:cNvPr>
          <p:cNvSpPr/>
          <p:nvPr/>
        </p:nvSpPr>
        <p:spPr>
          <a:xfrm>
            <a:off x="4581173" y="4088513"/>
            <a:ext cx="1175129" cy="6250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endParaRPr lang="es-ES_tradn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7C75E3-5DA5-A346-A3F1-7E1A837446D1}"/>
              </a:ext>
            </a:extLst>
          </p:cNvPr>
          <p:cNvSpPr/>
          <p:nvPr/>
        </p:nvSpPr>
        <p:spPr>
          <a:xfrm>
            <a:off x="6481165" y="4111293"/>
            <a:ext cx="1447493" cy="62503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2800" dirty="0" err="1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endParaRPr lang="es-ES_tradn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9ABE3B-E6C1-AE4E-9A21-047F17D6ACF0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2320897" y="3116301"/>
            <a:ext cx="54257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61BAA4-A037-5B4F-A756-124C30BC6BCB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4038600" y="3116301"/>
            <a:ext cx="5425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2446BA-D9D1-404F-8D7A-67DAD9400E82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>
            <a:off x="5168739" y="2269121"/>
            <a:ext cx="0" cy="534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64B41AC-909F-AD4F-A09B-A4C713413BE8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5756303" y="3116301"/>
            <a:ext cx="724862" cy="1307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F965922-2113-414D-8B74-0D440C41DF22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5756302" y="4401030"/>
            <a:ext cx="724863" cy="227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2F127A-C017-DE45-AA53-9432C088A742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5756303" y="3116300"/>
            <a:ext cx="86104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91450C4-CF9D-2D47-B050-F2844A3AA33F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7204912" y="3428816"/>
            <a:ext cx="0" cy="68247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A5D5B9-57A9-A947-AEF2-0E833AB73572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flipH="1">
            <a:off x="5168738" y="3428817"/>
            <a:ext cx="1" cy="65969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B0F23E-A4F7-C148-B8EE-01C5D6A43E11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5168738" y="3428816"/>
            <a:ext cx="2036174" cy="65969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29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A842-0581-6544-BD45-4F6F0CA8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99" y="1719363"/>
            <a:ext cx="4026858" cy="2158155"/>
          </a:xfrm>
        </p:spPr>
        <p:txBody>
          <a:bodyPr/>
          <a:lstStyle/>
          <a:p>
            <a:r>
              <a:rPr lang="es-ES" dirty="0"/>
              <a:t>Operadores y su precedencia</a:t>
            </a:r>
            <a:endParaRPr lang="es-ES_trad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A2CC5-9EAC-D240-BAE7-3B9EBCA9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885ED-23AC-7D4F-BB38-0A0531B9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11</a:t>
            </a:fld>
            <a:endParaRPr lang="es-ES_tradnl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0D441BE7-BD5E-8F42-82F7-C5475EB85F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101923"/>
              </p:ext>
            </p:extLst>
          </p:nvPr>
        </p:nvGraphicFramePr>
        <p:xfrm>
          <a:off x="4677472" y="523175"/>
          <a:ext cx="6951856" cy="5547360"/>
        </p:xfrm>
        <a:graphic>
          <a:graphicData uri="http://schemas.openxmlformats.org/drawingml/2006/table">
            <a:tbl>
              <a:tblPr/>
              <a:tblGrid>
                <a:gridCol w="6040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280">
                <a:tc>
                  <a:txBody>
                    <a:bodyPr/>
                    <a:lstStyle/>
                    <a:p>
                      <a:pPr algn="l"/>
                      <a:r>
                        <a:rPr lang="en-GB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[ ] . ( ) (</a:t>
                      </a:r>
                      <a:r>
                        <a:rPr lang="es-ES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invocación</a:t>
                      </a:r>
                      <a:r>
                        <a:rPr lang="en-GB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endParaRPr lang="es-ES" sz="20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-&gt;</a:t>
                      </a: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 algn="l"/>
                      <a:r>
                        <a:rPr lang="en-GB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! ~ ++ -- + -  (&lt;</a:t>
                      </a:r>
                      <a:r>
                        <a:rPr lang="en-GB" sz="2000" b="0" strike="noStrike" spc="-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  <a:r>
                        <a:rPr lang="en-GB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 </a:t>
                      </a:r>
                      <a:r>
                        <a:rPr lang="en-GB" sz="2000" b="0" strike="noStrike" spc="-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r>
                        <a:rPr lang="en-GB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) new </a:t>
                      </a:r>
                      <a:endParaRPr lang="es-ES" sz="20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&lt;-</a:t>
                      </a: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 algn="l"/>
                      <a:r>
                        <a:rPr lang="en-GB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* / %</a:t>
                      </a:r>
                      <a:endParaRPr lang="es-ES" sz="20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--&gt;</a:t>
                      </a: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 algn="l"/>
                      <a:r>
                        <a:rPr lang="en-GB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+ -		</a:t>
                      </a:r>
                      <a:endParaRPr lang="es-ES" sz="20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--&gt;</a:t>
                      </a: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 algn="l"/>
                      <a:r>
                        <a:rPr lang="en-GB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&lt;&lt;  &gt;&gt;  &gt;&gt;&gt;</a:t>
                      </a:r>
                      <a:endParaRPr lang="es-ES" sz="20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--&gt;</a:t>
                      </a: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 algn="l"/>
                      <a:r>
                        <a:rPr lang="en-GB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&lt;  &lt;=  &gt;  &gt;=  instance of	</a:t>
                      </a:r>
                      <a:endParaRPr lang="es-ES" sz="20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--&gt;</a:t>
                      </a: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 algn="l"/>
                      <a:r>
                        <a:rPr lang="en-GB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==  !=	</a:t>
                      </a:r>
                      <a:endParaRPr lang="es-ES" sz="20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--&gt;</a:t>
                      </a: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 algn="l"/>
                      <a:r>
                        <a:rPr lang="en-GB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&amp;		</a:t>
                      </a:r>
                      <a:endParaRPr lang="es-ES" sz="20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--&gt;</a:t>
                      </a: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 algn="l"/>
                      <a:r>
                        <a:rPr lang="en-GB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^		</a:t>
                      </a:r>
                      <a:endParaRPr lang="es-ES" sz="20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--&gt;</a:t>
                      </a: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 algn="l"/>
                      <a:r>
                        <a:rPr lang="en-GB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| 	</a:t>
                      </a:r>
                      <a:endParaRPr lang="es-ES" sz="20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--&gt;</a:t>
                      </a: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 algn="l"/>
                      <a:r>
                        <a:rPr lang="en-GB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&amp;&amp;	</a:t>
                      </a:r>
                      <a:endParaRPr lang="es-ES" sz="20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--&gt;</a:t>
                      </a: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 algn="l"/>
                      <a:r>
                        <a:rPr lang="en-GB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||	</a:t>
                      </a:r>
                      <a:endParaRPr lang="es-ES" sz="20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--&gt;</a:t>
                      </a: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 algn="l"/>
                      <a:r>
                        <a:rPr lang="en-GB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? : </a:t>
                      </a:r>
                      <a:endParaRPr lang="es-ES" sz="20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&lt;--</a:t>
                      </a: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 algn="l"/>
                      <a:r>
                        <a:rPr lang="en-GB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=  +=  -=  *=  /=  %=  &amp;=  |=  ^=  &lt;&lt;=  &gt;&gt;=  &gt;&gt;&gt;=</a:t>
                      </a:r>
                      <a:endParaRPr lang="es-ES" sz="2000" b="0" strike="noStrike" spc="-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strike="noStrike" spc="-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&lt;--</a:t>
                      </a:r>
                    </a:p>
                  </a:txBody>
                  <a:tcPr marL="90000" marR="90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60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C0EB-3040-5B46-AE73-AB65CDFD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365126"/>
            <a:ext cx="4258351" cy="866844"/>
          </a:xfrm>
        </p:spPr>
        <p:txBody>
          <a:bodyPr/>
          <a:lstStyle/>
          <a:p>
            <a:r>
              <a:rPr lang="es-ES" dirty="0" err="1"/>
              <a:t>String</a:t>
            </a:r>
            <a:endParaRPr lang="es-ES_trad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CB6BB7-7B66-F14A-9A1F-2C6B644BA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Java tiene una clase pre-definida llamada </a:t>
            </a:r>
            <a:r>
              <a:rPr lang="es-ES" dirty="0" err="1"/>
              <a:t>String</a:t>
            </a:r>
            <a:r>
              <a:rPr lang="es-ES" dirty="0"/>
              <a:t>.</a:t>
            </a:r>
          </a:p>
          <a:p>
            <a:r>
              <a:rPr lang="es-ES" dirty="0"/>
              <a:t>Todos los </a:t>
            </a:r>
            <a:r>
              <a:rPr lang="es-ES" dirty="0" err="1"/>
              <a:t>string</a:t>
            </a:r>
            <a:r>
              <a:rPr lang="es-ES" dirty="0"/>
              <a:t> son objetos y su comportamiento está dado por la clase </a:t>
            </a:r>
            <a:r>
              <a:rPr lang="es-ES" dirty="0" err="1"/>
              <a:t>String</a:t>
            </a:r>
            <a:r>
              <a:rPr lang="es-ES" dirty="0"/>
              <a:t>. Ver en ella todas las operaciones para </a:t>
            </a:r>
            <a:r>
              <a:rPr lang="es-ES" dirty="0" err="1"/>
              <a:t>Strings</a:t>
            </a:r>
            <a:r>
              <a:rPr lang="es-ES" dirty="0"/>
              <a:t>.</a:t>
            </a:r>
          </a:p>
          <a:p>
            <a:r>
              <a:rPr lang="es-ES" dirty="0"/>
              <a:t>El operador + concatena </a:t>
            </a:r>
            <a:r>
              <a:rPr lang="es-ES" dirty="0" err="1"/>
              <a:t>strings</a:t>
            </a:r>
            <a:r>
              <a:rPr lang="es-ES" dirty="0"/>
              <a:t>. Si uno de los </a:t>
            </a:r>
            <a:r>
              <a:rPr lang="es-ES" dirty="0" err="1"/>
              <a:t>operandos</a:t>
            </a:r>
            <a:r>
              <a:rPr lang="es-ES" dirty="0"/>
              <a:t> no es </a:t>
            </a:r>
            <a:r>
              <a:rPr lang="es-ES" dirty="0" err="1"/>
              <a:t>string</a:t>
            </a:r>
            <a:r>
              <a:rPr lang="es-ES" dirty="0"/>
              <a:t>, Java lo convierte a </a:t>
            </a:r>
            <a:r>
              <a:rPr lang="es-ES" dirty="0" err="1"/>
              <a:t>string</a:t>
            </a:r>
            <a:r>
              <a:rPr lang="es-ES" dirty="0"/>
              <a:t> y luego lo concatena.</a:t>
            </a:r>
            <a:br>
              <a:rPr lang="es-ES" dirty="0"/>
            </a:br>
            <a:r>
              <a:rPr lang="es-ES" dirty="0" err="1"/>
              <a:t>Ej</a:t>
            </a:r>
            <a:r>
              <a:rPr lang="es-ES" dirty="0"/>
              <a:t>: </a:t>
            </a:r>
            <a:r>
              <a:rPr lang="es-ES" dirty="0" err="1"/>
              <a:t>int</a:t>
            </a:r>
            <a:r>
              <a:rPr lang="es-ES" dirty="0"/>
              <a:t> trece=13;</a:t>
            </a:r>
            <a:br>
              <a:rPr lang="es-ES" dirty="0"/>
            </a:br>
            <a:r>
              <a:rPr lang="es-ES" dirty="0"/>
              <a:t>     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estacion</a:t>
            </a:r>
            <a:r>
              <a:rPr lang="es-ES" dirty="0"/>
              <a:t> = “</a:t>
            </a:r>
            <a:r>
              <a:rPr lang="es-ES" dirty="0" err="1"/>
              <a:t>Canal”+trece</a:t>
            </a:r>
            <a:r>
              <a:rPr lang="es-ES" dirty="0"/>
              <a:t>;    </a:t>
            </a:r>
            <a:r>
              <a:rPr lang="es-ES" dirty="0">
                <a:solidFill>
                  <a:srgbClr val="FF0000"/>
                </a:solidFill>
              </a:rPr>
              <a:t>// Canal13</a:t>
            </a:r>
          </a:p>
          <a:p>
            <a:r>
              <a:rPr lang="es-ES" dirty="0"/>
              <a:t>Para comparar dos </a:t>
            </a:r>
            <a:r>
              <a:rPr lang="es-ES" dirty="0" err="1"/>
              <a:t>strings</a:t>
            </a:r>
            <a:r>
              <a:rPr lang="es-ES" dirty="0"/>
              <a:t>, usar el método </a:t>
            </a:r>
            <a:r>
              <a:rPr lang="es-ES" dirty="0" err="1"/>
              <a:t>equals</a:t>
            </a:r>
            <a:r>
              <a:rPr lang="es-ES" dirty="0"/>
              <a:t>. De otra manera comparamos referencias.</a:t>
            </a:r>
          </a:p>
          <a:p>
            <a:r>
              <a:rPr lang="es-ES" dirty="0"/>
              <a:t>El identificador de todo objeto es una referencia al objeto (“dirección”), no el objeto mismo.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28301-1B00-C44E-AB9E-1948F27C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ELO329: Agustín J. González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2DEB5-C4E7-2A47-AE03-93632E24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12</a:t>
            </a:fld>
            <a:endParaRPr lang="es-ES_tradnl" dirty="0"/>
          </a:p>
        </p:txBody>
      </p:sp>
      <p:sp>
        <p:nvSpPr>
          <p:cNvPr id="15" name="TextShape 4">
            <a:extLst>
              <a:ext uri="{FF2B5EF4-FFF2-40B4-BE49-F238E27FC236}">
                <a16:creationId xmlns:a16="http://schemas.microsoft.com/office/drawing/2014/main" id="{D48B49CE-B756-7A4C-B9B6-5E9AC6FCE127}"/>
              </a:ext>
            </a:extLst>
          </p:cNvPr>
          <p:cNvSpPr txBox="1"/>
          <p:nvPr/>
        </p:nvSpPr>
        <p:spPr>
          <a:xfrm>
            <a:off x="5660020" y="5620037"/>
            <a:ext cx="966655" cy="28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600" b="0" strike="noStrike" spc="-1" dirty="0" err="1">
                <a:solidFill>
                  <a:srgbClr val="000000"/>
                </a:solidFill>
                <a:latin typeface="Arial"/>
              </a:rPr>
              <a:t>estacion</a:t>
            </a:r>
            <a:endParaRPr lang="es-ES" sz="1600" b="0" strike="noStrike" spc="-1" dirty="0">
              <a:latin typeface="Arial"/>
            </a:endParaRPr>
          </a:p>
        </p:txBody>
      </p:sp>
      <p:sp>
        <p:nvSpPr>
          <p:cNvPr id="16" name="CustomShape 5">
            <a:extLst>
              <a:ext uri="{FF2B5EF4-FFF2-40B4-BE49-F238E27FC236}">
                <a16:creationId xmlns:a16="http://schemas.microsoft.com/office/drawing/2014/main" id="{A4A25D8E-AE51-B544-BE5E-F0B40302DE38}"/>
              </a:ext>
            </a:extLst>
          </p:cNvPr>
          <p:cNvSpPr/>
          <p:nvPr/>
        </p:nvSpPr>
        <p:spPr>
          <a:xfrm>
            <a:off x="6110075" y="5886437"/>
            <a:ext cx="371160" cy="16956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133EBFD4-B344-2740-936D-8B90BF5DDBDE}"/>
              </a:ext>
            </a:extLst>
          </p:cNvPr>
          <p:cNvSpPr/>
          <p:nvPr/>
        </p:nvSpPr>
        <p:spPr>
          <a:xfrm>
            <a:off x="6255154" y="5801837"/>
            <a:ext cx="2240663" cy="169560"/>
          </a:xfrm>
          <a:custGeom>
            <a:avLst/>
            <a:gdLst/>
            <a:ahLst/>
            <a:cxnLst/>
            <a:rect l="0" t="0" r="r" b="b"/>
            <a:pathLst>
              <a:path w="5652" h="654">
                <a:moveTo>
                  <a:pt x="0" y="653"/>
                </a:moveTo>
                <a:cubicBezTo>
                  <a:pt x="653" y="437"/>
                  <a:pt x="1380" y="275"/>
                  <a:pt x="2137" y="191"/>
                </a:cubicBezTo>
                <a:cubicBezTo>
                  <a:pt x="2885" y="108"/>
                  <a:pt x="3633" y="0"/>
                  <a:pt x="4410" y="14"/>
                </a:cubicBezTo>
                <a:lnTo>
                  <a:pt x="5307" y="14"/>
                </a:lnTo>
                <a:lnTo>
                  <a:pt x="5651" y="14"/>
                </a:lnTo>
              </a:path>
            </a:pathLst>
          </a:custGeom>
          <a:ln>
            <a:solidFill>
              <a:srgbClr val="000000"/>
            </a:solidFill>
            <a:tailEnd type="triangle" w="med" len="med"/>
          </a:ln>
        </p:spPr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1D17F11-F4CE-474F-94C5-1492DD59A15B}"/>
              </a:ext>
            </a:extLst>
          </p:cNvPr>
          <p:cNvSpPr/>
          <p:nvPr/>
        </p:nvSpPr>
        <p:spPr>
          <a:xfrm>
            <a:off x="8495818" y="5620037"/>
            <a:ext cx="1284790" cy="43596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“Canal13”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63C36C-AD94-DE40-82EA-4D128379836F}"/>
              </a:ext>
            </a:extLst>
          </p:cNvPr>
          <p:cNvSpPr txBox="1"/>
          <p:nvPr/>
        </p:nvSpPr>
        <p:spPr>
          <a:xfrm>
            <a:off x="8261137" y="6213984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(Objeto </a:t>
            </a:r>
            <a:r>
              <a:rPr lang="es-ES_tradnl" dirty="0" err="1"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s-ES_tradnl" dirty="0" err="1"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142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80F3-E5B4-4640-A6DD-BA19D59C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Entrada y Salida de texto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125E0-ADF1-244D-8AEB-AC567094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salida de texto por consola es simple haciendo uso del objeto </a:t>
            </a:r>
            <a:r>
              <a:rPr lang="es-ES" dirty="0" err="1"/>
              <a:t>System.out</a:t>
            </a:r>
            <a:r>
              <a:rPr lang="es-ES" dirty="0"/>
              <a:t>. Es decir, atributo </a:t>
            </a:r>
            <a:r>
              <a:rPr lang="es-ES" dirty="0" err="1"/>
              <a:t>out</a:t>
            </a:r>
            <a:r>
              <a:rPr lang="es-ES" dirty="0"/>
              <a:t> de la clase </a:t>
            </a:r>
            <a:r>
              <a:rPr lang="es-ES" dirty="0" err="1"/>
              <a:t>System</a:t>
            </a:r>
            <a:r>
              <a:rPr lang="es-ES" dirty="0"/>
              <a:t>.</a:t>
            </a:r>
          </a:p>
          <a:p>
            <a:r>
              <a:rPr lang="es-ES" dirty="0"/>
              <a:t>Hasta la versión 1.4 la entrada de texto era bastante engorrosa. Esto se simplifica en V1.5 (o Java versión 5).</a:t>
            </a:r>
          </a:p>
          <a:p>
            <a:r>
              <a:rPr lang="es-ES" dirty="0"/>
              <a:t>Formas gráficas de entrada y salida se verán después.</a:t>
            </a:r>
          </a:p>
          <a:p>
            <a:r>
              <a:rPr lang="es-ES" dirty="0"/>
              <a:t>Las clases principales a estudiar son:</a:t>
            </a:r>
          </a:p>
          <a:p>
            <a:pPr lvl="1"/>
            <a:r>
              <a:rPr lang="es-ES" dirty="0" err="1"/>
              <a:t>Java.io.PrintStream</a:t>
            </a:r>
            <a:r>
              <a:rPr lang="es-ES" dirty="0"/>
              <a:t> (desde Java 1.0), y</a:t>
            </a:r>
          </a:p>
          <a:p>
            <a:pPr lvl="1"/>
            <a:r>
              <a:rPr lang="es-ES" dirty="0" err="1"/>
              <a:t>Java.util.Scanner</a:t>
            </a:r>
            <a:r>
              <a:rPr lang="es-ES" dirty="0"/>
              <a:t>  (desde Java 1.5)‏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249FD-CEEE-1A4A-A4BA-1802975B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BAF70-24C3-6B4D-A5F2-8AE0C789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83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691D-B921-9F47-A50E-2A373696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Salida de datos simple a consola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17AA-5257-E742-BFB6-C0198C4C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Desde la versión 1.0 de Java existe la clase </a:t>
            </a:r>
            <a:r>
              <a:rPr lang="es-ES" dirty="0" err="1"/>
              <a:t>java.io.PrintStream</a:t>
            </a:r>
            <a:r>
              <a:rPr lang="es-ES" dirty="0"/>
              <a:t>.  </a:t>
            </a:r>
            <a:r>
              <a:rPr lang="es-ES" b="1" dirty="0" err="1"/>
              <a:t>System.out</a:t>
            </a:r>
            <a:r>
              <a:rPr lang="es-ES" b="1" dirty="0"/>
              <a:t> </a:t>
            </a:r>
            <a:r>
              <a:rPr lang="es-ES" dirty="0"/>
              <a:t>es instancia de ésta.</a:t>
            </a:r>
          </a:p>
          <a:p>
            <a:r>
              <a:rPr lang="es-ES" dirty="0"/>
              <a:t>Algunos métodos son:</a:t>
            </a:r>
          </a:p>
          <a:p>
            <a:pPr lvl="1"/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obj</a:t>
            </a:r>
            <a:r>
              <a:rPr lang="es-ES" dirty="0"/>
              <a:t>): invoca método </a:t>
            </a:r>
            <a:r>
              <a:rPr lang="es-ES" dirty="0" err="1"/>
              <a:t>toString</a:t>
            </a:r>
            <a:r>
              <a:rPr lang="es-ES" dirty="0"/>
              <a:t> de </a:t>
            </a:r>
            <a:r>
              <a:rPr lang="es-ES" b="1" dirty="0" err="1"/>
              <a:t>obj</a:t>
            </a:r>
            <a:r>
              <a:rPr lang="es-ES" dirty="0"/>
              <a:t> e imprime resultado.</a:t>
            </a:r>
          </a:p>
          <a:p>
            <a:pPr lvl="1"/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s): imprime </a:t>
            </a:r>
            <a:r>
              <a:rPr lang="es-ES" dirty="0" err="1"/>
              <a:t>string</a:t>
            </a:r>
            <a:r>
              <a:rPr lang="es-ES" dirty="0"/>
              <a:t> s.</a:t>
            </a:r>
          </a:p>
          <a:p>
            <a:pPr lvl="1"/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tipo_básico</a:t>
            </a:r>
            <a:r>
              <a:rPr lang="es-ES" dirty="0"/>
              <a:t> b): imprime el valor de b</a:t>
            </a:r>
          </a:p>
          <a:p>
            <a:pPr lvl="1"/>
            <a:r>
              <a:rPr lang="es-ES" dirty="0" err="1"/>
              <a:t>println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s): Imprime s seguido de </a:t>
            </a:r>
            <a:r>
              <a:rPr lang="es-ES" dirty="0" err="1"/>
              <a:t>newline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FDF62-829E-3C45-9C87-70DB67AF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D5D95-6728-B94E-BDEC-A6E1563E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120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1B9D-9E21-4F43-995A-C6C10120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Entrada de datos simples por consola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34E9-886C-0949-A55F-935FA7F24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435260"/>
            <a:ext cx="11042373" cy="4921089"/>
          </a:xfrm>
        </p:spPr>
        <p:txBody>
          <a:bodyPr/>
          <a:lstStyle/>
          <a:p>
            <a:r>
              <a:rPr lang="es-ES" dirty="0"/>
              <a:t>El objeto especial para efectuar entrada de datos es </a:t>
            </a:r>
            <a:r>
              <a:rPr lang="es-ES" dirty="0" err="1"/>
              <a:t>System.in</a:t>
            </a:r>
            <a:r>
              <a:rPr lang="es-ES" dirty="0"/>
              <a:t>; sin embargo, éste no ofrece métodos cómodos (es instancia de </a:t>
            </a:r>
            <a:r>
              <a:rPr lang="es-ES" dirty="0" err="1"/>
              <a:t>InputStream</a:t>
            </a:r>
            <a:r>
              <a:rPr lang="es-ES" dirty="0"/>
              <a:t>).</a:t>
            </a:r>
          </a:p>
          <a:p>
            <a:r>
              <a:rPr lang="es-ES" dirty="0"/>
              <a:t>Para facilitar la entrada de datos se creó, a partir de la versión 1.5, la clase </a:t>
            </a:r>
            <a:r>
              <a:rPr lang="es-ES" dirty="0">
                <a:solidFill>
                  <a:srgbClr val="FF0000"/>
                </a:solidFill>
              </a:rPr>
              <a:t>Scanner</a:t>
            </a:r>
            <a:r>
              <a:rPr lang="es-ES" dirty="0"/>
              <a:t>, en paquete </a:t>
            </a:r>
            <a:r>
              <a:rPr lang="es-ES" dirty="0" err="1"/>
              <a:t>java.util</a:t>
            </a:r>
            <a:r>
              <a:rPr lang="es-ES" dirty="0"/>
              <a:t>, la cual trabaja como envoltorio o recubriendo (</a:t>
            </a:r>
            <a:r>
              <a:rPr lang="es-ES" dirty="0" err="1"/>
              <a:t>wrapper</a:t>
            </a:r>
            <a:r>
              <a:rPr lang="es-ES" dirty="0"/>
              <a:t>)  la clase </a:t>
            </a:r>
            <a:r>
              <a:rPr lang="es-ES" dirty="0" err="1"/>
              <a:t>InputStream</a:t>
            </a:r>
            <a:r>
              <a:rPr lang="es-ES" dirty="0"/>
              <a:t>.</a:t>
            </a:r>
          </a:p>
          <a:p>
            <a:r>
              <a:rPr lang="es-ES" dirty="0"/>
              <a:t>Scanner tiene varios métodos convenientes para la entrada de datos.</a:t>
            </a:r>
          </a:p>
          <a:p>
            <a:r>
              <a:rPr lang="es-ES" dirty="0"/>
              <a:t>Ver ejemplo: </a:t>
            </a:r>
            <a:r>
              <a:rPr lang="es-ES" dirty="0" err="1"/>
              <a:t>InputExample.java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2AF12-9299-BB4B-9D4C-2BAA9ED1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038BF-EEF3-3A40-9800-19A1F0D7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0011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A59F-4704-0D41-BE65-414CCAC9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</a:t>
            </a:r>
            <a:r>
              <a:rPr lang="es-ES" dirty="0" err="1"/>
              <a:t>Java.util.Scanner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A0422-3C02-5E46-982B-95520DD21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Ver documentación en </a:t>
            </a:r>
            <a:r>
              <a:rPr lang="es-ES" dirty="0" err="1"/>
              <a:t>manuales.elo.utfsm.cl</a:t>
            </a:r>
            <a:endParaRPr lang="es-ES" dirty="0"/>
          </a:p>
          <a:p>
            <a:r>
              <a:rPr lang="es-ES" dirty="0"/>
              <a:t>Revisar métodos:</a:t>
            </a:r>
          </a:p>
          <a:p>
            <a:pPr lvl="1"/>
            <a:r>
              <a:rPr lang="es-ES" dirty="0" err="1"/>
              <a:t>hasNext</a:t>
            </a:r>
            <a:r>
              <a:rPr lang="es-ES" dirty="0"/>
              <a:t>(): 	hay más datos en entrada?</a:t>
            </a:r>
          </a:p>
          <a:p>
            <a:pPr lvl="1"/>
            <a:r>
              <a:rPr lang="es-ES" dirty="0" err="1"/>
              <a:t>next</a:t>
            </a:r>
            <a:r>
              <a:rPr lang="es-ES" dirty="0"/>
              <a:t>(): 		retorna próximo </a:t>
            </a:r>
            <a:r>
              <a:rPr lang="es-ES" dirty="0" err="1"/>
              <a:t>token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hasNextType</a:t>
            </a:r>
            <a:r>
              <a:rPr lang="es-ES" dirty="0"/>
              <a:t>(): </a:t>
            </a:r>
            <a:r>
              <a:rPr lang="es-ES" dirty="0" err="1"/>
              <a:t>Type</a:t>
            </a:r>
            <a:r>
              <a:rPr lang="es-ES" dirty="0"/>
              <a:t> es tipo básico. verdadero si hay tal dato a continuación. </a:t>
            </a:r>
            <a:r>
              <a:rPr lang="es-ES" dirty="0" err="1"/>
              <a:t>Type</a:t>
            </a:r>
            <a:r>
              <a:rPr lang="es-ES" dirty="0"/>
              <a:t> es </a:t>
            </a:r>
            <a:r>
              <a:rPr lang="es-ES" dirty="0" err="1"/>
              <a:t>boolena</a:t>
            </a:r>
            <a:r>
              <a:rPr lang="es-ES" dirty="0"/>
              <a:t>, Byte, </a:t>
            </a:r>
            <a:r>
              <a:rPr lang="es-ES" dirty="0" err="1"/>
              <a:t>Double</a:t>
            </a:r>
            <a:r>
              <a:rPr lang="es-ES" dirty="0"/>
              <a:t>, </a:t>
            </a:r>
            <a:r>
              <a:rPr lang="es-ES" dirty="0" err="1"/>
              <a:t>Float</a:t>
            </a:r>
            <a:r>
              <a:rPr lang="es-ES" dirty="0"/>
              <a:t>, </a:t>
            </a:r>
            <a:r>
              <a:rPr lang="es-ES" dirty="0" err="1"/>
              <a:t>Int</a:t>
            </a:r>
            <a:r>
              <a:rPr lang="es-ES" dirty="0"/>
              <a:t>, Long y Short.</a:t>
            </a:r>
          </a:p>
          <a:p>
            <a:pPr lvl="1"/>
            <a:r>
              <a:rPr lang="es-ES" dirty="0" err="1"/>
              <a:t>nextType</a:t>
            </a:r>
            <a:r>
              <a:rPr lang="es-ES" dirty="0"/>
              <a:t>(): 	retorna el dato del tipo </a:t>
            </a:r>
            <a:r>
              <a:rPr lang="es-ES" dirty="0" err="1"/>
              <a:t>Type</a:t>
            </a:r>
            <a:r>
              <a:rPr lang="es-ES" dirty="0"/>
              <a:t> a continuación.</a:t>
            </a:r>
          </a:p>
          <a:p>
            <a:pPr lvl="1"/>
            <a:r>
              <a:rPr lang="es-ES" dirty="0"/>
              <a:t>Ver también: </a:t>
            </a:r>
            <a:r>
              <a:rPr lang="es-ES" dirty="0" err="1"/>
              <a:t>hasNextLine</a:t>
            </a:r>
            <a:r>
              <a:rPr lang="es-ES" dirty="0"/>
              <a:t>(), </a:t>
            </a:r>
            <a:r>
              <a:rPr lang="es-ES" dirty="0" err="1"/>
              <a:t>nextLine</a:t>
            </a:r>
            <a:r>
              <a:rPr lang="es-ES" dirty="0"/>
              <a:t>(); </a:t>
            </a:r>
            <a:r>
              <a:rPr lang="es-ES" dirty="0" err="1"/>
              <a:t>findInLine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s);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98F73-01B7-184A-997E-1E76F6E3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66F1C-96ED-154C-81A6-B0EFC725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45038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18BF-D509-F041-8383-089075A0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Entrada de datos simples vía gráfica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3687-01D3-E44A-820D-5CBF3DF2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Otra forma de ingresar datos es vía la clase </a:t>
            </a:r>
            <a:r>
              <a:rPr lang="es-ES" dirty="0" err="1"/>
              <a:t>JOptionPane</a:t>
            </a:r>
            <a:r>
              <a:rPr lang="es-ES" dirty="0"/>
              <a:t>, en particular uno de sus métodos: </a:t>
            </a:r>
            <a:r>
              <a:rPr lang="es-ES" dirty="0" err="1"/>
              <a:t>JOptionPane.showInputDialog</a:t>
            </a:r>
            <a:r>
              <a:rPr lang="es-ES" dirty="0"/>
              <a:t>(</a:t>
            </a:r>
            <a:r>
              <a:rPr lang="es-ES" dirty="0" err="1"/>
              <a:t>promptString</a:t>
            </a:r>
            <a:r>
              <a:rPr lang="es-ES" dirty="0"/>
              <a:t>); este llamado retorna el </a:t>
            </a:r>
            <a:r>
              <a:rPr lang="es-ES" dirty="0" err="1"/>
              <a:t>string</a:t>
            </a:r>
            <a:r>
              <a:rPr lang="es-ES" dirty="0"/>
              <a:t> ingresado por el usuario.</a:t>
            </a:r>
          </a:p>
          <a:p>
            <a:r>
              <a:rPr lang="es-ES" dirty="0"/>
              <a:t>Ver ejemplo: </a:t>
            </a:r>
            <a:r>
              <a:rPr lang="es-ES" dirty="0" err="1"/>
              <a:t>InputTest.java</a:t>
            </a: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01D21-707E-7846-9504-D1BEF9BC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4A39B-AF48-EE43-8D2E-0299BA66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6477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19A9-6908-2C47-B107-782DA922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Sentencias (esto lo pueden estudiar por su cuenta)</a:t>
            </a:r>
            <a:endParaRPr lang="es-ES_trad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0AC1-CDA1-DC4F-936D-FD5C03B6F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608880"/>
            <a:ext cx="11042373" cy="4747469"/>
          </a:xfrm>
        </p:spPr>
        <p:txBody>
          <a:bodyPr/>
          <a:lstStyle/>
          <a:p>
            <a:r>
              <a:rPr lang="es-ES" dirty="0"/>
              <a:t>La condición: </a:t>
            </a:r>
            <a:r>
              <a:rPr lang="es-ES" dirty="0" err="1"/>
              <a:t>if</a:t>
            </a:r>
            <a:endParaRPr lang="es-ES" dirty="0"/>
          </a:p>
          <a:p>
            <a:r>
              <a:rPr lang="es-ES" dirty="0" err="1"/>
              <a:t>if</a:t>
            </a:r>
            <a:r>
              <a:rPr lang="es-ES" dirty="0"/>
              <a:t>( </a:t>
            </a:r>
            <a:r>
              <a:rPr lang="es-ES" dirty="0" err="1"/>
              <a:t>exp</a:t>
            </a:r>
            <a:r>
              <a:rPr lang="es-ES" dirty="0"/>
              <a:t> ) statement1;</a:t>
            </a:r>
            <a:br>
              <a:rPr lang="es-ES" dirty="0"/>
            </a:br>
            <a:r>
              <a:rPr lang="es-ES" dirty="0" err="1"/>
              <a:t>else</a:t>
            </a:r>
            <a:r>
              <a:rPr lang="es-ES" dirty="0"/>
              <a:t> statement2;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Ejemplo: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if</a:t>
            </a:r>
            <a:r>
              <a:rPr lang="es-ES" dirty="0"/>
              <a:t> (a&gt;b) x = a;</a:t>
            </a:r>
            <a:br>
              <a:rPr lang="es-ES" dirty="0"/>
            </a:br>
            <a:r>
              <a:rPr lang="es-ES" dirty="0"/>
              <a:t>	   </a:t>
            </a:r>
            <a:r>
              <a:rPr lang="es-ES" dirty="0" err="1"/>
              <a:t>else</a:t>
            </a:r>
            <a:r>
              <a:rPr lang="es-ES" dirty="0"/>
              <a:t>      x = b;  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else</a:t>
            </a:r>
            <a:r>
              <a:rPr lang="es-ES" dirty="0"/>
              <a:t>  // es opcional</a:t>
            </a:r>
          </a:p>
          <a:p>
            <a:pPr marL="0" indent="0">
              <a:buNone/>
            </a:pPr>
            <a:r>
              <a:rPr lang="es-ES" dirty="0"/>
              <a:t>	   </a:t>
            </a:r>
            <a:r>
              <a:rPr lang="es-ES" dirty="0" err="1"/>
              <a:t>if</a:t>
            </a:r>
            <a:r>
              <a:rPr lang="es-ES" dirty="0"/>
              <a:t> ( x[i] &gt; </a:t>
            </a:r>
            <a:r>
              <a:rPr lang="es-ES" dirty="0" err="1"/>
              <a:t>max</a:t>
            </a:r>
            <a:r>
              <a:rPr lang="es-ES" dirty="0"/>
              <a:t> ) </a:t>
            </a:r>
            <a:r>
              <a:rPr lang="es-ES" dirty="0" err="1"/>
              <a:t>max</a:t>
            </a:r>
            <a:r>
              <a:rPr lang="es-ES" dirty="0"/>
              <a:t> = x[i];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0C328-EA1C-E54C-A465-1BED5B33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720BA-1F42-7245-A312-0BDD4F65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20125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45E3-81E2-D548-BEF5-B3DE6634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– Lazos (</a:t>
            </a:r>
            <a:r>
              <a:rPr lang="es-ES" dirty="0" err="1"/>
              <a:t>loops</a:t>
            </a:r>
            <a:r>
              <a:rPr lang="es-ES" dirty="0"/>
              <a:t>)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FC8C-674A-7347-9CC0-DF22FB1A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repetición: </a:t>
            </a:r>
            <a:r>
              <a:rPr lang="es-ES" dirty="0" err="1"/>
              <a:t>while</a:t>
            </a:r>
            <a:r>
              <a:rPr lang="es-ES" dirty="0"/>
              <a:t>, el do … </a:t>
            </a:r>
            <a:r>
              <a:rPr lang="es-ES" dirty="0" err="1"/>
              <a:t>while</a:t>
            </a:r>
            <a:r>
              <a:rPr lang="es-ES" dirty="0"/>
              <a:t>,  y </a:t>
            </a:r>
            <a:r>
              <a:rPr lang="es-ES" dirty="0" err="1"/>
              <a:t>for</a:t>
            </a:r>
            <a:endParaRPr lang="es-ES" dirty="0"/>
          </a:p>
          <a:p>
            <a:r>
              <a:rPr lang="es-ES" dirty="0"/>
              <a:t>Lazo “</a:t>
            </a:r>
            <a:r>
              <a:rPr lang="es-ES" dirty="0" err="1"/>
              <a:t>while</a:t>
            </a:r>
            <a:r>
              <a:rPr lang="es-ES" dirty="0"/>
              <a:t>”</a:t>
            </a:r>
            <a:br>
              <a:rPr lang="es-ES" dirty="0"/>
            </a:br>
            <a:r>
              <a:rPr lang="es-ES" dirty="0" err="1"/>
              <a:t>while</a:t>
            </a:r>
            <a:r>
              <a:rPr lang="es-ES" dirty="0"/>
              <a:t>( </a:t>
            </a:r>
            <a:r>
              <a:rPr lang="es-ES" dirty="0" err="1"/>
              <a:t>exp</a:t>
            </a:r>
            <a:r>
              <a:rPr lang="es-ES" dirty="0"/>
              <a:t> ) statement1;</a:t>
            </a:r>
            <a:br>
              <a:rPr lang="es-ES" dirty="0"/>
            </a:br>
            <a:r>
              <a:rPr lang="es-ES" dirty="0" err="1"/>
              <a:t>while</a:t>
            </a:r>
            <a:r>
              <a:rPr lang="es-ES" dirty="0"/>
              <a:t>( </a:t>
            </a:r>
            <a:r>
              <a:rPr lang="es-ES" dirty="0" err="1"/>
              <a:t>exp</a:t>
            </a:r>
            <a:r>
              <a:rPr lang="es-ES" dirty="0"/>
              <a:t> ) { </a:t>
            </a:r>
            <a:r>
              <a:rPr lang="es-ES" dirty="0" err="1"/>
              <a:t>statements</a:t>
            </a:r>
            <a:r>
              <a:rPr lang="es-ES" dirty="0"/>
              <a:t>; }</a:t>
            </a:r>
            <a:br>
              <a:rPr lang="es-ES" dirty="0"/>
            </a:br>
            <a:r>
              <a:rPr lang="es-ES" dirty="0"/>
              <a:t> </a:t>
            </a:r>
          </a:p>
          <a:p>
            <a:r>
              <a:rPr lang="es-ES" dirty="0"/>
              <a:t>   </a:t>
            </a:r>
            <a:r>
              <a:rPr lang="es-ES" dirty="0" err="1"/>
              <a:t>while</a:t>
            </a:r>
            <a:r>
              <a:rPr lang="es-ES" dirty="0"/>
              <a:t> (a&gt;b) a = x[i++];</a:t>
            </a:r>
            <a:br>
              <a:rPr lang="es-ES" dirty="0"/>
            </a:br>
            <a:r>
              <a:rPr lang="es-ES" dirty="0"/>
              <a:t>   </a:t>
            </a:r>
            <a:r>
              <a:rPr lang="es-ES" dirty="0" err="1"/>
              <a:t>while</a:t>
            </a:r>
            <a:r>
              <a:rPr lang="es-ES" dirty="0"/>
              <a:t> ( x &lt; 0 ) {</a:t>
            </a:r>
            <a:br>
              <a:rPr lang="es-ES" dirty="0"/>
            </a:br>
            <a:r>
              <a:rPr lang="es-ES" dirty="0"/>
              <a:t>        x = </a:t>
            </a:r>
            <a:r>
              <a:rPr lang="es-ES" dirty="0" err="1"/>
              <a:t>z.getX</a:t>
            </a:r>
            <a:r>
              <a:rPr lang="es-ES" dirty="0"/>
              <a:t>( ... );</a:t>
            </a:r>
            <a:br>
              <a:rPr lang="es-ES" dirty="0"/>
            </a:br>
            <a:r>
              <a:rPr lang="es-ES" dirty="0"/>
              <a:t>        y = y + x;</a:t>
            </a:r>
            <a:br>
              <a:rPr lang="es-ES" dirty="0"/>
            </a:br>
            <a:r>
              <a:rPr lang="es-ES" dirty="0"/>
              <a:t>    }  </a:t>
            </a:r>
          </a:p>
          <a:p>
            <a:r>
              <a:rPr lang="es-ES" dirty="0"/>
              <a:t>“</a:t>
            </a:r>
            <a:r>
              <a:rPr lang="es-ES" dirty="0" err="1"/>
              <a:t>while</a:t>
            </a:r>
            <a:r>
              <a:rPr lang="es-ES" dirty="0"/>
              <a:t>” permite evitar el viaje al bloque interno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3FA30-36FB-6F42-9C6A-8D6FC072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65478-C606-6C45-9108-68D0A642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66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4758-3900-154B-8068-B88CCB31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 Primer Programa en Java (1/3)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B2B80-97EA-7E43-88AC-F2C8E43F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970"/>
            <a:ext cx="10850217" cy="339966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Como en C y C++, en Java todo programa parte por la “función” </a:t>
            </a:r>
            <a:r>
              <a:rPr lang="es-ES" dirty="0" err="1"/>
              <a:t>main</a:t>
            </a:r>
            <a:r>
              <a:rPr lang="es-ES" dirty="0"/>
              <a:t>. Como en Java no existen funciones “al aire” como en los lenguajes no orientados a objetos, </a:t>
            </a:r>
            <a:r>
              <a:rPr lang="es-ES" dirty="0" err="1"/>
              <a:t>main</a:t>
            </a:r>
            <a:r>
              <a:rPr lang="es-ES" dirty="0"/>
              <a:t> debe ser un método de alguna clase.</a:t>
            </a:r>
          </a:p>
          <a:p>
            <a:r>
              <a:rPr lang="es-ES" dirty="0"/>
              <a:t>Corolarios: </a:t>
            </a:r>
          </a:p>
          <a:p>
            <a:pPr lvl="1"/>
            <a:r>
              <a:rPr lang="es-ES" dirty="0"/>
              <a:t>Todo programa Java debe tener al menos una clase.</a:t>
            </a:r>
          </a:p>
          <a:p>
            <a:pPr lvl="1"/>
            <a:r>
              <a:rPr lang="es-ES" dirty="0"/>
              <a:t>Todo programa Java debe tener el método </a:t>
            </a:r>
            <a:r>
              <a:rPr lang="es-ES" dirty="0" err="1"/>
              <a:t>main</a:t>
            </a:r>
            <a:r>
              <a:rPr lang="es-ES" dirty="0"/>
              <a:t> definido en alguna clase.</a:t>
            </a:r>
          </a:p>
          <a:p>
            <a:r>
              <a:rPr lang="es-ES" dirty="0"/>
              <a:t>Ver </a:t>
            </a:r>
            <a:r>
              <a:rPr lang="es-ES" dirty="0" err="1"/>
              <a:t>FirstSample.java</a:t>
            </a: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E9346-2C5E-C646-82CE-ABA5E0C7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BE489-1575-4340-A88B-A71ACB69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44EBD235-1B84-9D45-BF0B-B1B179F248B4}"/>
              </a:ext>
            </a:extLst>
          </p:cNvPr>
          <p:cNvSpPr/>
          <p:nvPr/>
        </p:nvSpPr>
        <p:spPr>
          <a:xfrm>
            <a:off x="4943619" y="4628351"/>
            <a:ext cx="4871440" cy="163339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333C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public class </a:t>
            </a:r>
            <a:r>
              <a:rPr lang="en-GB" sz="2000" b="0" strike="noStrike" spc="-1" dirty="0" err="1">
                <a:solidFill>
                  <a:srgbClr val="000080"/>
                </a:solidFill>
                <a:latin typeface="Arial"/>
              </a:rPr>
              <a:t>FirstSample</a:t>
            </a:r>
            <a:r>
              <a:rPr lang="es-ES" sz="2000" spc="-1" dirty="0">
                <a:solidFill>
                  <a:srgbClr val="333366"/>
                </a:solidFill>
                <a:latin typeface="Arial"/>
              </a:rPr>
              <a:t> </a:t>
            </a: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{  </a:t>
            </a:r>
            <a:endParaRPr lang="es-ES" sz="2000" b="0" strike="noStrike" spc="-1" dirty="0">
              <a:solidFill>
                <a:srgbClr val="333366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  public static void main(String[ ] </a:t>
            </a:r>
            <a:r>
              <a:rPr lang="en-GB" sz="2000" b="0" strike="noStrike" spc="-1" dirty="0" err="1">
                <a:solidFill>
                  <a:srgbClr val="000080"/>
                </a:solidFill>
                <a:latin typeface="Arial"/>
              </a:rPr>
              <a:t>args</a:t>
            </a: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)‏</a:t>
            </a:r>
            <a:r>
              <a:rPr lang="es-ES" sz="2000" spc="-1" dirty="0">
                <a:solidFill>
                  <a:srgbClr val="333366"/>
                </a:solidFill>
                <a:latin typeface="Arial"/>
              </a:rPr>
              <a:t> </a:t>
            </a: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{  </a:t>
            </a:r>
            <a:endParaRPr lang="es-ES" sz="2000" b="0" strike="noStrike" spc="-1" dirty="0">
              <a:solidFill>
                <a:srgbClr val="333366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    </a:t>
            </a:r>
            <a:r>
              <a:rPr lang="en-GB" sz="2000" b="0" strike="noStrike" spc="-1" dirty="0" err="1">
                <a:solidFill>
                  <a:srgbClr val="000080"/>
                </a:solidFill>
                <a:latin typeface="Arial"/>
              </a:rPr>
              <a:t>System.out.println</a:t>
            </a: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("Hello, </a:t>
            </a:r>
            <a:r>
              <a:rPr lang="en-GB" sz="2000" b="0" strike="noStrike" spc="-1" dirty="0" err="1">
                <a:solidFill>
                  <a:srgbClr val="000080"/>
                </a:solidFill>
                <a:latin typeface="Arial"/>
              </a:rPr>
              <a:t>Sansanos</a:t>
            </a: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!");</a:t>
            </a:r>
            <a:endParaRPr lang="es-ES" sz="2000" b="0" strike="noStrike" spc="-1" dirty="0">
              <a:solidFill>
                <a:srgbClr val="333366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  }</a:t>
            </a:r>
            <a:endParaRPr lang="es-ES" sz="2000" b="0" strike="noStrike" spc="-1" dirty="0">
              <a:solidFill>
                <a:srgbClr val="333366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}</a:t>
            </a:r>
            <a:endParaRPr lang="es-ES" sz="2000" b="0" strike="noStrike" spc="-1" dirty="0">
              <a:solidFill>
                <a:srgbClr val="333366"/>
              </a:solidFill>
              <a:latin typeface="Arial"/>
            </a:endParaRPr>
          </a:p>
        </p:txBody>
      </p:sp>
      <p:sp>
        <p:nvSpPr>
          <p:cNvPr id="11" name="CustomShape 4">
            <a:extLst>
              <a:ext uri="{FF2B5EF4-FFF2-40B4-BE49-F238E27FC236}">
                <a16:creationId xmlns:a16="http://schemas.microsoft.com/office/drawing/2014/main" id="{724EBD08-B096-634B-9327-7B17B74BC2A8}"/>
              </a:ext>
            </a:extLst>
          </p:cNvPr>
          <p:cNvSpPr/>
          <p:nvPr/>
        </p:nvSpPr>
        <p:spPr>
          <a:xfrm>
            <a:off x="7458917" y="3969616"/>
            <a:ext cx="4242228" cy="411036"/>
          </a:xfrm>
          <a:prstGeom prst="wedgeRoundRectCallout">
            <a:avLst>
              <a:gd name="adj1" fmla="val -48949"/>
              <a:gd name="adj2" fmla="val 129314"/>
              <a:gd name="adj3" fmla="val 16667"/>
            </a:avLst>
          </a:prstGeom>
          <a:solidFill>
            <a:srgbClr val="FFFF66"/>
          </a:solidFill>
          <a:ln w="9360">
            <a:solidFill>
              <a:srgbClr val="333399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</a:rPr>
              <a:t>Nombre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de 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</a:rPr>
              <a:t>archivo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</a:rPr>
              <a:t> =&gt;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</a:rPr>
              <a:t>FirstSample.java</a:t>
            </a:r>
            <a:endParaRPr lang="es-E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2631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E058-C958-FB41-8EC2-0DC1072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- Lazos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00193-BA42-2B40-B064-18EC886C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Lazo “do”</a:t>
            </a:r>
            <a:br>
              <a:rPr lang="es-ES" dirty="0"/>
            </a:br>
            <a:r>
              <a:rPr lang="es-ES" dirty="0"/>
              <a:t>do </a:t>
            </a:r>
            <a:r>
              <a:rPr lang="es-ES" dirty="0" err="1"/>
              <a:t>statement</a:t>
            </a:r>
            <a:r>
              <a:rPr lang="es-ES" dirty="0"/>
              <a:t>; </a:t>
            </a:r>
            <a:r>
              <a:rPr lang="es-ES" dirty="0" err="1"/>
              <a:t>while</a:t>
            </a:r>
            <a:r>
              <a:rPr lang="es-ES" dirty="0"/>
              <a:t>( </a:t>
            </a:r>
            <a:r>
              <a:rPr lang="es-ES" dirty="0" err="1"/>
              <a:t>exp</a:t>
            </a:r>
            <a:r>
              <a:rPr lang="es-ES" dirty="0"/>
              <a:t> ); </a:t>
            </a:r>
            <a:br>
              <a:rPr lang="es-ES" dirty="0"/>
            </a:br>
            <a:r>
              <a:rPr lang="es-ES" dirty="0"/>
              <a:t>do { </a:t>
            </a:r>
            <a:r>
              <a:rPr lang="es-ES" dirty="0" err="1"/>
              <a:t>statements</a:t>
            </a:r>
            <a:r>
              <a:rPr lang="es-ES" dirty="0"/>
              <a:t>; } </a:t>
            </a:r>
            <a:r>
              <a:rPr lang="es-ES" dirty="0" err="1"/>
              <a:t>while</a:t>
            </a:r>
            <a:r>
              <a:rPr lang="es-ES" dirty="0"/>
              <a:t>( </a:t>
            </a:r>
            <a:r>
              <a:rPr lang="es-ES" dirty="0" err="1"/>
              <a:t>exp</a:t>
            </a:r>
            <a:r>
              <a:rPr lang="es-ES" dirty="0"/>
              <a:t> );</a:t>
            </a:r>
          </a:p>
          <a:p>
            <a:r>
              <a:rPr lang="es-ES" dirty="0"/>
              <a:t>   do a = x[i++]; </a:t>
            </a:r>
            <a:r>
              <a:rPr lang="es-ES" dirty="0" err="1"/>
              <a:t>while</a:t>
            </a:r>
            <a:r>
              <a:rPr lang="es-ES" dirty="0"/>
              <a:t>( a&gt;z );</a:t>
            </a:r>
          </a:p>
          <a:p>
            <a:r>
              <a:rPr lang="es-ES" dirty="0"/>
              <a:t>   do {</a:t>
            </a:r>
            <a:br>
              <a:rPr lang="es-ES" dirty="0"/>
            </a:br>
            <a:r>
              <a:rPr lang="es-ES" dirty="0"/>
              <a:t>        x = </a:t>
            </a:r>
            <a:r>
              <a:rPr lang="es-ES" dirty="0" err="1"/>
              <a:t>z.getX</a:t>
            </a:r>
            <a:r>
              <a:rPr lang="es-ES" dirty="0"/>
              <a:t>( ... );</a:t>
            </a:r>
            <a:br>
              <a:rPr lang="es-ES" dirty="0"/>
            </a:br>
            <a:r>
              <a:rPr lang="es-ES" dirty="0"/>
              <a:t>        y = y + x;</a:t>
            </a:r>
            <a:br>
              <a:rPr lang="es-ES" dirty="0"/>
            </a:br>
            <a:r>
              <a:rPr lang="es-ES" dirty="0"/>
              <a:t>    } </a:t>
            </a:r>
            <a:r>
              <a:rPr lang="es-ES" dirty="0" err="1"/>
              <a:t>while</a:t>
            </a:r>
            <a:r>
              <a:rPr lang="es-ES" dirty="0"/>
              <a:t> ( x &gt; 0 );  </a:t>
            </a:r>
          </a:p>
          <a:p>
            <a:r>
              <a:rPr lang="es-ES" dirty="0"/>
              <a:t>“do” implica al menos un viaje al bloque interno.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D2B7F-B4E9-834B-A07C-91110E48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A4A6D-E65D-F448-BA12-AA2F79B5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0167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E422-6A62-2D44-BEC5-8076DD88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- Lazos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4681-101F-A249-84DF-415B4586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for</a:t>
            </a:r>
            <a:br>
              <a:rPr lang="es-ES" dirty="0"/>
            </a:br>
            <a:r>
              <a:rPr lang="es-ES" dirty="0" err="1"/>
              <a:t>for</a:t>
            </a:r>
            <a:r>
              <a:rPr lang="es-ES" dirty="0"/>
              <a:t>( exp1; exp2; exp3 ) { s; } </a:t>
            </a:r>
          </a:p>
          <a:p>
            <a:r>
              <a:rPr lang="es-ES" dirty="0"/>
              <a:t>equivalente a:</a:t>
            </a:r>
            <a:br>
              <a:rPr lang="es-ES" dirty="0"/>
            </a:br>
            <a:r>
              <a:rPr lang="es-ES" dirty="0"/>
              <a:t>  exp1; 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while</a:t>
            </a:r>
            <a:r>
              <a:rPr lang="es-ES" dirty="0"/>
              <a:t> ( exp2 ) </a:t>
            </a:r>
            <a:br>
              <a:rPr lang="es-ES" dirty="0"/>
            </a:br>
            <a:r>
              <a:rPr lang="es-ES" dirty="0"/>
              <a:t>         { s; exp3; }</a:t>
            </a:r>
          </a:p>
          <a:p>
            <a:r>
              <a:rPr lang="es-ES" dirty="0" err="1"/>
              <a:t>for</a:t>
            </a:r>
            <a:r>
              <a:rPr lang="es-ES" dirty="0"/>
              <a:t>( </a:t>
            </a:r>
            <a:r>
              <a:rPr lang="es-ES" dirty="0" err="1"/>
              <a:t>int</a:t>
            </a:r>
            <a:r>
              <a:rPr lang="es-ES" dirty="0"/>
              <a:t> k=0; k&lt;n; k++ ) { s; } // en este caso k no está definida después.</a:t>
            </a:r>
            <a:br>
              <a:rPr lang="es-ES" dirty="0"/>
            </a:br>
            <a:r>
              <a:rPr lang="es-ES" dirty="0"/>
              <a:t>equivale a:</a:t>
            </a:r>
            <a:br>
              <a:rPr lang="es-ES" dirty="0"/>
            </a:br>
            <a:r>
              <a:rPr lang="es-ES" dirty="0" err="1"/>
              <a:t>int</a:t>
            </a:r>
            <a:r>
              <a:rPr lang="es-ES" dirty="0"/>
              <a:t> k=0;</a:t>
            </a:r>
            <a:br>
              <a:rPr lang="es-ES" dirty="0"/>
            </a:br>
            <a:r>
              <a:rPr lang="es-ES" dirty="0" err="1"/>
              <a:t>while</a:t>
            </a:r>
            <a:r>
              <a:rPr lang="es-ES" dirty="0"/>
              <a:t>( k&lt;n ) { s; k++; }  // aquí k sí existe aún después del </a:t>
            </a:r>
            <a:r>
              <a:rPr lang="es-ES" dirty="0" err="1"/>
              <a:t>loop</a:t>
            </a:r>
            <a:r>
              <a:rPr lang="es-ES" dirty="0"/>
              <a:t>.</a:t>
            </a:r>
          </a:p>
          <a:p>
            <a:r>
              <a:rPr lang="es-ES" dirty="0"/>
              <a:t>Podemos poner cualquier expresión en las partes del lazo </a:t>
            </a:r>
            <a:r>
              <a:rPr lang="es-ES" dirty="0" err="1"/>
              <a:t>for</a:t>
            </a:r>
            <a:r>
              <a:rPr lang="es-ES" dirty="0"/>
              <a:t>, pero es buena práctica sólo inicializar, probar condición de término y actualizar la variable de control.</a:t>
            </a:r>
          </a:p>
          <a:p>
            <a:r>
              <a:rPr lang="es-ES" dirty="0"/>
              <a:t>Patrón estándar para  n  iteraciones!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F68D6-0E1B-8E4E-A26A-9B4BD702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5F9E5-19E9-1042-A668-F315F7FB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7840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7954-1F57-094D-8656-9B4C8862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- Lazos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557C2-AA02-1C48-BE4D-4F32185F9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2197030"/>
          </a:xfrm>
        </p:spPr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for</a:t>
            </a:r>
            <a:r>
              <a:rPr lang="es-ES" dirty="0">
                <a:solidFill>
                  <a:srgbClr val="FF0000"/>
                </a:solidFill>
              </a:rPr>
              <a:t> mejorado </a:t>
            </a:r>
            <a:r>
              <a:rPr lang="es-ES" dirty="0"/>
              <a:t>diseñado para el manejo de arreglos y Colecciones</a:t>
            </a:r>
          </a:p>
          <a:p>
            <a:r>
              <a:rPr lang="es-ES" dirty="0"/>
              <a:t>Las colecciones son clases ya definidas en Java que permiten agrupar varios objetos como en listas, colas, etc.</a:t>
            </a:r>
          </a:p>
          <a:p>
            <a:r>
              <a:rPr lang="es-ES" dirty="0"/>
              <a:t>La versión mejorada del </a:t>
            </a:r>
            <a:r>
              <a:rPr lang="es-ES" dirty="0" err="1"/>
              <a:t>for</a:t>
            </a:r>
            <a:r>
              <a:rPr lang="es-ES" dirty="0"/>
              <a:t> permite hacer lazos más compactos y fáciles de leer. Su estructura se desprende el siguiente ejemplo: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F16E0-5668-6248-BCCA-D15FE2C1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6EB6A-3D18-2A4F-88D2-F243FEFB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22</a:t>
            </a:fld>
            <a:endParaRPr lang="es-ES_tradnl"/>
          </a:p>
        </p:txBody>
      </p:sp>
      <p:sp>
        <p:nvSpPr>
          <p:cNvPr id="10" name="TextShape 2">
            <a:extLst>
              <a:ext uri="{FF2B5EF4-FFF2-40B4-BE49-F238E27FC236}">
                <a16:creationId xmlns:a16="http://schemas.microsoft.com/office/drawing/2014/main" id="{B0427909-AB0F-314B-B73D-C140D68DD749}"/>
              </a:ext>
            </a:extLst>
          </p:cNvPr>
          <p:cNvSpPr txBox="1"/>
          <p:nvPr/>
        </p:nvSpPr>
        <p:spPr>
          <a:xfrm>
            <a:off x="2327700" y="3572012"/>
            <a:ext cx="7536600" cy="278433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es-ES" sz="22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EnhancedForDemo</a:t>
            </a:r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{1,2,3,4,5,6,7,8,9,10};</a:t>
            </a:r>
          </a:p>
          <a:p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" + </a:t>
            </a:r>
            <a:r>
              <a:rPr lang="es-ES" sz="2200" b="0" strike="noStrike" spc="-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}</a:t>
            </a:r>
          </a:p>
          <a:p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r>
              <a:rPr lang="es-ES" sz="2200" b="0" strike="noStrike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7636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8AF9-5F05-594E-99F3-0F7FAB22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Sentencias - </a:t>
            </a:r>
            <a:r>
              <a:rPr lang="es-ES" dirty="0" err="1"/>
              <a:t>switch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45E6E-80AD-0640-ABE4-AEFC4BEB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Condicional múltiple</a:t>
            </a:r>
          </a:p>
          <a:p>
            <a:r>
              <a:rPr lang="es-ES" dirty="0" err="1"/>
              <a:t>switch</a:t>
            </a:r>
            <a:r>
              <a:rPr lang="es-ES" dirty="0"/>
              <a:t>( exp1 ) {</a:t>
            </a:r>
            <a:br>
              <a:rPr lang="es-ES" dirty="0"/>
            </a:br>
            <a:r>
              <a:rPr lang="es-ES" dirty="0"/>
              <a:t>    case x1: s1; break;  // si no ponemos break, sigue s2.</a:t>
            </a:r>
            <a:br>
              <a:rPr lang="es-ES" dirty="0"/>
            </a:br>
            <a:r>
              <a:rPr lang="es-ES" dirty="0"/>
              <a:t>    case x2: s2; break;</a:t>
            </a:r>
            <a:br>
              <a:rPr lang="es-ES" dirty="0"/>
            </a:br>
            <a:r>
              <a:rPr lang="es-ES" dirty="0"/>
              <a:t>    default: s3;</a:t>
            </a:r>
            <a:br>
              <a:rPr lang="es-ES" dirty="0"/>
            </a:br>
            <a:r>
              <a:rPr lang="es-ES" dirty="0"/>
              <a:t>    } </a:t>
            </a:r>
          </a:p>
          <a:p>
            <a:r>
              <a:rPr lang="es-ES" dirty="0"/>
              <a:t>Ejemplo:</a:t>
            </a:r>
            <a:br>
              <a:rPr lang="es-ES" dirty="0"/>
            </a:br>
            <a:r>
              <a:rPr lang="es-ES" dirty="0"/>
              <a:t>  </a:t>
            </a:r>
            <a:r>
              <a:rPr lang="es-ES" dirty="0" err="1"/>
              <a:t>switch</a:t>
            </a:r>
            <a:r>
              <a:rPr lang="es-ES" dirty="0"/>
              <a:t>( x ) {</a:t>
            </a:r>
            <a:br>
              <a:rPr lang="es-ES" dirty="0"/>
            </a:br>
            <a:r>
              <a:rPr lang="es-ES" dirty="0"/>
              <a:t>    case 1: y = a; break;</a:t>
            </a:r>
            <a:br>
              <a:rPr lang="es-ES" dirty="0"/>
            </a:br>
            <a:r>
              <a:rPr lang="es-ES" dirty="0"/>
              <a:t>    case 2: y = b; break;</a:t>
            </a:r>
            <a:br>
              <a:rPr lang="es-ES" dirty="0"/>
            </a:br>
            <a:r>
              <a:rPr lang="es-ES" dirty="0"/>
              <a:t>    default: y = c;</a:t>
            </a:r>
            <a:br>
              <a:rPr lang="es-ES" dirty="0"/>
            </a:br>
            <a:r>
              <a:rPr lang="es-ES" dirty="0"/>
              <a:t>  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C9093-DB9F-EB40-AB2A-EEF922D88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0F253-DF58-8545-A95D-7CB730A9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0182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EC04-A102-2F4E-8B1C-076E378F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Clases para tipos de datos primitivos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2FCA4-4A3F-7448-86C7-9A4778688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Estas clases son envoltorios (</a:t>
            </a:r>
            <a:r>
              <a:rPr lang="es-ES" dirty="0" err="1"/>
              <a:t>Wrappers</a:t>
            </a:r>
            <a:r>
              <a:rPr lang="es-ES" dirty="0"/>
              <a:t>)‏</a:t>
            </a:r>
          </a:p>
          <a:p>
            <a:r>
              <a:rPr lang="es-ES" dirty="0"/>
              <a:t>Crean objetos para los tipos estándares.</a:t>
            </a:r>
          </a:p>
          <a:p>
            <a:pPr lvl="1"/>
            <a:r>
              <a:rPr lang="es-ES" dirty="0" err="1"/>
              <a:t>java.lang</a:t>
            </a:r>
            <a:endParaRPr lang="es-ES" dirty="0"/>
          </a:p>
          <a:p>
            <a:pPr lvl="2"/>
            <a:r>
              <a:rPr lang="es-ES" dirty="0" err="1"/>
              <a:t>Boolean</a:t>
            </a:r>
            <a:endParaRPr lang="es-ES" dirty="0"/>
          </a:p>
          <a:p>
            <a:pPr lvl="2"/>
            <a:r>
              <a:rPr lang="es-ES" dirty="0" err="1"/>
              <a:t>Integer</a:t>
            </a:r>
            <a:endParaRPr lang="es-ES" dirty="0"/>
          </a:p>
          <a:p>
            <a:pPr lvl="2"/>
            <a:r>
              <a:rPr lang="es-ES" dirty="0"/>
              <a:t>Long</a:t>
            </a:r>
          </a:p>
          <a:p>
            <a:pPr lvl="2"/>
            <a:r>
              <a:rPr lang="es-ES" dirty="0" err="1"/>
              <a:t>Character</a:t>
            </a:r>
            <a:endParaRPr lang="es-ES" dirty="0"/>
          </a:p>
          <a:p>
            <a:pPr lvl="2"/>
            <a:r>
              <a:rPr lang="es-ES" dirty="0" err="1"/>
              <a:t>Float</a:t>
            </a:r>
            <a:endParaRPr lang="es-ES" dirty="0"/>
          </a:p>
          <a:p>
            <a:pPr lvl="2"/>
            <a:r>
              <a:rPr lang="es-ES" dirty="0" err="1"/>
              <a:t>Double</a:t>
            </a:r>
            <a:endParaRPr lang="es-ES" dirty="0"/>
          </a:p>
          <a:p>
            <a:r>
              <a:rPr lang="es-ES" dirty="0"/>
              <a:t>Un método importante en estas clases nos permite transformar un </a:t>
            </a:r>
            <a:r>
              <a:rPr lang="es-ES" dirty="0" err="1"/>
              <a:t>string</a:t>
            </a:r>
            <a:r>
              <a:rPr lang="es-ES" dirty="0"/>
              <a:t> que contiene números en un tipo básico (como </a:t>
            </a:r>
            <a:r>
              <a:rPr lang="es-ES" dirty="0" err="1"/>
              <a:t>atoi</a:t>
            </a:r>
            <a:r>
              <a:rPr lang="es-ES" dirty="0"/>
              <a:t>() en C). </a:t>
            </a:r>
            <a:br>
              <a:rPr lang="es-ES" dirty="0"/>
            </a:br>
            <a:r>
              <a:rPr lang="es-ES" dirty="0" err="1"/>
              <a:t>Ej</a:t>
            </a:r>
            <a:r>
              <a:rPr lang="es-ES" dirty="0"/>
              <a:t>: </a:t>
            </a:r>
            <a:r>
              <a:rPr lang="es-ES" dirty="0" err="1"/>
              <a:t>int</a:t>
            </a:r>
            <a:r>
              <a:rPr lang="es-ES" dirty="0"/>
              <a:t> a = </a:t>
            </a:r>
            <a:r>
              <a:rPr lang="es-ES" dirty="0" err="1"/>
              <a:t>Integer.parseInt</a:t>
            </a:r>
            <a:r>
              <a:rPr lang="es-ES" dirty="0"/>
              <a:t>(“3425”);</a:t>
            </a:r>
            <a:br>
              <a:rPr lang="es-ES" dirty="0"/>
            </a:br>
            <a:r>
              <a:rPr lang="es-ES" dirty="0"/>
              <a:t>hace que a tome el valor 3425.</a:t>
            </a:r>
            <a:br>
              <a:rPr lang="es-ES" dirty="0"/>
            </a:br>
            <a:r>
              <a:rPr lang="es-ES" dirty="0"/>
              <a:t>Se usó en ejemplo </a:t>
            </a:r>
            <a:r>
              <a:rPr lang="es-ES" dirty="0" err="1"/>
              <a:t>InputTest.java</a:t>
            </a: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2660B-B486-134B-BD36-2E92BCB6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5C2F2-C4F5-5941-87E4-1D99BAB9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1861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5A60-FF6E-B344-B71E-B55A90E2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Arreglos en Java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484D2-F4A0-DA46-A880-9AAEA0B2D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374619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Los arreglos almacenan una colección de valores de igual tipo, su acceso es vía un índice entero (0&lt;= índice &lt; </a:t>
            </a:r>
            <a:r>
              <a:rPr lang="es-ES" dirty="0" err="1"/>
              <a:t>max</a:t>
            </a:r>
            <a:r>
              <a:rPr lang="es-ES" dirty="0"/>
              <a:t>)</a:t>
            </a:r>
          </a:p>
          <a:p>
            <a:r>
              <a:rPr lang="es-ES" dirty="0"/>
              <a:t>Declaración de una variable arreglo de enteros: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[] a;  // hasta aquí sólo tenemos en identificador</a:t>
            </a:r>
          </a:p>
          <a:p>
            <a:pPr lvl="1"/>
            <a:r>
              <a:rPr lang="es-ES" dirty="0"/>
              <a:t> a = new </a:t>
            </a:r>
            <a:r>
              <a:rPr lang="es-ES" dirty="0" err="1"/>
              <a:t>int</a:t>
            </a:r>
            <a:r>
              <a:rPr lang="es-ES" dirty="0"/>
              <a:t>[100]; //recién ahora tenemos los datos</a:t>
            </a:r>
          </a:p>
          <a:p>
            <a:r>
              <a:rPr lang="es-ES" dirty="0"/>
              <a:t>Todos los arreglos son objetos de tamaño constante, definidos en tiempo de ejecución.</a:t>
            </a:r>
          </a:p>
          <a:p>
            <a:r>
              <a:rPr lang="es-ES" dirty="0"/>
              <a:t>Además de sus datos, todos los arreglo tienen el atributo constante </a:t>
            </a:r>
            <a:r>
              <a:rPr lang="es-ES" dirty="0" err="1"/>
              <a:t>length</a:t>
            </a:r>
            <a:r>
              <a:rPr lang="es-ES" dirty="0"/>
              <a:t>, el cual entrega el largo del arreglo.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8AF92-E69A-2B43-BD91-E3D8D0C6B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68751-A8AB-2544-95C7-33EADE03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25</a:t>
            </a:fld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D88005-764A-124D-9B12-D5AE385A4147}"/>
              </a:ext>
            </a:extLst>
          </p:cNvPr>
          <p:cNvSpPr txBox="1"/>
          <p:nvPr/>
        </p:nvSpPr>
        <p:spPr>
          <a:xfrm>
            <a:off x="2105628" y="4814031"/>
            <a:ext cx="74124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[] a = {3,5,7,11,17};      //creación con primeros valores.</a:t>
            </a:r>
          </a:p>
          <a:p>
            <a:pPr marL="0" indent="0">
              <a:buNone/>
            </a:pP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[] a = new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[20];        // sólo creación</a:t>
            </a:r>
          </a:p>
          <a:p>
            <a:pPr marL="0" indent="0">
              <a:buNone/>
            </a:pP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i=0; i&lt;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a.length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; i++)  // otra forma de inicializarlo</a:t>
            </a:r>
          </a:p>
          <a:p>
            <a:pPr marL="0" indent="0">
              <a:buNone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    a[i] = i;  </a:t>
            </a:r>
          </a:p>
        </p:txBody>
      </p:sp>
    </p:spTree>
    <p:extLst>
      <p:ext uri="{BB962C8B-B14F-4D97-AF65-F5344CB8AC3E}">
        <p14:creationId xmlns:p14="http://schemas.microsoft.com/office/powerpoint/2010/main" val="1987327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74BA-20FC-1D41-8770-DD9BB9A9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1" dirty="0">
                <a:solidFill>
                  <a:srgbClr val="000080"/>
                </a:solidFill>
                <a:latin typeface="Arial"/>
              </a:rPr>
              <a:t>Arreglos son objetos</a:t>
            </a:r>
            <a:endParaRPr lang="es-ES_trad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363EF-B018-2145-BD1C-761F40E9D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8000" indent="0">
              <a:spcAft>
                <a:spcPts val="539"/>
              </a:spcAft>
              <a:buClr>
                <a:srgbClr val="000000"/>
              </a:buClr>
              <a:buSzPct val="45000"/>
              <a:buNone/>
            </a:pPr>
            <a:r>
              <a:rPr lang="es-ES" sz="2800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es-ES" sz="2800" spc="-1" dirty="0">
                <a:solidFill>
                  <a:srgbClr val="000000"/>
                </a:solidFill>
                <a:latin typeface="Arial"/>
              </a:rPr>
              <a:t> [] a = new </a:t>
            </a:r>
            <a:r>
              <a:rPr lang="es-ES" sz="2800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es-ES" sz="2800" spc="-1" dirty="0">
                <a:solidFill>
                  <a:srgbClr val="000000"/>
                </a:solidFill>
                <a:latin typeface="Arial"/>
              </a:rPr>
              <a:t> [5];</a:t>
            </a:r>
          </a:p>
          <a:p>
            <a:pPr marL="108000" indent="0">
              <a:spcAft>
                <a:spcPts val="539"/>
              </a:spcAft>
              <a:buClr>
                <a:srgbClr val="000000"/>
              </a:buClr>
              <a:buSzPct val="45000"/>
              <a:buNone/>
            </a:pPr>
            <a:r>
              <a:rPr lang="es-ES" sz="2800" spc="-1" dirty="0" err="1">
                <a:solidFill>
                  <a:srgbClr val="000000"/>
                </a:solidFill>
                <a:latin typeface="Arial"/>
              </a:rPr>
              <a:t>Int</a:t>
            </a:r>
            <a:r>
              <a:rPr lang="es-ES" sz="2800" spc="-1" dirty="0">
                <a:solidFill>
                  <a:srgbClr val="000000"/>
                </a:solidFill>
                <a:latin typeface="Arial"/>
              </a:rPr>
              <a:t> [] b=a;</a:t>
            </a:r>
          </a:p>
          <a:p>
            <a:pPr marL="0" indent="0">
              <a:buNone/>
            </a:pPr>
            <a:endParaRPr lang="es-ES" sz="2800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endParaRPr lang="es-ES" sz="2800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buNone/>
            </a:pPr>
            <a:endParaRPr lang="es-ES" sz="2800" spc="-1" dirty="0">
              <a:solidFill>
                <a:srgbClr val="000000"/>
              </a:solidFill>
              <a:latin typeface="Arial"/>
            </a:endParaRPr>
          </a:p>
          <a:p>
            <a:pPr marL="108000" indent="0">
              <a:spcAft>
                <a:spcPts val="539"/>
              </a:spcAft>
              <a:buClr>
                <a:srgbClr val="000000"/>
              </a:buClr>
              <a:buSzPct val="45000"/>
              <a:buNone/>
            </a:pPr>
            <a:endParaRPr lang="es-ES" sz="2800" spc="-1" dirty="0">
              <a:solidFill>
                <a:srgbClr val="000000"/>
              </a:solidFill>
              <a:latin typeface="Arial"/>
            </a:endParaRPr>
          </a:p>
          <a:p>
            <a:pPr marL="108000" indent="0">
              <a:spcAft>
                <a:spcPts val="539"/>
              </a:spcAft>
              <a:buClr>
                <a:srgbClr val="000000"/>
              </a:buClr>
              <a:buSzPct val="45000"/>
              <a:buNone/>
            </a:pPr>
            <a:r>
              <a:rPr lang="es-ES" sz="2800" spc="-1" dirty="0">
                <a:solidFill>
                  <a:srgbClr val="000000"/>
                </a:solidFill>
                <a:latin typeface="Arial"/>
              </a:rPr>
              <a:t>Ojo los cambios en </a:t>
            </a:r>
            <a:r>
              <a:rPr lang="es-ES" sz="2800" b="1" spc="-1" dirty="0">
                <a:solidFill>
                  <a:srgbClr val="000000"/>
                </a:solidFill>
                <a:latin typeface="Arial"/>
              </a:rPr>
              <a:t>b</a:t>
            </a:r>
            <a:r>
              <a:rPr lang="es-ES" sz="2800" spc="-1" dirty="0">
                <a:solidFill>
                  <a:srgbClr val="000000"/>
                </a:solidFill>
                <a:latin typeface="Arial"/>
              </a:rPr>
              <a:t>, afectarán </a:t>
            </a:r>
            <a:r>
              <a:rPr lang="es-ES" sz="2800" b="1" spc="-1" dirty="0">
                <a:solidFill>
                  <a:srgbClr val="000000"/>
                </a:solidFill>
                <a:latin typeface="Arial"/>
              </a:rPr>
              <a:t>a</a:t>
            </a:r>
            <a:r>
              <a:rPr lang="es-ES" sz="2800" spc="-1" dirty="0">
                <a:solidFill>
                  <a:srgbClr val="000000"/>
                </a:solidFill>
                <a:latin typeface="Arial"/>
              </a:rPr>
              <a:t> y viceversa.</a:t>
            </a:r>
          </a:p>
          <a:p>
            <a:pPr marL="108000" indent="0">
              <a:spcAft>
                <a:spcPts val="539"/>
              </a:spcAft>
              <a:buClr>
                <a:srgbClr val="000000"/>
              </a:buClr>
              <a:buSzPct val="45000"/>
              <a:buNone/>
            </a:pPr>
            <a:r>
              <a:rPr lang="es-ES" sz="2800" spc="-1" dirty="0">
                <a:solidFill>
                  <a:srgbClr val="000000"/>
                </a:solidFill>
                <a:latin typeface="Arial"/>
              </a:rPr>
              <a:t>a[2]=3;  // hará que b[2] sea 3.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FD0AA-2220-3A48-923D-8743DECC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57B81-26FB-0441-84FD-688004E6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26</a:t>
            </a:fld>
            <a:endParaRPr lang="es-ES_tradnl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94B1A0FD-3697-1646-8B53-0369D0608967}"/>
              </a:ext>
            </a:extLst>
          </p:cNvPr>
          <p:cNvGrpSpPr/>
          <p:nvPr/>
        </p:nvGrpSpPr>
        <p:grpSpPr>
          <a:xfrm>
            <a:off x="7611240" y="2513744"/>
            <a:ext cx="999360" cy="646560"/>
            <a:chOff x="5774760" y="2085480"/>
            <a:chExt cx="999360" cy="646560"/>
          </a:xfrm>
        </p:grpSpPr>
        <p:sp>
          <p:nvSpPr>
            <p:cNvPr id="8" name="CustomShape 4">
              <a:extLst>
                <a:ext uri="{FF2B5EF4-FFF2-40B4-BE49-F238E27FC236}">
                  <a16:creationId xmlns:a16="http://schemas.microsoft.com/office/drawing/2014/main" id="{4AA7F8B5-6151-F647-92CC-75A778612513}"/>
                </a:ext>
              </a:extLst>
            </p:cNvPr>
            <p:cNvSpPr/>
            <p:nvPr/>
          </p:nvSpPr>
          <p:spPr>
            <a:xfrm>
              <a:off x="5774760" y="2085480"/>
              <a:ext cx="999360" cy="12924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CustomShape 5">
              <a:extLst>
                <a:ext uri="{FF2B5EF4-FFF2-40B4-BE49-F238E27FC236}">
                  <a16:creationId xmlns:a16="http://schemas.microsoft.com/office/drawing/2014/main" id="{CE3496B8-83AA-7E41-BD79-8A0C7E4E73CE}"/>
                </a:ext>
              </a:extLst>
            </p:cNvPr>
            <p:cNvSpPr/>
            <p:nvPr/>
          </p:nvSpPr>
          <p:spPr>
            <a:xfrm>
              <a:off x="5774760" y="2343960"/>
              <a:ext cx="999360" cy="12960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CustomShape 6">
              <a:extLst>
                <a:ext uri="{FF2B5EF4-FFF2-40B4-BE49-F238E27FC236}">
                  <a16:creationId xmlns:a16="http://schemas.microsoft.com/office/drawing/2014/main" id="{14D3DA43-169F-6344-969A-0218FB09DCEC}"/>
                </a:ext>
              </a:extLst>
            </p:cNvPr>
            <p:cNvSpPr/>
            <p:nvPr/>
          </p:nvSpPr>
          <p:spPr>
            <a:xfrm>
              <a:off x="5774760" y="2214720"/>
              <a:ext cx="999360" cy="12924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CustomShape 7">
              <a:extLst>
                <a:ext uri="{FF2B5EF4-FFF2-40B4-BE49-F238E27FC236}">
                  <a16:creationId xmlns:a16="http://schemas.microsoft.com/office/drawing/2014/main" id="{B8CCC114-9C6C-CA48-9BF2-A6AF6FE0514B}"/>
                </a:ext>
              </a:extLst>
            </p:cNvPr>
            <p:cNvSpPr/>
            <p:nvPr/>
          </p:nvSpPr>
          <p:spPr>
            <a:xfrm>
              <a:off x="5774760" y="2473560"/>
              <a:ext cx="999360" cy="12924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8">
              <a:extLst>
                <a:ext uri="{FF2B5EF4-FFF2-40B4-BE49-F238E27FC236}">
                  <a16:creationId xmlns:a16="http://schemas.microsoft.com/office/drawing/2014/main" id="{79B0D566-4F54-4F40-9E4A-B03644E2E468}"/>
                </a:ext>
              </a:extLst>
            </p:cNvPr>
            <p:cNvSpPr/>
            <p:nvPr/>
          </p:nvSpPr>
          <p:spPr>
            <a:xfrm>
              <a:off x="5774760" y="2602800"/>
              <a:ext cx="999360" cy="12924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" name="CustomShape 9">
            <a:extLst>
              <a:ext uri="{FF2B5EF4-FFF2-40B4-BE49-F238E27FC236}">
                <a16:creationId xmlns:a16="http://schemas.microsoft.com/office/drawing/2014/main" id="{FFE97307-4845-7C41-A613-32045C2390BA}"/>
              </a:ext>
            </a:extLst>
          </p:cNvPr>
          <p:cNvSpPr/>
          <p:nvPr/>
        </p:nvSpPr>
        <p:spPr>
          <a:xfrm>
            <a:off x="5412360" y="2383784"/>
            <a:ext cx="799920" cy="25164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TextShape 10">
            <a:extLst>
              <a:ext uri="{FF2B5EF4-FFF2-40B4-BE49-F238E27FC236}">
                <a16:creationId xmlns:a16="http://schemas.microsoft.com/office/drawing/2014/main" id="{DA475516-DB33-A74A-9D99-ED5270AF80A5}"/>
              </a:ext>
            </a:extLst>
          </p:cNvPr>
          <p:cNvSpPr txBox="1"/>
          <p:nvPr/>
        </p:nvSpPr>
        <p:spPr>
          <a:xfrm>
            <a:off x="5034720" y="2445344"/>
            <a:ext cx="399600" cy="344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000" b="1" strike="noStrike" spc="-1">
                <a:latin typeface="Arial"/>
              </a:rPr>
              <a:t>a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5" name="CustomShape 11">
            <a:extLst>
              <a:ext uri="{FF2B5EF4-FFF2-40B4-BE49-F238E27FC236}">
                <a16:creationId xmlns:a16="http://schemas.microsoft.com/office/drawing/2014/main" id="{FE16B9DE-820E-7348-9B91-4A68E1F430CB}"/>
              </a:ext>
            </a:extLst>
          </p:cNvPr>
          <p:cNvSpPr/>
          <p:nvPr/>
        </p:nvSpPr>
        <p:spPr>
          <a:xfrm>
            <a:off x="5412360" y="2901824"/>
            <a:ext cx="799920" cy="18216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TextShape 12">
            <a:extLst>
              <a:ext uri="{FF2B5EF4-FFF2-40B4-BE49-F238E27FC236}">
                <a16:creationId xmlns:a16="http://schemas.microsoft.com/office/drawing/2014/main" id="{2D31A3F6-F5E8-CC40-A62F-12967C8059B6}"/>
              </a:ext>
            </a:extLst>
          </p:cNvPr>
          <p:cNvSpPr txBox="1"/>
          <p:nvPr/>
        </p:nvSpPr>
        <p:spPr>
          <a:xfrm>
            <a:off x="5034720" y="2914784"/>
            <a:ext cx="399600" cy="344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000" b="1" strike="noStrike" spc="-1">
                <a:latin typeface="Arial"/>
              </a:rPr>
              <a:t>b</a:t>
            </a:r>
            <a:endParaRPr lang="es-ES" sz="2000" b="0" strike="noStrike" spc="-1">
              <a:latin typeface="Arial"/>
            </a:endParaRP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8B5DCC26-223A-8440-BC22-23F6E91C4514}"/>
              </a:ext>
            </a:extLst>
          </p:cNvPr>
          <p:cNvSpPr/>
          <p:nvPr/>
        </p:nvSpPr>
        <p:spPr>
          <a:xfrm>
            <a:off x="5812320" y="2513744"/>
            <a:ext cx="179892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CAD1CD75-F3B8-7046-B7A5-41121571AA75}"/>
              </a:ext>
            </a:extLst>
          </p:cNvPr>
          <p:cNvSpPr/>
          <p:nvPr/>
        </p:nvSpPr>
        <p:spPr>
          <a:xfrm flipV="1">
            <a:off x="5812320" y="2513384"/>
            <a:ext cx="1798920" cy="5176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A38B97-9B21-AF47-9E95-E4281FA74E1B}"/>
              </a:ext>
            </a:extLst>
          </p:cNvPr>
          <p:cNvSpPr/>
          <p:nvPr/>
        </p:nvSpPr>
        <p:spPr>
          <a:xfrm>
            <a:off x="2025570" y="1176323"/>
            <a:ext cx="2384385" cy="6315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BABC38-B1F9-024D-83E9-1714AF7ABB14}"/>
              </a:ext>
            </a:extLst>
          </p:cNvPr>
          <p:cNvCxnSpPr>
            <a:stCxn id="19" idx="6"/>
          </p:cNvCxnSpPr>
          <p:nvPr/>
        </p:nvCxnSpPr>
        <p:spPr>
          <a:xfrm>
            <a:off x="4409955" y="1492100"/>
            <a:ext cx="3298784" cy="891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447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AF2E-9618-2E46-806A-F2C4309B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Arreglos Multidimensionales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53E08-8203-4A4E-A95F-7568E335B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4729117"/>
          </a:xfrm>
        </p:spPr>
        <p:txBody>
          <a:bodyPr>
            <a:normAutofit/>
          </a:bodyPr>
          <a:lstStyle/>
          <a:p>
            <a:r>
              <a:rPr lang="es-ES" dirty="0" err="1"/>
              <a:t>int</a:t>
            </a:r>
            <a:r>
              <a:rPr lang="es-ES" dirty="0"/>
              <a:t> [] [] matriz = {{1,2,3},{4,5,6},{7,8,9}};</a:t>
            </a:r>
          </a:p>
          <a:p>
            <a:r>
              <a:rPr lang="es-ES" dirty="0"/>
              <a:t>Acceso </a:t>
            </a:r>
            <a:r>
              <a:rPr lang="es-ES" dirty="0" err="1"/>
              <a:t>int</a:t>
            </a:r>
            <a:r>
              <a:rPr lang="es-ES" dirty="0"/>
              <a:t> a = matriz[1,2];  // será el 6 porque parten de 0</a:t>
            </a:r>
          </a:p>
          <a:p>
            <a:r>
              <a:rPr lang="es-ES" dirty="0"/>
              <a:t>Los arreglos multidimensionales son en realidad arreglos de arreglos. Como curiosidad, podrían no ser cuadrados.</a:t>
            </a:r>
          </a:p>
          <a:p>
            <a:r>
              <a:rPr lang="es-ES" dirty="0" err="1"/>
              <a:t>int</a:t>
            </a:r>
            <a:r>
              <a:rPr lang="es-ES" dirty="0"/>
              <a:t> [] [] triangular = new </a:t>
            </a:r>
            <a:r>
              <a:rPr lang="es-ES" dirty="0" err="1"/>
              <a:t>int</a:t>
            </a:r>
            <a:r>
              <a:rPr lang="es-ES" dirty="0"/>
              <a:t> [5][]; 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n=0; n&lt;</a:t>
            </a:r>
            <a:r>
              <a:rPr lang="es-ES" dirty="0" err="1"/>
              <a:t>triangular.length</a:t>
            </a:r>
            <a:r>
              <a:rPr lang="es-ES" dirty="0"/>
              <a:t>; n++) {</a:t>
            </a:r>
          </a:p>
          <a:p>
            <a:pPr marL="0" indent="0">
              <a:buNone/>
            </a:pPr>
            <a:r>
              <a:rPr lang="es-ES" dirty="0"/>
              <a:t>         triangular[n]=new </a:t>
            </a:r>
            <a:r>
              <a:rPr lang="es-ES" dirty="0" err="1"/>
              <a:t>int</a:t>
            </a:r>
            <a:r>
              <a:rPr lang="es-ES" dirty="0"/>
              <a:t>[n+1];</a:t>
            </a:r>
          </a:p>
          <a:p>
            <a:pPr marL="0" indent="0">
              <a:buNone/>
            </a:pPr>
            <a:r>
              <a:rPr lang="es-ES" dirty="0"/>
              <a:t>         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j=0; j &lt; triangular[n].</a:t>
            </a:r>
            <a:r>
              <a:rPr lang="es-ES" dirty="0" err="1"/>
              <a:t>length</a:t>
            </a:r>
            <a:r>
              <a:rPr lang="es-ES" dirty="0"/>
              <a:t>; </a:t>
            </a:r>
            <a:r>
              <a:rPr lang="es-ES" dirty="0" err="1"/>
              <a:t>j++</a:t>
            </a:r>
            <a:r>
              <a:rPr lang="es-ES" dirty="0"/>
              <a:t>)</a:t>
            </a:r>
          </a:p>
          <a:p>
            <a:pPr marL="0" indent="0">
              <a:buNone/>
            </a:pPr>
            <a:r>
              <a:rPr lang="es-ES" dirty="0"/>
              <a:t>             triangular[n][j] = </a:t>
            </a:r>
            <a:r>
              <a:rPr lang="es-ES" dirty="0" err="1"/>
              <a:t>n+j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583B1-BA28-0A49-B2C2-5F87CEF8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5C1CD-E4D9-6A4E-8555-FD0C622A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27</a:t>
            </a:fld>
            <a:endParaRPr lang="es-ES_tradnl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11E23959-1C4F-D645-8DD9-D73E2D566116}"/>
              </a:ext>
            </a:extLst>
          </p:cNvPr>
          <p:cNvGrpSpPr/>
          <p:nvPr/>
        </p:nvGrpSpPr>
        <p:grpSpPr>
          <a:xfrm>
            <a:off x="5143260" y="5065982"/>
            <a:ext cx="1143000" cy="857160"/>
            <a:chOff x="2921760" y="3777480"/>
            <a:chExt cx="1143000" cy="857160"/>
          </a:xfrm>
        </p:grpSpPr>
        <p:sp>
          <p:nvSpPr>
            <p:cNvPr id="11" name="CustomShape 4">
              <a:extLst>
                <a:ext uri="{FF2B5EF4-FFF2-40B4-BE49-F238E27FC236}">
                  <a16:creationId xmlns:a16="http://schemas.microsoft.com/office/drawing/2014/main" id="{AAB59AF1-2C9B-6C4D-B2B4-CC28AB7C8735}"/>
                </a:ext>
              </a:extLst>
            </p:cNvPr>
            <p:cNvSpPr/>
            <p:nvPr/>
          </p:nvSpPr>
          <p:spPr>
            <a:xfrm>
              <a:off x="2921760" y="3777480"/>
              <a:ext cx="1143000" cy="17136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CustomShape 5">
              <a:extLst>
                <a:ext uri="{FF2B5EF4-FFF2-40B4-BE49-F238E27FC236}">
                  <a16:creationId xmlns:a16="http://schemas.microsoft.com/office/drawing/2014/main" id="{BAEA8BCD-25A9-B241-A1AF-9397820DBC76}"/>
                </a:ext>
              </a:extLst>
            </p:cNvPr>
            <p:cNvSpPr/>
            <p:nvPr/>
          </p:nvSpPr>
          <p:spPr>
            <a:xfrm>
              <a:off x="2921760" y="4120200"/>
              <a:ext cx="1143000" cy="17136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CustomShape 6">
              <a:extLst>
                <a:ext uri="{FF2B5EF4-FFF2-40B4-BE49-F238E27FC236}">
                  <a16:creationId xmlns:a16="http://schemas.microsoft.com/office/drawing/2014/main" id="{F779E909-B4DE-594B-8EB2-E491038C40BB}"/>
                </a:ext>
              </a:extLst>
            </p:cNvPr>
            <p:cNvSpPr/>
            <p:nvPr/>
          </p:nvSpPr>
          <p:spPr>
            <a:xfrm>
              <a:off x="2921760" y="3948840"/>
              <a:ext cx="1143000" cy="17136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CustomShape 7">
              <a:extLst>
                <a:ext uri="{FF2B5EF4-FFF2-40B4-BE49-F238E27FC236}">
                  <a16:creationId xmlns:a16="http://schemas.microsoft.com/office/drawing/2014/main" id="{8D922E50-7B19-1947-9219-F918B61FC756}"/>
                </a:ext>
              </a:extLst>
            </p:cNvPr>
            <p:cNvSpPr/>
            <p:nvPr/>
          </p:nvSpPr>
          <p:spPr>
            <a:xfrm>
              <a:off x="2921760" y="4291560"/>
              <a:ext cx="1143000" cy="17172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CustomShape 8">
              <a:extLst>
                <a:ext uri="{FF2B5EF4-FFF2-40B4-BE49-F238E27FC236}">
                  <a16:creationId xmlns:a16="http://schemas.microsoft.com/office/drawing/2014/main" id="{B0079A17-A3E2-944E-8F66-DAC44CEE3183}"/>
                </a:ext>
              </a:extLst>
            </p:cNvPr>
            <p:cNvSpPr/>
            <p:nvPr/>
          </p:nvSpPr>
          <p:spPr>
            <a:xfrm>
              <a:off x="2921760" y="4463280"/>
              <a:ext cx="1143000" cy="17136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" name="CustomShape 9">
            <a:extLst>
              <a:ext uri="{FF2B5EF4-FFF2-40B4-BE49-F238E27FC236}">
                <a16:creationId xmlns:a16="http://schemas.microsoft.com/office/drawing/2014/main" id="{AEC0DF63-E84F-424B-932B-B8A1C580052D}"/>
              </a:ext>
            </a:extLst>
          </p:cNvPr>
          <p:cNvSpPr/>
          <p:nvPr/>
        </p:nvSpPr>
        <p:spPr>
          <a:xfrm>
            <a:off x="2884657" y="5550536"/>
            <a:ext cx="914400" cy="33336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TextShape 10">
            <a:extLst>
              <a:ext uri="{FF2B5EF4-FFF2-40B4-BE49-F238E27FC236}">
                <a16:creationId xmlns:a16="http://schemas.microsoft.com/office/drawing/2014/main" id="{EAF48B9C-72D0-F34B-A3BD-8ABFD333A478}"/>
              </a:ext>
            </a:extLst>
          </p:cNvPr>
          <p:cNvSpPr txBox="1"/>
          <p:nvPr/>
        </p:nvSpPr>
        <p:spPr>
          <a:xfrm>
            <a:off x="2595899" y="5873821"/>
            <a:ext cx="1578240" cy="344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2000" b="1" strike="noStrike" spc="-1" dirty="0">
                <a:latin typeface="Arial"/>
              </a:rPr>
              <a:t>triangular</a:t>
            </a:r>
            <a:endParaRPr lang="es-ES" sz="2000" b="0" strike="noStrike" spc="-1" dirty="0">
              <a:latin typeface="Arial"/>
            </a:endParaRPr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CA2C14C9-73D8-5E47-BAA3-B28EE0FF83A6}"/>
              </a:ext>
            </a:extLst>
          </p:cNvPr>
          <p:cNvSpPr/>
          <p:nvPr/>
        </p:nvSpPr>
        <p:spPr>
          <a:xfrm flipV="1">
            <a:off x="3346679" y="5145716"/>
            <a:ext cx="1719491" cy="5432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17898B82-8D82-6142-A9AB-ED2FEEB0CA7A}"/>
              </a:ext>
            </a:extLst>
          </p:cNvPr>
          <p:cNvGrpSpPr/>
          <p:nvPr/>
        </p:nvGrpSpPr>
        <p:grpSpPr>
          <a:xfrm>
            <a:off x="9206250" y="5596435"/>
            <a:ext cx="1371600" cy="1125039"/>
            <a:chOff x="6858000" y="4457880"/>
            <a:chExt cx="1371600" cy="857160"/>
          </a:xfrm>
        </p:grpSpPr>
        <p:sp>
          <p:nvSpPr>
            <p:cNvPr id="20" name="CustomShape 13">
              <a:extLst>
                <a:ext uri="{FF2B5EF4-FFF2-40B4-BE49-F238E27FC236}">
                  <a16:creationId xmlns:a16="http://schemas.microsoft.com/office/drawing/2014/main" id="{CC35C531-7173-624B-97AD-AFE8924F09B2}"/>
                </a:ext>
              </a:extLst>
            </p:cNvPr>
            <p:cNvSpPr/>
            <p:nvPr/>
          </p:nvSpPr>
          <p:spPr>
            <a:xfrm>
              <a:off x="6858000" y="4457880"/>
              <a:ext cx="1371600" cy="17136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ES" sz="1800" b="0" strike="noStrike" spc="-1">
                  <a:latin typeface="Arial"/>
                </a:rPr>
                <a:t>4</a:t>
              </a:r>
            </a:p>
          </p:txBody>
        </p:sp>
        <p:sp>
          <p:nvSpPr>
            <p:cNvPr id="21" name="CustomShape 14">
              <a:extLst>
                <a:ext uri="{FF2B5EF4-FFF2-40B4-BE49-F238E27FC236}">
                  <a16:creationId xmlns:a16="http://schemas.microsoft.com/office/drawing/2014/main" id="{A2FFFFE1-7CC0-A14C-9FD3-1931B9D937D3}"/>
                </a:ext>
              </a:extLst>
            </p:cNvPr>
            <p:cNvSpPr/>
            <p:nvPr/>
          </p:nvSpPr>
          <p:spPr>
            <a:xfrm>
              <a:off x="6858000" y="4800600"/>
              <a:ext cx="1371600" cy="17136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ES" sz="1800" b="0" strike="noStrike" spc="-1">
                  <a:latin typeface="Arial"/>
                </a:rPr>
                <a:t>6</a:t>
              </a:r>
            </a:p>
          </p:txBody>
        </p:sp>
        <p:sp>
          <p:nvSpPr>
            <p:cNvPr id="22" name="CustomShape 15">
              <a:extLst>
                <a:ext uri="{FF2B5EF4-FFF2-40B4-BE49-F238E27FC236}">
                  <a16:creationId xmlns:a16="http://schemas.microsoft.com/office/drawing/2014/main" id="{ED5D96C0-261C-3845-B7AB-BDDCC0EF4656}"/>
                </a:ext>
              </a:extLst>
            </p:cNvPr>
            <p:cNvSpPr/>
            <p:nvPr/>
          </p:nvSpPr>
          <p:spPr>
            <a:xfrm>
              <a:off x="6858000" y="4629240"/>
              <a:ext cx="1371600" cy="17136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ES" sz="1800" b="0" strike="noStrike" spc="-1">
                  <a:latin typeface="Arial"/>
                </a:rPr>
                <a:t>5</a:t>
              </a:r>
            </a:p>
          </p:txBody>
        </p:sp>
        <p:sp>
          <p:nvSpPr>
            <p:cNvPr id="23" name="CustomShape 16">
              <a:extLst>
                <a:ext uri="{FF2B5EF4-FFF2-40B4-BE49-F238E27FC236}">
                  <a16:creationId xmlns:a16="http://schemas.microsoft.com/office/drawing/2014/main" id="{FDE7553A-2C0C-9E42-9D84-E3A68F0F6256}"/>
                </a:ext>
              </a:extLst>
            </p:cNvPr>
            <p:cNvSpPr/>
            <p:nvPr/>
          </p:nvSpPr>
          <p:spPr>
            <a:xfrm>
              <a:off x="6858000" y="4971960"/>
              <a:ext cx="1371600" cy="17172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ES" sz="1800" b="0" strike="noStrike" spc="-1">
                  <a:latin typeface="Arial"/>
                </a:rPr>
                <a:t>7</a:t>
              </a:r>
            </a:p>
          </p:txBody>
        </p:sp>
        <p:sp>
          <p:nvSpPr>
            <p:cNvPr id="24" name="CustomShape 17">
              <a:extLst>
                <a:ext uri="{FF2B5EF4-FFF2-40B4-BE49-F238E27FC236}">
                  <a16:creationId xmlns:a16="http://schemas.microsoft.com/office/drawing/2014/main" id="{3A4DDF7A-196A-3E4F-B6E0-96CE40F6AD90}"/>
                </a:ext>
              </a:extLst>
            </p:cNvPr>
            <p:cNvSpPr/>
            <p:nvPr/>
          </p:nvSpPr>
          <p:spPr>
            <a:xfrm>
              <a:off x="6858000" y="5143680"/>
              <a:ext cx="1371600" cy="17136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ES" sz="1800" b="0" strike="noStrike" spc="-1">
                  <a:latin typeface="Arial"/>
                </a:rPr>
                <a:t>8</a:t>
              </a:r>
            </a:p>
          </p:txBody>
        </p:sp>
      </p:grpSp>
      <p:sp>
        <p:nvSpPr>
          <p:cNvPr id="25" name="CustomShape 18">
            <a:extLst>
              <a:ext uri="{FF2B5EF4-FFF2-40B4-BE49-F238E27FC236}">
                <a16:creationId xmlns:a16="http://schemas.microsoft.com/office/drawing/2014/main" id="{EB4F0356-182F-0849-971A-1A19FF792DF0}"/>
              </a:ext>
            </a:extLst>
          </p:cNvPr>
          <p:cNvSpPr/>
          <p:nvPr/>
        </p:nvSpPr>
        <p:spPr>
          <a:xfrm>
            <a:off x="7059720" y="4879362"/>
            <a:ext cx="1143000" cy="17136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s-ES" sz="1350" b="0" strike="noStrike" spc="-1">
                <a:latin typeface="Arial"/>
              </a:rPr>
              <a:t>0</a:t>
            </a:r>
          </a:p>
        </p:txBody>
      </p:sp>
      <p:grpSp>
        <p:nvGrpSpPr>
          <p:cNvPr id="26" name="Group 19">
            <a:extLst>
              <a:ext uri="{FF2B5EF4-FFF2-40B4-BE49-F238E27FC236}">
                <a16:creationId xmlns:a16="http://schemas.microsoft.com/office/drawing/2014/main" id="{085A9DC2-A461-5D4C-B6A3-D58EA8B21D75}"/>
              </a:ext>
            </a:extLst>
          </p:cNvPr>
          <p:cNvGrpSpPr/>
          <p:nvPr/>
        </p:nvGrpSpPr>
        <p:grpSpPr>
          <a:xfrm>
            <a:off x="7289039" y="5202608"/>
            <a:ext cx="1143000" cy="528665"/>
            <a:chOff x="5257800" y="3943440"/>
            <a:chExt cx="1143000" cy="342720"/>
          </a:xfrm>
        </p:grpSpPr>
        <p:sp>
          <p:nvSpPr>
            <p:cNvPr id="27" name="CustomShape 20">
              <a:extLst>
                <a:ext uri="{FF2B5EF4-FFF2-40B4-BE49-F238E27FC236}">
                  <a16:creationId xmlns:a16="http://schemas.microsoft.com/office/drawing/2014/main" id="{C96D58FF-B2CC-144E-B36E-2402A1FF426F}"/>
                </a:ext>
              </a:extLst>
            </p:cNvPr>
            <p:cNvSpPr/>
            <p:nvPr/>
          </p:nvSpPr>
          <p:spPr>
            <a:xfrm>
              <a:off x="5257800" y="3943440"/>
              <a:ext cx="1143000" cy="17136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ES" sz="1800" b="0" strike="noStrike" spc="-1">
                  <a:latin typeface="Arial"/>
                </a:rPr>
                <a:t>1</a:t>
              </a:r>
            </a:p>
          </p:txBody>
        </p:sp>
        <p:sp>
          <p:nvSpPr>
            <p:cNvPr id="28" name="CustomShape 21">
              <a:extLst>
                <a:ext uri="{FF2B5EF4-FFF2-40B4-BE49-F238E27FC236}">
                  <a16:creationId xmlns:a16="http://schemas.microsoft.com/office/drawing/2014/main" id="{928A0801-2816-9B4B-9518-157431F5F23B}"/>
                </a:ext>
              </a:extLst>
            </p:cNvPr>
            <p:cNvSpPr/>
            <p:nvPr/>
          </p:nvSpPr>
          <p:spPr>
            <a:xfrm>
              <a:off x="5257800" y="4114800"/>
              <a:ext cx="1143000" cy="171360"/>
            </a:xfrm>
            <a:prstGeom prst="rect">
              <a:avLst/>
            </a:prstGeom>
            <a:solidFill>
              <a:srgbClr val="99CCFF"/>
            </a:solidFill>
            <a:ln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s-ES" sz="1800" b="0" strike="noStrike" spc="-1">
                  <a:latin typeface="Arial"/>
                </a:rPr>
                <a:t>2</a:t>
              </a:r>
            </a:p>
          </p:txBody>
        </p:sp>
      </p:grpSp>
      <p:sp>
        <p:nvSpPr>
          <p:cNvPr id="29" name="Line 22">
            <a:extLst>
              <a:ext uri="{FF2B5EF4-FFF2-40B4-BE49-F238E27FC236}">
                <a16:creationId xmlns:a16="http://schemas.microsoft.com/office/drawing/2014/main" id="{4B7FDFDA-6839-2148-86B5-F0E879EB7F8F}"/>
              </a:ext>
            </a:extLst>
          </p:cNvPr>
          <p:cNvSpPr/>
          <p:nvPr/>
        </p:nvSpPr>
        <p:spPr>
          <a:xfrm flipV="1">
            <a:off x="5528192" y="4991508"/>
            <a:ext cx="1261168" cy="17172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241C30AC-8C52-5946-8904-6B57EE28B11B}"/>
              </a:ext>
            </a:extLst>
          </p:cNvPr>
          <p:cNvSpPr/>
          <p:nvPr/>
        </p:nvSpPr>
        <p:spPr>
          <a:xfrm>
            <a:off x="5528191" y="5311456"/>
            <a:ext cx="1531527" cy="23132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" name="Line 24">
            <a:extLst>
              <a:ext uri="{FF2B5EF4-FFF2-40B4-BE49-F238E27FC236}">
                <a16:creationId xmlns:a16="http://schemas.microsoft.com/office/drawing/2014/main" id="{8129D8C3-6C4F-7342-817A-8EAD6B746966}"/>
              </a:ext>
            </a:extLst>
          </p:cNvPr>
          <p:cNvSpPr/>
          <p:nvPr/>
        </p:nvSpPr>
        <p:spPr>
          <a:xfrm flipV="1">
            <a:off x="5671595" y="5807176"/>
            <a:ext cx="3324203" cy="61747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Line 25">
            <a:extLst>
              <a:ext uri="{FF2B5EF4-FFF2-40B4-BE49-F238E27FC236}">
                <a16:creationId xmlns:a16="http://schemas.microsoft.com/office/drawing/2014/main" id="{9CDB6281-700F-7D4D-8BBE-689D4BE46EA2}"/>
              </a:ext>
            </a:extLst>
          </p:cNvPr>
          <p:cNvSpPr/>
          <p:nvPr/>
        </p:nvSpPr>
        <p:spPr>
          <a:xfrm>
            <a:off x="8509129" y="5615911"/>
            <a:ext cx="486671" cy="121200"/>
          </a:xfrm>
          <a:prstGeom prst="line">
            <a:avLst/>
          </a:prstGeom>
          <a:ln w="36720">
            <a:solidFill>
              <a:srgbClr val="000000"/>
            </a:solidFill>
            <a:custDash>
              <a:ds d="197000" sp="197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" name="TextShape 26">
            <a:extLst>
              <a:ext uri="{FF2B5EF4-FFF2-40B4-BE49-F238E27FC236}">
                <a16:creationId xmlns:a16="http://schemas.microsoft.com/office/drawing/2014/main" id="{45A2010A-9865-4941-924D-38A2E744A5C9}"/>
              </a:ext>
            </a:extLst>
          </p:cNvPr>
          <p:cNvSpPr txBox="1"/>
          <p:nvPr/>
        </p:nvSpPr>
        <p:spPr>
          <a:xfrm>
            <a:off x="9520459" y="3705554"/>
            <a:ext cx="1833341" cy="1285953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tIns="54000" rIns="99000" bIns="54000">
            <a:noAutofit/>
          </a:bodyPr>
          <a:lstStyle/>
          <a:p>
            <a:r>
              <a:rPr lang="es-ES" sz="1600" b="0" strike="noStrike" spc="-1" dirty="0">
                <a:latin typeface="Arial"/>
              </a:rPr>
              <a:t>0</a:t>
            </a:r>
          </a:p>
          <a:p>
            <a:r>
              <a:rPr lang="es-ES" sz="1600" b="0" strike="noStrike" spc="-1" dirty="0">
                <a:latin typeface="Arial"/>
              </a:rPr>
              <a:t>1  2</a:t>
            </a:r>
          </a:p>
          <a:p>
            <a:r>
              <a:rPr lang="es-ES" sz="1600" b="0" strike="noStrike" spc="-1" dirty="0">
                <a:latin typeface="Arial"/>
              </a:rPr>
              <a:t>2  3  4</a:t>
            </a:r>
          </a:p>
          <a:p>
            <a:r>
              <a:rPr lang="es-ES" sz="1600" b="0" strike="noStrike" spc="-1" dirty="0">
                <a:latin typeface="Arial"/>
              </a:rPr>
              <a:t>3  4  5  6</a:t>
            </a:r>
          </a:p>
          <a:p>
            <a:r>
              <a:rPr lang="es-ES" sz="1600" b="0" strike="noStrike" spc="-1" dirty="0">
                <a:latin typeface="Arial"/>
              </a:rPr>
              <a:t>4  5  6  7  8</a:t>
            </a:r>
          </a:p>
        </p:txBody>
      </p:sp>
      <p:sp>
        <p:nvSpPr>
          <p:cNvPr id="34" name="TextShape 27">
            <a:extLst>
              <a:ext uri="{FF2B5EF4-FFF2-40B4-BE49-F238E27FC236}">
                <a16:creationId xmlns:a16="http://schemas.microsoft.com/office/drawing/2014/main" id="{2751398D-BB05-F445-BFA4-5E5992E79903}"/>
              </a:ext>
            </a:extLst>
          </p:cNvPr>
          <p:cNvSpPr txBox="1"/>
          <p:nvPr/>
        </p:nvSpPr>
        <p:spPr>
          <a:xfrm>
            <a:off x="6789360" y="4824642"/>
            <a:ext cx="351720" cy="280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350" b="0" strike="noStrike" spc="-1">
                <a:latin typeface="Arial"/>
              </a:rPr>
              <a:t>0</a:t>
            </a:r>
          </a:p>
        </p:txBody>
      </p:sp>
      <p:sp>
        <p:nvSpPr>
          <p:cNvPr id="35" name="TextShape 28">
            <a:extLst>
              <a:ext uri="{FF2B5EF4-FFF2-40B4-BE49-F238E27FC236}">
                <a16:creationId xmlns:a16="http://schemas.microsoft.com/office/drawing/2014/main" id="{4A0B95A1-4BB2-B04B-B04A-812DA549FB33}"/>
              </a:ext>
            </a:extLst>
          </p:cNvPr>
          <p:cNvSpPr txBox="1"/>
          <p:nvPr/>
        </p:nvSpPr>
        <p:spPr>
          <a:xfrm>
            <a:off x="7059719" y="5154369"/>
            <a:ext cx="351720" cy="49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600" b="0" strike="noStrike" spc="-1">
                <a:latin typeface="Arial"/>
              </a:rPr>
              <a:t>0</a:t>
            </a:r>
          </a:p>
          <a:p>
            <a:r>
              <a:rPr lang="es-ES" sz="1600" b="0" strike="noStrike" spc="-1">
                <a:latin typeface="Arial"/>
              </a:rPr>
              <a:t>1</a:t>
            </a:r>
          </a:p>
        </p:txBody>
      </p:sp>
      <p:sp>
        <p:nvSpPr>
          <p:cNvPr id="36" name="TextShape 29">
            <a:extLst>
              <a:ext uri="{FF2B5EF4-FFF2-40B4-BE49-F238E27FC236}">
                <a16:creationId xmlns:a16="http://schemas.microsoft.com/office/drawing/2014/main" id="{470AA9CA-7F01-FC41-A2D1-246C6DA8607D}"/>
              </a:ext>
            </a:extLst>
          </p:cNvPr>
          <p:cNvSpPr txBox="1"/>
          <p:nvPr/>
        </p:nvSpPr>
        <p:spPr>
          <a:xfrm flipH="1">
            <a:off x="8995799" y="5517596"/>
            <a:ext cx="77089" cy="1446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400" b="1" strike="noStrike" spc="-1" dirty="0">
                <a:latin typeface="Arial"/>
              </a:rPr>
              <a:t>0</a:t>
            </a:r>
            <a:endParaRPr lang="es-ES" sz="1400" b="0" strike="noStrike" spc="-1" dirty="0">
              <a:latin typeface="Arial"/>
            </a:endParaRPr>
          </a:p>
          <a:p>
            <a:r>
              <a:rPr lang="es-ES" sz="1400" b="1" strike="noStrike" spc="-1" dirty="0">
                <a:latin typeface="Arial"/>
              </a:rPr>
              <a:t>1</a:t>
            </a:r>
            <a:endParaRPr lang="es-ES" sz="1400" b="0" strike="noStrike" spc="-1" dirty="0">
              <a:latin typeface="Arial"/>
            </a:endParaRPr>
          </a:p>
          <a:p>
            <a:r>
              <a:rPr lang="es-ES" sz="1400" b="1" strike="noStrike" spc="-1" dirty="0">
                <a:latin typeface="Arial"/>
              </a:rPr>
              <a:t>2</a:t>
            </a:r>
            <a:endParaRPr lang="es-ES" sz="1400" b="0" strike="noStrike" spc="-1" dirty="0">
              <a:latin typeface="Arial"/>
            </a:endParaRPr>
          </a:p>
          <a:p>
            <a:r>
              <a:rPr lang="es-ES" sz="1400" b="1" strike="noStrike" spc="-1" dirty="0">
                <a:latin typeface="Arial"/>
              </a:rPr>
              <a:t>3</a:t>
            </a:r>
            <a:endParaRPr lang="es-ES" sz="1400" b="0" strike="noStrike" spc="-1" dirty="0">
              <a:latin typeface="Arial"/>
            </a:endParaRPr>
          </a:p>
          <a:p>
            <a:r>
              <a:rPr lang="es-ES" sz="1400" b="1" strike="noStrike" spc="-1" dirty="0">
                <a:latin typeface="Arial"/>
              </a:rPr>
              <a:t>4</a:t>
            </a:r>
            <a:endParaRPr lang="es-E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62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33C2-4340-F44E-8F02-A3BCEC69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Mi Primer Programa en Java (2/3)</a:t>
            </a:r>
            <a:endParaRPr lang="es-ES_trad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379A-61AF-2A48-BB16-EC0FC2EA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1970"/>
            <a:ext cx="10810461" cy="5124380"/>
          </a:xfrm>
        </p:spPr>
        <p:txBody>
          <a:bodyPr>
            <a:noAutofit/>
          </a:bodyPr>
          <a:lstStyle/>
          <a:p>
            <a:r>
              <a:rPr lang="es-ES" sz="2200" dirty="0"/>
              <a:t>Se compila así: $</a:t>
            </a:r>
            <a:r>
              <a:rPr lang="es-ES" sz="2200" dirty="0" err="1"/>
              <a:t>javac</a:t>
            </a:r>
            <a:r>
              <a:rPr lang="es-ES" sz="2200" dirty="0"/>
              <a:t> </a:t>
            </a:r>
            <a:r>
              <a:rPr lang="es-ES" sz="2200" dirty="0" err="1"/>
              <a:t>FirstSample.java</a:t>
            </a:r>
            <a:endParaRPr lang="es-ES" sz="2200" dirty="0"/>
          </a:p>
          <a:p>
            <a:r>
              <a:rPr lang="es-ES" sz="2200" dirty="0"/>
              <a:t>En Java el nombre de un archivo fuente y la clase accesible desde otros archivos y definida en él deben llamarse igual (archivo agrega extensión .java).</a:t>
            </a:r>
          </a:p>
          <a:p>
            <a:r>
              <a:rPr lang="es-ES" sz="2200" dirty="0"/>
              <a:t>Se usa así para identificar del archivo que contiene la clase buscada. ¿Qué pasa si los fuentes están en otra carpeta?</a:t>
            </a:r>
          </a:p>
          <a:p>
            <a:r>
              <a:rPr lang="es-ES" sz="2200" dirty="0"/>
              <a:t>En tiempo de ejecución en general debemos invocar los métodos de un objeto usando el nombre o referencia al objeto. (</a:t>
            </a:r>
            <a:r>
              <a:rPr lang="es-ES" sz="2200" dirty="0" err="1"/>
              <a:t>main</a:t>
            </a:r>
            <a:r>
              <a:rPr lang="es-ES" sz="2200" dirty="0"/>
              <a:t> es la excepción)</a:t>
            </a:r>
          </a:p>
          <a:p>
            <a:pPr lvl="1"/>
            <a:r>
              <a:rPr lang="es-ES" sz="2000" dirty="0"/>
              <a:t>Ej. Punto p = new Punto(); // para instanciar un punto</a:t>
            </a:r>
          </a:p>
          <a:p>
            <a:pPr lvl="1"/>
            <a:r>
              <a:rPr lang="es-ES" sz="2000" dirty="0"/>
              <a:t>     </a:t>
            </a:r>
            <a:r>
              <a:rPr lang="es-ES" sz="2000" dirty="0" err="1"/>
              <a:t>p.equals</a:t>
            </a:r>
            <a:r>
              <a:rPr lang="es-ES" sz="2000" dirty="0"/>
              <a:t>(</a:t>
            </a:r>
            <a:r>
              <a:rPr lang="es-ES" sz="2000" dirty="0" err="1"/>
              <a:t>otroPunto</a:t>
            </a:r>
            <a:r>
              <a:rPr lang="es-ES" sz="2000" dirty="0"/>
              <a:t>); // para invocar un método.</a:t>
            </a:r>
          </a:p>
          <a:p>
            <a:r>
              <a:rPr lang="es-ES" sz="2200" dirty="0"/>
              <a:t>Un método también puede ser estático, lo acompaña el calificar </a:t>
            </a:r>
            <a:r>
              <a:rPr lang="es-ES" sz="2200" dirty="0" err="1"/>
              <a:t>static</a:t>
            </a:r>
            <a:r>
              <a:rPr lang="es-ES" sz="2200" dirty="0"/>
              <a:t>, éste puede ser invocado directamente usando el nombre de la clase. Los métodos estáticos pueden entenderse como métodos de la clase en general y no de un objeto específico; por ejemplo, funciones matemáticas como </a:t>
            </a:r>
            <a:r>
              <a:rPr lang="es-ES" sz="2200" dirty="0" err="1"/>
              <a:t>abs</a:t>
            </a:r>
            <a:r>
              <a:rPr lang="es-ES" sz="2200" dirty="0"/>
              <a:t>() para valor absoluto (está en clase </a:t>
            </a:r>
            <a:r>
              <a:rPr lang="es-ES" sz="2200" dirty="0" err="1"/>
              <a:t>Math</a:t>
            </a:r>
            <a:r>
              <a:rPr lang="es-ES" sz="2200" dirty="0"/>
              <a:t>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B0B12-1B5A-2546-8CF2-DE1B1370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264ED-C29F-6C4D-BC05-1C9A8D3D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12" name="TextShape 3">
            <a:extLst>
              <a:ext uri="{FF2B5EF4-FFF2-40B4-BE49-F238E27FC236}">
                <a16:creationId xmlns:a16="http://schemas.microsoft.com/office/drawing/2014/main" id="{9D8BC41E-2FFD-2548-9CC2-880DD949F890}"/>
              </a:ext>
            </a:extLst>
          </p:cNvPr>
          <p:cNvSpPr txBox="1"/>
          <p:nvPr/>
        </p:nvSpPr>
        <p:spPr>
          <a:xfrm>
            <a:off x="7810500" y="501650"/>
            <a:ext cx="3858038" cy="10285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txBody>
          <a:bodyPr lIns="9000" tIns="9000" rIns="9000" bIns="9000">
            <a:normAutofit fontScale="79500" lnSpcReduction="20000"/>
          </a:bodyPr>
          <a:lstStyle/>
          <a:p>
            <a:pPr>
              <a:lnSpc>
                <a:spcPct val="100000"/>
              </a:lnSpc>
              <a:spcAft>
                <a:spcPts val="539"/>
              </a:spcAft>
            </a:pP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public class </a:t>
            </a:r>
            <a:r>
              <a:rPr lang="en-GB" sz="2000" b="0" strike="noStrike" spc="-1" dirty="0" err="1">
                <a:solidFill>
                  <a:srgbClr val="000080"/>
                </a:solidFill>
                <a:latin typeface="Arial"/>
              </a:rPr>
              <a:t>FirstSample</a:t>
            </a: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{  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539"/>
              </a:spcAft>
            </a:pP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  public static void main(String[ ] </a:t>
            </a:r>
            <a:r>
              <a:rPr lang="en-GB" sz="2000" b="0" strike="noStrike" spc="-1" dirty="0" err="1">
                <a:solidFill>
                  <a:srgbClr val="000080"/>
                </a:solidFill>
                <a:latin typeface="Arial"/>
              </a:rPr>
              <a:t>args</a:t>
            </a: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)‏{  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539"/>
              </a:spcAft>
            </a:pP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    </a:t>
            </a:r>
            <a:r>
              <a:rPr lang="en-GB" sz="2000" b="0" strike="noStrike" spc="-1" dirty="0" err="1">
                <a:solidFill>
                  <a:srgbClr val="000080"/>
                </a:solidFill>
                <a:latin typeface="Arial"/>
              </a:rPr>
              <a:t>System.out.println</a:t>
            </a: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("Hello, </a:t>
            </a:r>
            <a:r>
              <a:rPr lang="en-GB" sz="2000" b="0" strike="noStrike" spc="-1" dirty="0" err="1">
                <a:solidFill>
                  <a:srgbClr val="000080"/>
                </a:solidFill>
                <a:latin typeface="Arial"/>
              </a:rPr>
              <a:t>Sansanos</a:t>
            </a: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!");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539"/>
              </a:spcAft>
            </a:pP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  } }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27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33C2-4340-F44E-8F02-A3BCEC69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Mi Primer Programa en Java (3/3)</a:t>
            </a:r>
            <a:endParaRPr lang="es-ES_trad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379A-61AF-2A48-BB16-EC0FC2EA7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666694"/>
            <a:ext cx="11042373" cy="4689656"/>
          </a:xfrm>
        </p:spPr>
        <p:txBody>
          <a:bodyPr/>
          <a:lstStyle/>
          <a:p>
            <a:r>
              <a:rPr lang="es-ES" dirty="0"/>
              <a:t>Al ejecutar: $ java </a:t>
            </a:r>
            <a:r>
              <a:rPr lang="es-ES" dirty="0" err="1"/>
              <a:t>FirstSample</a:t>
            </a:r>
            <a:r>
              <a:rPr lang="es-ES" dirty="0"/>
              <a:t>, la máquina virtual java busca el archivo </a:t>
            </a:r>
            <a:r>
              <a:rPr lang="es-ES" dirty="0" err="1"/>
              <a:t>FirstSample.class</a:t>
            </a:r>
            <a:r>
              <a:rPr lang="es-ES" dirty="0"/>
              <a:t> e invoca </a:t>
            </a:r>
            <a:r>
              <a:rPr lang="es-ES" dirty="0" err="1"/>
              <a:t>FirstSample.main</a:t>
            </a:r>
            <a:r>
              <a:rPr lang="es-ES" dirty="0"/>
              <a:t>(&lt;aquí pone los argumentos de la línea de comandos&gt;)</a:t>
            </a:r>
          </a:p>
          <a:p>
            <a:r>
              <a:rPr lang="es-ES" dirty="0"/>
              <a:t>Así como una clase tiene métodos estáticos (son lo más parecido a una función tipo C), también puede tener atributos estáticos. Este es el caso del atributo de nombre </a:t>
            </a:r>
            <a:r>
              <a:rPr lang="es-ES" dirty="0" err="1"/>
              <a:t>out</a:t>
            </a:r>
            <a:r>
              <a:rPr lang="es-ES" dirty="0"/>
              <a:t> de la clase </a:t>
            </a:r>
            <a:r>
              <a:rPr lang="es-ES" dirty="0" err="1"/>
              <a:t>System</a:t>
            </a:r>
            <a:r>
              <a:rPr lang="es-ES" dirty="0"/>
              <a:t>.</a:t>
            </a:r>
          </a:p>
          <a:p>
            <a:r>
              <a:rPr lang="es-ES" dirty="0" err="1"/>
              <a:t>System.out</a:t>
            </a:r>
            <a:r>
              <a:rPr lang="es-ES" dirty="0"/>
              <a:t> es un objeto al cual le podemos invocar el método </a:t>
            </a:r>
            <a:r>
              <a:rPr lang="es-ES" dirty="0" err="1"/>
              <a:t>println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s).</a:t>
            </a:r>
          </a:p>
          <a:p>
            <a:r>
              <a:rPr lang="es-ES" dirty="0"/>
              <a:t>Ver </a:t>
            </a:r>
            <a:r>
              <a:rPr lang="es-ES" dirty="0">
                <a:hlinkClick r:id="rId2"/>
              </a:rPr>
              <a:t>documentación java</a:t>
            </a:r>
            <a:r>
              <a:rPr lang="es-E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B0B12-1B5A-2546-8CF2-DE1B1370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264ED-C29F-6C4D-BC05-1C9A8D3D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4</a:t>
            </a:fld>
            <a:endParaRPr lang="es-ES_tradnl"/>
          </a:p>
        </p:txBody>
      </p:sp>
      <p:sp>
        <p:nvSpPr>
          <p:cNvPr id="12" name="TextShape 3">
            <a:extLst>
              <a:ext uri="{FF2B5EF4-FFF2-40B4-BE49-F238E27FC236}">
                <a16:creationId xmlns:a16="http://schemas.microsoft.com/office/drawing/2014/main" id="{9D8BC41E-2FFD-2548-9CC2-880DD949F890}"/>
              </a:ext>
            </a:extLst>
          </p:cNvPr>
          <p:cNvSpPr txBox="1"/>
          <p:nvPr/>
        </p:nvSpPr>
        <p:spPr>
          <a:xfrm>
            <a:off x="7810500" y="501650"/>
            <a:ext cx="3858038" cy="102852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txBody>
          <a:bodyPr lIns="9000" tIns="9000" rIns="9000" bIns="9000">
            <a:normAutofit fontScale="79500" lnSpcReduction="20000"/>
          </a:bodyPr>
          <a:lstStyle/>
          <a:p>
            <a:pPr>
              <a:lnSpc>
                <a:spcPct val="100000"/>
              </a:lnSpc>
              <a:spcAft>
                <a:spcPts val="539"/>
              </a:spcAft>
            </a:pP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public class </a:t>
            </a:r>
            <a:r>
              <a:rPr lang="en-GB" sz="2000" b="0" strike="noStrike" spc="-1" dirty="0" err="1">
                <a:solidFill>
                  <a:srgbClr val="000080"/>
                </a:solidFill>
                <a:latin typeface="Arial"/>
              </a:rPr>
              <a:t>FirstSample</a:t>
            </a: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{  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539"/>
              </a:spcAft>
            </a:pP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  public static void main(String[ ] </a:t>
            </a:r>
            <a:r>
              <a:rPr lang="en-GB" sz="2000" b="0" strike="noStrike" spc="-1" dirty="0" err="1">
                <a:solidFill>
                  <a:srgbClr val="000080"/>
                </a:solidFill>
                <a:latin typeface="Arial"/>
              </a:rPr>
              <a:t>args</a:t>
            </a: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)‏{  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539"/>
              </a:spcAft>
            </a:pP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    </a:t>
            </a:r>
            <a:r>
              <a:rPr lang="en-GB" sz="2000" b="0" strike="noStrike" spc="-1" dirty="0" err="1">
                <a:solidFill>
                  <a:srgbClr val="000080"/>
                </a:solidFill>
                <a:latin typeface="Arial"/>
              </a:rPr>
              <a:t>System.out.println</a:t>
            </a: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("Hello, </a:t>
            </a:r>
            <a:r>
              <a:rPr lang="en-GB" sz="2000" b="0" strike="noStrike" spc="-1" dirty="0" err="1">
                <a:solidFill>
                  <a:srgbClr val="000080"/>
                </a:solidFill>
                <a:latin typeface="Arial"/>
              </a:rPr>
              <a:t>Sansanos</a:t>
            </a: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!");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539"/>
              </a:spcAft>
            </a:pPr>
            <a:r>
              <a:rPr lang="en-GB" sz="2000" b="0" strike="noStrike" spc="-1" dirty="0">
                <a:solidFill>
                  <a:srgbClr val="000080"/>
                </a:solidFill>
                <a:latin typeface="Arial"/>
              </a:rPr>
              <a:t>  } }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668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9695-D135-B44F-9F91-64117860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Sobre los nombres de archivos fuentes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00956-D7EC-E347-A007-200D2787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Javac</a:t>
            </a:r>
            <a:r>
              <a:rPr lang="es-ES" dirty="0"/>
              <a:t> accede y compila el archivo dado como argumento. Se generarán tantos archivos .</a:t>
            </a:r>
            <a:r>
              <a:rPr lang="es-ES" dirty="0" err="1"/>
              <a:t>class</a:t>
            </a:r>
            <a:r>
              <a:rPr lang="es-ES" dirty="0"/>
              <a:t>  como clases hayan sido definidas en él.</a:t>
            </a:r>
          </a:p>
          <a:p>
            <a:r>
              <a:rPr lang="es-ES" dirty="0"/>
              <a:t>Para cada clase A instanciada en el programa, </a:t>
            </a:r>
            <a:r>
              <a:rPr lang="es-ES" dirty="0" err="1"/>
              <a:t>javac</a:t>
            </a:r>
            <a:r>
              <a:rPr lang="es-ES" dirty="0"/>
              <a:t> busca el archivo </a:t>
            </a:r>
            <a:r>
              <a:rPr lang="es-ES" dirty="0" err="1"/>
              <a:t>A.class</a:t>
            </a:r>
            <a:r>
              <a:rPr lang="es-ES" dirty="0"/>
              <a:t> correspondiente. Si no lo haya, compila el archivo </a:t>
            </a:r>
            <a:r>
              <a:rPr lang="es-ES" dirty="0" err="1"/>
              <a:t>A.java</a:t>
            </a:r>
            <a:r>
              <a:rPr lang="es-ES" dirty="0"/>
              <a:t> que debe estar en alguno de los directorios listados en la variable de ambiente CLASSPATH (por omisión </a:t>
            </a:r>
            <a:r>
              <a:rPr lang="es-ES" dirty="0" err="1"/>
              <a:t>dir.</a:t>
            </a:r>
            <a:r>
              <a:rPr lang="es-ES" dirty="0"/>
              <a:t> actual). Si </a:t>
            </a:r>
            <a:r>
              <a:rPr lang="es-ES" dirty="0" err="1"/>
              <a:t>A.class</a:t>
            </a:r>
            <a:r>
              <a:rPr lang="es-ES" dirty="0"/>
              <a:t> existe pero es más antiguo que </a:t>
            </a:r>
            <a:r>
              <a:rPr lang="es-ES" dirty="0" err="1"/>
              <a:t>A.java</a:t>
            </a:r>
            <a:r>
              <a:rPr lang="es-ES" dirty="0"/>
              <a:t>, vuelve a compilar </a:t>
            </a:r>
            <a:r>
              <a:rPr lang="es-ES" dirty="0" err="1"/>
              <a:t>A.java</a:t>
            </a:r>
            <a:r>
              <a:rPr lang="es-ES" dirty="0"/>
              <a:t>.</a:t>
            </a:r>
          </a:p>
          <a:p>
            <a:r>
              <a:rPr lang="es-ES" dirty="0"/>
              <a:t>Al ejecutar un programa P, java buscar </a:t>
            </a:r>
            <a:r>
              <a:rPr lang="es-ES" dirty="0" err="1"/>
              <a:t>P.class</a:t>
            </a:r>
            <a:r>
              <a:rPr lang="es-ES" dirty="0"/>
              <a:t> e inicia todo desde su método </a:t>
            </a:r>
            <a:r>
              <a:rPr lang="es-ES" dirty="0" err="1"/>
              <a:t>main</a:t>
            </a:r>
            <a:r>
              <a:rPr lang="es-ES" dirty="0"/>
              <a:t>. Si el programa hace referencia a otras clases, sus correspondientes .</a:t>
            </a:r>
            <a:r>
              <a:rPr lang="es-ES" dirty="0" err="1"/>
              <a:t>class</a:t>
            </a:r>
            <a:r>
              <a:rPr lang="es-ES" dirty="0"/>
              <a:t> debe estar en algún directorio listado en CLASSPATH.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61649-EFED-FB45-B921-3E7F4B43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DCA2C-11A8-224A-8EAA-EC8DDFB6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337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4FD9-4439-8F4A-8BC0-ED12EB03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Ejecución de programas Java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847D2-1522-3F46-8A87-61C328DC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ejecutar programas en Windows, lance una consola (ejecutando </a:t>
            </a:r>
            <a:r>
              <a:rPr lang="es-ES" dirty="0" err="1"/>
              <a:t>cmd</a:t>
            </a:r>
            <a:r>
              <a:rPr lang="es-ES" dirty="0"/>
              <a:t>) y corra en ésta los comandos de compilación y ejecución.</a:t>
            </a:r>
          </a:p>
          <a:p>
            <a:r>
              <a:rPr lang="es-ES" dirty="0"/>
              <a:t>En Linux lance una consola y ejecute los comandos para compilar y ejecutar su programa.</a:t>
            </a:r>
          </a:p>
          <a:p>
            <a:r>
              <a:rPr lang="es-ES" dirty="0"/>
              <a:t>Obviamente, esto se puede hacer más simple usando un ambiente de desarrollo integrado (IDE: </a:t>
            </a:r>
            <a:r>
              <a:rPr lang="es-ES" dirty="0" err="1"/>
              <a:t>Integrated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 </a:t>
            </a:r>
            <a:r>
              <a:rPr lang="es-ES" dirty="0" err="1"/>
              <a:t>Environment</a:t>
            </a:r>
            <a:r>
              <a:rPr lang="es-ES" dirty="0"/>
              <a:t>), como </a:t>
            </a:r>
            <a:r>
              <a:rPr lang="es-ES" dirty="0">
                <a:hlinkClick r:id="rId2"/>
              </a:rPr>
              <a:t>IntelliJ</a:t>
            </a:r>
            <a:r>
              <a:rPr lang="es-ES" dirty="0"/>
              <a:t> (recomendado pero puede usar otros), </a:t>
            </a:r>
            <a:r>
              <a:rPr lang="es-ES" dirty="0" err="1"/>
              <a:t>Jgrasp</a:t>
            </a:r>
            <a:r>
              <a:rPr lang="es-ES" dirty="0"/>
              <a:t>, Eclipse, </a:t>
            </a:r>
            <a:r>
              <a:rPr lang="es-ES" dirty="0" err="1"/>
              <a:t>NetBeans</a:t>
            </a:r>
            <a:r>
              <a:rPr lang="es-ES" dirty="0"/>
              <a:t>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EAE9A-F033-704C-A05A-7373B514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85790-33E3-B54A-BAE7-3987C4B3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4213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FA33-DB1D-834D-B800-0DC38340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Aspectos básicos: Tipos primitivos (8, no son objetos, todo lo demás sí)</a:t>
            </a:r>
            <a:endParaRPr lang="es-ES_tradnl" sz="3600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D401EE7-3312-9142-8902-BE3A1FD1A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Booleano</a:t>
            </a:r>
          </a:p>
          <a:p>
            <a:pPr lvl="1"/>
            <a:r>
              <a:rPr lang="es-ES" dirty="0" err="1"/>
              <a:t>boolean</a:t>
            </a:r>
            <a:endParaRPr lang="es-ES" dirty="0"/>
          </a:p>
          <a:p>
            <a:pPr lvl="2"/>
            <a:r>
              <a:rPr lang="es-ES" dirty="0"/>
              <a:t>true and false</a:t>
            </a:r>
          </a:p>
          <a:p>
            <a:r>
              <a:rPr lang="es-ES" dirty="0"/>
              <a:t>Enteros (4)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	4 bytes	</a:t>
            </a:r>
            <a:r>
              <a:rPr lang="es-ES" dirty="0" err="1"/>
              <a:t>Ej</a:t>
            </a:r>
            <a:r>
              <a:rPr lang="es-ES" dirty="0"/>
              <a:t>: 24, 0xFA, 015</a:t>
            </a:r>
          </a:p>
          <a:p>
            <a:pPr lvl="1"/>
            <a:r>
              <a:rPr lang="es-ES" dirty="0"/>
              <a:t>short    	2 bytes</a:t>
            </a:r>
          </a:p>
          <a:p>
            <a:pPr lvl="1"/>
            <a:r>
              <a:rPr lang="es-ES" dirty="0" err="1"/>
              <a:t>long</a:t>
            </a:r>
            <a:r>
              <a:rPr lang="es-ES" dirty="0"/>
              <a:t> 	8 bytes	</a:t>
            </a:r>
            <a:r>
              <a:rPr lang="es-ES" dirty="0" err="1"/>
              <a:t>Ej</a:t>
            </a:r>
            <a:r>
              <a:rPr lang="es-ES" dirty="0"/>
              <a:t>: 400L </a:t>
            </a:r>
          </a:p>
          <a:p>
            <a:pPr lvl="1"/>
            <a:r>
              <a:rPr lang="es-ES" dirty="0"/>
              <a:t>byte	1 byte</a:t>
            </a:r>
          </a:p>
          <a:p>
            <a:r>
              <a:rPr lang="es-ES" dirty="0"/>
              <a:t>Punto flotante (2)</a:t>
            </a:r>
          </a:p>
          <a:p>
            <a:pPr lvl="1"/>
            <a:r>
              <a:rPr lang="es-ES" dirty="0" err="1"/>
              <a:t>float</a:t>
            </a:r>
            <a:r>
              <a:rPr lang="es-ES" dirty="0"/>
              <a:t>	4 bytes 	</a:t>
            </a:r>
            <a:r>
              <a:rPr lang="es-ES" dirty="0" err="1"/>
              <a:t>Ej</a:t>
            </a:r>
            <a:r>
              <a:rPr lang="es-ES" dirty="0"/>
              <a:t>: 3.14F (6-7 dígitos </a:t>
            </a:r>
            <a:r>
              <a:rPr lang="es-ES" dirty="0" err="1"/>
              <a:t>signif</a:t>
            </a:r>
            <a:r>
              <a:rPr lang="es-ES" dirty="0"/>
              <a:t>.)‏</a:t>
            </a:r>
          </a:p>
          <a:p>
            <a:pPr lvl="1"/>
            <a:r>
              <a:rPr lang="es-ES" dirty="0" err="1"/>
              <a:t>double</a:t>
            </a:r>
            <a:r>
              <a:rPr lang="es-ES" dirty="0"/>
              <a:t>	8 bytes 	</a:t>
            </a:r>
            <a:r>
              <a:rPr lang="es-ES" dirty="0" err="1"/>
              <a:t>Ej</a:t>
            </a:r>
            <a:r>
              <a:rPr lang="es-ES" dirty="0"/>
              <a:t>: 3.14D (15 dígitos </a:t>
            </a:r>
            <a:r>
              <a:rPr lang="es-ES" dirty="0" err="1"/>
              <a:t>signif</a:t>
            </a:r>
            <a:r>
              <a:rPr lang="es-ES" dirty="0"/>
              <a:t>.)‏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87B1B-820D-2040-85B0-C7108482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755AD-A262-994A-BE1F-AD44D89A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288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6495-EF03-804E-ABEC-B72A3928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primitivos (no son objetos)‏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F3F7-DCF5-1F4A-A90B-A7478B96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Carácter: </a:t>
            </a:r>
            <a:r>
              <a:rPr lang="es-ES" dirty="0" err="1"/>
              <a:t>char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Usa una codificación conocida como Unicode</a:t>
            </a:r>
          </a:p>
          <a:p>
            <a:pPr lvl="2"/>
            <a:r>
              <a:rPr lang="es-ES" dirty="0"/>
              <a:t>Usa dos bytes (distinto de ASCII que usa 7 bits)</a:t>
            </a:r>
          </a:p>
          <a:p>
            <a:pPr lvl="2"/>
            <a:r>
              <a:rPr lang="es-ES" dirty="0"/>
              <a:t>Diseñado para internacionalización</a:t>
            </a:r>
          </a:p>
          <a:p>
            <a:pPr lvl="2"/>
            <a:r>
              <a:rPr lang="es-ES" dirty="0"/>
              <a:t>Comillas simples: 'a', 'A', '!', '1', ...</a:t>
            </a:r>
          </a:p>
          <a:p>
            <a:pPr lvl="2"/>
            <a:r>
              <a:rPr lang="es-ES" dirty="0"/>
              <a:t>Forma hexadecimal '\u0008' (Unicode </a:t>
            </a:r>
            <a:r>
              <a:rPr lang="es-ES" dirty="0" err="1"/>
              <a:t>backspace</a:t>
            </a:r>
            <a:r>
              <a:rPr lang="es-ES" dirty="0"/>
              <a:t>)‏</a:t>
            </a:r>
          </a:p>
          <a:p>
            <a:pPr lvl="2"/>
            <a:r>
              <a:rPr lang="es-ES" dirty="0"/>
              <a:t>El byte menos significativo corresponde al ”ASCII” de 8 bits.</a:t>
            </a:r>
          </a:p>
          <a:p>
            <a:pPr lvl="2"/>
            <a:r>
              <a:rPr lang="es-ES" dirty="0"/>
              <a:t>No visibles : </a:t>
            </a:r>
            <a:r>
              <a:rPr lang="es-ES" dirty="0" err="1"/>
              <a:t>Ej</a:t>
            </a:r>
            <a:r>
              <a:rPr lang="es-ES" dirty="0"/>
              <a:t>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156CF-9210-0F4B-A40F-9FACA3A1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dirty="0"/>
              <a:t>ELO329: Agustín J. González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2D695-8FE6-AE40-BB9B-CCF0AB27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14" name="TextShape 3">
            <a:extLst>
              <a:ext uri="{FF2B5EF4-FFF2-40B4-BE49-F238E27FC236}">
                <a16:creationId xmlns:a16="http://schemas.microsoft.com/office/drawing/2014/main" id="{3CFB5C5B-33DB-8045-9A34-20D715E690C8}"/>
              </a:ext>
            </a:extLst>
          </p:cNvPr>
          <p:cNvSpPr txBox="1"/>
          <p:nvPr/>
        </p:nvSpPr>
        <p:spPr>
          <a:xfrm>
            <a:off x="5539586" y="4581030"/>
            <a:ext cx="4628542" cy="152716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0" tIns="0" rIns="0" bIns="0">
            <a:noAutofit/>
          </a:bodyPr>
          <a:lstStyle/>
          <a:p>
            <a:pPr marL="565200" lvl="1">
              <a:spcAft>
                <a:spcPts val="539"/>
              </a:spcAft>
              <a:buClr>
                <a:srgbClr val="000000"/>
              </a:buClr>
              <a:buSzPct val="45000"/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'\”'      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</a:rPr>
              <a:t>double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</a:rPr>
              <a:t>quote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565200" lvl="1">
              <a:spcAft>
                <a:spcPts val="539"/>
              </a:spcAft>
              <a:buClr>
                <a:srgbClr val="000000"/>
              </a:buClr>
              <a:buSzPct val="45000"/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'\''        single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</a:rPr>
              <a:t>quote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565200" lvl="1">
              <a:spcAft>
                <a:spcPts val="539"/>
              </a:spcAft>
              <a:buClr>
                <a:srgbClr val="000000"/>
              </a:buClr>
              <a:buSzPct val="45000"/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'\\'       el mismo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</a:rPr>
              <a:t>backslash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!</a:t>
            </a:r>
          </a:p>
        </p:txBody>
      </p:sp>
      <p:sp>
        <p:nvSpPr>
          <p:cNvPr id="15" name="TextShape 4">
            <a:extLst>
              <a:ext uri="{FF2B5EF4-FFF2-40B4-BE49-F238E27FC236}">
                <a16:creationId xmlns:a16="http://schemas.microsoft.com/office/drawing/2014/main" id="{F31D4238-C7E4-204D-B224-70D11132BABC}"/>
              </a:ext>
            </a:extLst>
          </p:cNvPr>
          <p:cNvSpPr txBox="1"/>
          <p:nvPr/>
        </p:nvSpPr>
        <p:spPr>
          <a:xfrm>
            <a:off x="844826" y="4581030"/>
            <a:ext cx="4449240" cy="152716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0" tIns="0" rIns="0" bIns="0">
            <a:noAutofit/>
          </a:bodyPr>
          <a:lstStyle/>
          <a:p>
            <a:pPr marL="565200" lvl="1">
              <a:spcAft>
                <a:spcPts val="539"/>
              </a:spcAft>
              <a:buClr>
                <a:srgbClr val="000000"/>
              </a:buClr>
              <a:buSzPct val="45000"/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'\b'      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</a:rPr>
              <a:t>backspace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565200" lvl="1">
              <a:spcAft>
                <a:spcPts val="539"/>
              </a:spcAft>
              <a:buClr>
                <a:srgbClr val="000000"/>
              </a:buClr>
              <a:buSzPct val="45000"/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'\t'       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</a:rPr>
              <a:t>tab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565200" lvl="1">
              <a:spcAft>
                <a:spcPts val="539"/>
              </a:spcAft>
              <a:buClr>
                <a:srgbClr val="000000"/>
              </a:buClr>
              <a:buSzPct val="45000"/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'\n’      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</a:rPr>
              <a:t>linefeed</a:t>
            </a: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	</a:t>
            </a:r>
          </a:p>
          <a:p>
            <a:pPr marL="565200" lvl="1">
              <a:spcAft>
                <a:spcPts val="539"/>
              </a:spcAft>
              <a:buClr>
                <a:srgbClr val="000000"/>
              </a:buClr>
              <a:buSzPct val="45000"/>
            </a:pPr>
            <a:r>
              <a:rPr lang="es-ES" sz="2000" b="0" strike="noStrike" spc="-1" dirty="0">
                <a:solidFill>
                  <a:srgbClr val="000000"/>
                </a:solidFill>
                <a:latin typeface="Arial"/>
              </a:rPr>
              <a:t>'\r'        </a:t>
            </a:r>
            <a:r>
              <a:rPr lang="es-ES" sz="2000" b="0" strike="noStrike" spc="-1" dirty="0" err="1">
                <a:solidFill>
                  <a:srgbClr val="000000"/>
                </a:solidFill>
                <a:latin typeface="Arial"/>
              </a:rPr>
              <a:t>return</a:t>
            </a:r>
            <a:endParaRPr lang="es-E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589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8D20-AC6E-CE43-A17A-EC28FF3F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Constantes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6DC9-2112-8449-9F7F-C83447E8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57" y="1231970"/>
            <a:ext cx="11042373" cy="5124380"/>
          </a:xfrm>
        </p:spPr>
        <p:txBody>
          <a:bodyPr/>
          <a:lstStyle/>
          <a:p>
            <a:r>
              <a:rPr lang="es-ES" dirty="0"/>
              <a:t>Se usa la palabra reservada </a:t>
            </a:r>
            <a:r>
              <a:rPr lang="es-ES" dirty="0">
                <a:solidFill>
                  <a:srgbClr val="FF0000"/>
                </a:solidFill>
              </a:rPr>
              <a:t>final</a:t>
            </a:r>
          </a:p>
          <a:p>
            <a:r>
              <a:rPr lang="es-ES" dirty="0" err="1"/>
              <a:t>Ej</a:t>
            </a:r>
            <a:r>
              <a:rPr lang="es-ES" dirty="0"/>
              <a:t>: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>
                <a:solidFill>
                  <a:srgbClr val="FF0000"/>
                </a:solidFill>
              </a:rPr>
              <a:t>final</a:t>
            </a:r>
            <a:r>
              <a:rPr lang="es-ES" dirty="0"/>
              <a:t> </a:t>
            </a:r>
            <a:r>
              <a:rPr lang="es-ES" dirty="0" err="1"/>
              <a:t>float</a:t>
            </a:r>
            <a:r>
              <a:rPr lang="es-ES" dirty="0"/>
              <a:t> CM_PER_INCH=2.54;</a:t>
            </a:r>
          </a:p>
          <a:p>
            <a:r>
              <a:rPr lang="es-ES" dirty="0"/>
              <a:t>Si deseamos crear sólo una instancia de esta constante para todos los objetos de una clase, usamos: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Constante {</a:t>
            </a:r>
          </a:p>
          <a:p>
            <a:pPr marL="0" indent="0">
              <a:buNone/>
            </a:pPr>
            <a:r>
              <a:rPr lang="es-ES" dirty="0"/>
              <a:t>	  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>
                <a:solidFill>
                  <a:srgbClr val="FF0000"/>
                </a:solidFill>
              </a:rPr>
              <a:t>static</a:t>
            </a:r>
            <a:r>
              <a:rPr lang="es-ES" dirty="0">
                <a:solidFill>
                  <a:srgbClr val="FF0000"/>
                </a:solidFill>
              </a:rPr>
              <a:t> final </a:t>
            </a:r>
            <a:r>
              <a:rPr lang="es-ES" dirty="0" err="1"/>
              <a:t>float</a:t>
            </a:r>
            <a:r>
              <a:rPr lang="es-ES" dirty="0"/>
              <a:t> CM_PER_INCH=2.54;</a:t>
            </a:r>
          </a:p>
          <a:p>
            <a:pPr marL="0" indent="0">
              <a:buNone/>
            </a:pPr>
            <a:r>
              <a:rPr lang="es-ES" dirty="0"/>
              <a:t>	...}</a:t>
            </a:r>
          </a:p>
          <a:p>
            <a:pPr lvl="1"/>
            <a:r>
              <a:rPr lang="es-ES" dirty="0"/>
              <a:t>Para acceder al valor: </a:t>
            </a:r>
            <a:r>
              <a:rPr lang="es-ES" dirty="0" err="1"/>
              <a:t>Constante.CM_PER_INCH</a:t>
            </a: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A9E4B-21A2-3B4D-9F3C-86638F95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8283C-6B9A-7A4E-A4C0-644DFBCE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0740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OP_Template_2022" id="{EF16D744-8F12-A949-9806-AE42449CCAFF}" vid="{36B2CFD3-DDCD-6242-8B0B-6D31F4977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2794</Words>
  <Application>Microsoft Macintosh PowerPoint</Application>
  <PresentationFormat>Widescreen</PresentationFormat>
  <Paragraphs>317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Introducción al Lenguaje Java</vt:lpstr>
      <vt:lpstr>Mi Primer Programa en Java (1/3)</vt:lpstr>
      <vt:lpstr>Mi Primer Programa en Java (2/3)</vt:lpstr>
      <vt:lpstr>Mi Primer Programa en Java (3/3)</vt:lpstr>
      <vt:lpstr>Sobre los nombres de archivos fuentes</vt:lpstr>
      <vt:lpstr>Ejecución de programas Java</vt:lpstr>
      <vt:lpstr>Aspectos básicos: Tipos primitivos (8, no son objetos, todo lo demás sí)</vt:lpstr>
      <vt:lpstr>Tipos primitivos (no son objetos)‏</vt:lpstr>
      <vt:lpstr>Constantes</vt:lpstr>
      <vt:lpstr>Cambios de tipo automáticos</vt:lpstr>
      <vt:lpstr>Operadores y su precedencia</vt:lpstr>
      <vt:lpstr>String</vt:lpstr>
      <vt:lpstr>Entrada y Salida de texto</vt:lpstr>
      <vt:lpstr>Salida de datos simple a consola</vt:lpstr>
      <vt:lpstr>Entrada de datos simples por consola</vt:lpstr>
      <vt:lpstr>Métodos de Java.util.Scanner</vt:lpstr>
      <vt:lpstr>Entrada de datos simples vía gráfica</vt:lpstr>
      <vt:lpstr>Sentencias (esto lo pueden estudiar por su cuenta)</vt:lpstr>
      <vt:lpstr>Sentencias – Lazos (loops)</vt:lpstr>
      <vt:lpstr>Sentencias - Lazos</vt:lpstr>
      <vt:lpstr>Sentencias - Lazos</vt:lpstr>
      <vt:lpstr>Sentencias - Lazos</vt:lpstr>
      <vt:lpstr>Sentencias - switch</vt:lpstr>
      <vt:lpstr>Clases para tipos de datos primitivos</vt:lpstr>
      <vt:lpstr>Arreglos en Java</vt:lpstr>
      <vt:lpstr>Arreglos son objetos</vt:lpstr>
      <vt:lpstr>Arreglos Multidimensionales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9: Multimedia en Redes de Computadores Aplicaciones Multimedia en Redes Streaming de Video almacenado</dc:title>
  <dc:creator>Agustin Gonzalez</dc:creator>
  <cp:lastModifiedBy>Agustin Gonzalez</cp:lastModifiedBy>
  <cp:revision>39</cp:revision>
  <dcterms:created xsi:type="dcterms:W3CDTF">2021-09-30T23:46:18Z</dcterms:created>
  <dcterms:modified xsi:type="dcterms:W3CDTF">2022-03-20T15:58:07Z</dcterms:modified>
</cp:coreProperties>
</file>