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97"/>
    <p:restoredTop sz="95964"/>
  </p:normalViewPr>
  <p:slideViewPr>
    <p:cSldViewPr snapToGrid="0" snapToObjects="1">
      <p:cViewPr varScale="1">
        <p:scale>
          <a:sx n="88" d="100"/>
          <a:sy n="88" d="100"/>
        </p:scale>
        <p:origin x="184" y="192"/>
      </p:cViewPr>
      <p:guideLst/>
    </p:cSldViewPr>
  </p:slideViewPr>
  <p:outlineViewPr>
    <p:cViewPr>
      <p:scale>
        <a:sx n="33" d="100"/>
        <a:sy n="33" d="100"/>
      </p:scale>
      <p:origin x="0" y="-8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31/5/22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31/5/22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9E8F8-0D46-0208-B226-DAC00837D827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4784099" y="206098"/>
            <a:ext cx="2471400" cy="154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285614"/>
            <a:ext cx="11042373" cy="866844"/>
          </a:xfrm>
        </p:spPr>
        <p:txBody>
          <a:bodyPr/>
          <a:lstStyle>
            <a:lvl1pPr>
              <a:defRPr sz="4000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5/31/22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utfsm-elo/elo329/-/tree/master/codigos/21-Friend_Stat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FF9F-81B7-9795-31F8-FE466F524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Funciones y Clases Amigas (</a:t>
            </a:r>
            <a:r>
              <a:rPr lang="es-ES" sz="4800" dirty="0" err="1"/>
              <a:t>Friend</a:t>
            </a:r>
            <a:r>
              <a:rPr lang="es-ES" sz="4800" dirty="0"/>
              <a:t>)‏ Miembros Estáticos (</a:t>
            </a:r>
            <a:r>
              <a:rPr lang="es-ES" sz="4800" dirty="0" err="1"/>
              <a:t>Static</a:t>
            </a:r>
            <a:r>
              <a:rPr lang="es-ES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06-B36E-A309-60D2-FAFAB8954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3420A-3361-3D2B-7FB0-F0E9764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96DF-3354-E438-22CD-28F29FF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29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F363-5AC1-854F-C433-52AA9F28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 Contador de Instancias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D51D-9802-1D1B-EEAE-F4F52CAC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Usamos el constructor y destructor para incrementar y decrementar el contador: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05402-D4E4-FE65-6B08-B217C40B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06D23-2239-7843-EEF6-76B50AF2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89E12-0535-37D1-DE3D-94B9FD22869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83565" y="2569028"/>
            <a:ext cx="5469835" cy="3512457"/>
          </a:xfrm>
          <a:ln w="19050">
            <a:solidFill>
              <a:srgbClr val="0000CC"/>
            </a:solidFill>
          </a:ln>
        </p:spPr>
        <p:txBody>
          <a:bodyPr>
            <a:noAutofit/>
          </a:bodyPr>
          <a:lstStyle/>
          <a:p>
            <a:pPr marL="720000" indent="0">
              <a:spcBef>
                <a:spcPts val="0"/>
              </a:spcBef>
              <a:buNone/>
            </a:pPr>
            <a:r>
              <a:rPr lang="en-US" sz="2800" dirty="0"/>
              <a:t>Student::Student()‏ {</a:t>
            </a: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m_snCount</a:t>
            </a:r>
            <a:r>
              <a:rPr lang="en-US" sz="2800" dirty="0"/>
              <a:t>++;</a:t>
            </a: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sz="2800" dirty="0"/>
              <a:t>}</a:t>
            </a: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sz="2800" dirty="0"/>
              <a:t>Student::~Student()‏ {</a:t>
            </a: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m_snCount</a:t>
            </a:r>
            <a:r>
              <a:rPr lang="en-US" sz="2800" dirty="0"/>
              <a:t>--;</a:t>
            </a: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sz="2800" dirty="0"/>
              <a:t>}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9760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A91D-F921-45F6-A180-E88F126E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Estáticos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2355-26A0-2ADA-E19E-D54E8739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Usamos métodos estáticos para permitir el acceso público a miembros de datos estáticos sin necesidad de instanciar la clase.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5648-DDE3-CBCB-EFA2-4E69226B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4C694-45FB-E277-320D-93D99D1E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CF92C-0A3E-77FF-49AD-72B77C8FC96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249714" y="2815772"/>
            <a:ext cx="8069943" cy="3513274"/>
          </a:xfrm>
          <a:ln w="19050">
            <a:solidFill>
              <a:srgbClr val="0000CC"/>
            </a:solidFill>
          </a:ln>
        </p:spPr>
        <p:txBody>
          <a:bodyPr>
            <a:normAutofit/>
          </a:bodyPr>
          <a:lstStyle/>
          <a:p>
            <a:pPr marL="72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class Student {</a:t>
            </a:r>
            <a:endParaRPr lang="es-ES" sz="2800" dirty="0"/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public:</a:t>
            </a:r>
            <a:endParaRPr lang="es-ES" sz="2800" dirty="0"/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  static int </a:t>
            </a:r>
            <a:r>
              <a:rPr lang="en-US" sz="2800" dirty="0" err="1"/>
              <a:t>get_InstanceCount</a:t>
            </a:r>
            <a:r>
              <a:rPr lang="en-US" sz="2800" dirty="0"/>
              <a:t>();</a:t>
            </a:r>
            <a:endParaRPr lang="es-ES" sz="2800" dirty="0"/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private:</a:t>
            </a:r>
            <a:endParaRPr lang="es-ES" sz="2800" dirty="0"/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  static int </a:t>
            </a:r>
            <a:r>
              <a:rPr lang="en-US" sz="2800" dirty="0" err="1"/>
              <a:t>m_snCount</a:t>
            </a:r>
            <a:r>
              <a:rPr lang="en-US" sz="2800" dirty="0"/>
              <a:t>;  // instance count</a:t>
            </a:r>
            <a:endParaRPr lang="es-ES" sz="2800" dirty="0"/>
          </a:p>
          <a:p>
            <a:pPr marL="720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0538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517F-2796-6061-31FC-AB81AC67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Llamando a Métodos Estáticos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A8B3-8FD3-9DCF-9BB8-B05D9E4A0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1293516"/>
          </a:xfrm>
        </p:spPr>
        <p:txBody>
          <a:bodyPr>
            <a:normAutofit/>
          </a:bodyPr>
          <a:lstStyle/>
          <a:p>
            <a:r>
              <a:rPr lang="es-ES" sz="2800" dirty="0"/>
              <a:t>Como en java, usamos ya sea el nombre de la case o una instancia de la clase para acceder al método: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16B8B-7D42-9FB7-B73A-83C4B52B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BD52E-D545-BE44-296B-FE230A0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7388-E792-744E-A875-3839C4E8AD6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33600" y="2705169"/>
            <a:ext cx="8678595" cy="2685143"/>
          </a:xfrm>
        </p:spPr>
        <p:txBody>
          <a:bodyPr>
            <a:normAutofit/>
          </a:bodyPr>
          <a:lstStyle/>
          <a:p>
            <a:pPr marL="720000" indent="0">
              <a:spcBef>
                <a:spcPts val="0"/>
              </a:spcBef>
              <a:buNone/>
            </a:pPr>
            <a:r>
              <a:rPr lang="en-US" sz="2800" dirty="0" err="1"/>
              <a:t>cout</a:t>
            </a:r>
            <a:r>
              <a:rPr lang="en-US" sz="2800" dirty="0"/>
              <a:t> &lt;&lt; Student::</a:t>
            </a:r>
            <a:r>
              <a:rPr lang="en-US" sz="2800" dirty="0" err="1"/>
              <a:t>get_InstanceCount</a:t>
            </a:r>
            <a:r>
              <a:rPr lang="en-US" sz="2800" dirty="0"/>
              <a:t>();  // 0</a:t>
            </a: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sz="2800" dirty="0"/>
              <a:t>Student S1;</a:t>
            </a: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sz="2800" dirty="0"/>
              <a:t>Student S2;</a:t>
            </a: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sz="2800" dirty="0" err="1"/>
              <a:t>cout</a:t>
            </a:r>
            <a:r>
              <a:rPr lang="en-US" sz="2800" dirty="0"/>
              <a:t> &lt;&lt; Student::</a:t>
            </a:r>
            <a:r>
              <a:rPr lang="en-US" sz="2800" dirty="0" err="1"/>
              <a:t>get_InstanceCount</a:t>
            </a:r>
            <a:r>
              <a:rPr lang="en-US" sz="2800" dirty="0"/>
              <a:t>();  // 2</a:t>
            </a:r>
            <a:endParaRPr lang="es-ES" sz="2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sz="2800" dirty="0" err="1"/>
              <a:t>cout</a:t>
            </a:r>
            <a:r>
              <a:rPr lang="en-US" sz="2800" dirty="0"/>
              <a:t> &lt;&lt; S1.get_InstanceCount();           // 2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8244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9ABB-13FB-91A8-0846-6431937A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y Clases </a:t>
            </a:r>
            <a:r>
              <a:rPr lang="es-ES" dirty="0" err="1"/>
              <a:t>Friend</a:t>
            </a:r>
            <a:endParaRPr lang="es-ES_trad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4A88-6C96-2001-603D-4E9CEAE0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19703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000" dirty="0"/>
              <a:t>El calificador </a:t>
            </a:r>
            <a:r>
              <a:rPr lang="es-ES" sz="2000" dirty="0" err="1"/>
              <a:t>friend</a:t>
            </a:r>
            <a:r>
              <a:rPr lang="es-ES" sz="2000" dirty="0"/>
              <a:t> se puede aplicar a funciones globales y clases para otorgar acceso a miembros privados y protegidos de una clase.</a:t>
            </a:r>
          </a:p>
          <a:p>
            <a:pPr>
              <a:spcBef>
                <a:spcPts val="0"/>
              </a:spcBef>
            </a:pPr>
            <a:r>
              <a:rPr lang="es-ES" sz="2000" dirty="0"/>
              <a:t>La función función global “</a:t>
            </a:r>
            <a:r>
              <a:rPr lang="es-ES" sz="2000" dirty="0" err="1"/>
              <a:t>friend</a:t>
            </a:r>
            <a:r>
              <a:rPr lang="es-ES" sz="2000" dirty="0"/>
              <a:t>” tendrá acceso a los miembros como si fuera un método de la clase.</a:t>
            </a:r>
          </a:p>
          <a:p>
            <a:pPr>
              <a:spcBef>
                <a:spcPts val="0"/>
              </a:spcBef>
            </a:pPr>
            <a:r>
              <a:rPr lang="es-ES" sz="2000" dirty="0"/>
              <a:t>Una clase B es </a:t>
            </a:r>
            <a:r>
              <a:rPr lang="es-ES" sz="2000" dirty="0" err="1"/>
              <a:t>friend</a:t>
            </a:r>
            <a:r>
              <a:rPr lang="es-ES" sz="2000" dirty="0"/>
              <a:t> de otra A cuando sus métodos tiene acceso a los miembros privados y protegidos de la clase A que la ha declarado </a:t>
            </a:r>
            <a:r>
              <a:rPr lang="es-ES" sz="2000" dirty="0" err="1"/>
              <a:t>friend</a:t>
            </a:r>
            <a:r>
              <a:rPr lang="es-E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05A5C-8119-C243-6181-B592D7CE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E862A-423D-6E3A-8B51-6314FDFD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5DFE6-7C23-8B06-2EB8-516511CC235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75543" y="3429000"/>
            <a:ext cx="9592995" cy="3292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Ejemplo de función </a:t>
            </a:r>
            <a:r>
              <a:rPr lang="es-ES" dirty="0" err="1"/>
              <a:t>Friend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n-US" dirty="0"/>
              <a:t>class Course {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public: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friend bool </a:t>
            </a:r>
            <a:r>
              <a:rPr lang="en-US" dirty="0" err="1"/>
              <a:t>ValidateCourseData</a:t>
            </a:r>
            <a:r>
              <a:rPr lang="en-US" dirty="0"/>
              <a:t>(const Course &amp;C);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private: 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nCredits</a:t>
            </a:r>
            <a:r>
              <a:rPr lang="en-US" dirty="0"/>
              <a:t>;  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//...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};</a:t>
            </a:r>
            <a:endParaRPr lang="es-ES_tradnl" dirty="0"/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A8574BE-BD63-A56A-2571-4C05012AE72C}"/>
              </a:ext>
            </a:extLst>
          </p:cNvPr>
          <p:cNvSpPr/>
          <p:nvPr/>
        </p:nvSpPr>
        <p:spPr>
          <a:xfrm flipH="1">
            <a:off x="4864668" y="4159320"/>
            <a:ext cx="1486001" cy="400370"/>
          </a:xfrm>
          <a:prstGeom prst="line">
            <a:avLst/>
          </a:prstGeom>
          <a:ln w="19050">
            <a:solidFill>
              <a:srgbClr val="0432F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3754CD3-E87F-7D20-0730-2D9CB2ADB4DD}"/>
              </a:ext>
            </a:extLst>
          </p:cNvPr>
          <p:cNvSpPr/>
          <p:nvPr/>
        </p:nvSpPr>
        <p:spPr>
          <a:xfrm>
            <a:off x="6350670" y="3543175"/>
            <a:ext cx="5289120" cy="9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432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1800" strike="noStrike" spc="-1" dirty="0">
                <a:latin typeface="Arial"/>
              </a:rPr>
              <a:t>Función global, No exclusiva de la clase!! Solo prototipo, su implementación no pertenece a la clase</a:t>
            </a:r>
          </a:p>
        </p:txBody>
      </p:sp>
    </p:spTree>
    <p:extLst>
      <p:ext uri="{BB962C8B-B14F-4D97-AF65-F5344CB8AC3E}">
        <p14:creationId xmlns:p14="http://schemas.microsoft.com/office/powerpoint/2010/main" val="15180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C307-6F27-D418-9DF3-837489C3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 </a:t>
            </a:r>
            <a:r>
              <a:rPr lang="es-ES" dirty="0" err="1"/>
              <a:t>ValidateCourseData</a:t>
            </a:r>
            <a:r>
              <a:rPr lang="es-ES" dirty="0"/>
              <a:t>()‏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6D2A-EF6C-F89C-EDD8-1A94CB08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1888601"/>
          </a:xfrm>
        </p:spPr>
        <p:txBody>
          <a:bodyPr/>
          <a:lstStyle/>
          <a:p>
            <a:r>
              <a:rPr lang="es-ES" dirty="0"/>
              <a:t>El calificador </a:t>
            </a:r>
            <a:r>
              <a:rPr lang="es-ES" dirty="0" err="1"/>
              <a:t>friend</a:t>
            </a:r>
            <a:r>
              <a:rPr lang="es-ES" dirty="0"/>
              <a:t> no aparece en la implementación de la función global sólo en la clase que otorga el acceso.</a:t>
            </a:r>
          </a:p>
          <a:p>
            <a:r>
              <a:rPr lang="es-ES" dirty="0"/>
              <a:t>Notar el acceso a miembros privados </a:t>
            </a:r>
            <a:r>
              <a:rPr lang="en-US" dirty="0"/>
              <a:t>(</a:t>
            </a:r>
            <a:r>
              <a:rPr lang="en-US" dirty="0" err="1"/>
              <a:t>nCredits</a:t>
            </a:r>
            <a:r>
              <a:rPr lang="en-US" dirty="0"/>
              <a:t>)</a:t>
            </a:r>
            <a:r>
              <a:rPr lang="es-ES" dirty="0"/>
              <a:t> de la clase. Esto es posible por ser función amiga.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03022-B1C6-81E3-7D04-11244071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4ECC5-EF68-0EE0-8A93-260F5501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ADAD2-A6DB-25EE-0931-442DEA2813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24001" y="3280230"/>
            <a:ext cx="10144538" cy="3048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ValidateCourseData</a:t>
            </a:r>
            <a:r>
              <a:rPr lang="en-US" dirty="0"/>
              <a:t>(const Course &amp; C)‏ {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if( </a:t>
            </a:r>
            <a:r>
              <a:rPr lang="en-US" dirty="0" err="1"/>
              <a:t>C.nCredits</a:t>
            </a:r>
            <a:r>
              <a:rPr lang="en-US" dirty="0"/>
              <a:t> &lt; 1 || </a:t>
            </a:r>
            <a:r>
              <a:rPr lang="en-US" dirty="0" err="1"/>
              <a:t>C.nCredits</a:t>
            </a:r>
            <a:r>
              <a:rPr lang="en-US" dirty="0"/>
              <a:t> &gt; 5 )‏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return false;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}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return true;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}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79511-D3D6-3D35-F345-08FFB16A6655}"/>
              </a:ext>
            </a:extLst>
          </p:cNvPr>
          <p:cNvSpPr txBox="1"/>
          <p:nvPr/>
        </p:nvSpPr>
        <p:spPr>
          <a:xfrm>
            <a:off x="5936342" y="4513943"/>
            <a:ext cx="4931229" cy="861774"/>
          </a:xfrm>
          <a:prstGeom prst="rect">
            <a:avLst/>
          </a:prstGeom>
          <a:noFill/>
          <a:ln w="19050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Una mejor forma de programar esto es:</a:t>
            </a:r>
          </a:p>
          <a:p>
            <a:pPr>
              <a:spcAft>
                <a:spcPts val="1200"/>
              </a:spcAft>
            </a:pPr>
            <a:r>
              <a:rPr lang="es-ES_tradnl" sz="2000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_tradnl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!(</a:t>
            </a:r>
            <a:r>
              <a:rPr lang="en-US" sz="2000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C.nCredits</a:t>
            </a:r>
            <a:r>
              <a:rPr lang="en-US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 || </a:t>
            </a:r>
            <a:r>
              <a:rPr lang="en-US" sz="2000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C.nCredits</a:t>
            </a:r>
            <a:r>
              <a:rPr lang="en-US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5 );</a:t>
            </a:r>
            <a:endParaRPr lang="es-ES_tradnl" sz="20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7921-86B4-7A6D-48AA-47B0B710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333399"/>
                </a:solidFill>
                <a:latin typeface="Arial"/>
              </a:rPr>
              <a:t>Funciones </a:t>
            </a:r>
            <a:r>
              <a:rPr lang="es-ES" spc="-1" dirty="0" err="1">
                <a:solidFill>
                  <a:srgbClr val="333399"/>
                </a:solidFill>
                <a:latin typeface="Arial"/>
              </a:rPr>
              <a:t>Friend</a:t>
            </a:r>
            <a:r>
              <a:rPr lang="es-ES" spc="-1" dirty="0">
                <a:solidFill>
                  <a:srgbClr val="333399"/>
                </a:solidFill>
                <a:latin typeface="Arial"/>
              </a:rPr>
              <a:t>, otro ejemplo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95F13-F5EE-00E1-DCC6-36602F6D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BCD779-0D38-1AB6-B284-69B8A8E8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231970"/>
            <a:ext cx="5878286" cy="5123642"/>
          </a:xfrm>
          <a:ln>
            <a:solidFill>
              <a:srgbClr val="0432FF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312"/>
              </a:spcBef>
              <a:buNone/>
              <a:tabLst>
                <a:tab pos="145800" algn="l"/>
                <a:tab pos="603000" algn="l"/>
                <a:tab pos="1060200" algn="l"/>
                <a:tab pos="1517400" algn="l"/>
                <a:tab pos="1974600" algn="l"/>
                <a:tab pos="2431800" algn="l"/>
                <a:tab pos="2889000" algn="l"/>
                <a:tab pos="3346200" algn="l"/>
                <a:tab pos="3803400" algn="l"/>
                <a:tab pos="4260600" algn="l"/>
                <a:tab pos="4717800" algn="l"/>
                <a:tab pos="5175000" algn="l"/>
                <a:tab pos="5632200" algn="l"/>
                <a:tab pos="6089400" algn="l"/>
                <a:tab pos="6546600" algn="l"/>
                <a:tab pos="7003800" algn="l"/>
                <a:tab pos="7461000" algn="l"/>
                <a:tab pos="7918200" algn="l"/>
                <a:tab pos="8375400" algn="l"/>
                <a:tab pos="8832600" algn="l"/>
              </a:tabLst>
            </a:pP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class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{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private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: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 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x,y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public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: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 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() {};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 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(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,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);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 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operator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+ (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const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&amp;)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const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 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friend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operator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* (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factor,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v);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 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friend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ostream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&amp;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operator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&lt;&lt; (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ostream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&amp;,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const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&amp;);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};</a:t>
            </a:r>
            <a:endParaRPr lang="es-ES" sz="1600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15000"/>
              </a:lnSpc>
              <a:spcBef>
                <a:spcPts val="312"/>
              </a:spcBef>
              <a:buNone/>
              <a:tabLst>
                <a:tab pos="145800" algn="l"/>
                <a:tab pos="603000" algn="l"/>
                <a:tab pos="1060200" algn="l"/>
                <a:tab pos="1517400" algn="l"/>
                <a:tab pos="1974600" algn="l"/>
                <a:tab pos="2431800" algn="l"/>
                <a:tab pos="2889000" algn="l"/>
                <a:tab pos="3346200" algn="l"/>
                <a:tab pos="3803400" algn="l"/>
                <a:tab pos="4260600" algn="l"/>
                <a:tab pos="4717800" algn="l"/>
                <a:tab pos="5175000" algn="l"/>
                <a:tab pos="5632200" algn="l"/>
                <a:tab pos="6089400" algn="l"/>
                <a:tab pos="6546600" algn="l"/>
                <a:tab pos="7003800" algn="l"/>
                <a:tab pos="7461000" algn="l"/>
                <a:tab pos="7918200" algn="l"/>
                <a:tab pos="8375400" algn="l"/>
                <a:tab pos="8832600" algn="l"/>
              </a:tabLst>
            </a:pPr>
            <a:endParaRPr lang="es-ES" sz="1600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r>
              <a:rPr lang="es-ES" sz="2000" spc="-1" dirty="0">
                <a:solidFill>
                  <a:srgbClr val="000000"/>
                </a:solidFill>
                <a:latin typeface="Arial"/>
              </a:rPr>
              <a:t>En este ejemplo, la función </a:t>
            </a:r>
            <a:r>
              <a:rPr lang="es-ES" sz="2000" spc="-1" dirty="0" err="1">
                <a:solidFill>
                  <a:srgbClr val="000000"/>
                </a:solidFill>
                <a:latin typeface="Arial"/>
              </a:rPr>
              <a:t>operator</a:t>
            </a:r>
            <a:r>
              <a:rPr lang="es-ES" sz="2000" spc="-1" dirty="0">
                <a:solidFill>
                  <a:srgbClr val="000000"/>
                </a:solidFill>
                <a:latin typeface="Arial"/>
              </a:rPr>
              <a:t>* tiene acceso a los miembros privados de </a:t>
            </a:r>
            <a:r>
              <a:rPr lang="es-ES" sz="2000" spc="-1" dirty="0" err="1">
                <a:solidFill>
                  <a:srgbClr val="000000"/>
                </a:solidFill>
                <a:latin typeface="Arial"/>
              </a:rPr>
              <a:t>CVector</a:t>
            </a:r>
            <a:r>
              <a:rPr lang="es-ES" sz="2000" spc="-1" dirty="0">
                <a:solidFill>
                  <a:srgbClr val="000000"/>
                </a:solidFill>
                <a:latin typeface="Arial"/>
              </a:rPr>
              <a:t>. Notar la sobrecarga de operaciones del tipo:</a:t>
            </a:r>
            <a:br>
              <a:rPr lang="es-ES" sz="2000" dirty="0"/>
            </a:br>
            <a:r>
              <a:rPr lang="es-ES" sz="2000" spc="-1" dirty="0">
                <a:solidFill>
                  <a:srgbClr val="000000"/>
                </a:solidFill>
                <a:latin typeface="Arial"/>
              </a:rPr>
              <a:t>v2 = 3*v1;  cosa que no podemos hacer como método de la clase.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7530F0-73DB-9874-7A28-1368E05143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7"/>
            <a:ext cx="5775581" cy="5488767"/>
          </a:xfrm>
          <a:ln>
            <a:solidFill>
              <a:srgbClr val="0432FF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spc="-1" dirty="0">
                <a:solidFill>
                  <a:srgbClr val="960000"/>
                </a:solidFill>
                <a:latin typeface="Arial"/>
                <a:ea typeface="Monospaced.plain"/>
              </a:rPr>
              <a:t>#</a:t>
            </a:r>
            <a:r>
              <a:rPr lang="es-ES" sz="1600" spc="-1" dirty="0" err="1">
                <a:solidFill>
                  <a:srgbClr val="960000"/>
                </a:solidFill>
                <a:latin typeface="Arial"/>
                <a:ea typeface="Monospaced.plain"/>
              </a:rPr>
              <a:t>include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>
                <a:solidFill>
                  <a:srgbClr val="960000"/>
                </a:solidFill>
                <a:latin typeface="Arial"/>
                <a:ea typeface="Monospaced.plain"/>
              </a:rPr>
              <a:t>"</a:t>
            </a:r>
            <a:r>
              <a:rPr lang="es-ES" sz="1600" spc="-1" dirty="0" err="1">
                <a:solidFill>
                  <a:srgbClr val="960000"/>
                </a:solidFill>
                <a:latin typeface="Arial"/>
                <a:ea typeface="Monospaced.plain"/>
              </a:rPr>
              <a:t>CVector.h</a:t>
            </a:r>
            <a:r>
              <a:rPr lang="es-ES" sz="1600" spc="-1" dirty="0">
                <a:solidFill>
                  <a:srgbClr val="960000"/>
                </a:solidFill>
                <a:latin typeface="Arial"/>
                <a:ea typeface="Monospaced.plain"/>
              </a:rPr>
              <a:t>"</a:t>
            </a:r>
            <a:br>
              <a:rPr lang="es-ES" sz="1600" dirty="0"/>
            </a:b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::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(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a,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b) {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x = a;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y = b;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}</a:t>
            </a:r>
            <a:br>
              <a:rPr lang="es-ES" sz="1600" dirty="0"/>
            </a:br>
            <a:r>
              <a:rPr lang="es-ES" sz="1600" spc="-1" dirty="0">
                <a:solidFill>
                  <a:srgbClr val="E65D00"/>
                </a:solidFill>
                <a:latin typeface="Arial"/>
                <a:ea typeface="Monospaced.plain"/>
              </a:rPr>
              <a:t>// sobre carga operador + dentro de clase</a:t>
            </a:r>
            <a:br>
              <a:rPr lang="es-ES" sz="1600" dirty="0"/>
            </a:b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::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operator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+ (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const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&amp;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param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)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const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{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temp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temp.x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= x +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param.x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temp.y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= y +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param.y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return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temp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}</a:t>
            </a:r>
            <a:br>
              <a:rPr lang="es-ES" sz="1600" dirty="0"/>
            </a:br>
            <a:r>
              <a:rPr lang="es-ES" sz="1600" spc="-1" dirty="0">
                <a:solidFill>
                  <a:srgbClr val="E65D00"/>
                </a:solidFill>
                <a:latin typeface="Arial"/>
                <a:ea typeface="Monospaced.plain"/>
              </a:rPr>
              <a:t>// sobre carga operador * al operar </a:t>
            </a:r>
            <a:r>
              <a:rPr lang="es-ES" sz="1600" spc="-1" dirty="0" err="1">
                <a:solidFill>
                  <a:srgbClr val="E65D00"/>
                </a:solidFill>
                <a:latin typeface="Arial"/>
                <a:ea typeface="Monospaced.plain"/>
              </a:rPr>
              <a:t>double</a:t>
            </a:r>
            <a:r>
              <a:rPr lang="es-ES" sz="1600" spc="-1" dirty="0">
                <a:solidFill>
                  <a:srgbClr val="E65D00"/>
                </a:solidFill>
                <a:latin typeface="Arial"/>
                <a:ea typeface="Monospaced.plain"/>
              </a:rPr>
              <a:t>*</a:t>
            </a:r>
            <a:r>
              <a:rPr lang="es-ES" sz="1600" spc="-1" dirty="0" err="1">
                <a:solidFill>
                  <a:srgbClr val="E65D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E65D00"/>
                </a:solidFill>
                <a:latin typeface="Arial"/>
                <a:ea typeface="Monospaced.plain"/>
              </a:rPr>
              <a:t>. </a:t>
            </a:r>
            <a:br>
              <a:rPr lang="es-ES" sz="1600" dirty="0"/>
            </a:b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operator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* (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factor,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v){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return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(factor*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v.x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, factor*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v.y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);  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}</a:t>
            </a:r>
            <a:br>
              <a:rPr lang="es-ES" sz="1600" dirty="0"/>
            </a:br>
            <a:r>
              <a:rPr lang="es-ES" sz="1600" spc="-1" dirty="0">
                <a:solidFill>
                  <a:srgbClr val="E65D00"/>
                </a:solidFill>
                <a:latin typeface="Arial"/>
                <a:ea typeface="Monospaced.plain"/>
              </a:rPr>
              <a:t>// sobre carga operador &lt;&lt; como función global.</a:t>
            </a:r>
            <a:br>
              <a:rPr lang="es-ES" sz="1600" dirty="0"/>
            </a:b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ostream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&amp;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operator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&lt;&lt; (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ostream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&amp;os,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const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CVector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&amp;v) {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os &lt;&lt; </a:t>
            </a:r>
            <a:r>
              <a:rPr lang="es-ES" sz="1600" spc="-1" dirty="0">
                <a:solidFill>
                  <a:srgbClr val="00A000"/>
                </a:solidFill>
                <a:latin typeface="Arial"/>
                <a:ea typeface="Monospaced.plain"/>
              </a:rPr>
              <a:t>"("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&lt;&lt;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v.x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&lt;&lt; </a:t>
            </a:r>
            <a:r>
              <a:rPr lang="es-ES" sz="1600" spc="-1" dirty="0">
                <a:solidFill>
                  <a:srgbClr val="00A000"/>
                </a:solidFill>
                <a:latin typeface="Arial"/>
                <a:ea typeface="Monospaced.plain"/>
              </a:rPr>
              <a:t>","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&lt;&lt; </a:t>
            </a:r>
            <a:r>
              <a:rPr lang="es-ES" sz="1600" spc="-1" dirty="0" err="1">
                <a:solidFill>
                  <a:srgbClr val="000000"/>
                </a:solidFill>
                <a:latin typeface="Arial"/>
                <a:ea typeface="Monospaced.plain"/>
              </a:rPr>
              <a:t>v.y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&lt;&lt; </a:t>
            </a:r>
            <a:r>
              <a:rPr lang="es-ES" sz="1600" spc="-1" dirty="0">
                <a:solidFill>
                  <a:srgbClr val="00A000"/>
                </a:solidFill>
                <a:latin typeface="Arial"/>
                <a:ea typeface="Monospaced.plain"/>
              </a:rPr>
              <a:t>")"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 </a:t>
            </a:r>
            <a:r>
              <a:rPr lang="es-ES" sz="1600" spc="-1" dirty="0" err="1">
                <a:solidFill>
                  <a:srgbClr val="941EDF"/>
                </a:solidFill>
                <a:latin typeface="Arial"/>
                <a:ea typeface="Monospaced.plain"/>
              </a:rPr>
              <a:t>return</a:t>
            </a: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 os;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Arial"/>
                <a:ea typeface="Monospaced.plain"/>
              </a:rPr>
              <a:t>}</a:t>
            </a:r>
            <a:endParaRPr lang="es-ES" sz="1600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70909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B9E-863D-0FD4-0871-9F9A9FF7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Ahora Clases </a:t>
            </a:r>
            <a:r>
              <a:rPr lang="es-ES" dirty="0" err="1"/>
              <a:t>Friend</a:t>
            </a:r>
            <a:r>
              <a:rPr lang="es-ES" dirty="0"/>
              <a:t>‏: clases amigas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A80650-EDA6-0DFC-E66B-5E0A6046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970"/>
            <a:ext cx="7772400" cy="512438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dirty="0"/>
              <a:t>//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friend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pPr marL="0" indent="0">
              <a:spcBef>
                <a:spcPts val="0"/>
              </a:spcBef>
              <a:buNone/>
            </a:pPr>
            <a:r>
              <a:rPr lang="es-ES" dirty="0" err="1">
                <a:highlight>
                  <a:srgbClr val="FFFF00"/>
                </a:highlight>
              </a:rPr>
              <a:t>class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YourClass</a:t>
            </a:r>
            <a:r>
              <a:rPr lang="es-ES" dirty="0">
                <a:highlight>
                  <a:srgbClr val="FFFF00"/>
                </a:highlight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highlight>
                  <a:srgbClr val="FFFF00"/>
                </a:highlight>
              </a:rPr>
              <a:t>  // …….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 err="1">
                <a:highlight>
                  <a:srgbClr val="FFFF00"/>
                </a:highlight>
              </a:rPr>
              <a:t>friend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class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YourOtherClass</a:t>
            </a:r>
            <a:r>
              <a:rPr lang="es-ES" dirty="0">
                <a:highlight>
                  <a:srgbClr val="FFFF00"/>
                </a:highlight>
              </a:rPr>
              <a:t>;  // Declara una clase </a:t>
            </a:r>
            <a:r>
              <a:rPr lang="es-ES" dirty="0" err="1">
                <a:highlight>
                  <a:srgbClr val="FFFF00"/>
                </a:highlight>
              </a:rPr>
              <a:t>friend</a:t>
            </a:r>
            <a:endParaRPr lang="es-ES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 err="1">
                <a:highlight>
                  <a:srgbClr val="FFFF00"/>
                </a:highlight>
              </a:rPr>
              <a:t>private</a:t>
            </a:r>
            <a:r>
              <a:rPr lang="es-ES" dirty="0">
                <a:highlight>
                  <a:srgbClr val="FFFF00"/>
                </a:highlight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highlight>
                  <a:srgbClr val="FFFF00"/>
                </a:highlight>
              </a:rPr>
              <a:t>   </a:t>
            </a:r>
            <a:r>
              <a:rPr lang="es-ES" dirty="0" err="1">
                <a:highlight>
                  <a:srgbClr val="FFFF00"/>
                </a:highlight>
              </a:rPr>
              <a:t>int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topSecret</a:t>
            </a:r>
            <a:r>
              <a:rPr lang="es-ES" dirty="0">
                <a:highlight>
                  <a:srgbClr val="FFFF00"/>
                </a:highlight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highlight>
                  <a:srgbClr val="FFFF00"/>
                </a:highlight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YourOtherClass</a:t>
            </a:r>
            <a:r>
              <a:rPr lang="es-E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(</a:t>
            </a:r>
            <a:r>
              <a:rPr lang="es-ES" dirty="0" err="1"/>
              <a:t>YourClass</a:t>
            </a:r>
            <a:r>
              <a:rPr lang="es-ES" dirty="0"/>
              <a:t> &amp; </a:t>
            </a:r>
            <a:r>
              <a:rPr lang="es-ES" dirty="0" err="1"/>
              <a:t>yc</a:t>
            </a:r>
            <a:r>
              <a:rPr lang="es-E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  <a:p>
            <a:pPr marL="0" indent="0">
              <a:spcBef>
                <a:spcPts val="0"/>
              </a:spcBef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YourOtherClass</a:t>
            </a:r>
            <a:r>
              <a:rPr lang="es-ES" dirty="0"/>
              <a:t>::</a:t>
            </a:r>
            <a:r>
              <a:rPr lang="es-ES" dirty="0" err="1"/>
              <a:t>change</a:t>
            </a:r>
            <a:r>
              <a:rPr lang="es-ES" dirty="0"/>
              <a:t>(</a:t>
            </a:r>
            <a:r>
              <a:rPr lang="es-ES" dirty="0" err="1"/>
              <a:t>YourClass</a:t>
            </a:r>
            <a:r>
              <a:rPr lang="es-ES" dirty="0"/>
              <a:t> &amp; </a:t>
            </a:r>
            <a:r>
              <a:rPr lang="es-ES" dirty="0" err="1"/>
              <a:t>yc</a:t>
            </a:r>
            <a:r>
              <a:rPr lang="es-ES" dirty="0"/>
              <a:t>)‏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   </a:t>
            </a:r>
            <a:r>
              <a:rPr lang="es-ES" dirty="0" err="1">
                <a:solidFill>
                  <a:srgbClr val="0432FF"/>
                </a:solidFill>
              </a:rPr>
              <a:t>yc.topSecret</a:t>
            </a:r>
            <a:r>
              <a:rPr lang="es-ES" dirty="0">
                <a:solidFill>
                  <a:srgbClr val="0432FF"/>
                </a:solidFill>
              </a:rPr>
              <a:t>++;    // Puede acceder datos privados 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C42A6-A17C-35EF-AC75-2380A216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88915-9DA9-3C59-84EA-66D361F0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DB00A-31E5-F2FD-79BA-D8620DA083F5}"/>
              </a:ext>
            </a:extLst>
          </p:cNvPr>
          <p:cNvSpPr txBox="1"/>
          <p:nvPr/>
        </p:nvSpPr>
        <p:spPr>
          <a:xfrm>
            <a:off x="7157989" y="2722149"/>
            <a:ext cx="4758240" cy="2144022"/>
          </a:xfrm>
          <a:prstGeom prst="rect">
            <a:avLst/>
          </a:prstGeom>
          <a:noFill/>
          <a:ln w="19050">
            <a:solidFill>
              <a:srgbClr val="0432FF"/>
            </a:solidFill>
          </a:ln>
        </p:spPr>
        <p:txBody>
          <a:bodyPr lIns="83520" tIns="41760" rIns="83520" bIns="41760">
            <a:noAutofit/>
          </a:bodyPr>
          <a:lstStyle/>
          <a:p>
            <a:pPr>
              <a:spcAft>
                <a:spcPts val="400"/>
              </a:spcAft>
            </a:pP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clase amiga (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una clase cuyas funciones miembros son como funciones miembros de la clase que la hace amiga. Sus funciones miembros tienen acceso a los miembros privados y protegidos de la otra clase. </a:t>
            </a:r>
          </a:p>
        </p:txBody>
      </p:sp>
    </p:spTree>
    <p:extLst>
      <p:ext uri="{BB962C8B-B14F-4D97-AF65-F5344CB8AC3E}">
        <p14:creationId xmlns:p14="http://schemas.microsoft.com/office/powerpoint/2010/main" val="124762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F8CB-1C54-523F-481E-232FEF3B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</a:t>
            </a:r>
            <a:r>
              <a:rPr lang="es-ES" dirty="0" err="1"/>
              <a:t>Friend</a:t>
            </a:r>
            <a:r>
              <a:rPr lang="es-ES" dirty="0"/>
              <a:t> (cont.)‏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7190-8066-F7C0-8E1E-FC9D6200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“Amistad” no es mutua. En el ejemplo previo, los métodos de </a:t>
            </a:r>
            <a:r>
              <a:rPr lang="es-ES" dirty="0" err="1"/>
              <a:t>YourClass</a:t>
            </a:r>
            <a:r>
              <a:rPr lang="es-ES" dirty="0"/>
              <a:t> no pueden acceder a miembros privados de </a:t>
            </a:r>
            <a:r>
              <a:rPr lang="es-ES" dirty="0" err="1"/>
              <a:t>YourOtherClass</a:t>
            </a:r>
            <a:r>
              <a:rPr lang="es-ES" dirty="0"/>
              <a:t>.</a:t>
            </a:r>
          </a:p>
          <a:p>
            <a:r>
              <a:rPr lang="es-ES" dirty="0"/>
              <a:t>La “Amistad” no se hereda; esto es, clases derivadas de </a:t>
            </a:r>
            <a:r>
              <a:rPr lang="es-ES" dirty="0" err="1"/>
              <a:t>YourOtherClass</a:t>
            </a:r>
            <a:r>
              <a:rPr lang="es-ES" dirty="0"/>
              <a:t> no pueden acceder a miembros privados de </a:t>
            </a:r>
            <a:r>
              <a:rPr lang="es-ES" dirty="0" err="1"/>
              <a:t>YourClass</a:t>
            </a:r>
            <a:r>
              <a:rPr lang="es-ES" dirty="0"/>
              <a:t>. Tampoco es transitiva; esto es clases que son “</a:t>
            </a:r>
            <a:r>
              <a:rPr lang="es-ES" dirty="0" err="1"/>
              <a:t>friends</a:t>
            </a:r>
            <a:r>
              <a:rPr lang="es-ES" dirty="0"/>
              <a:t>” de </a:t>
            </a:r>
            <a:r>
              <a:rPr lang="es-ES" dirty="0" err="1"/>
              <a:t>YourOtherClass</a:t>
            </a:r>
            <a:r>
              <a:rPr lang="es-ES" dirty="0"/>
              <a:t> no pueden acceder a miembros privados de </a:t>
            </a:r>
            <a:r>
              <a:rPr lang="es-ES" dirty="0" err="1"/>
              <a:t>YourClass</a:t>
            </a:r>
            <a:r>
              <a:rPr lang="es-ES" dirty="0"/>
              <a:t>.</a:t>
            </a:r>
          </a:p>
          <a:p>
            <a:r>
              <a:rPr lang="es-ES" dirty="0"/>
              <a:t>La “amistad” es importante en sobrecarga de operador &lt;&lt;, para escritura a pantalla pues en este caso no podemos agregar sobrecargas a clases estándares.  Ver ejemplo </a:t>
            </a:r>
            <a:r>
              <a:rPr lang="es-ES" dirty="0">
                <a:hlinkClick r:id="rId2"/>
              </a:rPr>
              <a:t>CVectorFriend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A16EE-4697-7C1D-A9D2-7821D5D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1A2C0-DB74-AEAE-0FE2-43422EAF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769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46CC-465E-56A9-5A32-B3E714C8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Static</a:t>
            </a:r>
            <a:r>
              <a:rPr lang="es-ES" dirty="0"/>
              <a:t>: Miembros Estáticos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53C2-DE7C-D1D1-EB72-3893F587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No hay gran diferencia con Java. Difieren en su asignación.</a:t>
            </a:r>
          </a:p>
          <a:p>
            <a:r>
              <a:rPr lang="es-ES" dirty="0"/>
              <a:t>Estas variables tienen existencia desde que el programa se inicia hasta que termina.</a:t>
            </a:r>
          </a:p>
          <a:p>
            <a:r>
              <a:rPr lang="es-ES" dirty="0"/>
              <a:t>Atributos estáticos</a:t>
            </a:r>
          </a:p>
          <a:p>
            <a:pPr lvl="1"/>
            <a:r>
              <a:rPr lang="es-ES" dirty="0"/>
              <a:t>El atributo es compartido por todas las instancias de la clase. Todas las instancias de la clase comparten el mismo valor del atributo estático. Igual que en Java.</a:t>
            </a:r>
          </a:p>
          <a:p>
            <a:r>
              <a:rPr lang="es-ES" dirty="0"/>
              <a:t>Métodos Estáticos</a:t>
            </a:r>
          </a:p>
          <a:p>
            <a:pPr lvl="1"/>
            <a:r>
              <a:rPr lang="es-ES" dirty="0"/>
              <a:t>Estos métodos pueden ser invocados sobre la clase, no solo sobre una instancia en particular. Igual que en Java.</a:t>
            </a:r>
          </a:p>
          <a:p>
            <a:pPr lvl="1"/>
            <a:r>
              <a:rPr lang="es-ES" dirty="0"/>
              <a:t>El método sólo puede acceder miembros estáticos de la clase</a:t>
            </a:r>
          </a:p>
          <a:p>
            <a:r>
              <a:rPr lang="es-ES" dirty="0"/>
              <a:t>Es posible pensar en miembros estáticos como atributos de la clase y no de objetos. Hasta aquí igual a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47B13-0C10-A1B1-339C-72C8BCF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00F7-D2FE-C27C-DBD0-092BB9EA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63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0AB9-287A-276B-2DE8-F6B382AA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de Datos Estáticos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129D-42F9-1A82-B0AA-7878B110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866844"/>
          </a:xfrm>
        </p:spPr>
        <p:txBody>
          <a:bodyPr/>
          <a:lstStyle/>
          <a:p>
            <a:r>
              <a:rPr lang="es-ES" dirty="0"/>
              <a:t>La palabra clave </a:t>
            </a:r>
            <a:r>
              <a:rPr lang="es-ES" dirty="0" err="1">
                <a:solidFill>
                  <a:srgbClr val="0000CC"/>
                </a:solidFill>
              </a:rPr>
              <a:t>static</a:t>
            </a:r>
            <a:r>
              <a:rPr lang="es-ES" dirty="0"/>
              <a:t> debe ser usada.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83925-F33A-727A-68C5-92F1EDF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884FF-11DB-3D29-5D80-A00E1A04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AA437-65E1-AE87-7B46-A693DF76960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22285" y="2577214"/>
            <a:ext cx="9157567" cy="3048816"/>
          </a:xfrm>
          <a:ln w="19050">
            <a:solidFill>
              <a:srgbClr val="0000CC"/>
            </a:solidFill>
          </a:ln>
        </p:spPr>
        <p:txBody>
          <a:bodyPr/>
          <a:lstStyle/>
          <a:p>
            <a:pPr marL="720000" indent="0">
              <a:buNone/>
            </a:pPr>
            <a:r>
              <a:rPr lang="en-US" dirty="0"/>
              <a:t>class Student {</a:t>
            </a:r>
            <a:endParaRPr lang="es-ES" dirty="0"/>
          </a:p>
          <a:p>
            <a:pPr marL="720000" indent="0">
              <a:buNone/>
            </a:pPr>
            <a:r>
              <a:rPr lang="en-US" dirty="0"/>
              <a:t>//...</a:t>
            </a:r>
            <a:endParaRPr lang="es-ES" dirty="0"/>
          </a:p>
          <a:p>
            <a:pPr marL="720000" indent="0">
              <a:buNone/>
            </a:pPr>
            <a:r>
              <a:rPr lang="en-US" dirty="0"/>
              <a:t>private:</a:t>
            </a:r>
            <a:endParaRPr lang="es-ES" dirty="0"/>
          </a:p>
          <a:p>
            <a:pPr marL="720000" indent="0">
              <a:buNone/>
            </a:pPr>
            <a:r>
              <a:rPr lang="en-US" dirty="0"/>
              <a:t>  static int </a:t>
            </a:r>
            <a:r>
              <a:rPr lang="en-US" dirty="0" err="1"/>
              <a:t>m_snCount</a:t>
            </a:r>
            <a:r>
              <a:rPr lang="en-US" dirty="0"/>
              <a:t>;     //    instance </a:t>
            </a:r>
            <a:r>
              <a:rPr lang="en-US" dirty="0" err="1"/>
              <a:t>m_snCount</a:t>
            </a:r>
            <a:endParaRPr lang="es-ES" dirty="0"/>
          </a:p>
          <a:p>
            <a:pPr marL="720000" indent="0">
              <a:buNone/>
            </a:pPr>
            <a:r>
              <a:rPr lang="en-US" dirty="0"/>
              <a:t>};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7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DB2D-CAF0-9454-B3CE-3D30B7D8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 contador de instancias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7BE5-9544-B77A-FEF5-BFC345C3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inicialización de un dato estático no se efectúa en el constructor pues existe previo a la creación de cualquier objeto.</a:t>
            </a:r>
          </a:p>
          <a:p>
            <a:r>
              <a:rPr lang="es-ES" dirty="0"/>
              <a:t>En Java lo hacíamos en bloque de iniciación </a:t>
            </a:r>
            <a:r>
              <a:rPr lang="es-ES" dirty="0" err="1"/>
              <a:t>static</a:t>
            </a:r>
            <a:r>
              <a:rPr lang="es-ES" dirty="0"/>
              <a:t> 	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static</a:t>
            </a:r>
            <a:r>
              <a:rPr lang="es-ES" dirty="0"/>
              <a:t> {  ….. }</a:t>
            </a:r>
          </a:p>
          <a:p>
            <a:r>
              <a:rPr lang="es-ES" dirty="0"/>
              <a:t>La iniciación de atributos estáticos es una diferencia entre C++ y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7D1D2-CFB0-9B2F-8C84-D974B55D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D004D-5F82-24A7-4010-13B320FB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92DB1-0E74-D642-57A1-D47E02CC90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293258" y="3839281"/>
            <a:ext cx="5689600" cy="1786750"/>
          </a:xfrm>
          <a:ln w="19050">
            <a:solidFill>
              <a:srgbClr val="0000CC"/>
            </a:solidFill>
          </a:ln>
        </p:spPr>
        <p:txBody>
          <a:bodyPr/>
          <a:lstStyle/>
          <a:p>
            <a:pPr marL="720000" indent="0">
              <a:buNone/>
            </a:pPr>
            <a:r>
              <a:rPr lang="en-US" dirty="0"/>
              <a:t>// </a:t>
            </a:r>
            <a:r>
              <a:rPr lang="en-US" dirty="0" err="1"/>
              <a:t>student.cpp</a:t>
            </a:r>
            <a:endParaRPr lang="es-ES" dirty="0"/>
          </a:p>
          <a:p>
            <a:pPr marL="720000" indent="0">
              <a:buNone/>
            </a:pPr>
            <a:endParaRPr lang="es-ES" dirty="0"/>
          </a:p>
          <a:p>
            <a:pPr marL="720000" indent="0">
              <a:buNone/>
            </a:pPr>
            <a:r>
              <a:rPr lang="en-US" dirty="0"/>
              <a:t>int Student::</a:t>
            </a:r>
            <a:r>
              <a:rPr lang="en-US" dirty="0" err="1"/>
              <a:t>m_snCount</a:t>
            </a:r>
            <a:r>
              <a:rPr lang="en-US" dirty="0"/>
              <a:t> = 0;</a:t>
            </a:r>
            <a:endParaRPr lang="es-ES" dirty="0"/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73310A1B-3E0B-FE23-3B44-0952F3D22885}"/>
              </a:ext>
            </a:extLst>
          </p:cNvPr>
          <p:cNvSpPr/>
          <p:nvPr/>
        </p:nvSpPr>
        <p:spPr>
          <a:xfrm flipH="1">
            <a:off x="6226574" y="4411764"/>
            <a:ext cx="1119960" cy="40500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66308AD-F80E-78EE-BFC3-207C790F5986}"/>
              </a:ext>
            </a:extLst>
          </p:cNvPr>
          <p:cNvSpPr/>
          <p:nvPr/>
        </p:nvSpPr>
        <p:spPr>
          <a:xfrm>
            <a:off x="7300094" y="3698964"/>
            <a:ext cx="3920040" cy="1017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b="0" strike="noStrike" spc="-1" dirty="0">
                <a:latin typeface="Arial"/>
              </a:rPr>
              <a:t>Asigna memoria e inicia el valor de partida. Se ejecuta antes de ingresar al </a:t>
            </a:r>
            <a:r>
              <a:rPr lang="es-ES" sz="2000" b="0" strike="noStrike" spc="-1" dirty="0" err="1">
                <a:latin typeface="Arial"/>
              </a:rPr>
              <a:t>main</a:t>
            </a:r>
            <a:r>
              <a:rPr lang="es-ES" sz="2000" b="0" strike="noStrike" spc="-1" dirty="0"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39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4710</TotalTime>
  <Words>1250</Words>
  <Application>Microsoft Macintosh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Funciones y Clases Amigas (Friend)‏ Miembros Estáticos (Static)</vt:lpstr>
      <vt:lpstr>Funciones y Clases Friend</vt:lpstr>
      <vt:lpstr>Implementación de ValidateCourseData()‏</vt:lpstr>
      <vt:lpstr>Funciones Friend, otro ejemplo</vt:lpstr>
      <vt:lpstr>Ahora Clases Friend‏: clases amigas</vt:lpstr>
      <vt:lpstr>Clases Friend (cont.)‏</vt:lpstr>
      <vt:lpstr>Static: Miembros Estáticos</vt:lpstr>
      <vt:lpstr>Declaración de Datos Estáticos</vt:lpstr>
      <vt:lpstr>Creación de un contador de instancias</vt:lpstr>
      <vt:lpstr>Creación de un Contador de Instancias</vt:lpstr>
      <vt:lpstr>Métodos Estáticos</vt:lpstr>
      <vt:lpstr>Llamando a Métodos Estáticos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218</cp:revision>
  <dcterms:created xsi:type="dcterms:W3CDTF">2021-09-30T23:46:18Z</dcterms:created>
  <dcterms:modified xsi:type="dcterms:W3CDTF">2022-06-01T03:08:21Z</dcterms:modified>
  <cp:category/>
</cp:coreProperties>
</file>