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C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18"/>
    <p:restoredTop sz="95964"/>
  </p:normalViewPr>
  <p:slideViewPr>
    <p:cSldViewPr snapToGrid="0" snapToObjects="1">
      <p:cViewPr varScale="1">
        <p:scale>
          <a:sx n="135" d="100"/>
          <a:sy n="135" d="100"/>
        </p:scale>
        <p:origin x="184" y="400"/>
      </p:cViewPr>
      <p:guideLst/>
    </p:cSldViewPr>
  </p:slideViewPr>
  <p:outlineViewPr>
    <p:cViewPr>
      <p:scale>
        <a:sx n="33" d="100"/>
        <a:sy n="33" d="100"/>
      </p:scale>
      <p:origin x="0" y="-85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38AB84-CECE-BE48-AB3C-D0820CC5CC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2FA2-4D86-E945-B1E7-D79A4445F6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EDD30-79D7-FE41-B50E-14052E171100}" type="datetimeFigureOut">
              <a:rPr lang="es-ES_tradnl" smtClean="0"/>
              <a:t>5/6/22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E0E65-6298-4A4C-A227-654A6FBBD7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07875-EB86-E64F-B3B2-236AA39B08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7A599-16ED-DC41-873E-7EF29FBB76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91921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9A7660-3494-8440-A325-A7DB5B5FD4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D5D9B-AA3D-4140-91E2-A520695D0B4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EBB5320-4B53-AF40-904B-D859662E0D98}" type="datetimeFigureOut">
              <a:rPr lang="es-ES_tradnl"/>
              <a:pPr>
                <a:defRPr/>
              </a:pPr>
              <a:t>5/6/22</a:t>
            </a:fld>
            <a:endParaRPr lang="es-ES_trad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BAD040F-D45A-F648-A194-523D050DAC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15530DC-16F1-7542-83E6-B3DDA968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_tradnl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F3908-65A7-8247-A0A3-E1469EF3DD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B2F6D-D449-CC4D-A866-A86AF2F4E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FC8FD29-F16D-B24D-AC1C-5ACC7AEF9236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367748"/>
            <a:ext cx="10754139" cy="3142215"/>
          </a:xfrm>
        </p:spPr>
        <p:txBody>
          <a:bodyPr anchor="b"/>
          <a:lstStyle>
            <a:lvl1pPr algn="ctr">
              <a:defRPr sz="6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602038"/>
            <a:ext cx="10668001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E9B3F-BDD1-6B49-BEB9-4EB2EA47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E2E22-B21D-8446-A7CF-76EEDA5EFE52}" type="datetime1">
              <a:rPr lang="en-US" smtClean="0"/>
              <a:t>6/5/22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4020-FAC2-E248-8B61-90DF951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7C314-29ED-0A40-B57B-77F24A9C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87212-83C0-BD4A-AAC5-B1605D949D77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9E8F8-0D46-0208-B226-DAC00837D827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4784099" y="206098"/>
            <a:ext cx="2471400" cy="15487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92908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285614"/>
            <a:ext cx="11042373" cy="866844"/>
          </a:xfrm>
        </p:spPr>
        <p:txBody>
          <a:bodyPr/>
          <a:lstStyle>
            <a:lvl1pPr>
              <a:defRPr sz="4000"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5124380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6/5/22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431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2517070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6/5/22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95E808-5E9B-575C-F6D2-641D9EF8602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165" y="3839280"/>
            <a:ext cx="11042373" cy="2489765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571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6/5/22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73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6/5/22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CF8410-E84E-625A-69B5-6F2ADB405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5469835" cy="5124380"/>
          </a:xfrm>
        </p:spPr>
        <p:txBody>
          <a:bodyPr>
            <a:normAutofit/>
          </a:bodyPr>
          <a:lstStyle>
            <a:lvl1pPr marL="552600" indent="-552600"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0DAB5A-11AC-A3B1-8733-693F0913650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98704" y="1232708"/>
            <a:ext cx="5469835" cy="5124380"/>
          </a:xfrm>
        </p:spPr>
        <p:txBody>
          <a:bodyPr>
            <a:normAutofit/>
          </a:bodyPr>
          <a:lstStyle>
            <a:lvl1pPr marL="552600" indent="-552600"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8878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158E6D5-321A-C44C-8269-81A05BBAB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/>
              <a:t>Click to edit Master title style</a:t>
            </a:r>
            <a:endParaRPr lang="es-ES_tradnl" altLang="en-CL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6E7C4DE-8F85-3B45-BBB7-67D85E589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60500"/>
            <a:ext cx="10515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 dirty="0"/>
              <a:t>Click to edit Master text styles </a:t>
            </a:r>
            <a:r>
              <a:rPr lang="en-US" altLang="en-CL" dirty="0" err="1"/>
              <a:t>fghfhfghfghfghfgfghfghfghf</a:t>
            </a:r>
            <a:r>
              <a:rPr lang="en-US" altLang="en-CL" dirty="0"/>
              <a:t> </a:t>
            </a:r>
            <a:r>
              <a:rPr lang="en-US" altLang="en-CL" dirty="0" err="1"/>
              <a:t>fgdf</a:t>
            </a:r>
            <a:r>
              <a:rPr lang="en-US" altLang="en-CL" dirty="0"/>
              <a:t> dg </a:t>
            </a:r>
            <a:r>
              <a:rPr lang="en-US" altLang="en-CL" dirty="0" err="1"/>
              <a:t>df</a:t>
            </a:r>
            <a:r>
              <a:rPr lang="en-US" altLang="en-CL" dirty="0"/>
              <a:t> </a:t>
            </a:r>
            <a:r>
              <a:rPr lang="en-US" altLang="en-CL" dirty="0" err="1"/>
              <a:t>dfg</a:t>
            </a:r>
            <a:endParaRPr lang="en-US" altLang="en-CL" dirty="0"/>
          </a:p>
          <a:p>
            <a:pPr lvl="1"/>
            <a:r>
              <a:rPr lang="en-US" altLang="en-CL" dirty="0"/>
              <a:t>Second level</a:t>
            </a:r>
          </a:p>
          <a:p>
            <a:pPr lvl="2"/>
            <a:r>
              <a:rPr lang="en-US" altLang="en-CL" dirty="0"/>
              <a:t>Third level</a:t>
            </a:r>
          </a:p>
          <a:p>
            <a:pPr lvl="3"/>
            <a:r>
              <a:rPr lang="en-US" altLang="en-CL" dirty="0"/>
              <a:t>Fourth level</a:t>
            </a:r>
          </a:p>
          <a:p>
            <a:pPr lvl="4"/>
            <a:r>
              <a:rPr lang="en-US" altLang="en-CL" dirty="0"/>
              <a:t>Fifth level</a:t>
            </a:r>
            <a:endParaRPr lang="es-ES_tradnl" altLang="en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B4EB2-1254-D14A-90C4-D9074D410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B1728EA-DD79-3B4D-A14E-C2659AC6343D}" type="datetime1">
              <a:rPr lang="en-US" smtClean="0"/>
              <a:t>6/5/22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F085-5E94-2643-B32D-27C573C15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5FF4-3F47-FD42-990E-850CFB3A3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98FC004-2C64-4344-85B6-8952237AD3D5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 kern="1200">
          <a:solidFill>
            <a:srgbClr val="0000C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58775" indent="-371475" algn="l" rtl="0" fontAlgn="base">
        <a:spcBef>
          <a:spcPts val="600"/>
        </a:spcBef>
        <a:spcAft>
          <a:spcPct val="0"/>
        </a:spcAft>
        <a:buClr>
          <a:srgbClr val="0C48C8"/>
        </a:buClr>
        <a:buFont typeface="Wingdings" pitchFamily="2" charset="2"/>
        <a:buChar char="q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SzPct val="90000"/>
        <a:buFont typeface="Wingdings" pitchFamily="2" charset="2"/>
        <a:buChar char="q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FF9F-81B7-9795-31F8-FE466F524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800" dirty="0"/>
              <a:t>Manejo de Punteros y Objetos en Memoria Dinámica en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89906-B36E-A309-60D2-FAFAB89546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ELO329: Diseño y Programación Orientados a Objetos</a:t>
            </a:r>
          </a:p>
          <a:p>
            <a:r>
              <a:rPr lang="es-ES_tradnl" altLang="en-CL" dirty="0"/>
              <a:t>Departamento de Electrónica</a:t>
            </a:r>
          </a:p>
          <a:p>
            <a:r>
              <a:rPr lang="es-ES_tradnl" altLang="en-CL" dirty="0"/>
              <a:t>Universidad Técnica Federico Santa María</a:t>
            </a:r>
            <a:endParaRPr lang="es-ES" altLang="en-C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3420A-3361-3D2B-7FB0-F0E97644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696DF-3354-E438-22CD-28F29FF9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7212-83C0-BD4A-AAC5-B1605D949D77}" type="slidenum">
              <a:rPr lang="es-ES_tradnl" smtClean="0"/>
              <a:pPr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529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CAD2-F6EA-2C40-5BC2-A2F0194A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Arreglos y Punteros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1E61D-A6C7-783E-309B-3DB3D4903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El nombre de un arreglo es compatible en asignaciones con un puntero al primer elemento de un arreglo . </a:t>
            </a:r>
          </a:p>
          <a:p>
            <a:endParaRPr lang="es-ES" dirty="0"/>
          </a:p>
          <a:p>
            <a:pPr marL="1080000" indent="0">
              <a:buNone/>
            </a:pPr>
            <a:r>
              <a:rPr lang="es-ES" dirty="0" err="1"/>
              <a:t>int</a:t>
            </a:r>
            <a:r>
              <a:rPr lang="es-ES" dirty="0"/>
              <a:t> scores[50];     // scores es equivalente a un puntero constante</a:t>
            </a:r>
          </a:p>
          <a:p>
            <a:pPr marL="1080000" indent="0">
              <a:buNone/>
            </a:pPr>
            <a:r>
              <a:rPr lang="es-ES" dirty="0" err="1"/>
              <a:t>int</a:t>
            </a:r>
            <a:r>
              <a:rPr lang="es-ES" dirty="0"/>
              <a:t> * p = scores;  // p también es puntero, pero lo podemos modificar. </a:t>
            </a:r>
          </a:p>
          <a:p>
            <a:pPr marL="1080000" indent="0">
              <a:buNone/>
            </a:pPr>
            <a:r>
              <a:rPr lang="es-ES" dirty="0"/>
              <a:t>*p = 99;               // *p corresponde a scores[0]</a:t>
            </a:r>
          </a:p>
          <a:p>
            <a:pPr marL="1080000" indent="0">
              <a:buNone/>
            </a:pPr>
            <a:r>
              <a:rPr lang="es-ES" dirty="0" err="1"/>
              <a:t>cout</a:t>
            </a:r>
            <a:r>
              <a:rPr lang="es-ES" dirty="0"/>
              <a:t> &lt;&lt; scores[0];    // "99"</a:t>
            </a:r>
          </a:p>
          <a:p>
            <a:pPr marL="1080000" indent="0">
              <a:buNone/>
            </a:pPr>
            <a:endParaRPr lang="es-ES" dirty="0"/>
          </a:p>
          <a:p>
            <a:pPr marL="1080000" indent="0">
              <a:buNone/>
            </a:pPr>
            <a:r>
              <a:rPr lang="es-ES" dirty="0"/>
              <a:t>p++;               // es ok.  Ahora *p corresponde a scores[1]</a:t>
            </a:r>
          </a:p>
          <a:p>
            <a:pPr marL="1080000" indent="0">
              <a:buNone/>
            </a:pPr>
            <a:r>
              <a:rPr lang="es-ES" dirty="0"/>
              <a:t>scores++;      // error: scores es </a:t>
            </a:r>
            <a:r>
              <a:rPr lang="es-ES" dirty="0" err="1"/>
              <a:t>const</a:t>
            </a:r>
            <a:endParaRPr lang="es-ES" dirty="0"/>
          </a:p>
          <a:p>
            <a:pPr marL="1080000" indent="0">
              <a:buNone/>
            </a:pPr>
            <a:r>
              <a:rPr lang="es-ES" dirty="0"/>
              <a:t>                      // al incrementar un puntero, éste avanza en el </a:t>
            </a:r>
          </a:p>
          <a:p>
            <a:pPr marL="1080000" indent="0">
              <a:buNone/>
            </a:pPr>
            <a:r>
              <a:rPr lang="es-ES" dirty="0"/>
              <a:t>                      // tamaño del objeto apuntado.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6C91B-2898-6EE8-AAA6-1E923CB2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72F49-37DC-4994-BDEC-8CBB3049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3709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9EF1-2C25-4FEC-AFE5-F6691A3D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Arreglos de Punteros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CB96-97F8-728A-F070-FFAC1377F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arreglo de punteros usualmente contiene la dirección de objetos en memoria dinámica. Esto ocupa poco almacenamiento para el  arreglo y mantiene la mayor parte de los datos en el </a:t>
            </a:r>
            <a:r>
              <a:rPr lang="es-ES" dirty="0" err="1"/>
              <a:t>heap</a:t>
            </a:r>
            <a:r>
              <a:rPr lang="es-ES" dirty="0"/>
              <a:t>.</a:t>
            </a:r>
          </a:p>
          <a:p>
            <a:pPr marL="1080000" indent="0">
              <a:buNone/>
            </a:pPr>
            <a:r>
              <a:rPr lang="es-ES" dirty="0" err="1"/>
              <a:t>Student</a:t>
            </a:r>
            <a:r>
              <a:rPr lang="es-ES" dirty="0"/>
              <a:t> * elo329[10];</a:t>
            </a:r>
          </a:p>
          <a:p>
            <a:pPr marL="1080000" indent="0">
              <a:buNone/>
            </a:pPr>
            <a:r>
              <a:rPr lang="es-ES" dirty="0"/>
              <a:t>// creación</a:t>
            </a:r>
          </a:p>
          <a:p>
            <a:pPr marL="1080000" indent="0">
              <a:buNone/>
            </a:pPr>
            <a:r>
              <a:rPr lang="es-ES" dirty="0" err="1"/>
              <a:t>for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i = 0; i &lt; 10; i++)‏{</a:t>
            </a:r>
          </a:p>
          <a:p>
            <a:pPr marL="1080000" indent="0">
              <a:buNone/>
            </a:pPr>
            <a:r>
              <a:rPr lang="es-ES" dirty="0"/>
              <a:t>  elo329[i] = new </a:t>
            </a:r>
            <a:r>
              <a:rPr lang="es-ES" dirty="0" err="1"/>
              <a:t>Student</a:t>
            </a:r>
            <a:r>
              <a:rPr lang="es-ES" dirty="0"/>
              <a:t>;</a:t>
            </a:r>
          </a:p>
          <a:p>
            <a:pPr marL="1080000" indent="0">
              <a:buNone/>
            </a:pPr>
            <a:r>
              <a:rPr lang="es-ES" dirty="0"/>
              <a:t>}</a:t>
            </a:r>
          </a:p>
          <a:p>
            <a:pPr marL="1080000" indent="0">
              <a:buNone/>
            </a:pPr>
            <a:endParaRPr lang="es-ES" dirty="0"/>
          </a:p>
          <a:p>
            <a:pPr marL="1080000" indent="0">
              <a:buNone/>
            </a:pPr>
            <a:r>
              <a:rPr lang="es-ES" dirty="0"/>
              <a:t>Diagrama </a:t>
            </a:r>
            <a:r>
              <a:rPr lang="es-ES" dirty="0">
                <a:sym typeface="Wingdings" pitchFamily="2" charset="2"/>
              </a:rPr>
              <a:t></a:t>
            </a:r>
            <a:r>
              <a:rPr lang="es-ES" dirty="0"/>
              <a:t> 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36363-65A6-0233-B164-CD845D3F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31B78-406D-E771-F562-A3497A35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05C61-1A18-0806-F036-2B03D02B36D3}"/>
              </a:ext>
            </a:extLst>
          </p:cNvPr>
          <p:cNvSpPr txBox="1"/>
          <p:nvPr/>
        </p:nvSpPr>
        <p:spPr>
          <a:xfrm>
            <a:off x="6697262" y="4259032"/>
            <a:ext cx="4492354" cy="16044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lIns="90000" tIns="45000" rIns="90000" bIns="45000">
            <a:noAutofit/>
          </a:bodyPr>
          <a:lstStyle/>
          <a:p>
            <a:r>
              <a:rPr lang="es-ES" sz="24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eliminación</a:t>
            </a:r>
          </a:p>
          <a:p>
            <a:r>
              <a:rPr lang="es-ES" sz="24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for(int i = 0; i &lt; 10; i++) {</a:t>
            </a:r>
          </a:p>
          <a:p>
            <a:r>
              <a:rPr lang="es-ES" sz="24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ES" sz="2400" b="0" strike="noStrike" spc="-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elo329[i]</a:t>
            </a:r>
            <a:r>
              <a:rPr lang="es-ES" sz="24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s-ES" sz="24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843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F884-69B3-5EBF-7B46-1D1C803D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Arreglo de Punteros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FE8B9-26BA-63A6-AF14-19B9130F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A27E0-8E0F-8338-FF26-C0902829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2DD3AB7-49CC-A5D3-6DFF-7D77A29D7E2B}"/>
              </a:ext>
            </a:extLst>
          </p:cNvPr>
          <p:cNvSpPr/>
          <p:nvPr/>
        </p:nvSpPr>
        <p:spPr>
          <a:xfrm>
            <a:off x="8237280" y="1476514"/>
            <a:ext cx="1596240" cy="4022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  <a:ln w="9360">
            <a:solidFill>
              <a:srgbClr val="1C1C1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0" strike="noStrike" spc="-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es-ES" sz="20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3067C80-EA00-85EF-AA4F-8B825BC4C6EA}"/>
              </a:ext>
            </a:extLst>
          </p:cNvPr>
          <p:cNvSpPr/>
          <p:nvPr/>
        </p:nvSpPr>
        <p:spPr>
          <a:xfrm>
            <a:off x="8237280" y="1901528"/>
            <a:ext cx="1596240" cy="4022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  <a:ln w="9360">
            <a:solidFill>
              <a:srgbClr val="1C1C1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0" strike="noStrike" spc="-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es-ES" sz="20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32270DC-915D-82D9-6E9D-D863C483FC76}"/>
              </a:ext>
            </a:extLst>
          </p:cNvPr>
          <p:cNvSpPr/>
          <p:nvPr/>
        </p:nvSpPr>
        <p:spPr>
          <a:xfrm>
            <a:off x="8237280" y="2336090"/>
            <a:ext cx="1596240" cy="4022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  <a:ln w="9360">
            <a:solidFill>
              <a:srgbClr val="1C1C1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0" strike="noStrike" spc="-1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es-ES" sz="2000" b="0" strike="noStrike" spc="-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CF2068D-B2A5-B281-126E-FF5DEDF80FB4}"/>
              </a:ext>
            </a:extLst>
          </p:cNvPr>
          <p:cNvSpPr/>
          <p:nvPr/>
        </p:nvSpPr>
        <p:spPr>
          <a:xfrm>
            <a:off x="8237280" y="2714090"/>
            <a:ext cx="1596240" cy="4022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  <a:ln w="9360">
            <a:solidFill>
              <a:srgbClr val="1C1C1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0" strike="noStrike" spc="-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es-ES" sz="20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389A80F-5EFC-AB9B-BF45-F16A33E13A68}"/>
              </a:ext>
            </a:extLst>
          </p:cNvPr>
          <p:cNvSpPr/>
          <p:nvPr/>
        </p:nvSpPr>
        <p:spPr>
          <a:xfrm>
            <a:off x="8237280" y="3092090"/>
            <a:ext cx="1596240" cy="4022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  <a:ln w="9360">
            <a:solidFill>
              <a:srgbClr val="1C1C1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0" strike="noStrike" spc="-1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es-ES" sz="2000" b="0" strike="noStrike" spc="-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A271300-8044-22E2-5E3F-55D8AF1DC5D5}"/>
              </a:ext>
            </a:extLst>
          </p:cNvPr>
          <p:cNvSpPr/>
          <p:nvPr/>
        </p:nvSpPr>
        <p:spPr>
          <a:xfrm>
            <a:off x="8237280" y="3470090"/>
            <a:ext cx="1596240" cy="4022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  <a:ln w="9360">
            <a:solidFill>
              <a:srgbClr val="1C1C1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0" strike="noStrike" spc="-1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es-ES" sz="2000" b="0" strike="noStrike" spc="-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F3130E1C-3018-2EB6-41F2-261F7B647974}"/>
              </a:ext>
            </a:extLst>
          </p:cNvPr>
          <p:cNvSpPr/>
          <p:nvPr/>
        </p:nvSpPr>
        <p:spPr>
          <a:xfrm>
            <a:off x="8237280" y="3848090"/>
            <a:ext cx="1596240" cy="4022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  <a:ln w="9360">
            <a:solidFill>
              <a:srgbClr val="1C1C1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0" strike="noStrike" spc="-1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es-ES" sz="2000" b="0" strike="noStrike" spc="-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238D694-52F2-F8C5-A6A5-51011F7829D0}"/>
              </a:ext>
            </a:extLst>
          </p:cNvPr>
          <p:cNvSpPr/>
          <p:nvPr/>
        </p:nvSpPr>
        <p:spPr>
          <a:xfrm>
            <a:off x="8237280" y="4226090"/>
            <a:ext cx="1596240" cy="4022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  <a:ln w="9360">
            <a:solidFill>
              <a:srgbClr val="1C1C1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0" strike="noStrike" spc="-1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es-ES" sz="2000" b="0" strike="noStrike" spc="-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7643E0-681F-CD38-1B06-6DA3C07F9413}"/>
              </a:ext>
            </a:extLst>
          </p:cNvPr>
          <p:cNvSpPr/>
          <p:nvPr/>
        </p:nvSpPr>
        <p:spPr>
          <a:xfrm>
            <a:off x="8237280" y="4698360"/>
            <a:ext cx="1596240" cy="4022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  <a:ln w="9360">
            <a:solidFill>
              <a:srgbClr val="1C1C1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0" strike="noStrike" spc="-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es-ES" sz="20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C809673-9A11-3ABD-6192-ECBA2A642FBD}"/>
              </a:ext>
            </a:extLst>
          </p:cNvPr>
          <p:cNvSpPr/>
          <p:nvPr/>
        </p:nvSpPr>
        <p:spPr>
          <a:xfrm>
            <a:off x="8236920" y="5222350"/>
            <a:ext cx="1596240" cy="4022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  <a:ln w="9360">
            <a:solidFill>
              <a:srgbClr val="1C1C1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0" strike="noStrike" spc="-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es-ES" sz="20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4CA2CAB-8449-D6C7-5158-83C0AF96636C}"/>
              </a:ext>
            </a:extLst>
          </p:cNvPr>
          <p:cNvSpPr/>
          <p:nvPr/>
        </p:nvSpPr>
        <p:spPr>
          <a:xfrm>
            <a:off x="8153040" y="1099703"/>
            <a:ext cx="1680120" cy="4022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  <a:endParaRPr lang="es-ES" sz="20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610DD55-F4E2-C9B3-32A9-7742A397114C}"/>
              </a:ext>
            </a:extLst>
          </p:cNvPr>
          <p:cNvSpPr/>
          <p:nvPr/>
        </p:nvSpPr>
        <p:spPr>
          <a:xfrm>
            <a:off x="1895160" y="4553690"/>
            <a:ext cx="2100240" cy="4022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elo329 [ ]</a:t>
            </a:r>
            <a:endParaRPr lang="es-ES" sz="2000" b="0" strike="noStrike" spc="-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A5E4C5-4623-4866-2122-13153080199C}"/>
              </a:ext>
            </a:extLst>
          </p:cNvPr>
          <p:cNvSpPr/>
          <p:nvPr/>
        </p:nvSpPr>
        <p:spPr>
          <a:xfrm>
            <a:off x="2861400" y="1958090"/>
            <a:ext cx="588240" cy="2520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A4E2DE-6F71-DEB1-ACA2-BEAA44D6744C}"/>
              </a:ext>
            </a:extLst>
          </p:cNvPr>
          <p:cNvSpPr/>
          <p:nvPr/>
        </p:nvSpPr>
        <p:spPr>
          <a:xfrm>
            <a:off x="2861400" y="2210090"/>
            <a:ext cx="588240" cy="25164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B18F25-BC3E-AC28-174C-18210A3679A0}"/>
              </a:ext>
            </a:extLst>
          </p:cNvPr>
          <p:cNvSpPr/>
          <p:nvPr/>
        </p:nvSpPr>
        <p:spPr>
          <a:xfrm>
            <a:off x="2861400" y="2462090"/>
            <a:ext cx="588240" cy="2520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5F5BE3-7E67-D754-8831-8A7964725D6F}"/>
              </a:ext>
            </a:extLst>
          </p:cNvPr>
          <p:cNvSpPr/>
          <p:nvPr/>
        </p:nvSpPr>
        <p:spPr>
          <a:xfrm>
            <a:off x="2861400" y="2714090"/>
            <a:ext cx="588240" cy="2520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ACF02B-C56C-0F12-D97C-C77B182DD9D2}"/>
              </a:ext>
            </a:extLst>
          </p:cNvPr>
          <p:cNvSpPr/>
          <p:nvPr/>
        </p:nvSpPr>
        <p:spPr>
          <a:xfrm>
            <a:off x="2861400" y="2966090"/>
            <a:ext cx="588240" cy="25164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487008-5D8F-44EB-97F6-67182BBF0FC3}"/>
              </a:ext>
            </a:extLst>
          </p:cNvPr>
          <p:cNvSpPr/>
          <p:nvPr/>
        </p:nvSpPr>
        <p:spPr>
          <a:xfrm>
            <a:off x="2861400" y="3218090"/>
            <a:ext cx="588240" cy="2520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43D74C-DA01-7D0C-AB35-D6F0607FB39F}"/>
              </a:ext>
            </a:extLst>
          </p:cNvPr>
          <p:cNvSpPr/>
          <p:nvPr/>
        </p:nvSpPr>
        <p:spPr>
          <a:xfrm>
            <a:off x="2861400" y="3470090"/>
            <a:ext cx="588240" cy="2520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9F466F-2986-139C-74E3-1877C71B7B12}"/>
              </a:ext>
            </a:extLst>
          </p:cNvPr>
          <p:cNvSpPr/>
          <p:nvPr/>
        </p:nvSpPr>
        <p:spPr>
          <a:xfrm>
            <a:off x="2861400" y="3722090"/>
            <a:ext cx="588240" cy="25164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6249A3-C98B-CA6C-3B94-602E1098CA80}"/>
              </a:ext>
            </a:extLst>
          </p:cNvPr>
          <p:cNvSpPr/>
          <p:nvPr/>
        </p:nvSpPr>
        <p:spPr>
          <a:xfrm>
            <a:off x="2861400" y="3974090"/>
            <a:ext cx="588240" cy="2520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D899D0-FC13-BAD2-361F-528E4A0510DC}"/>
              </a:ext>
            </a:extLst>
          </p:cNvPr>
          <p:cNvSpPr/>
          <p:nvPr/>
        </p:nvSpPr>
        <p:spPr>
          <a:xfrm>
            <a:off x="2861400" y="4226090"/>
            <a:ext cx="588240" cy="2520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Straight Connector 28">
            <a:extLst>
              <a:ext uri="{FF2B5EF4-FFF2-40B4-BE49-F238E27FC236}">
                <a16:creationId xmlns:a16="http://schemas.microsoft.com/office/drawing/2014/main" id="{C7F05529-3E8B-E082-B831-A078B76E82F1}"/>
              </a:ext>
            </a:extLst>
          </p:cNvPr>
          <p:cNvSpPr/>
          <p:nvPr/>
        </p:nvSpPr>
        <p:spPr>
          <a:xfrm flipV="1">
            <a:off x="3197640" y="1765130"/>
            <a:ext cx="4955760" cy="3229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Straight Connector 29">
            <a:extLst>
              <a:ext uri="{FF2B5EF4-FFF2-40B4-BE49-F238E27FC236}">
                <a16:creationId xmlns:a16="http://schemas.microsoft.com/office/drawing/2014/main" id="{8BAA7F0E-5D44-AC22-87BB-B05486144922}"/>
              </a:ext>
            </a:extLst>
          </p:cNvPr>
          <p:cNvSpPr/>
          <p:nvPr/>
        </p:nvSpPr>
        <p:spPr>
          <a:xfrm flipV="1">
            <a:off x="3197640" y="2143130"/>
            <a:ext cx="5040000" cy="1965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D13E6C06-A45F-0E3A-6795-50B151B81E9B}"/>
              </a:ext>
            </a:extLst>
          </p:cNvPr>
          <p:cNvSpPr/>
          <p:nvPr/>
        </p:nvSpPr>
        <p:spPr>
          <a:xfrm flipV="1">
            <a:off x="3197640" y="2521130"/>
            <a:ext cx="5040000" cy="709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B1891251-2927-A7BA-48FF-7299226D6AAD}"/>
              </a:ext>
            </a:extLst>
          </p:cNvPr>
          <p:cNvSpPr/>
          <p:nvPr/>
        </p:nvSpPr>
        <p:spPr>
          <a:xfrm>
            <a:off x="3113400" y="2777450"/>
            <a:ext cx="5124240" cy="1260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Straight Connector 32">
            <a:extLst>
              <a:ext uri="{FF2B5EF4-FFF2-40B4-BE49-F238E27FC236}">
                <a16:creationId xmlns:a16="http://schemas.microsoft.com/office/drawing/2014/main" id="{D1B24125-38A7-E86F-A199-9BCEDC89AD0C}"/>
              </a:ext>
            </a:extLst>
          </p:cNvPr>
          <p:cNvSpPr/>
          <p:nvPr/>
        </p:nvSpPr>
        <p:spPr>
          <a:xfrm>
            <a:off x="3197640" y="3092090"/>
            <a:ext cx="5040000" cy="1890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FA134FBA-6C38-FC8A-F7BE-C0691AF279CC}"/>
              </a:ext>
            </a:extLst>
          </p:cNvPr>
          <p:cNvSpPr/>
          <p:nvPr/>
        </p:nvSpPr>
        <p:spPr>
          <a:xfrm>
            <a:off x="3197640" y="3344450"/>
            <a:ext cx="5040000" cy="3150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Straight Connector 34">
            <a:extLst>
              <a:ext uri="{FF2B5EF4-FFF2-40B4-BE49-F238E27FC236}">
                <a16:creationId xmlns:a16="http://schemas.microsoft.com/office/drawing/2014/main" id="{A8DBFED4-4297-3FAC-30E6-987E4E897101}"/>
              </a:ext>
            </a:extLst>
          </p:cNvPr>
          <p:cNvSpPr/>
          <p:nvPr/>
        </p:nvSpPr>
        <p:spPr>
          <a:xfrm>
            <a:off x="3197640" y="3596090"/>
            <a:ext cx="5040000" cy="4410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Straight Connector 35">
            <a:extLst>
              <a:ext uri="{FF2B5EF4-FFF2-40B4-BE49-F238E27FC236}">
                <a16:creationId xmlns:a16="http://schemas.microsoft.com/office/drawing/2014/main" id="{AD128553-6EC0-2903-CB2F-8DED40CD3C9F}"/>
              </a:ext>
            </a:extLst>
          </p:cNvPr>
          <p:cNvSpPr/>
          <p:nvPr/>
        </p:nvSpPr>
        <p:spPr>
          <a:xfrm>
            <a:off x="3197640" y="3848090"/>
            <a:ext cx="5040000" cy="5670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Straight Connector 36">
            <a:extLst>
              <a:ext uri="{FF2B5EF4-FFF2-40B4-BE49-F238E27FC236}">
                <a16:creationId xmlns:a16="http://schemas.microsoft.com/office/drawing/2014/main" id="{545090C5-5849-BF3D-A3B8-A14CE7B4AD87}"/>
              </a:ext>
            </a:extLst>
          </p:cNvPr>
          <p:cNvSpPr/>
          <p:nvPr/>
        </p:nvSpPr>
        <p:spPr>
          <a:xfrm>
            <a:off x="3197280" y="4100450"/>
            <a:ext cx="5040000" cy="6930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Straight Connector 37">
            <a:extLst>
              <a:ext uri="{FF2B5EF4-FFF2-40B4-BE49-F238E27FC236}">
                <a16:creationId xmlns:a16="http://schemas.microsoft.com/office/drawing/2014/main" id="{EC235E21-63EC-B101-EAA5-C68108236345}"/>
              </a:ext>
            </a:extLst>
          </p:cNvPr>
          <p:cNvSpPr/>
          <p:nvPr/>
        </p:nvSpPr>
        <p:spPr>
          <a:xfrm>
            <a:off x="3449640" y="4390799"/>
            <a:ext cx="4823842" cy="1025082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BBAA6AE-CE65-E9BE-F9EA-1CD949B156B1}"/>
              </a:ext>
            </a:extLst>
          </p:cNvPr>
          <p:cNvSpPr/>
          <p:nvPr/>
        </p:nvSpPr>
        <p:spPr>
          <a:xfrm>
            <a:off x="2609400" y="1391090"/>
            <a:ext cx="1091880" cy="4022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lang="es-ES" sz="2000" b="0" strike="noStrike" spc="-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3A542B-6B0E-AD27-C8CB-C75983AEFE72}"/>
              </a:ext>
            </a:extLst>
          </p:cNvPr>
          <p:cNvSpPr txBox="1"/>
          <p:nvPr/>
        </p:nvSpPr>
        <p:spPr>
          <a:xfrm>
            <a:off x="6811118" y="5904812"/>
            <a:ext cx="4857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No necesariamente adyacentes en </a:t>
            </a:r>
            <a:r>
              <a:rPr lang="es-ES_tradnl" sz="2000" dirty="0" err="1"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98584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43BC-F0C7-5041-DE27-8A324C9A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un Arreglo en el </a:t>
            </a:r>
            <a:r>
              <a:rPr lang="es-ES" dirty="0" err="1"/>
              <a:t>heap</a:t>
            </a:r>
            <a:endParaRPr lang="es-ES_trad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6D7F35-AD53-3EF8-0B7D-35EFE37A6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6" y="1231970"/>
            <a:ext cx="10156252" cy="512438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Podemos crear arreglos completos en el </a:t>
            </a:r>
            <a:r>
              <a:rPr lang="es-ES" dirty="0" err="1"/>
              <a:t>heap</a:t>
            </a:r>
            <a:r>
              <a:rPr lang="es-ES" dirty="0"/>
              <a:t> usando el operador new. Hay que recordar eliminarlo cuando corresponda. Para ello basta incluir "[ ]" antes del nombre del arreglo en la </a:t>
            </a:r>
            <a:r>
              <a:rPr lang="es-ES" dirty="0">
                <a:solidFill>
                  <a:srgbClr val="FF0000"/>
                </a:solidFill>
              </a:rPr>
              <a:t>sentencia </a:t>
            </a:r>
            <a:r>
              <a:rPr lang="es-ES" dirty="0" err="1">
                <a:solidFill>
                  <a:srgbClr val="FF0000"/>
                </a:solidFill>
              </a:rPr>
              <a:t>delete</a:t>
            </a:r>
            <a:r>
              <a:rPr lang="es-ES" dirty="0"/>
              <a:t>.</a:t>
            </a:r>
          </a:p>
          <a:p>
            <a:endParaRPr lang="es-ES" dirty="0"/>
          </a:p>
          <a:p>
            <a:pPr marL="72000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()‏{</a:t>
            </a:r>
          </a:p>
          <a:p>
            <a:pPr marL="720000" indent="0">
              <a:buNone/>
            </a:pPr>
            <a:r>
              <a:rPr lang="es-ES" dirty="0"/>
              <a:t>  </a:t>
            </a:r>
            <a:r>
              <a:rPr lang="es-ES" dirty="0" err="1"/>
              <a:t>double</a:t>
            </a:r>
            <a:r>
              <a:rPr lang="es-ES" dirty="0"/>
              <a:t> * </a:t>
            </a:r>
            <a:r>
              <a:rPr lang="es-ES" dirty="0" err="1"/>
              <a:t>samples</a:t>
            </a:r>
            <a:r>
              <a:rPr lang="es-ES" dirty="0"/>
              <a:t> = new </a:t>
            </a:r>
            <a:r>
              <a:rPr lang="es-ES" dirty="0" err="1"/>
              <a:t>double</a:t>
            </a:r>
            <a:r>
              <a:rPr lang="es-ES" dirty="0"/>
              <a:t>[10]; // tamaño definido </a:t>
            </a:r>
          </a:p>
          <a:p>
            <a:pPr marL="720000" indent="0">
              <a:buNone/>
            </a:pPr>
            <a:r>
              <a:rPr lang="es-ES" dirty="0"/>
              <a:t>                                                 // en tiempo de ejecución</a:t>
            </a:r>
          </a:p>
          <a:p>
            <a:pPr marL="720000" indent="0">
              <a:buNone/>
            </a:pPr>
            <a:r>
              <a:rPr lang="es-ES" dirty="0"/>
              <a:t>  // </a:t>
            </a:r>
            <a:r>
              <a:rPr lang="es-ES" dirty="0" err="1"/>
              <a:t>samples</a:t>
            </a:r>
            <a:r>
              <a:rPr lang="es-ES" dirty="0"/>
              <a:t> es un arreglo en </a:t>
            </a:r>
            <a:r>
              <a:rPr lang="es-ES" dirty="0" err="1"/>
              <a:t>heap</a:t>
            </a:r>
            <a:r>
              <a:rPr lang="es-ES" dirty="0"/>
              <a:t> ....</a:t>
            </a:r>
          </a:p>
          <a:p>
            <a:pPr marL="720000" indent="0">
              <a:buNone/>
            </a:pPr>
            <a:r>
              <a:rPr lang="es-ES" dirty="0"/>
              <a:t>  </a:t>
            </a:r>
            <a:r>
              <a:rPr lang="es-ES" dirty="0" err="1"/>
              <a:t>samples</a:t>
            </a:r>
            <a:r>
              <a:rPr lang="es-ES" dirty="0"/>
              <a:t>[0] = 36.2;</a:t>
            </a:r>
          </a:p>
          <a:p>
            <a:pPr marL="720000" indent="0">
              <a:buNone/>
            </a:pPr>
            <a:r>
              <a:rPr lang="es-ES" dirty="0"/>
              <a:t>   </a:t>
            </a:r>
          </a:p>
          <a:p>
            <a:pPr marL="720000" indent="0">
              <a:buNone/>
            </a:pPr>
            <a:r>
              <a:rPr lang="es-ES" dirty="0"/>
              <a:t>  </a:t>
            </a:r>
            <a:r>
              <a:rPr lang="es-ES" dirty="0" err="1">
                <a:solidFill>
                  <a:srgbClr val="FF0000"/>
                </a:solidFill>
              </a:rPr>
              <a:t>delete</a:t>
            </a:r>
            <a:r>
              <a:rPr lang="es-ES" dirty="0"/>
              <a:t> [ ] </a:t>
            </a:r>
            <a:r>
              <a:rPr lang="es-ES" dirty="0" err="1"/>
              <a:t>samples</a:t>
            </a:r>
            <a:r>
              <a:rPr lang="es-ES" dirty="0"/>
              <a:t>;  //eliminación de un arreglo desde el </a:t>
            </a:r>
            <a:r>
              <a:rPr lang="es-ES" dirty="0" err="1"/>
              <a:t>heap</a:t>
            </a:r>
            <a:endParaRPr lang="es-ES" dirty="0"/>
          </a:p>
          <a:p>
            <a:pPr marL="720000" indent="0">
              <a:buNone/>
            </a:pPr>
            <a:r>
              <a:rPr lang="es-ES" dirty="0"/>
              <a:t>}                                // no se requiere poner su tamaño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7D4B5-08BA-9671-80C4-78CC0D87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60870-C7A6-E068-D85D-73C424AF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13</a:t>
            </a:fld>
            <a:endParaRPr lang="es-ES_tradnl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4C540C-E861-6B79-8290-656D382111C1}"/>
              </a:ext>
            </a:extLst>
          </p:cNvPr>
          <p:cNvGrpSpPr/>
          <p:nvPr/>
        </p:nvGrpSpPr>
        <p:grpSpPr>
          <a:xfrm>
            <a:off x="9615340" y="2412411"/>
            <a:ext cx="2234154" cy="2806925"/>
            <a:chOff x="9615340" y="2412411"/>
            <a:chExt cx="2234154" cy="280692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96E0C9B-2211-3802-E792-8D2D8DEAAE2E}"/>
                </a:ext>
              </a:extLst>
            </p:cNvPr>
            <p:cNvGrpSpPr/>
            <p:nvPr/>
          </p:nvGrpSpPr>
          <p:grpSpPr>
            <a:xfrm>
              <a:off x="9615340" y="2412411"/>
              <a:ext cx="2234154" cy="2806925"/>
              <a:chOff x="9615340" y="2412411"/>
              <a:chExt cx="2234154" cy="280692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1419A7-8FE6-0BF1-1AE1-19A533652A82}"/>
                  </a:ext>
                </a:extLst>
              </p:cNvPr>
              <p:cNvSpPr txBox="1"/>
              <p:nvPr/>
            </p:nvSpPr>
            <p:spPr>
              <a:xfrm>
                <a:off x="9615340" y="2856321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samples</a:t>
                </a:r>
                <a:endParaRPr lang="es-ES_tradn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675ACCA-499C-B352-C65E-5C9B3E8F6237}"/>
                  </a:ext>
                </a:extLst>
              </p:cNvPr>
              <p:cNvSpPr/>
              <p:nvPr/>
            </p:nvSpPr>
            <p:spPr>
              <a:xfrm>
                <a:off x="10963374" y="2856322"/>
                <a:ext cx="886120" cy="3693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double</a:t>
                </a:r>
                <a:endParaRPr lang="es-ES_tradnl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1CB1734-25C5-DA57-D05C-D359B3037EDA}"/>
                  </a:ext>
                </a:extLst>
              </p:cNvPr>
              <p:cNvSpPr/>
              <p:nvPr/>
            </p:nvSpPr>
            <p:spPr>
              <a:xfrm>
                <a:off x="10963374" y="3225120"/>
                <a:ext cx="886120" cy="3693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double</a:t>
                </a:r>
                <a:endParaRPr lang="es-ES_tradnl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B17B392-1F94-1928-246B-54225FDACB7A}"/>
                  </a:ext>
                </a:extLst>
              </p:cNvPr>
              <p:cNvSpPr/>
              <p:nvPr/>
            </p:nvSpPr>
            <p:spPr>
              <a:xfrm>
                <a:off x="10963374" y="3593918"/>
                <a:ext cx="886120" cy="3693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double</a:t>
                </a:r>
                <a:endParaRPr lang="es-ES_tradnl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D8B9FAD-A1F7-CBBF-1C14-CACB394D9206}"/>
                  </a:ext>
                </a:extLst>
              </p:cNvPr>
              <p:cNvSpPr/>
              <p:nvPr/>
            </p:nvSpPr>
            <p:spPr>
              <a:xfrm>
                <a:off x="10963374" y="3962183"/>
                <a:ext cx="886120" cy="3693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double</a:t>
                </a:r>
                <a:endParaRPr lang="es-ES_tradnl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1805B56-18C6-6A18-717D-70AA2FB13D58}"/>
                  </a:ext>
                </a:extLst>
              </p:cNvPr>
              <p:cNvSpPr/>
              <p:nvPr/>
            </p:nvSpPr>
            <p:spPr>
              <a:xfrm>
                <a:off x="10963374" y="4850005"/>
                <a:ext cx="886120" cy="3693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double</a:t>
                </a:r>
                <a:endParaRPr lang="es-ES_tradnl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7F76B97-29DE-B238-B6F1-0C9B7BF4AD85}"/>
                  </a:ext>
                </a:extLst>
              </p:cNvPr>
              <p:cNvSpPr/>
              <p:nvPr/>
            </p:nvSpPr>
            <p:spPr>
              <a:xfrm>
                <a:off x="10963374" y="4329411"/>
                <a:ext cx="886120" cy="52059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33F0A5-BE13-884F-BEFD-83F6912004EB}"/>
                  </a:ext>
                </a:extLst>
              </p:cNvPr>
              <p:cNvSpPr txBox="1"/>
              <p:nvPr/>
            </p:nvSpPr>
            <p:spPr>
              <a:xfrm>
                <a:off x="11022917" y="2412411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Heap</a:t>
                </a:r>
                <a:endParaRPr lang="es-ES_tradn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0327D4-69D7-7EBD-02C4-63067A7CBEB6}"/>
                  </a:ext>
                </a:extLst>
              </p:cNvPr>
              <p:cNvSpPr/>
              <p:nvPr/>
            </p:nvSpPr>
            <p:spPr>
              <a:xfrm>
                <a:off x="9982200" y="3225120"/>
                <a:ext cx="434419" cy="2722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86B2CAD3-6376-9B61-8A60-FE81750CAF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37509" y="3040987"/>
                <a:ext cx="544909" cy="368798"/>
              </a:xfrm>
              <a:prstGeom prst="curved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6C7F2B0-127A-549B-6112-16FB44713F25}"/>
                </a:ext>
              </a:extLst>
            </p:cNvPr>
            <p:cNvGrpSpPr/>
            <p:nvPr/>
          </p:nvGrpSpPr>
          <p:grpSpPr>
            <a:xfrm>
              <a:off x="10716769" y="2815882"/>
              <a:ext cx="312906" cy="2389480"/>
              <a:chOff x="10716769" y="2815882"/>
              <a:chExt cx="312906" cy="238948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BE924D-9707-C7A6-FFA7-3253CB94A6D0}"/>
                  </a:ext>
                </a:extLst>
              </p:cNvPr>
              <p:cNvSpPr txBox="1"/>
              <p:nvPr/>
            </p:nvSpPr>
            <p:spPr>
              <a:xfrm>
                <a:off x="10716769" y="281588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EAC45B-DB93-6271-592C-84D959AF277D}"/>
                  </a:ext>
                </a:extLst>
              </p:cNvPr>
              <p:cNvSpPr txBox="1"/>
              <p:nvPr/>
            </p:nvSpPr>
            <p:spPr>
              <a:xfrm>
                <a:off x="10716769" y="320690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B04ED2-9B6C-54CC-00FE-22D14B0BE464}"/>
                  </a:ext>
                </a:extLst>
              </p:cNvPr>
              <p:cNvSpPr txBox="1"/>
              <p:nvPr/>
            </p:nvSpPr>
            <p:spPr>
              <a:xfrm>
                <a:off x="10716769" y="359181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6354E9-C9BE-84FB-D9CB-5EC1CE651459}"/>
                  </a:ext>
                </a:extLst>
              </p:cNvPr>
              <p:cNvSpPr txBox="1"/>
              <p:nvPr/>
            </p:nvSpPr>
            <p:spPr>
              <a:xfrm>
                <a:off x="10716769" y="395289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BEBC8C-07E3-BDE7-182A-38BDFD8F5752}"/>
                  </a:ext>
                </a:extLst>
              </p:cNvPr>
              <p:cNvSpPr txBox="1"/>
              <p:nvPr/>
            </p:nvSpPr>
            <p:spPr>
              <a:xfrm>
                <a:off x="10716769" y="483603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755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E870-B0F8-4E5A-F7BE-2911DBBD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Punteros como atributos de Clases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F7C56-1896-41C1-A2DC-775BA9524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Los punteros son efectivos cuando los encapsulamos en clases porque podemos controlar su tiempo de vida.</a:t>
            </a:r>
          </a:p>
          <a:p>
            <a:r>
              <a:rPr lang="es-ES" dirty="0"/>
              <a:t>Debemos poner cuidado con la </a:t>
            </a:r>
            <a:r>
              <a:rPr lang="es-ES" dirty="0">
                <a:solidFill>
                  <a:srgbClr val="FF0000"/>
                </a:solidFill>
              </a:rPr>
              <a:t>copia baja o copia profunda </a:t>
            </a:r>
            <a:r>
              <a:rPr lang="es-ES" dirty="0"/>
              <a:t>ya vista en Java.</a:t>
            </a:r>
          </a:p>
          <a:p>
            <a:pPr marL="1080000" indent="0"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Student</a:t>
            </a:r>
            <a:r>
              <a:rPr lang="es-ES" dirty="0"/>
              <a:t> {</a:t>
            </a:r>
          </a:p>
          <a:p>
            <a:pPr marL="1080000" indent="0">
              <a:buNone/>
            </a:pP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1080000" indent="0">
              <a:buNone/>
            </a:pPr>
            <a:r>
              <a:rPr lang="es-ES" dirty="0"/>
              <a:t>  </a:t>
            </a:r>
            <a:r>
              <a:rPr lang="es-ES" dirty="0" err="1"/>
              <a:t>Student</a:t>
            </a:r>
            <a:r>
              <a:rPr lang="es-ES" dirty="0"/>
              <a:t>();</a:t>
            </a:r>
          </a:p>
          <a:p>
            <a:pPr marL="1080000" indent="0">
              <a:buNone/>
            </a:pPr>
            <a:r>
              <a:rPr lang="es-ES" dirty="0"/>
              <a:t>  ~</a:t>
            </a:r>
            <a:r>
              <a:rPr lang="es-ES" dirty="0" err="1"/>
              <a:t>Student</a:t>
            </a:r>
            <a:r>
              <a:rPr lang="es-ES" dirty="0"/>
              <a:t>();</a:t>
            </a:r>
          </a:p>
          <a:p>
            <a:pPr marL="1080000" indent="0">
              <a:buNone/>
            </a:pPr>
            <a:r>
              <a:rPr lang="es-ES" dirty="0" err="1"/>
              <a:t>private</a:t>
            </a:r>
            <a:r>
              <a:rPr lang="es-ES" dirty="0"/>
              <a:t>:</a:t>
            </a:r>
          </a:p>
          <a:p>
            <a:pPr marL="1080000" indent="0">
              <a:buNone/>
            </a:pPr>
            <a:r>
              <a:rPr lang="es-ES" dirty="0"/>
              <a:t>  </a:t>
            </a:r>
            <a:r>
              <a:rPr lang="es-ES" dirty="0" err="1"/>
              <a:t>string</a:t>
            </a:r>
            <a:r>
              <a:rPr lang="es-ES" dirty="0"/>
              <a:t> * </a:t>
            </a:r>
            <a:r>
              <a:rPr lang="es-ES" dirty="0" err="1"/>
              <a:t>courses</a:t>
            </a:r>
            <a:r>
              <a:rPr lang="es-ES" dirty="0"/>
              <a:t>;  // array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course</a:t>
            </a:r>
            <a:r>
              <a:rPr lang="es-ES" dirty="0"/>
              <a:t> </a:t>
            </a:r>
            <a:r>
              <a:rPr lang="es-ES" dirty="0" err="1"/>
              <a:t>names</a:t>
            </a:r>
            <a:endParaRPr lang="es-ES" dirty="0"/>
          </a:p>
          <a:p>
            <a:pPr marL="1080000" indent="0">
              <a:buNone/>
            </a:pPr>
            <a:r>
              <a:rPr lang="es-ES" dirty="0"/>
              <a:t> 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count</a:t>
            </a:r>
            <a:r>
              <a:rPr lang="es-ES" dirty="0"/>
              <a:t>;         //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courses</a:t>
            </a:r>
            <a:endParaRPr lang="es-ES" dirty="0"/>
          </a:p>
          <a:p>
            <a:pPr marL="1080000" indent="0">
              <a:buNone/>
            </a:pPr>
            <a:r>
              <a:rPr lang="es-ES" dirty="0"/>
              <a:t>};</a:t>
            </a:r>
          </a:p>
          <a:p>
            <a:pPr marL="1080000" indent="0">
              <a:buNone/>
            </a:pPr>
            <a:r>
              <a:rPr lang="es-ES" dirty="0"/>
              <a:t>// más...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F7481-78CA-4623-1755-C986D240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A6652-DF6E-DF19-27C8-B1208B60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5712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43ED-82B4-BE6B-77E8-84204136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Punteros en Clases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D40EA-AE41-76C3-2578-9D9F95AC3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El constructor crea el arreglo, y el destructor lo borra. De esta forma pocas cosas pueden salir mal …</a:t>
            </a:r>
          </a:p>
          <a:p>
            <a:endParaRPr lang="es-ES" dirty="0"/>
          </a:p>
          <a:p>
            <a:pPr marL="1080000" indent="0">
              <a:buNone/>
            </a:pPr>
            <a:r>
              <a:rPr lang="es-ES" dirty="0" err="1"/>
              <a:t>Student</a:t>
            </a:r>
            <a:r>
              <a:rPr lang="es-ES" dirty="0"/>
              <a:t>::</a:t>
            </a:r>
            <a:r>
              <a:rPr lang="es-ES" dirty="0" err="1"/>
              <a:t>Student</a:t>
            </a:r>
            <a:r>
              <a:rPr lang="es-ES" dirty="0"/>
              <a:t>()‏ {</a:t>
            </a:r>
          </a:p>
          <a:p>
            <a:pPr marL="1080000" indent="0">
              <a:buNone/>
            </a:pPr>
            <a:r>
              <a:rPr lang="es-ES" dirty="0"/>
              <a:t>  </a:t>
            </a:r>
            <a:r>
              <a:rPr lang="es-ES" dirty="0" err="1"/>
              <a:t>courses</a:t>
            </a:r>
            <a:r>
              <a:rPr lang="es-ES" dirty="0"/>
              <a:t> = new </a:t>
            </a:r>
            <a:r>
              <a:rPr lang="es-ES" dirty="0" err="1"/>
              <a:t>string</a:t>
            </a:r>
            <a:r>
              <a:rPr lang="es-ES" dirty="0"/>
              <a:t>[50];</a:t>
            </a:r>
          </a:p>
          <a:p>
            <a:pPr marL="1080000" indent="0">
              <a:buNone/>
            </a:pPr>
            <a:r>
              <a:rPr lang="es-ES" dirty="0"/>
              <a:t>  </a:t>
            </a:r>
            <a:r>
              <a:rPr lang="es-ES" dirty="0" err="1"/>
              <a:t>count</a:t>
            </a:r>
            <a:r>
              <a:rPr lang="es-ES" dirty="0"/>
              <a:t> = 0;</a:t>
            </a:r>
          </a:p>
          <a:p>
            <a:pPr marL="1080000" indent="0">
              <a:buNone/>
            </a:pPr>
            <a:r>
              <a:rPr lang="es-ES" dirty="0"/>
              <a:t>}</a:t>
            </a:r>
          </a:p>
          <a:p>
            <a:pPr marL="1080000" indent="0">
              <a:buNone/>
            </a:pPr>
            <a:endParaRPr lang="es-ES" dirty="0"/>
          </a:p>
          <a:p>
            <a:pPr marL="1080000" indent="0">
              <a:buNone/>
            </a:pPr>
            <a:r>
              <a:rPr lang="es-ES" dirty="0" err="1"/>
              <a:t>Student</a:t>
            </a:r>
            <a:r>
              <a:rPr lang="es-ES" dirty="0"/>
              <a:t>::~</a:t>
            </a:r>
            <a:r>
              <a:rPr lang="es-ES" dirty="0" err="1"/>
              <a:t>Student</a:t>
            </a:r>
            <a:r>
              <a:rPr lang="es-ES" dirty="0"/>
              <a:t>()‏ {</a:t>
            </a:r>
          </a:p>
          <a:p>
            <a:pPr marL="1080000" indent="0">
              <a:buNone/>
            </a:pPr>
            <a:r>
              <a:rPr lang="es-ES" dirty="0"/>
              <a:t>	</a:t>
            </a:r>
            <a:r>
              <a:rPr lang="es-ES" dirty="0" err="1"/>
              <a:t>delete</a:t>
            </a:r>
            <a:r>
              <a:rPr lang="es-ES" dirty="0"/>
              <a:t> [ ] </a:t>
            </a:r>
            <a:r>
              <a:rPr lang="es-ES" dirty="0" err="1"/>
              <a:t>courses</a:t>
            </a:r>
            <a:r>
              <a:rPr lang="es-ES" dirty="0"/>
              <a:t>;</a:t>
            </a:r>
          </a:p>
          <a:p>
            <a:pPr marL="1080000" indent="0">
              <a:buNone/>
            </a:pPr>
            <a:r>
              <a:rPr lang="es-ES" dirty="0"/>
              <a:t>}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41A6F-9DFD-DC6C-F910-0E1B3919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D0498-0D99-73D0-D1B3-CCEC6D8B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8539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4081-D4C2-F314-05F5-CFAAAE74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Punteros en Clases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A37D-42C6-91A1-52FD-E80D16E1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109419"/>
            <a:ext cx="11042373" cy="5340416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...excepto cuando hacemos una copia de un objeto </a:t>
            </a:r>
            <a:r>
              <a:rPr lang="es-ES" dirty="0" err="1"/>
              <a:t>Student</a:t>
            </a:r>
            <a:r>
              <a:rPr lang="es-ES" dirty="0"/>
              <a:t>. El constructor de copia de C++ conduce a problemas. </a:t>
            </a:r>
          </a:p>
          <a:p>
            <a:r>
              <a:rPr lang="es-ES" dirty="0"/>
              <a:t>Por ejemplo, aquí un curso asignado al estudiante X termina en la lista de cursos del estudiante Y:</a:t>
            </a:r>
          </a:p>
          <a:p>
            <a:pPr marL="1080000" indent="0">
              <a:buNone/>
            </a:pPr>
            <a:r>
              <a:rPr lang="es-ES" dirty="0" err="1"/>
              <a:t>Student</a:t>
            </a:r>
            <a:r>
              <a:rPr lang="es-ES" dirty="0"/>
              <a:t> X;</a:t>
            </a:r>
          </a:p>
          <a:p>
            <a:pPr marL="1080000" indent="0">
              <a:buNone/>
            </a:pPr>
            <a:r>
              <a:rPr lang="es-ES" dirty="0" err="1"/>
              <a:t>Student</a:t>
            </a:r>
            <a:r>
              <a:rPr lang="es-ES" dirty="0"/>
              <a:t> Y(X);            // Usa constructor copia por omisión</a:t>
            </a:r>
          </a:p>
          <a:p>
            <a:pPr marL="1080000" indent="0">
              <a:buNone/>
            </a:pPr>
            <a:endParaRPr lang="es-ES" dirty="0"/>
          </a:p>
          <a:p>
            <a:pPr marL="1080000" indent="0">
              <a:buNone/>
            </a:pPr>
            <a:r>
              <a:rPr lang="es-ES" dirty="0" err="1"/>
              <a:t>X.AddCourse</a:t>
            </a:r>
            <a:r>
              <a:rPr lang="es-ES" dirty="0"/>
              <a:t>(”</a:t>
            </a:r>
            <a:r>
              <a:rPr lang="es-ES" dirty="0" err="1"/>
              <a:t>elo</a:t>
            </a:r>
            <a:r>
              <a:rPr lang="es-ES" dirty="0"/>
              <a:t> 329");  // suponemos que tenemos este </a:t>
            </a:r>
          </a:p>
          <a:p>
            <a:pPr marL="1080000" indent="0">
              <a:buNone/>
            </a:pPr>
            <a:r>
              <a:rPr lang="es-ES" dirty="0"/>
              <a:t>                                         //  método en </a:t>
            </a:r>
            <a:r>
              <a:rPr lang="es-ES" dirty="0" err="1"/>
              <a:t>Student</a:t>
            </a:r>
            <a:endParaRPr lang="es-ES" dirty="0"/>
          </a:p>
          <a:p>
            <a:pPr marL="1080000" indent="0">
              <a:buNone/>
            </a:pPr>
            <a:endParaRPr lang="es-ES" dirty="0"/>
          </a:p>
          <a:p>
            <a:pPr marL="1080000" indent="0">
              <a:buNone/>
            </a:pPr>
            <a:r>
              <a:rPr lang="es-ES" dirty="0" err="1"/>
              <a:t>cout</a:t>
            </a:r>
            <a:r>
              <a:rPr lang="es-ES" dirty="0"/>
              <a:t> &lt;&lt; </a:t>
            </a:r>
            <a:r>
              <a:rPr lang="es-ES" dirty="0" err="1"/>
              <a:t>Y.GetCourse</a:t>
            </a:r>
            <a:r>
              <a:rPr lang="es-ES" dirty="0"/>
              <a:t>(0);     // imprime ”</a:t>
            </a:r>
            <a:r>
              <a:rPr lang="es-ES" dirty="0" err="1"/>
              <a:t>elo</a:t>
            </a:r>
            <a:r>
              <a:rPr lang="es-ES" dirty="0"/>
              <a:t> 329" , suponemos </a:t>
            </a:r>
          </a:p>
          <a:p>
            <a:pPr marL="1080000" indent="0">
              <a:buNone/>
            </a:pPr>
            <a:r>
              <a:rPr lang="es-ES" dirty="0"/>
              <a:t>                                            //que este método existe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ABDCD-FD61-D6A6-1A02-57CBAC26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E939F-5D6C-5EF1-950F-ACCF2CD5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7319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171D-D822-734D-9210-B98F9703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5" y="285614"/>
            <a:ext cx="11329173" cy="866844"/>
          </a:xfrm>
        </p:spPr>
        <p:txBody>
          <a:bodyPr/>
          <a:lstStyle/>
          <a:p>
            <a:r>
              <a:rPr lang="es-ES" sz="3600" dirty="0"/>
              <a:t>Otro caso de cuidado: Paso de parámetros por valor</a:t>
            </a:r>
            <a:endParaRPr lang="es-ES_trad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FF26E-16F6-DF61-3E82-0D3FD81CE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074656"/>
            <a:ext cx="11042373" cy="5281694"/>
          </a:xfrm>
        </p:spPr>
        <p:txBody>
          <a:bodyPr>
            <a:normAutofit lnSpcReduction="10000"/>
          </a:bodyPr>
          <a:lstStyle/>
          <a:p>
            <a:r>
              <a:rPr lang="es-ES" dirty="0"/>
              <a:t>Cuando usamos paso por valor, la variable local es creada usando el constructor copia de la clase.</a:t>
            </a:r>
          </a:p>
          <a:p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foo</a:t>
            </a:r>
            <a:r>
              <a:rPr lang="es-ES" dirty="0"/>
              <a:t> (</a:t>
            </a:r>
            <a:r>
              <a:rPr lang="es-ES" dirty="0" err="1"/>
              <a:t>Student</a:t>
            </a:r>
            <a:r>
              <a:rPr lang="es-ES" dirty="0"/>
              <a:t> s) { ….}</a:t>
            </a:r>
            <a:br>
              <a:rPr lang="es-ES" dirty="0"/>
            </a:br>
            <a:r>
              <a:rPr lang="es-ES" dirty="0"/>
              <a:t>// luego usamos</a:t>
            </a:r>
            <a:br>
              <a:rPr lang="es-ES" dirty="0"/>
            </a:br>
            <a:r>
              <a:rPr lang="es-ES" dirty="0" err="1"/>
              <a:t>Student</a:t>
            </a:r>
            <a:r>
              <a:rPr lang="es-ES" dirty="0"/>
              <a:t> </a:t>
            </a:r>
            <a:r>
              <a:rPr lang="es-ES" dirty="0" err="1"/>
              <a:t>jose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 err="1"/>
              <a:t>foo</a:t>
            </a:r>
            <a:r>
              <a:rPr lang="es-ES" dirty="0"/>
              <a:t>(</a:t>
            </a:r>
            <a:r>
              <a:rPr lang="es-ES" dirty="0" err="1"/>
              <a:t>jose</a:t>
            </a:r>
            <a:r>
              <a:rPr lang="es-ES" dirty="0"/>
              <a:t>);    //  s es inicializado usando </a:t>
            </a:r>
            <a:r>
              <a:rPr lang="es-ES" dirty="0" err="1"/>
              <a:t>Student</a:t>
            </a:r>
            <a:r>
              <a:rPr lang="es-ES" dirty="0"/>
              <a:t> s(</a:t>
            </a:r>
            <a:r>
              <a:rPr lang="es-ES" dirty="0" err="1"/>
              <a:t>jose</a:t>
            </a:r>
            <a:r>
              <a:rPr lang="es-ES" dirty="0"/>
              <a:t>)</a:t>
            </a:r>
            <a:br>
              <a:rPr lang="es-ES" dirty="0"/>
            </a:br>
            <a:endParaRPr lang="es-ES" dirty="0"/>
          </a:p>
          <a:p>
            <a:r>
              <a:rPr lang="es-ES" dirty="0"/>
              <a:t>Esto es importante, </a:t>
            </a:r>
            <a:r>
              <a:rPr lang="es-ES" dirty="0">
                <a:solidFill>
                  <a:srgbClr val="FF0000"/>
                </a:solidFill>
              </a:rPr>
              <a:t>NO creer </a:t>
            </a:r>
            <a:r>
              <a:rPr lang="es-ES" dirty="0"/>
              <a:t>que se invoca algo del tipo</a:t>
            </a:r>
            <a:br>
              <a:rPr lang="es-ES" dirty="0"/>
            </a:br>
            <a:r>
              <a:rPr lang="es-ES" dirty="0" err="1"/>
              <a:t>Student</a:t>
            </a:r>
            <a:r>
              <a:rPr lang="es-ES" dirty="0"/>
              <a:t> s;</a:t>
            </a:r>
            <a:br>
              <a:rPr lang="es-ES" dirty="0"/>
            </a:br>
            <a:r>
              <a:rPr lang="es-ES" dirty="0"/>
              <a:t>s=</a:t>
            </a:r>
            <a:r>
              <a:rPr lang="es-ES" dirty="0" err="1"/>
              <a:t>jose</a:t>
            </a:r>
            <a:r>
              <a:rPr lang="es-ES" dirty="0"/>
              <a:t>;     // aquí se usaría operador asignación. </a:t>
            </a:r>
          </a:p>
          <a:p>
            <a:r>
              <a:rPr lang="es-ES" dirty="0"/>
              <a:t>Lo anterior sugiere implementar el constructor copia.</a:t>
            </a:r>
          </a:p>
          <a:p>
            <a:r>
              <a:rPr lang="es-ES" dirty="0">
                <a:solidFill>
                  <a:srgbClr val="FF0000"/>
                </a:solidFill>
              </a:rPr>
              <a:t>La acción por omisión del constructor copia y la asignación </a:t>
            </a:r>
            <a:r>
              <a:rPr lang="es-ES" b="1" dirty="0">
                <a:solidFill>
                  <a:srgbClr val="FF0000"/>
                </a:solidFill>
              </a:rPr>
              <a:t>es</a:t>
            </a:r>
            <a:r>
              <a:rPr lang="es-ES" dirty="0">
                <a:solidFill>
                  <a:srgbClr val="FF0000"/>
                </a:solidFill>
              </a:rPr>
              <a:t> copia baja</a:t>
            </a:r>
            <a:r>
              <a:rPr lang="es-ES" dirty="0"/>
              <a:t>.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DA911-ED12-F59C-F8BE-DBAC360A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371D3-8EF4-6B2F-A15C-3D41546F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35190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6F76-CEAB-A023-137B-7B36B397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Copia en profundidad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046F-5982-55BC-5793-9138461A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prevenir este tipo de problemas, creamos un constructor copia que efectúa una copia en  profundidad.</a:t>
            </a:r>
            <a:br>
              <a:rPr lang="es-ES" dirty="0"/>
            </a:br>
            <a:r>
              <a:rPr lang="es-ES" dirty="0"/>
              <a:t> 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 err="1"/>
              <a:t>Student</a:t>
            </a:r>
            <a:r>
              <a:rPr lang="es-ES" dirty="0"/>
              <a:t>::</a:t>
            </a:r>
            <a:r>
              <a:rPr lang="es-ES" dirty="0" err="1"/>
              <a:t>Student</a:t>
            </a:r>
            <a:r>
              <a:rPr lang="es-ES" dirty="0"/>
              <a:t>(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Student</a:t>
            </a:r>
            <a:r>
              <a:rPr lang="es-ES" dirty="0"/>
              <a:t> &amp; s2)‏  { // constructor copia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/>
              <a:t>  </a:t>
            </a:r>
            <a:r>
              <a:rPr lang="es-ES" dirty="0" err="1"/>
              <a:t>count</a:t>
            </a:r>
            <a:r>
              <a:rPr lang="es-ES" dirty="0"/>
              <a:t> = s2.count;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/>
              <a:t>  </a:t>
            </a:r>
            <a:r>
              <a:rPr lang="es-ES" dirty="0" err="1"/>
              <a:t>courses</a:t>
            </a:r>
            <a:r>
              <a:rPr lang="es-ES" dirty="0"/>
              <a:t> = new </a:t>
            </a:r>
            <a:r>
              <a:rPr lang="es-ES" dirty="0" err="1"/>
              <a:t>string</a:t>
            </a:r>
            <a:r>
              <a:rPr lang="es-ES" dirty="0"/>
              <a:t>[</a:t>
            </a:r>
            <a:r>
              <a:rPr lang="es-ES" dirty="0" err="1"/>
              <a:t>count</a:t>
            </a:r>
            <a:r>
              <a:rPr lang="es-ES" dirty="0"/>
              <a:t>];</a:t>
            </a:r>
          </a:p>
          <a:p>
            <a:pPr marL="1080000" indent="0">
              <a:spcBef>
                <a:spcPts val="0"/>
              </a:spcBef>
              <a:buNone/>
            </a:pPr>
            <a:endParaRPr lang="es-ES" dirty="0"/>
          </a:p>
          <a:p>
            <a:pPr marL="1080000" indent="0">
              <a:spcBef>
                <a:spcPts val="0"/>
              </a:spcBef>
              <a:buNone/>
            </a:pPr>
            <a:r>
              <a:rPr lang="es-ES" dirty="0"/>
              <a:t>	</a:t>
            </a:r>
            <a:r>
              <a:rPr lang="es-ES" dirty="0" err="1"/>
              <a:t>for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i = 0; i &lt; </a:t>
            </a:r>
            <a:r>
              <a:rPr lang="es-ES" dirty="0" err="1"/>
              <a:t>count</a:t>
            </a:r>
            <a:r>
              <a:rPr lang="es-ES" dirty="0"/>
              <a:t>; i++)‏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/>
              <a:t>	  </a:t>
            </a:r>
            <a:r>
              <a:rPr lang="es-ES" dirty="0" err="1"/>
              <a:t>courses</a:t>
            </a:r>
            <a:r>
              <a:rPr lang="es-ES" dirty="0"/>
              <a:t>[i] = s2.courses[i];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/>
              <a:t>}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E32F9-0E4B-5AB9-B6C4-39CE9F5B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84FEF-163D-851B-873A-12898C6E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22115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08EF-DA58-169F-F326-CF22F8B8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Punteros en Clases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33FD-B163-0EDE-649F-9EAD72ED1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Por la misma razón, tenemos que sobrecargar (</a:t>
            </a:r>
            <a:r>
              <a:rPr lang="es-ES" dirty="0" err="1"/>
              <a:t>overload</a:t>
            </a:r>
            <a:r>
              <a:rPr lang="es-ES" dirty="0"/>
              <a:t>) el operador de asignación.</a:t>
            </a:r>
          </a:p>
          <a:p>
            <a:pPr marL="108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Student</a:t>
            </a:r>
            <a:r>
              <a:rPr lang="es-ES" dirty="0"/>
              <a:t> &amp; </a:t>
            </a:r>
            <a:r>
              <a:rPr lang="es-ES" dirty="0" err="1"/>
              <a:t>Student</a:t>
            </a:r>
            <a:r>
              <a:rPr lang="es-ES" dirty="0"/>
              <a:t>::</a:t>
            </a:r>
            <a:r>
              <a:rPr lang="es-ES" dirty="0" err="1"/>
              <a:t>operator</a:t>
            </a:r>
            <a:r>
              <a:rPr lang="es-ES" dirty="0"/>
              <a:t> =(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Student</a:t>
            </a:r>
            <a:r>
              <a:rPr lang="es-ES" dirty="0"/>
              <a:t> &amp; s2)‏ {</a:t>
            </a:r>
          </a:p>
          <a:p>
            <a:pPr marL="108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    </a:t>
            </a:r>
            <a:r>
              <a:rPr lang="es-ES" dirty="0" err="1"/>
              <a:t>delete</a:t>
            </a:r>
            <a:r>
              <a:rPr lang="es-ES" dirty="0"/>
              <a:t> [ ] </a:t>
            </a:r>
            <a:r>
              <a:rPr lang="es-ES" dirty="0" err="1"/>
              <a:t>courses</a:t>
            </a:r>
            <a:r>
              <a:rPr lang="es-ES" dirty="0"/>
              <a:t>;   //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existing</a:t>
            </a:r>
            <a:r>
              <a:rPr lang="es-ES" dirty="0"/>
              <a:t> array</a:t>
            </a:r>
          </a:p>
          <a:p>
            <a:pPr marL="108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    </a:t>
            </a:r>
            <a:r>
              <a:rPr lang="es-ES" dirty="0" err="1"/>
              <a:t>count</a:t>
            </a:r>
            <a:r>
              <a:rPr lang="es-ES" dirty="0"/>
              <a:t> = s2.count;</a:t>
            </a:r>
          </a:p>
          <a:p>
            <a:pPr marL="108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    </a:t>
            </a:r>
            <a:r>
              <a:rPr lang="es-ES" dirty="0" err="1"/>
              <a:t>courses</a:t>
            </a:r>
            <a:r>
              <a:rPr lang="es-ES" dirty="0"/>
              <a:t> = new </a:t>
            </a:r>
            <a:r>
              <a:rPr lang="es-ES" dirty="0" err="1"/>
              <a:t>string</a:t>
            </a:r>
            <a:r>
              <a:rPr lang="es-ES" dirty="0"/>
              <a:t>[</a:t>
            </a:r>
            <a:r>
              <a:rPr lang="es-ES" dirty="0" err="1"/>
              <a:t>count</a:t>
            </a:r>
            <a:r>
              <a:rPr lang="es-ES" dirty="0"/>
              <a:t>];</a:t>
            </a:r>
          </a:p>
          <a:p>
            <a:pPr marL="108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</a:t>
            </a:r>
            <a:r>
              <a:rPr lang="es-ES" dirty="0" err="1"/>
              <a:t>for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i = 0; i &lt; </a:t>
            </a:r>
            <a:r>
              <a:rPr lang="es-ES" dirty="0" err="1"/>
              <a:t>count</a:t>
            </a:r>
            <a:r>
              <a:rPr lang="es-ES" dirty="0"/>
              <a:t>; i++)‏</a:t>
            </a:r>
          </a:p>
          <a:p>
            <a:pPr marL="108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  </a:t>
            </a:r>
            <a:r>
              <a:rPr lang="es-ES" dirty="0" err="1"/>
              <a:t>courses</a:t>
            </a:r>
            <a:r>
              <a:rPr lang="es-ES" dirty="0"/>
              <a:t>[i] = s2.courses[i];</a:t>
            </a:r>
          </a:p>
          <a:p>
            <a:pPr marL="108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*</a:t>
            </a:r>
            <a:r>
              <a:rPr lang="es-ES" dirty="0" err="1"/>
              <a:t>this</a:t>
            </a:r>
            <a:r>
              <a:rPr lang="es-ES" dirty="0"/>
              <a:t>;</a:t>
            </a:r>
          </a:p>
          <a:p>
            <a:pPr marL="108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}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7615B-DBF9-4FF9-AC82-E3815A76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FAC26-8841-B06B-9F36-CE78335E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19</a:t>
            </a:fld>
            <a:endParaRPr lang="es-ES_tradnl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F772F25-9917-2864-5D6F-CE43E179C86A}"/>
              </a:ext>
            </a:extLst>
          </p:cNvPr>
          <p:cNvSpPr/>
          <p:nvPr/>
        </p:nvSpPr>
        <p:spPr>
          <a:xfrm>
            <a:off x="7521357" y="3300599"/>
            <a:ext cx="4262147" cy="270746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03680" tIns="60480" rIns="103680" bIns="6048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400" strike="noStrike" spc="-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Regla de </a:t>
            </a:r>
            <a:r>
              <a:rPr lang="es-ES" sz="2400" strike="noStrike" spc="-1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ORO</a:t>
            </a:r>
            <a:r>
              <a:rPr lang="es-ES" sz="2400" strike="noStrike" spc="-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400" strike="noStrike" spc="-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una clase requiere un constructor copia, la sobrecarga del operador asignación o implementación del destructor, también requerirá los otros.</a:t>
            </a:r>
          </a:p>
        </p:txBody>
      </p:sp>
    </p:spTree>
    <p:extLst>
      <p:ext uri="{BB962C8B-B14F-4D97-AF65-F5344CB8AC3E}">
        <p14:creationId xmlns:p14="http://schemas.microsoft.com/office/powerpoint/2010/main" val="173387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95D3-43A4-F331-C6E9-54AE49C3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un Objeto en el </a:t>
            </a:r>
            <a:r>
              <a:rPr lang="es-ES" dirty="0" err="1"/>
              <a:t>heap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20537-C22F-DC01-38A1-29739BC64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2524340"/>
          </a:xfrm>
        </p:spPr>
        <p:txBody>
          <a:bodyPr/>
          <a:lstStyle/>
          <a:p>
            <a:pPr marL="1080000" indent="0">
              <a:buNone/>
            </a:pP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* p = new </a:t>
            </a:r>
            <a:r>
              <a:rPr lang="es-ES" dirty="0" err="1"/>
              <a:t>int</a:t>
            </a:r>
            <a:r>
              <a:rPr lang="es-ES" dirty="0"/>
              <a:t>; </a:t>
            </a:r>
          </a:p>
          <a:p>
            <a:r>
              <a:rPr lang="es-ES" dirty="0"/>
              <a:t>Usando el operador </a:t>
            </a:r>
            <a:r>
              <a:rPr lang="es-ES" b="1" dirty="0"/>
              <a:t>new</a:t>
            </a:r>
            <a:r>
              <a:rPr lang="es-ES" dirty="0"/>
              <a:t>, aquí creamos un entero en el </a:t>
            </a:r>
            <a:r>
              <a:rPr lang="es-ES" dirty="0" err="1"/>
              <a:t>heap</a:t>
            </a:r>
            <a:r>
              <a:rPr lang="es-ES" dirty="0"/>
              <a:t> y asignamos su dirección a </a:t>
            </a:r>
            <a:r>
              <a:rPr lang="es-ES" b="1" dirty="0"/>
              <a:t>p</a:t>
            </a:r>
            <a:r>
              <a:rPr lang="es-ES" dirty="0"/>
              <a:t>.</a:t>
            </a:r>
          </a:p>
          <a:p>
            <a:r>
              <a:rPr lang="es-ES" dirty="0"/>
              <a:t>Ahora podemos usar el puntero de la misma manera como en los ejemplos previos.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0DFFB-C997-3F1A-DC11-5C6B43AD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A3D78-4F24-4D22-9575-E88A219C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F012C-A88A-DF5A-8A88-531C829A5ED1}"/>
              </a:ext>
            </a:extLst>
          </p:cNvPr>
          <p:cNvSpPr/>
          <p:nvPr/>
        </p:nvSpPr>
        <p:spPr>
          <a:xfrm>
            <a:off x="1313676" y="3950607"/>
            <a:ext cx="6557705" cy="11394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37160" rIns="90000" bIns="46800">
            <a:noAutofit/>
          </a:bodyPr>
          <a:lstStyle/>
          <a:p>
            <a:pPr marL="338040" indent="-338040">
              <a:lnSpc>
                <a:spcPct val="80000"/>
              </a:lnSpc>
              <a:spcBef>
                <a:spcPts val="499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b="1" strike="noStrike" spc="-1" dirty="0">
                <a:solidFill>
                  <a:srgbClr val="000000"/>
                </a:solidFill>
                <a:latin typeface="Courier" pitchFamily="2" charset="0"/>
              </a:rPr>
              <a:t>*p = 25;         // assign a value  </a:t>
            </a:r>
            <a:endParaRPr lang="es-ES" sz="2400" b="0" strike="noStrike" spc="-1" dirty="0">
              <a:solidFill>
                <a:srgbClr val="000000"/>
              </a:solidFill>
              <a:latin typeface="Courier" pitchFamily="2" charset="0"/>
            </a:endParaRPr>
          </a:p>
          <a:p>
            <a:pPr marL="338040" indent="-338040">
              <a:lnSpc>
                <a:spcPct val="80000"/>
              </a:lnSpc>
              <a:spcBef>
                <a:spcPts val="499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400" b="0" strike="noStrike" spc="-1" dirty="0">
              <a:solidFill>
                <a:srgbClr val="000000"/>
              </a:solidFill>
              <a:latin typeface="Courier" pitchFamily="2" charset="0"/>
            </a:endParaRPr>
          </a:p>
          <a:p>
            <a:pPr marL="338040" indent="-338040">
              <a:lnSpc>
                <a:spcPct val="80000"/>
              </a:lnSpc>
              <a:spcBef>
                <a:spcPts val="499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b="1" strike="noStrike" spc="-1" dirty="0" err="1">
                <a:solidFill>
                  <a:srgbClr val="000000"/>
                </a:solidFill>
                <a:latin typeface="Courier" pitchFamily="2" charset="0"/>
              </a:rPr>
              <a:t>cout</a:t>
            </a:r>
            <a:r>
              <a:rPr lang="en-GB" sz="2400" b="1" strike="noStrike" spc="-1" dirty="0">
                <a:solidFill>
                  <a:srgbClr val="000000"/>
                </a:solidFill>
                <a:latin typeface="Courier" pitchFamily="2" charset="0"/>
              </a:rPr>
              <a:t> &lt;&lt; *p &lt;&lt; </a:t>
            </a:r>
            <a:r>
              <a:rPr lang="en-GB" sz="2400" b="1" strike="noStrike" spc="-1" dirty="0" err="1">
                <a:solidFill>
                  <a:srgbClr val="000000"/>
                </a:solidFill>
                <a:latin typeface="Courier" pitchFamily="2" charset="0"/>
              </a:rPr>
              <a:t>endl</a:t>
            </a:r>
            <a:r>
              <a:rPr lang="en-GB" sz="2400" b="1" strike="noStrike" spc="-1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s-ES" sz="2400" b="0" strike="noStrike" spc="-1" dirty="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7A3883-483A-8A92-DD9E-5D253E7C2D42}"/>
              </a:ext>
            </a:extLst>
          </p:cNvPr>
          <p:cNvSpPr/>
          <p:nvPr/>
        </p:nvSpPr>
        <p:spPr>
          <a:xfrm>
            <a:off x="9728461" y="4371807"/>
            <a:ext cx="685800" cy="45720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400" b="0" strike="noStrike" spc="-1">
                <a:solidFill>
                  <a:srgbClr val="000000"/>
                </a:solidFill>
                <a:latin typeface="Times New Roman"/>
              </a:rPr>
              <a:t>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FDA8F-2C07-DDA3-3585-BAA44D2227A2}"/>
              </a:ext>
            </a:extLst>
          </p:cNvPr>
          <p:cNvSpPr txBox="1"/>
          <p:nvPr/>
        </p:nvSpPr>
        <p:spPr>
          <a:xfrm>
            <a:off x="8814061" y="4334007"/>
            <a:ext cx="345240" cy="4464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lIns="96120" tIns="51120" rIns="96120" bIns="51120">
            <a:noAutofit/>
          </a:bodyPr>
          <a:lstStyle/>
          <a:p>
            <a:r>
              <a:rPr lang="es-ES" sz="2400" b="0" strike="noStrike" spc="-1">
                <a:solidFill>
                  <a:srgbClr val="000000"/>
                </a:solidFill>
                <a:latin typeface="Times New Roman"/>
              </a:rPr>
              <a:t>p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EFF1321C-ED13-F6C7-D96F-2B63A27D4606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9159301" y="4557207"/>
            <a:ext cx="569520" cy="43560"/>
          </a:xfrm>
          <a:prstGeom prst="curvedConnector3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75AD7BF-01A4-A4E2-E019-40823E7AC68B}"/>
              </a:ext>
            </a:extLst>
          </p:cNvPr>
          <p:cNvSpPr txBox="1"/>
          <p:nvPr/>
        </p:nvSpPr>
        <p:spPr>
          <a:xfrm>
            <a:off x="9741061" y="3950607"/>
            <a:ext cx="685800" cy="457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2400" b="0" strike="noStrike" spc="-1">
                <a:solidFill>
                  <a:srgbClr val="000000"/>
                </a:solidFill>
                <a:latin typeface="Times New Roman"/>
              </a:rPr>
              <a:t>*p</a:t>
            </a:r>
          </a:p>
        </p:txBody>
      </p:sp>
    </p:spTree>
    <p:extLst>
      <p:ext uri="{BB962C8B-B14F-4D97-AF65-F5344CB8AC3E}">
        <p14:creationId xmlns:p14="http://schemas.microsoft.com/office/powerpoint/2010/main" val="1389464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05E6-C1FC-354F-E3EC-BA1ABDDA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Contenedores C++ en Clases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BA2C-2787-6AA1-3317-8CB06669D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Cuando usamos contenedores estándares de C++ </a:t>
            </a:r>
            <a:r>
              <a:rPr lang="es-ES" dirty="0"/>
              <a:t>como listas y vectores en una clase, </a:t>
            </a:r>
            <a:r>
              <a:rPr lang="es-ES" dirty="0">
                <a:solidFill>
                  <a:srgbClr val="FF0000"/>
                </a:solidFill>
              </a:rPr>
              <a:t>no hay problema con el constructor de copia </a:t>
            </a:r>
            <a:r>
              <a:rPr lang="es-ES" dirty="0"/>
              <a:t>porque todos ellos implementan adecuadamente el constructor copia, la sobrecarga de asignación y el destructor.</a:t>
            </a:r>
          </a:p>
          <a:p>
            <a:pPr marL="108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Student</a:t>
            </a:r>
            <a:r>
              <a:rPr lang="es-ES" dirty="0"/>
              <a:t> {</a:t>
            </a:r>
          </a:p>
          <a:p>
            <a:pPr marL="108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108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  </a:t>
            </a:r>
            <a:r>
              <a:rPr lang="es-ES" dirty="0" err="1"/>
              <a:t>Student</a:t>
            </a:r>
            <a:r>
              <a:rPr lang="es-ES" dirty="0"/>
              <a:t>();</a:t>
            </a:r>
          </a:p>
          <a:p>
            <a:pPr marL="108000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108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 </a:t>
            </a:r>
            <a:r>
              <a:rPr lang="es-ES" dirty="0" err="1"/>
              <a:t>private</a:t>
            </a:r>
            <a:r>
              <a:rPr lang="es-ES" dirty="0"/>
              <a:t>:</a:t>
            </a:r>
          </a:p>
          <a:p>
            <a:pPr marL="108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  vector&lt;</a:t>
            </a:r>
            <a:r>
              <a:rPr lang="es-ES" dirty="0" err="1"/>
              <a:t>string</a:t>
            </a:r>
            <a:r>
              <a:rPr lang="es-ES" dirty="0"/>
              <a:t>&gt; </a:t>
            </a:r>
            <a:r>
              <a:rPr lang="es-ES" dirty="0" err="1"/>
              <a:t>courses</a:t>
            </a:r>
            <a:r>
              <a:rPr lang="es-ES" dirty="0"/>
              <a:t>;  </a:t>
            </a:r>
          </a:p>
          <a:p>
            <a:pPr marL="108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};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3B585-5FC8-A373-BAE1-F993BCBB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2F80F-4FA5-574B-F2D6-46F9D3FB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9194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8475-B498-087B-8D3C-11C6ED02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Asignación Dinámica de Memoria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8A81-D2FB-A453-B148-889025956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Asignación Dinámica de memoria se logra al crear objetos (o tipos básicos) en zonas de memoria asignadas en tiempo de ejecución. Para ello se usa el operador </a:t>
            </a:r>
            <a:r>
              <a:rPr lang="es-ES" dirty="0">
                <a:solidFill>
                  <a:srgbClr val="FF0000"/>
                </a:solidFill>
              </a:rPr>
              <a:t>new</a:t>
            </a:r>
            <a:r>
              <a:rPr lang="es-ES" dirty="0"/>
              <a:t>.</a:t>
            </a:r>
          </a:p>
          <a:p>
            <a:r>
              <a:rPr lang="es-ES" dirty="0"/>
              <a:t>Esta es la única forma usada en Java para crear objetos.</a:t>
            </a:r>
          </a:p>
          <a:p>
            <a:r>
              <a:rPr lang="es-ES" dirty="0"/>
              <a:t>Los objetos creados con new son almacenados en el </a:t>
            </a:r>
            <a:r>
              <a:rPr lang="es-ES" dirty="0" err="1"/>
              <a:t>heap</a:t>
            </a:r>
            <a:r>
              <a:rPr lang="es-ES" dirty="0"/>
              <a:t>, un gran espacio de memoria gestionado por el sistema operativo.</a:t>
            </a:r>
          </a:p>
          <a:p>
            <a:r>
              <a:rPr lang="es-ES" dirty="0"/>
              <a:t>Cuando objetos son creados de esta manera, éstos permanecen en el </a:t>
            </a:r>
            <a:r>
              <a:rPr lang="es-ES" dirty="0" err="1"/>
              <a:t>heap</a:t>
            </a:r>
            <a:r>
              <a:rPr lang="es-ES" dirty="0"/>
              <a:t> hasta que son removidos con el operador </a:t>
            </a:r>
            <a:r>
              <a:rPr lang="es-ES" dirty="0" err="1">
                <a:solidFill>
                  <a:srgbClr val="FF0000"/>
                </a:solidFill>
              </a:rPr>
              <a:t>delete</a:t>
            </a:r>
            <a:r>
              <a:rPr lang="es-ES" dirty="0"/>
              <a:t> o el programa termina.</a:t>
            </a:r>
          </a:p>
          <a:p>
            <a:r>
              <a:rPr lang="es-ES" dirty="0"/>
              <a:t>A diferencia de Java, </a:t>
            </a:r>
            <a:r>
              <a:rPr lang="es-ES" dirty="0">
                <a:solidFill>
                  <a:srgbClr val="FF0000"/>
                </a:solidFill>
              </a:rPr>
              <a:t>debemos remover explícitamente los objetos ubicados en el </a:t>
            </a:r>
            <a:r>
              <a:rPr lang="es-ES" dirty="0" err="1">
                <a:solidFill>
                  <a:srgbClr val="FF0000"/>
                </a:solidFill>
              </a:rPr>
              <a:t>heap</a:t>
            </a:r>
            <a:r>
              <a:rPr lang="es-ES" dirty="0"/>
              <a:t>. Recordar que Java usa el recolector de basura activado por la máquina virtual.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80D65-82F3-A532-9D04-D7E2B798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41888-AD90-4ED6-E1E9-4C381BB6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6487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F65D-0129-B891-0B97-B5ADE970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new y </a:t>
            </a:r>
            <a:r>
              <a:rPr lang="es-ES" dirty="0" err="1"/>
              <a:t>delete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50BB8-3C10-6F10-83D2-2F35052C3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Student</a:t>
            </a:r>
            <a:r>
              <a:rPr lang="es-ES" dirty="0"/>
              <a:t> * </a:t>
            </a:r>
            <a:r>
              <a:rPr lang="es-ES" dirty="0" err="1"/>
              <a:t>ps</a:t>
            </a:r>
            <a:r>
              <a:rPr lang="es-ES" dirty="0"/>
              <a:t> = new </a:t>
            </a:r>
            <a:r>
              <a:rPr lang="es-ES" dirty="0" err="1"/>
              <a:t>Student</a:t>
            </a:r>
            <a:r>
              <a:rPr lang="es-ES" dirty="0"/>
              <a:t>;      // llama al constructor </a:t>
            </a:r>
            <a:r>
              <a:rPr lang="es-ES" dirty="0" err="1"/>
              <a:t>Student</a:t>
            </a:r>
            <a:r>
              <a:rPr lang="es-ES" dirty="0"/>
              <a:t>()</a:t>
            </a:r>
          </a:p>
          <a:p>
            <a:endParaRPr lang="es-ES" dirty="0"/>
          </a:p>
          <a:p>
            <a:r>
              <a:rPr lang="es-ES" dirty="0"/>
              <a:t>El operador new retorna la dirección al objeto recién creado. El operador </a:t>
            </a:r>
            <a:r>
              <a:rPr lang="es-ES" dirty="0" err="1"/>
              <a:t>delete</a:t>
            </a:r>
            <a:r>
              <a:rPr lang="es-ES" dirty="0"/>
              <a:t> invoca al destructor y retorna la memoria al </a:t>
            </a:r>
            <a:r>
              <a:rPr lang="es-ES" dirty="0" err="1"/>
              <a:t>heap</a:t>
            </a:r>
            <a:r>
              <a:rPr lang="es-ES" dirty="0"/>
              <a:t>. El objeto ya no es accesible. </a:t>
            </a:r>
          </a:p>
          <a:p>
            <a:pPr marL="0" indent="0">
              <a:buNone/>
            </a:pPr>
            <a:r>
              <a:rPr lang="es-ES" dirty="0"/>
              <a:t>      // suponga que aquí usamos </a:t>
            </a:r>
            <a:r>
              <a:rPr lang="es-ES" b="1" dirty="0" err="1"/>
              <a:t>ps</a:t>
            </a:r>
            <a:r>
              <a:rPr lang="es-ES" dirty="0"/>
              <a:t> previo por un rato  … y luego</a:t>
            </a:r>
          </a:p>
          <a:p>
            <a:pPr marL="0" indent="0">
              <a:buNone/>
            </a:pPr>
            <a:r>
              <a:rPr lang="es-ES" dirty="0"/>
              <a:t>         </a:t>
            </a:r>
            <a:r>
              <a:rPr lang="es-ES" dirty="0" err="1">
                <a:solidFill>
                  <a:srgbClr val="FF0000"/>
                </a:solidFill>
              </a:rPr>
              <a:t>delete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ps</a:t>
            </a:r>
            <a:r>
              <a:rPr lang="es-ES" dirty="0"/>
              <a:t>;     // invoca destructor, elimina el objeto y</a:t>
            </a:r>
            <a:br>
              <a:rPr lang="es-ES" dirty="0"/>
            </a:br>
            <a:r>
              <a:rPr lang="es-ES" dirty="0"/>
              <a:t>			//  retorna espacio de memoria! </a:t>
            </a:r>
            <a:br>
              <a:rPr lang="es-ES" dirty="0"/>
            </a:br>
            <a:r>
              <a:rPr lang="es-ES" dirty="0"/>
              <a:t>			//   Versión C++  (en C existe función free() )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054F7-865C-019F-86AF-C966438C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18385-4D7E-E70D-68E1-97118BC5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500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5C4B-9FDC-337A-9358-DD730FC8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Usando new en Funciones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8202-4C81-2958-DBBD-44CE63504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Si se crea un objeto dentro de una función, lo más probable es que haya que eliminar el objeto al interior de la misma función. En el ejemplo, la variable </a:t>
            </a:r>
            <a:r>
              <a:rPr lang="es-ES" dirty="0" err="1"/>
              <a:t>ps</a:t>
            </a:r>
            <a:r>
              <a:rPr lang="es-ES" dirty="0"/>
              <a:t> se sale del alcance una vez terminado el bloque de la función.</a:t>
            </a:r>
          </a:p>
          <a:p>
            <a:pPr marL="72000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MyFunction</a:t>
            </a:r>
            <a:r>
              <a:rPr lang="es-ES" dirty="0"/>
              <a:t>()‏ {</a:t>
            </a:r>
          </a:p>
          <a:p>
            <a:pPr marL="720000" indent="0">
              <a:buNone/>
            </a:pPr>
            <a:r>
              <a:rPr lang="es-ES" dirty="0"/>
              <a:t>  </a:t>
            </a:r>
            <a:r>
              <a:rPr lang="es-ES" dirty="0" err="1"/>
              <a:t>Student</a:t>
            </a:r>
            <a:r>
              <a:rPr lang="es-ES" dirty="0"/>
              <a:t> * </a:t>
            </a:r>
            <a:r>
              <a:rPr lang="es-ES" dirty="0" err="1"/>
              <a:t>ps</a:t>
            </a:r>
            <a:r>
              <a:rPr lang="es-ES" dirty="0"/>
              <a:t> = new </a:t>
            </a:r>
            <a:r>
              <a:rPr lang="es-ES" dirty="0" err="1"/>
              <a:t>Student</a:t>
            </a:r>
            <a:r>
              <a:rPr lang="es-ES" dirty="0"/>
              <a:t>; // al término </a:t>
            </a:r>
            <a:r>
              <a:rPr lang="es-ES" dirty="0" err="1"/>
              <a:t>ps</a:t>
            </a:r>
            <a:r>
              <a:rPr lang="es-ES" dirty="0"/>
              <a:t> desaparece</a:t>
            </a:r>
            <a:br>
              <a:rPr lang="es-ES" dirty="0"/>
            </a:br>
            <a:r>
              <a:rPr lang="es-ES" dirty="0"/>
              <a:t>                                               // automáticamente, pero el objeto creado no.</a:t>
            </a:r>
          </a:p>
          <a:p>
            <a:pPr marL="720000" indent="0">
              <a:buNone/>
            </a:pPr>
            <a:r>
              <a:rPr lang="es-ES" dirty="0"/>
              <a:t>  // usamos </a:t>
            </a:r>
            <a:r>
              <a:rPr lang="es-ES" dirty="0" err="1"/>
              <a:t>Student</a:t>
            </a:r>
            <a:r>
              <a:rPr lang="es-ES" dirty="0"/>
              <a:t> por un rato… luego debemos hacer</a:t>
            </a:r>
          </a:p>
          <a:p>
            <a:pPr marL="720000" indent="0">
              <a:buNone/>
            </a:pPr>
            <a:endParaRPr lang="es-ES" dirty="0"/>
          </a:p>
          <a:p>
            <a:pPr marL="720000" indent="0">
              <a:buNone/>
            </a:pPr>
            <a:r>
              <a:rPr lang="es-ES" dirty="0"/>
              <a:t> 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ps</a:t>
            </a:r>
            <a:r>
              <a:rPr lang="es-ES" dirty="0"/>
              <a:t>;          // llama al destructor ~</a:t>
            </a:r>
            <a:r>
              <a:rPr lang="es-ES" dirty="0" err="1"/>
              <a:t>Student</a:t>
            </a:r>
            <a:r>
              <a:rPr lang="es-ES" dirty="0"/>
              <a:t>() y borra el </a:t>
            </a:r>
          </a:p>
          <a:p>
            <a:pPr marL="720000" indent="0">
              <a:buNone/>
            </a:pPr>
            <a:r>
              <a:rPr lang="es-ES" dirty="0"/>
              <a:t>}                          // estudiante apuntado por </a:t>
            </a:r>
            <a:r>
              <a:rPr lang="es-ES" dirty="0" err="1"/>
              <a:t>ps</a:t>
            </a:r>
            <a:r>
              <a:rPr lang="es-ES" dirty="0"/>
              <a:t>.</a:t>
            </a:r>
          </a:p>
          <a:p>
            <a:pPr marL="97200" indent="-457200"/>
            <a:r>
              <a:rPr lang="es-ES" dirty="0"/>
              <a:t>Si olvidamos el último </a:t>
            </a:r>
            <a:r>
              <a:rPr lang="es-ES" dirty="0" err="1"/>
              <a:t>delete</a:t>
            </a:r>
            <a:r>
              <a:rPr lang="es-ES" dirty="0"/>
              <a:t>, hay fuga de memoria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1807D-EA7D-0F08-C543-B2E3ECEB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EE73D-820A-22B8-7AEE-BB20819D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2541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3967-5636-2FFF-BE56-4E37B9EC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Fugas de Memoria (</a:t>
            </a:r>
            <a:r>
              <a:rPr lang="en-US" dirty="0"/>
              <a:t>Memory</a:t>
            </a:r>
            <a:r>
              <a:rPr lang="es-ES" dirty="0"/>
              <a:t> </a:t>
            </a:r>
            <a:r>
              <a:rPr lang="es-ES" dirty="0" err="1"/>
              <a:t>Leaks</a:t>
            </a:r>
            <a:r>
              <a:rPr lang="es-ES" dirty="0"/>
              <a:t>)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12779-88B1-A50C-AE9E-4CC210FE5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Un </a:t>
            </a:r>
            <a:r>
              <a:rPr lang="es-ES" dirty="0" err="1">
                <a:solidFill>
                  <a:srgbClr val="0000CC"/>
                </a:solidFill>
              </a:rPr>
              <a:t>memory</a:t>
            </a:r>
            <a:r>
              <a:rPr lang="es-ES" dirty="0">
                <a:solidFill>
                  <a:srgbClr val="0000CC"/>
                </a:solidFill>
              </a:rPr>
              <a:t> </a:t>
            </a:r>
            <a:r>
              <a:rPr lang="es-ES" dirty="0" err="1">
                <a:solidFill>
                  <a:srgbClr val="0000CC"/>
                </a:solidFill>
              </a:rPr>
              <a:t>leak</a:t>
            </a:r>
            <a:r>
              <a:rPr lang="es-ES" dirty="0">
                <a:solidFill>
                  <a:srgbClr val="0000CC"/>
                </a:solidFill>
              </a:rPr>
              <a:t> (o fuga de memoria)</a:t>
            </a:r>
            <a:r>
              <a:rPr lang="es-ES" dirty="0"/>
              <a:t> es una condición indeseable creada cuando un objeto es dejado en el </a:t>
            </a:r>
            <a:r>
              <a:rPr lang="es-ES" dirty="0" err="1"/>
              <a:t>heap</a:t>
            </a:r>
            <a:r>
              <a:rPr lang="es-ES" dirty="0"/>
              <a:t> y ningún puntero contiene su dirección. Esto puede pasar si el puntero al objeto queda fuera de alcance:</a:t>
            </a:r>
            <a:br>
              <a:rPr lang="es-ES" dirty="0"/>
            </a:br>
            <a:r>
              <a:rPr lang="es-ES" dirty="0"/>
              <a:t> </a:t>
            </a:r>
          </a:p>
          <a:p>
            <a:pPr marL="108000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MyFunction</a:t>
            </a:r>
            <a:r>
              <a:rPr lang="es-ES" dirty="0"/>
              <a:t>()‏  {</a:t>
            </a:r>
          </a:p>
          <a:p>
            <a:pPr marL="1080000" indent="0">
              <a:buNone/>
            </a:pPr>
            <a:r>
              <a:rPr lang="es-ES" dirty="0"/>
              <a:t>  </a:t>
            </a:r>
            <a:r>
              <a:rPr lang="es-ES" dirty="0" err="1"/>
              <a:t>Student</a:t>
            </a:r>
            <a:r>
              <a:rPr lang="es-ES" dirty="0"/>
              <a:t> * </a:t>
            </a:r>
            <a:r>
              <a:rPr lang="es-ES" dirty="0" err="1"/>
              <a:t>ps</a:t>
            </a:r>
            <a:r>
              <a:rPr lang="es-ES" dirty="0"/>
              <a:t> = new </a:t>
            </a:r>
            <a:r>
              <a:rPr lang="es-ES" dirty="0" err="1"/>
              <a:t>Student</a:t>
            </a:r>
            <a:r>
              <a:rPr lang="es-ES" dirty="0"/>
              <a:t>;</a:t>
            </a:r>
          </a:p>
          <a:p>
            <a:pPr marL="1080000" indent="0">
              <a:buNone/>
            </a:pPr>
            <a:r>
              <a:rPr lang="es-ES" dirty="0"/>
              <a:t>  // usamos el estudiante </a:t>
            </a:r>
            <a:r>
              <a:rPr lang="es-ES" dirty="0" err="1"/>
              <a:t>ps</a:t>
            </a:r>
            <a:r>
              <a:rPr lang="es-ES" dirty="0"/>
              <a:t> por un rato</a:t>
            </a:r>
          </a:p>
          <a:p>
            <a:pPr marL="1080000" indent="0">
              <a:buNone/>
            </a:pPr>
            <a:r>
              <a:rPr lang="es-ES" dirty="0"/>
              <a:t>  </a:t>
            </a:r>
          </a:p>
          <a:p>
            <a:pPr marL="1080000" indent="0">
              <a:buNone/>
            </a:pPr>
            <a:r>
              <a:rPr lang="es-ES" dirty="0"/>
              <a:t>}  // </a:t>
            </a:r>
            <a:r>
              <a:rPr lang="es-ES" dirty="0" err="1"/>
              <a:t>ps</a:t>
            </a:r>
            <a:r>
              <a:rPr lang="es-ES" dirty="0"/>
              <a:t> sale del alcance </a:t>
            </a:r>
          </a:p>
          <a:p>
            <a:endParaRPr lang="es-ES" dirty="0"/>
          </a:p>
          <a:p>
            <a:r>
              <a:rPr lang="es-ES" dirty="0"/>
              <a:t>El objeto </a:t>
            </a:r>
            <a:r>
              <a:rPr lang="es-ES" dirty="0" err="1"/>
              <a:t>Student</a:t>
            </a:r>
            <a:r>
              <a:rPr lang="es-ES" dirty="0"/>
              <a:t> permanecerá en el </a:t>
            </a:r>
            <a:r>
              <a:rPr lang="es-ES" dirty="0" err="1"/>
              <a:t>heap</a:t>
            </a:r>
            <a:r>
              <a:rPr lang="es-ES" dirty="0"/>
              <a:t> !!! hasta el final del programa, puede generar falla por uso total de la memoria si la función es invocada muchas veces.‏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2726A-13B0-C91A-12A0-00B8CA25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B1176-09B5-B7E5-F88F-E8AF82EE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9439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467F-B387-4063-DCC1-2075234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Direcciones retornada por Funciones o métodos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E9FDB-F5FC-5730-C852-D8D5E8AAB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función puede retornar la dirección de un objeto que fue creado en el </a:t>
            </a:r>
            <a:r>
              <a:rPr lang="es-ES" dirty="0" err="1"/>
              <a:t>heap</a:t>
            </a:r>
            <a:r>
              <a:rPr lang="es-ES" dirty="0"/>
              <a:t>.</a:t>
            </a:r>
          </a:p>
          <a:p>
            <a:endParaRPr lang="es-ES" dirty="0"/>
          </a:p>
          <a:p>
            <a:pPr marL="1080000" indent="0">
              <a:buNone/>
            </a:pPr>
            <a:r>
              <a:rPr lang="es-ES" dirty="0" err="1"/>
              <a:t>Student</a:t>
            </a:r>
            <a:r>
              <a:rPr lang="es-ES" dirty="0"/>
              <a:t> * </a:t>
            </a:r>
            <a:r>
              <a:rPr lang="es-ES" dirty="0" err="1"/>
              <a:t>MakeStudent</a:t>
            </a:r>
            <a:r>
              <a:rPr lang="es-ES" dirty="0"/>
              <a:t>()‏  {</a:t>
            </a:r>
          </a:p>
          <a:p>
            <a:pPr marL="1080000" indent="0">
              <a:buNone/>
            </a:pPr>
            <a:r>
              <a:rPr lang="es-ES" dirty="0"/>
              <a:t>  </a:t>
            </a:r>
            <a:r>
              <a:rPr lang="es-ES" dirty="0" err="1"/>
              <a:t>Student</a:t>
            </a:r>
            <a:r>
              <a:rPr lang="es-ES" dirty="0"/>
              <a:t> * </a:t>
            </a:r>
            <a:r>
              <a:rPr lang="es-ES" dirty="0" err="1"/>
              <a:t>ps</a:t>
            </a:r>
            <a:r>
              <a:rPr lang="es-ES" dirty="0"/>
              <a:t> = new </a:t>
            </a:r>
            <a:r>
              <a:rPr lang="es-ES" dirty="0" err="1"/>
              <a:t>Student</a:t>
            </a:r>
            <a:r>
              <a:rPr lang="es-ES" dirty="0"/>
              <a:t>;</a:t>
            </a:r>
          </a:p>
          <a:p>
            <a:pPr marL="1080000" indent="0">
              <a:buNone/>
            </a:pPr>
            <a:r>
              <a:rPr lang="es-ES" dirty="0"/>
              <a:t>   </a:t>
            </a:r>
          </a:p>
          <a:p>
            <a:pPr marL="1080000" indent="0">
              <a:buNone/>
            </a:pPr>
            <a:r>
              <a:rPr lang="es-ES" dirty="0"/>
              <a:t>	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ps</a:t>
            </a:r>
            <a:r>
              <a:rPr lang="es-ES" dirty="0"/>
              <a:t>;</a:t>
            </a:r>
          </a:p>
          <a:p>
            <a:pPr marL="1080000" indent="0">
              <a:buNone/>
            </a:pPr>
            <a:r>
              <a:rPr lang="es-ES" dirty="0"/>
              <a:t>}</a:t>
            </a:r>
          </a:p>
          <a:p>
            <a:pPr marL="1080000" indent="0">
              <a:buNone/>
            </a:pPr>
            <a:r>
              <a:rPr lang="es-ES" dirty="0"/>
              <a:t>….. Más </a:t>
            </a:r>
            <a:r>
              <a:rPr lang="es-ES" dirty="0">
                <a:sym typeface="Wingdings" pitchFamily="2" charset="2"/>
              </a:rPr>
              <a:t>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6AEAD-B948-CC99-35FA-DE667845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4083B-2F25-2BE9-F3D8-32507170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2309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DC89-203F-01A0-7955-6CB4D4C4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Recibiendo un puntero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CC487-F5B4-C839-D5A7-ACDDBCF5B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(continuación)...</a:t>
            </a:r>
          </a:p>
          <a:p>
            <a:r>
              <a:rPr lang="es-ES" dirty="0"/>
              <a:t>Al llamar la función se recibir una dirección y se puede almacenar en una variable puntero. El valor apuntado hace sentido mientras el objeto </a:t>
            </a:r>
            <a:r>
              <a:rPr lang="es-ES" dirty="0" err="1"/>
              <a:t>Student</a:t>
            </a:r>
            <a:r>
              <a:rPr lang="es-ES" dirty="0"/>
              <a:t> es accesible.</a:t>
            </a:r>
          </a:p>
          <a:p>
            <a:endParaRPr lang="es-ES" dirty="0"/>
          </a:p>
          <a:p>
            <a:pPr marL="1080000" indent="0">
              <a:buNone/>
            </a:pPr>
            <a:r>
              <a:rPr lang="es-ES" dirty="0" err="1"/>
              <a:t>Student</a:t>
            </a:r>
            <a:r>
              <a:rPr lang="es-ES" dirty="0"/>
              <a:t> * </a:t>
            </a:r>
            <a:r>
              <a:rPr lang="es-ES" dirty="0" err="1"/>
              <a:t>ps</a:t>
            </a:r>
            <a:r>
              <a:rPr lang="es-ES" dirty="0"/>
              <a:t>;</a:t>
            </a:r>
          </a:p>
          <a:p>
            <a:pPr marL="1080000" indent="0">
              <a:buNone/>
            </a:pPr>
            <a:r>
              <a:rPr lang="es-ES" dirty="0" err="1"/>
              <a:t>ps</a:t>
            </a:r>
            <a:r>
              <a:rPr lang="es-ES" dirty="0"/>
              <a:t> = </a:t>
            </a:r>
            <a:r>
              <a:rPr lang="es-ES" dirty="0" err="1"/>
              <a:t>MakeStudent</a:t>
            </a:r>
            <a:r>
              <a:rPr lang="es-ES" dirty="0"/>
              <a:t>();</a:t>
            </a:r>
          </a:p>
          <a:p>
            <a:pPr marL="1080000" indent="0">
              <a:buNone/>
            </a:pPr>
            <a:endParaRPr lang="es-ES" dirty="0"/>
          </a:p>
          <a:p>
            <a:pPr marL="1080000" indent="0">
              <a:buNone/>
            </a:pPr>
            <a:r>
              <a:rPr lang="es-ES" dirty="0"/>
              <a:t>// Ahora </a:t>
            </a:r>
            <a:r>
              <a:rPr lang="es-ES" dirty="0" err="1"/>
              <a:t>ps</a:t>
            </a:r>
            <a:r>
              <a:rPr lang="es-ES" dirty="0"/>
              <a:t> apunta a </a:t>
            </a:r>
            <a:r>
              <a:rPr lang="es-ES" dirty="0" err="1"/>
              <a:t>Student</a:t>
            </a:r>
            <a:endParaRPr lang="es-ES" dirty="0"/>
          </a:p>
          <a:p>
            <a:pPr marL="1080000" indent="0">
              <a:buNone/>
            </a:pPr>
            <a:r>
              <a:rPr lang="es-ES" dirty="0"/>
              <a:t>// esto es OK, pero en algún momento hay que </a:t>
            </a:r>
            <a:br>
              <a:rPr lang="es-ES" dirty="0"/>
            </a:br>
            <a:r>
              <a:rPr lang="es-ES" dirty="0"/>
              <a:t>// retornar la memoria invocando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ps</a:t>
            </a:r>
            <a:r>
              <a:rPr lang="es-E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C3E49-8303-7E90-ADCA-F90E106F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07D3B-9ECB-7AB9-D8D1-FA7B8D93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450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9F85-A272-EB39-2D84-E6E28078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Invalidación de Punteros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E8C36-97A9-277A-A6BE-2A67C6807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puntero se invalida cuando el objeto referenciado es borrado. Si tratamos de usar el puntero, genera un error de ejecución irrecuperable.</a:t>
            </a:r>
          </a:p>
          <a:p>
            <a:pPr marL="1080000" indent="0">
              <a:buNone/>
            </a:pPr>
            <a:r>
              <a:rPr lang="es-ES" dirty="0" err="1"/>
              <a:t>double</a:t>
            </a:r>
            <a:r>
              <a:rPr lang="es-ES" dirty="0"/>
              <a:t> * </a:t>
            </a:r>
            <a:r>
              <a:rPr lang="es-ES" dirty="0" err="1"/>
              <a:t>pd</a:t>
            </a:r>
            <a:r>
              <a:rPr lang="es-ES" dirty="0"/>
              <a:t> = new </a:t>
            </a:r>
            <a:r>
              <a:rPr lang="es-ES" dirty="0" err="1"/>
              <a:t>double</a:t>
            </a:r>
            <a:r>
              <a:rPr lang="es-ES" dirty="0"/>
              <a:t>;</a:t>
            </a:r>
          </a:p>
          <a:p>
            <a:pPr marL="1080000" indent="0">
              <a:buNone/>
            </a:pPr>
            <a:r>
              <a:rPr lang="es-ES" dirty="0"/>
              <a:t>*</a:t>
            </a:r>
            <a:r>
              <a:rPr lang="es-ES" dirty="0" err="1"/>
              <a:t>pd</a:t>
            </a:r>
            <a:r>
              <a:rPr lang="es-ES" dirty="0"/>
              <a:t> = 3.523;</a:t>
            </a:r>
          </a:p>
          <a:p>
            <a:pPr marL="1080000" indent="0">
              <a:buNone/>
            </a:pPr>
            <a:endParaRPr lang="es-ES" dirty="0"/>
          </a:p>
          <a:p>
            <a:pPr marL="1080000" indent="0">
              <a:buNone/>
            </a:pP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pd</a:t>
            </a:r>
            <a:r>
              <a:rPr lang="es-ES" dirty="0"/>
              <a:t>;   // luego de esto la dirección </a:t>
            </a:r>
            <a:r>
              <a:rPr lang="es-ES" dirty="0" err="1"/>
              <a:t>pd</a:t>
            </a:r>
            <a:r>
              <a:rPr lang="es-ES" dirty="0"/>
              <a:t> no es nuestra...</a:t>
            </a:r>
          </a:p>
          <a:p>
            <a:pPr marL="1080000" indent="0">
              <a:buNone/>
            </a:pPr>
            <a:endParaRPr lang="es-ES" dirty="0"/>
          </a:p>
          <a:p>
            <a:pPr marL="1080000" indent="0">
              <a:buNone/>
            </a:pPr>
            <a:r>
              <a:rPr lang="es-ES" dirty="0"/>
              <a:t>*</a:t>
            </a:r>
            <a:r>
              <a:rPr lang="es-ES" dirty="0" err="1"/>
              <a:t>pd</a:t>
            </a:r>
            <a:r>
              <a:rPr lang="es-ES" dirty="0"/>
              <a:t> = 4.2;   // error! De ejecución.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B8A67-32AC-E85D-6764-F2F066DD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C2496-8F51-8D09-7937-5AF75C6D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503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OP_Template_2022" id="{EF16D744-8F12-A949-9806-AE42449CCAFF}" vid="{36B2CFD3-DDCD-6242-8B0B-6D31F49772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4767</TotalTime>
  <Words>1828</Words>
  <Application>Microsoft Macintosh PowerPoint</Application>
  <PresentationFormat>Widescreen</PresentationFormat>
  <Paragraphs>244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</vt:lpstr>
      <vt:lpstr>Times New Roman</vt:lpstr>
      <vt:lpstr>Wingdings</vt:lpstr>
      <vt:lpstr>Office Theme</vt:lpstr>
      <vt:lpstr>Manejo de Punteros y Objetos en Memoria Dinámica en C++</vt:lpstr>
      <vt:lpstr>Creando un Objeto en el heap</vt:lpstr>
      <vt:lpstr>Asignación Dinámica de Memoria</vt:lpstr>
      <vt:lpstr>Operadores new y delete</vt:lpstr>
      <vt:lpstr>Usando new en Funciones</vt:lpstr>
      <vt:lpstr>Fugas de Memoria (Memory Leaks)</vt:lpstr>
      <vt:lpstr>Direcciones retornada por Funciones o métodos</vt:lpstr>
      <vt:lpstr>Recibiendo un puntero</vt:lpstr>
      <vt:lpstr>Invalidación de Punteros</vt:lpstr>
      <vt:lpstr>Arreglos y Punteros</vt:lpstr>
      <vt:lpstr>Arreglos de Punteros</vt:lpstr>
      <vt:lpstr>Arreglo de Punteros</vt:lpstr>
      <vt:lpstr>Creación de un Arreglo en el heap</vt:lpstr>
      <vt:lpstr>Punteros como atributos de Clases</vt:lpstr>
      <vt:lpstr>Punteros en Clases</vt:lpstr>
      <vt:lpstr>Punteros en Clases</vt:lpstr>
      <vt:lpstr>Otro caso de cuidado: Paso de parámetros por valor</vt:lpstr>
      <vt:lpstr>Copia en profundidad</vt:lpstr>
      <vt:lpstr>Punteros en Clases</vt:lpstr>
      <vt:lpstr>Contenedores C++ en Clases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y Programación Orientados a Objetos</dc:title>
  <dc:subject/>
  <dc:creator>Agustín González</dc:creator>
  <cp:keywords/>
  <dc:description/>
  <cp:lastModifiedBy>Agustin Gonzalez</cp:lastModifiedBy>
  <cp:revision>232</cp:revision>
  <dcterms:created xsi:type="dcterms:W3CDTF">2021-09-30T23:46:18Z</dcterms:created>
  <dcterms:modified xsi:type="dcterms:W3CDTF">2022-06-06T00:36:21Z</dcterms:modified>
  <cp:category/>
</cp:coreProperties>
</file>