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7"/>
    <p:restoredTop sz="95964"/>
  </p:normalViewPr>
  <p:slideViewPr>
    <p:cSldViewPr snapToGrid="0" snapToObjects="1">
      <p:cViewPr varScale="1">
        <p:scale>
          <a:sx n="136" d="100"/>
          <a:sy n="136" d="100"/>
        </p:scale>
        <p:origin x="240" y="400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5/6/22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5/6/22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9E8F8-0D46-0208-B226-DAC00837D82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06098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866844"/>
          </a:xfrm>
        </p:spPr>
        <p:txBody>
          <a:bodyPr/>
          <a:lstStyle>
            <a:lvl1pPr>
              <a:defRPr sz="4000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Herencia en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A9F0-F7E2-03DC-ECD5-A895E921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Probando Clases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7CDD-F138-FFCD-161F-C383C463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el mismo nombre de método existe en ambas clases</a:t>
            </a:r>
            <a:r>
              <a:rPr lang="es-ES" dirty="0">
                <a:solidFill>
                  <a:srgbClr val="FF0000"/>
                </a:solidFill>
              </a:rPr>
              <a:t>, C++ llama al método implementado para la clase según la declaración del objeto. </a:t>
            </a:r>
            <a:r>
              <a:rPr lang="es-ES" dirty="0"/>
              <a:t>Éste es el caso con los métodos Input y </a:t>
            </a:r>
            <a:r>
              <a:rPr lang="es-ES" dirty="0" err="1"/>
              <a:t>Display</a:t>
            </a:r>
            <a:r>
              <a:rPr lang="es-ES" dirty="0"/>
              <a:t> (es lo esperable):</a:t>
            </a:r>
          </a:p>
          <a:p>
            <a:pPr marL="0" indent="0"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CElectricMotor</a:t>
            </a:r>
            <a:r>
              <a:rPr lang="es-ES" dirty="0"/>
              <a:t> </a:t>
            </a:r>
            <a:r>
              <a:rPr lang="es-ES" dirty="0" err="1"/>
              <a:t>elec</a:t>
            </a:r>
            <a:r>
              <a:rPr lang="es-ES" dirty="0"/>
              <a:t>;       // </a:t>
            </a:r>
            <a:r>
              <a:rPr lang="es-ES" dirty="0" err="1"/>
              <a:t>CelectricMotor</a:t>
            </a: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elec.Input</a:t>
            </a:r>
            <a:r>
              <a:rPr lang="es-ES" dirty="0"/>
              <a:t>();          // </a:t>
            </a:r>
            <a:r>
              <a:rPr lang="es-ES" dirty="0" err="1"/>
              <a:t>CElectricMotor</a:t>
            </a: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elec.Display</a:t>
            </a:r>
            <a:r>
              <a:rPr lang="es-ES" dirty="0"/>
              <a:t>();        // </a:t>
            </a:r>
            <a:r>
              <a:rPr lang="es-ES" dirty="0" err="1"/>
              <a:t>CElectricMotor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97944-4A07-E285-AA1B-01E012BB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516C5-308A-4E07-F38E-3D30F8DB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272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3D57-F1C6-2008-A0CD-F35EB5E8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Asignación de Objetos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4220-DC6B-5474-E511-88051769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asignar objetos de clases derivadas a un objeto de la clase base. 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</a:t>
            </a:r>
            <a:r>
              <a:rPr lang="es-ES" dirty="0" err="1"/>
              <a:t>mot</a:t>
            </a:r>
            <a:r>
              <a:rPr lang="es-ES" dirty="0"/>
              <a:t>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 </a:t>
            </a:r>
            <a:r>
              <a:rPr lang="es-ES" dirty="0" err="1"/>
              <a:t>elec</a:t>
            </a:r>
            <a:r>
              <a:rPr lang="es-ES" dirty="0"/>
              <a:t>;</a:t>
            </a:r>
          </a:p>
          <a:p>
            <a:pPr marL="720000" indent="0">
              <a:spcBef>
                <a:spcPts val="0"/>
              </a:spcBef>
              <a:buNone/>
            </a:pPr>
            <a:endParaRPr lang="es-ES" dirty="0"/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mot</a:t>
            </a:r>
            <a:r>
              <a:rPr lang="es-ES" dirty="0"/>
              <a:t> = </a:t>
            </a:r>
            <a:r>
              <a:rPr lang="es-ES" dirty="0" err="1"/>
              <a:t>elec</a:t>
            </a:r>
            <a:r>
              <a:rPr lang="es-ES" dirty="0"/>
              <a:t>;                 // </a:t>
            </a:r>
            <a:r>
              <a:rPr lang="es-ES" dirty="0">
                <a:solidFill>
                  <a:srgbClr val="FF0000"/>
                </a:solidFill>
              </a:rPr>
              <a:t>se copian </a:t>
            </a:r>
            <a:r>
              <a:rPr lang="es-ES" dirty="0"/>
              <a:t>sólo los atributos de Motor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elec.get_Voltage</a:t>
            </a:r>
            <a:r>
              <a:rPr lang="es-ES" dirty="0"/>
              <a:t>();    // ok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mot.get_Voltage</a:t>
            </a:r>
            <a:r>
              <a:rPr lang="es-ES" dirty="0"/>
              <a:t>();     // error, no es motor eléctrico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elec</a:t>
            </a:r>
            <a:r>
              <a:rPr lang="es-ES" dirty="0"/>
              <a:t> = </a:t>
            </a:r>
            <a:r>
              <a:rPr lang="es-ES" dirty="0" err="1"/>
              <a:t>mot</a:t>
            </a:r>
            <a:r>
              <a:rPr lang="es-ES" dirty="0"/>
              <a:t>;                // error, voltaje no está definido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D2452-2766-C978-459D-B3E0942A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16CD5-B2E3-BA82-FF19-B112E7AF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686B8-1CE6-0450-D1A7-FBE99B4418B0}"/>
              </a:ext>
            </a:extLst>
          </p:cNvPr>
          <p:cNvGrpSpPr/>
          <p:nvPr/>
        </p:nvGrpSpPr>
        <p:grpSpPr>
          <a:xfrm>
            <a:off x="8610600" y="1930795"/>
            <a:ext cx="2016000" cy="1189080"/>
            <a:chOff x="8610600" y="1930795"/>
            <a:chExt cx="2016000" cy="11890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72EC3B-743C-97B0-E9CB-6370A5D8F644}"/>
                </a:ext>
              </a:extLst>
            </p:cNvPr>
            <p:cNvGrpSpPr/>
            <p:nvPr/>
          </p:nvGrpSpPr>
          <p:grpSpPr>
            <a:xfrm>
              <a:off x="8610600" y="1930795"/>
              <a:ext cx="2016000" cy="1189080"/>
              <a:chOff x="8610600" y="1930795"/>
              <a:chExt cx="2016000" cy="118908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1A18CB-0D30-1121-46E7-A5F500E4E3B8}"/>
                  </a:ext>
                </a:extLst>
              </p:cNvPr>
              <p:cNvSpPr txBox="1"/>
              <p:nvPr/>
            </p:nvSpPr>
            <p:spPr>
              <a:xfrm>
                <a:off x="8988600" y="1930795"/>
                <a:ext cx="1260000" cy="395640"/>
              </a:xfrm>
              <a:prstGeom prst="rect">
                <a:avLst/>
              </a:prstGeom>
              <a:noFill/>
              <a:ln w="19080">
                <a:solidFill>
                  <a:srgbClr val="000000"/>
                </a:solidFill>
                <a:round/>
              </a:ln>
            </p:spPr>
            <p:txBody>
              <a:bodyPr lIns="99360" tIns="54360" rIns="99360" bIns="54360">
                <a:noAutofit/>
              </a:bodyPr>
              <a:lstStyle/>
              <a:p>
                <a:r>
                  <a:rPr lang="es-ES" sz="2000" b="0" strike="noStrike" spc="-1" dirty="0" err="1">
                    <a:solidFill>
                      <a:srgbClr val="000000"/>
                    </a:solidFill>
                    <a:latin typeface="FreeSerif"/>
                  </a:rPr>
                  <a:t>CMotor</a:t>
                </a:r>
                <a:endParaRPr lang="es-E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3263C4-142D-2605-9B1B-CB9E4894E5FF}"/>
                  </a:ext>
                </a:extLst>
              </p:cNvPr>
              <p:cNvSpPr txBox="1"/>
              <p:nvPr/>
            </p:nvSpPr>
            <p:spPr>
              <a:xfrm>
                <a:off x="8610600" y="2724235"/>
                <a:ext cx="2016000" cy="395640"/>
              </a:xfrm>
              <a:prstGeom prst="rect">
                <a:avLst/>
              </a:prstGeom>
              <a:noFill/>
              <a:ln w="19080">
                <a:solidFill>
                  <a:srgbClr val="000000"/>
                </a:solidFill>
                <a:round/>
              </a:ln>
            </p:spPr>
            <p:txBody>
              <a:bodyPr lIns="99360" tIns="54360" rIns="99360" bIns="54360">
                <a:noAutofit/>
              </a:bodyPr>
              <a:lstStyle/>
              <a:p>
                <a:r>
                  <a:rPr lang="es-ES" sz="2000" b="0" strike="noStrike" spc="-1">
                    <a:solidFill>
                      <a:srgbClr val="000000"/>
                    </a:solidFill>
                    <a:latin typeface="FreeSerif"/>
                  </a:rPr>
                  <a:t>CElectricMotor</a:t>
                </a:r>
                <a:endParaRPr lang="es-ES" sz="20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AE910C-13ED-7326-E1A6-166430C43F18}"/>
                </a:ext>
              </a:extLst>
            </p:cNvPr>
            <p:cNvCxnSpPr/>
            <p:nvPr/>
          </p:nvCxnSpPr>
          <p:spPr>
            <a:xfrm flipV="1">
              <a:off x="9618240" y="2326255"/>
              <a:ext cx="360" cy="398160"/>
            </a:xfrm>
            <a:prstGeom prst="straightConnector1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808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656F-7298-1C09-8178-9B4D567C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Asignación errada de Objetos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DB75-FE58-B930-A258-0B487D45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Pero no podemos asignar una instancia de una clase base a una instancia de una clase derivada (similar restricción en Java). Algunos campos de la clase derivada no existen en la clase base.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CMotor</a:t>
            </a:r>
            <a:r>
              <a:rPr lang="es-ES" dirty="0"/>
              <a:t> </a:t>
            </a:r>
            <a:r>
              <a:rPr lang="es-ES" dirty="0" err="1"/>
              <a:t>mot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CElectricMotor</a:t>
            </a:r>
            <a:r>
              <a:rPr lang="es-ES" dirty="0"/>
              <a:t> </a:t>
            </a:r>
            <a:r>
              <a:rPr lang="es-ES" dirty="0" err="1"/>
              <a:t>elec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elec</a:t>
            </a:r>
            <a:r>
              <a:rPr lang="es-ES" dirty="0"/>
              <a:t> = </a:t>
            </a:r>
            <a:r>
              <a:rPr lang="es-ES" dirty="0" err="1"/>
              <a:t>mot</a:t>
            </a:r>
            <a:r>
              <a:rPr lang="es-ES" dirty="0"/>
              <a:t>;                  // error, No se permite.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                                // pues el voltaje sólo existe en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                                // </a:t>
            </a:r>
            <a:r>
              <a:rPr lang="es-ES" dirty="0" err="1"/>
              <a:t>CElectricMotor</a:t>
            </a:r>
            <a:r>
              <a:rPr lang="es-ES" dirty="0"/>
              <a:t>.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3A464-D061-EBAE-828B-D9F3FCE2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36AB8-9266-D127-98CB-A717B0F0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227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32C-06B4-8DB7-777F-61C2C77A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miembros </a:t>
            </a:r>
            <a:r>
              <a:rPr lang="es-ES" dirty="0" err="1"/>
              <a:t>Protected</a:t>
            </a:r>
            <a:r>
              <a:rPr lang="es-ES" dirty="0"/>
              <a:t> (Protegidos)‏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7D84-8F17-383B-1D4C-332F4699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Miembros de una clase designados como </a:t>
            </a:r>
            <a:r>
              <a:rPr lang="es-ES" dirty="0" err="1"/>
              <a:t>protected</a:t>
            </a:r>
            <a:r>
              <a:rPr lang="es-ES" dirty="0"/>
              <a:t> son visibles a ambas: la clase base y las clases derivadas (y a clases amigas -</a:t>
            </a:r>
            <a:r>
              <a:rPr lang="es-ES" dirty="0" err="1"/>
              <a:t>friend</a:t>
            </a:r>
            <a:r>
              <a:rPr lang="es-ES" dirty="0"/>
              <a:t>- pero a nadie más). Es análogo a Java.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{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CMotor</a:t>
            </a:r>
            <a:r>
              <a:rPr lang="es-ES" dirty="0"/>
              <a:t>() { }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CMotor</a:t>
            </a:r>
            <a:r>
              <a:rPr lang="es-ES" dirty="0"/>
              <a:t>(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&amp; id );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FF0000"/>
                </a:solidFill>
              </a:rPr>
              <a:t>protected</a:t>
            </a:r>
            <a:r>
              <a:rPr lang="es-ES" dirty="0"/>
              <a:t>: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get_ID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set_ID</a:t>
            </a:r>
            <a:r>
              <a:rPr lang="es-ES" dirty="0"/>
              <a:t>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&amp; s);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//...‏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1F90-0AAE-C4C8-B11B-F774453D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7F5F5-0A8B-DA5D-D663-CF528CD4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550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72C0-2A43-498B-7400-4EBA03CD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Protegida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40E7-6543-23EE-0C48-CD81579E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Supongamos por un momento que </a:t>
            </a:r>
            <a:r>
              <a:rPr lang="es-ES" dirty="0" err="1"/>
              <a:t>CMotor</a:t>
            </a:r>
            <a:r>
              <a:rPr lang="es-ES" dirty="0"/>
              <a:t> usa miembros públicos para todos sus métodos: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{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CMotor</a:t>
            </a:r>
            <a:r>
              <a:rPr lang="es-ES" dirty="0"/>
              <a:t>() { }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CMotor</a:t>
            </a:r>
            <a:r>
              <a:rPr lang="es-ES" dirty="0"/>
              <a:t>(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&amp; id );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get_ID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set_ID</a:t>
            </a:r>
            <a:r>
              <a:rPr lang="es-ES" dirty="0"/>
              <a:t>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&amp; s);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//...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8AA8D-EFFB-4FCE-1087-2879DA63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35D3-818E-926B-9654-A6BE55BC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581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1C11-1B3F-5B28-1FFC-C86D125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Protegida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1753-6471-6888-8E81-6E1935EAE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340416"/>
          </a:xfrm>
        </p:spPr>
        <p:txBody>
          <a:bodyPr>
            <a:normAutofit/>
          </a:bodyPr>
          <a:lstStyle/>
          <a:p>
            <a:r>
              <a:rPr lang="es-ES" dirty="0"/>
              <a:t>Podemos usar el calificador </a:t>
            </a:r>
            <a:r>
              <a:rPr lang="es-ES" dirty="0" err="1"/>
              <a:t>protected</a:t>
            </a:r>
            <a:r>
              <a:rPr lang="es-ES" dirty="0"/>
              <a:t> cuando declaramos una clase derivada.</a:t>
            </a:r>
          </a:p>
          <a:p>
            <a:r>
              <a:rPr lang="es-ES" b="1" dirty="0"/>
              <a:t>Con herencia protegida, todos los </a:t>
            </a:r>
            <a:r>
              <a:rPr lang="es-ES" b="1" dirty="0">
                <a:solidFill>
                  <a:srgbClr val="FF0000"/>
                </a:solidFill>
              </a:rPr>
              <a:t>métodos públicos en la clase base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pasan a ser protegidos en la clase derivada</a:t>
            </a:r>
            <a:r>
              <a:rPr lang="es-ES" b="1" dirty="0"/>
              <a:t>. Los restantes mantienen su nivel de acceso</a:t>
            </a:r>
            <a:r>
              <a:rPr lang="es-ES" dirty="0"/>
              <a:t>.</a:t>
            </a:r>
          </a:p>
          <a:p>
            <a:endParaRPr lang="es-ES" dirty="0"/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 : </a:t>
            </a:r>
            <a:r>
              <a:rPr lang="es-ES" dirty="0" err="1">
                <a:solidFill>
                  <a:srgbClr val="FF0000"/>
                </a:solidFill>
              </a:rPr>
              <a:t>protected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 {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//...</a:t>
            </a:r>
          </a:p>
          <a:p>
            <a:pPr marL="10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};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7123-FFCC-9811-3031-9FAB2283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2761-4BC4-2770-8945-E3FDC8DD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191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D7C6-7352-C499-5EE1-EF8220F2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Protegida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8108-9BED-21A0-7F88-44450E0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68" y="1663048"/>
            <a:ext cx="11582400" cy="5124380"/>
          </a:xfrm>
        </p:spPr>
        <p:txBody>
          <a:bodyPr/>
          <a:lstStyle/>
          <a:p>
            <a:r>
              <a:rPr lang="es-ES" dirty="0"/>
              <a:t>Por ejemplo, el programa principal no puede llamar  </a:t>
            </a:r>
            <a:r>
              <a:rPr lang="es-ES" dirty="0" err="1"/>
              <a:t>set_ID</a:t>
            </a:r>
            <a:r>
              <a:rPr lang="es-ES" dirty="0"/>
              <a:t> y </a:t>
            </a:r>
            <a:r>
              <a:rPr lang="es-ES" dirty="0" err="1"/>
              <a:t>get_ID</a:t>
            </a:r>
            <a:r>
              <a:rPr lang="es-ES" dirty="0"/>
              <a:t> en un motor eléctrico porque ahora esos métodos son protegidos para instancias de motor eléctrico.</a:t>
            </a:r>
          </a:p>
          <a:p>
            <a:endParaRPr lang="es-ES" dirty="0"/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 EM;</a:t>
            </a:r>
          </a:p>
          <a:p>
            <a:pPr marL="720000" indent="0">
              <a:spcBef>
                <a:spcPts val="0"/>
              </a:spcBef>
              <a:buNone/>
            </a:pPr>
            <a:endParaRPr lang="es-ES" dirty="0"/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EM.set_ID</a:t>
            </a:r>
            <a:r>
              <a:rPr lang="es-ES" dirty="0"/>
              <a:t>("12345");    // error, </a:t>
            </a:r>
            <a:r>
              <a:rPr lang="es-ES" dirty="0" err="1"/>
              <a:t>set_ID</a:t>
            </a:r>
            <a:r>
              <a:rPr lang="es-ES" dirty="0"/>
              <a:t> está en </a:t>
            </a:r>
            <a:r>
              <a:rPr lang="es-ES" dirty="0" err="1"/>
              <a:t>CMotor</a:t>
            </a:r>
            <a:r>
              <a:rPr lang="es-ES" dirty="0"/>
              <a:t>, es protegido aquí</a:t>
            </a:r>
          </a:p>
          <a:p>
            <a:pPr marL="720000" indent="0">
              <a:spcBef>
                <a:spcPts val="0"/>
              </a:spcBef>
              <a:buNone/>
            </a:pPr>
            <a:endParaRPr lang="es-ES" dirty="0"/>
          </a:p>
          <a:p>
            <a:pPr marL="720000" indent="0">
              <a:spcBef>
                <a:spcPts val="0"/>
              </a:spcBef>
              <a:buNone/>
            </a:pPr>
            <a:r>
              <a:rPr lang="es-ES" dirty="0"/>
              <a:t> </a:t>
            </a:r>
            <a:r>
              <a:rPr lang="es-ES" dirty="0" err="1"/>
              <a:t>EM.get_ID</a:t>
            </a:r>
            <a:r>
              <a:rPr lang="es-ES" dirty="0"/>
              <a:t>();        	      // error, </a:t>
            </a:r>
            <a:r>
              <a:rPr lang="es-ES" dirty="0" err="1"/>
              <a:t>get_ID</a:t>
            </a:r>
            <a:r>
              <a:rPr lang="es-ES" dirty="0"/>
              <a:t> está en </a:t>
            </a:r>
            <a:r>
              <a:rPr lang="es-ES" dirty="0" err="1"/>
              <a:t>CMotor</a:t>
            </a:r>
            <a:r>
              <a:rPr lang="es-ES" dirty="0"/>
              <a:t>, ídem.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095E3-19AC-9A01-73C8-244BCFC1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A7C02-0D15-8458-8268-EA50C0E1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8F7B6-5405-A0BD-C0B0-69306DE0791B}"/>
              </a:ext>
            </a:extLst>
          </p:cNvPr>
          <p:cNvSpPr txBox="1"/>
          <p:nvPr/>
        </p:nvSpPr>
        <p:spPr>
          <a:xfrm>
            <a:off x="7251884" y="136525"/>
            <a:ext cx="4729584" cy="1486767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marL="338040" indent="-338040">
              <a:lnSpc>
                <a:spcPct val="101000"/>
              </a:lnSpc>
              <a:spcBef>
                <a:spcPts val="499"/>
              </a:spcBef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CElectricMotor </a:t>
            </a:r>
            <a:r>
              <a:rPr lang="es-ES" sz="2000" b="0" strike="noStrike" spc="-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protected </a:t>
            </a: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  {</a:t>
            </a:r>
          </a:p>
          <a:p>
            <a:pPr marL="338040" indent="-338040">
              <a:lnSpc>
                <a:spcPct val="101000"/>
              </a:lnSpc>
              <a:spcBef>
                <a:spcPts val="499"/>
              </a:spcBef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//...</a:t>
            </a:r>
          </a:p>
          <a:p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049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CB3-BD11-3424-DEC7-331D9048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Privada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1130-BCB0-3FDE-380F-7694A939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herencia privada causa que </a:t>
            </a:r>
            <a:r>
              <a:rPr lang="es-ES" dirty="0">
                <a:solidFill>
                  <a:srgbClr val="FF0000"/>
                </a:solidFill>
              </a:rPr>
              <a:t>todos los métodos declarados en la clase base tienen acceso privado en la clase derivada</a:t>
            </a:r>
            <a:r>
              <a:rPr lang="es-ES" dirty="0"/>
              <a:t>.</a:t>
            </a:r>
          </a:p>
          <a:p>
            <a:r>
              <a:rPr lang="es-ES" dirty="0"/>
              <a:t>Pareciera que no hay diferencia con herencia protegida: En ambos casos, métodos de </a:t>
            </a:r>
            <a:r>
              <a:rPr lang="es-ES" dirty="0" err="1"/>
              <a:t>CElectricMotor</a:t>
            </a:r>
            <a:r>
              <a:rPr lang="es-ES" dirty="0"/>
              <a:t> pueden acceder a métodos de </a:t>
            </a:r>
            <a:r>
              <a:rPr lang="es-ES" dirty="0" err="1"/>
              <a:t>CMotor</a:t>
            </a:r>
            <a:r>
              <a:rPr lang="es-ES" dirty="0"/>
              <a:t>…</a:t>
            </a:r>
            <a:br>
              <a:rPr lang="es-ES" dirty="0"/>
            </a:br>
            <a:r>
              <a:rPr lang="es-ES" dirty="0"/>
              <a:t>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 : </a:t>
            </a:r>
            <a:r>
              <a:rPr lang="es-ES" dirty="0" err="1">
                <a:solidFill>
                  <a:srgbClr val="FF0000"/>
                </a:solidFill>
              </a:rPr>
              <a:t>private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	//...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};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6FC16-009B-EA84-8FDF-49A75AAB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0182D-70D2-50EA-03D8-1D7F1BAA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991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7E23-80E5-738D-AF70-E100FCF2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Privada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4B96-5794-2341-D299-2EE9EF2D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74656"/>
            <a:ext cx="11042373" cy="549773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Pero cuando derivamos una nueva clase (</a:t>
            </a:r>
            <a:r>
              <a:rPr lang="es-ES" dirty="0" err="1"/>
              <a:t>CPumpMotor</a:t>
            </a:r>
            <a:r>
              <a:rPr lang="es-ES" dirty="0"/>
              <a:t>) de </a:t>
            </a:r>
            <a:r>
              <a:rPr lang="es-ES" dirty="0" err="1"/>
              <a:t>CElectricMotor</a:t>
            </a:r>
            <a:r>
              <a:rPr lang="es-ES" dirty="0"/>
              <a:t>, la diferencia se hace notar: con herencia privada, métodos en </a:t>
            </a:r>
            <a:r>
              <a:rPr lang="es-ES" dirty="0" err="1"/>
              <a:t>CPumpMotor</a:t>
            </a:r>
            <a:r>
              <a:rPr lang="es-ES" dirty="0"/>
              <a:t> no pueden acceder a miembros públicos de </a:t>
            </a:r>
            <a:r>
              <a:rPr lang="es-ES" dirty="0" err="1"/>
              <a:t>CMotor</a:t>
            </a:r>
            <a:r>
              <a:rPr lang="es-ES" dirty="0"/>
              <a:t>.</a:t>
            </a:r>
          </a:p>
          <a:p>
            <a:endParaRPr lang="es-ES" dirty="0"/>
          </a:p>
          <a:p>
            <a:pPr marL="72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CPumpMotor</a:t>
            </a:r>
            <a:r>
              <a:rPr lang="es-ES" dirty="0"/>
              <a:t>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 {</a:t>
            </a:r>
          </a:p>
          <a:p>
            <a:pPr marL="72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72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() {</a:t>
            </a:r>
          </a:p>
          <a:p>
            <a:pPr marL="72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  </a:t>
            </a:r>
            <a:r>
              <a:rPr lang="es-ES" dirty="0" err="1"/>
              <a:t>CMotor</a:t>
            </a:r>
            <a:r>
              <a:rPr lang="es-ES" dirty="0"/>
              <a:t>::</a:t>
            </a:r>
            <a:r>
              <a:rPr lang="es-ES" dirty="0" err="1"/>
              <a:t>Display</a:t>
            </a:r>
            <a:r>
              <a:rPr lang="es-ES" dirty="0"/>
              <a:t>();                //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accessible</a:t>
            </a:r>
            <a:r>
              <a:rPr lang="es-ES" dirty="0"/>
              <a:t>!</a:t>
            </a:r>
          </a:p>
          <a:p>
            <a:pPr marL="72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  </a:t>
            </a:r>
            <a:r>
              <a:rPr lang="es-ES" dirty="0" err="1"/>
              <a:t>CElectricMotor</a:t>
            </a:r>
            <a:r>
              <a:rPr lang="es-ES" dirty="0"/>
              <a:t>::</a:t>
            </a:r>
            <a:r>
              <a:rPr lang="es-ES" dirty="0" err="1"/>
              <a:t>Display</a:t>
            </a:r>
            <a:r>
              <a:rPr lang="es-ES" dirty="0"/>
              <a:t>();    //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OK</a:t>
            </a:r>
          </a:p>
          <a:p>
            <a:pPr marL="72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  }</a:t>
            </a:r>
          </a:p>
          <a:p>
            <a:pPr marL="72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dirty="0"/>
              <a:t>};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0BBB4-C881-E8B0-C649-C905D07C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7FF28-2FFE-3C44-6CC7-BCF5B2A3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608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4DB-47CD-972B-5B77-C5A8676F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Miembros que no son heredados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9131-583A-E16A-EC9D-D5BD6840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37700"/>
            <a:ext cx="11042373" cy="3801945"/>
          </a:xfrm>
        </p:spPr>
        <p:txBody>
          <a:bodyPr/>
          <a:lstStyle/>
          <a:p>
            <a:r>
              <a:rPr lang="es-ES" dirty="0"/>
              <a:t>El constructor y destructor de la clase base no son heredados, deben ser definidos en la clase heredada. </a:t>
            </a:r>
          </a:p>
          <a:p>
            <a:r>
              <a:rPr lang="es-ES" dirty="0"/>
              <a:t>El constructor por omisión y el destructor sí son llamados cuando se crea o destruye una instancia de la clase derivada.</a:t>
            </a:r>
          </a:p>
          <a:p>
            <a:r>
              <a:rPr lang="es-ES" dirty="0"/>
              <a:t>Si la clase base tiene sobrecargado el operador =, éste no se hereda en la clase derivada.</a:t>
            </a:r>
          </a:p>
          <a:p>
            <a:r>
              <a:rPr lang="es-ES" dirty="0"/>
              <a:t>La relación de “amistad” no se hereda. Las clases y funciones </a:t>
            </a:r>
            <a:r>
              <a:rPr lang="es-ES" dirty="0" err="1"/>
              <a:t>friend</a:t>
            </a:r>
            <a:r>
              <a:rPr lang="es-ES" dirty="0"/>
              <a:t> no son </a:t>
            </a:r>
            <a:r>
              <a:rPr lang="es-ES" dirty="0" err="1"/>
              <a:t>friend</a:t>
            </a:r>
            <a:r>
              <a:rPr lang="es-ES" dirty="0"/>
              <a:t> en la clase hija.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215C-BDFF-382C-AD84-38191307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95A28-A2FE-2220-8D50-99EEAF52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F56D0-DEDF-DB38-0FA2-540B37791141}"/>
              </a:ext>
            </a:extLst>
          </p:cNvPr>
          <p:cNvSpPr txBox="1"/>
          <p:nvPr/>
        </p:nvSpPr>
        <p:spPr>
          <a:xfrm>
            <a:off x="1145357" y="5101820"/>
            <a:ext cx="9372600" cy="12369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palabra reservada. Puede ser usada en lugar de la palabra reservada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La principal diferencia es que al omitir el nivel de acceso, éste se entiende público y no privado como con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78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8431-FADD-A502-DA29-1E259C24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Motor y </a:t>
            </a:r>
            <a:r>
              <a:rPr lang="es-ES" dirty="0" err="1"/>
              <a:t>ElectricMotor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C387-7083-4BDF-D10D-C7A1C2F9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Consideremos dos clases que tienen algo en común.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38D6-0D88-37D8-67D2-87B2A5DC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7C160-CAC4-22D5-4B9B-449D0528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9459AC-604A-FD33-9F03-35978FC589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291909"/>
            <a:ext cx="11042373" cy="2489765"/>
          </a:xfrm>
        </p:spPr>
        <p:txBody>
          <a:bodyPr/>
          <a:lstStyle/>
          <a:p>
            <a:r>
              <a:rPr lang="es-ES" dirty="0"/>
              <a:t>Un objeto </a:t>
            </a:r>
            <a:r>
              <a:rPr lang="es-ES" dirty="0" err="1"/>
              <a:t>ElectricMotor</a:t>
            </a:r>
            <a:r>
              <a:rPr lang="es-ES" dirty="0"/>
              <a:t> contiene el mismo número de identificación (ID) como un Motor, más el voltaje.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4900A-2C5C-8F9F-F913-63DB0B51DEC5}"/>
              </a:ext>
            </a:extLst>
          </p:cNvPr>
          <p:cNvGrpSpPr/>
          <p:nvPr/>
        </p:nvGrpSpPr>
        <p:grpSpPr>
          <a:xfrm>
            <a:off x="3576000" y="1919545"/>
            <a:ext cx="2772000" cy="1147131"/>
            <a:chOff x="3576000" y="1919545"/>
            <a:chExt cx="2772000" cy="11471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0E8D6B9-AE36-F1A4-6E0A-FECAF9C2CFB7}"/>
                </a:ext>
              </a:extLst>
            </p:cNvPr>
            <p:cNvSpPr/>
            <p:nvPr/>
          </p:nvSpPr>
          <p:spPr>
            <a:xfrm>
              <a:off x="3828000" y="1919545"/>
              <a:ext cx="2268000" cy="40229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marL="53640" algn="ctr">
                <a:lnSpc>
                  <a:spcPct val="100000"/>
                </a:lnSpc>
                <a:spcBef>
                  <a:spcPts val="15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0" strike="noStrike" spc="-1" dirty="0">
                  <a:solidFill>
                    <a:srgbClr val="000000"/>
                  </a:solidFill>
                  <a:latin typeface="Arial"/>
                </a:rPr>
                <a:t>Motor</a:t>
              </a:r>
              <a:endParaRPr lang="es-ES" sz="2000" b="0" strike="noStrike" spc="-1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DDD952D-DC3A-9310-8B10-EE9FBADE894D}"/>
                </a:ext>
              </a:extLst>
            </p:cNvPr>
            <p:cNvSpPr/>
            <p:nvPr/>
          </p:nvSpPr>
          <p:spPr>
            <a:xfrm>
              <a:off x="3576000" y="2664385"/>
              <a:ext cx="2772000" cy="40229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marL="53640" algn="ctr">
                <a:lnSpc>
                  <a:spcPct val="100000"/>
                </a:lnSpc>
                <a:spcBef>
                  <a:spcPts val="15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0" strike="noStrike" spc="-1">
                  <a:solidFill>
                    <a:srgbClr val="000000"/>
                  </a:solidFill>
                  <a:latin typeface="Arial"/>
                </a:rPr>
                <a:t>ElectricMotor</a:t>
              </a:r>
              <a:endParaRPr lang="es-ES" sz="20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DE3D42-D0B1-ECE7-6106-C84C6B607321}"/>
                </a:ext>
              </a:extLst>
            </p:cNvPr>
            <p:cNvCxnSpPr>
              <a:stCxn id="17" idx="0"/>
              <a:endCxn id="16" idx="2"/>
            </p:cNvCxnSpPr>
            <p:nvPr/>
          </p:nvCxnSpPr>
          <p:spPr>
            <a:xfrm flipV="1">
              <a:off x="4962000" y="2316625"/>
              <a:ext cx="360" cy="348120"/>
            </a:xfrm>
            <a:prstGeom prst="straightConnector1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B45D03-1421-2CEE-D7D7-EF550C96E976}"/>
              </a:ext>
            </a:extLst>
          </p:cNvPr>
          <p:cNvGrpSpPr/>
          <p:nvPr/>
        </p:nvGrpSpPr>
        <p:grpSpPr>
          <a:xfrm>
            <a:off x="3576000" y="4226671"/>
            <a:ext cx="3864240" cy="2059560"/>
            <a:chOff x="2972520" y="3108600"/>
            <a:chExt cx="3864240" cy="2059560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388DB4D-97AF-BCBF-C79D-B165E80B3A64}"/>
                </a:ext>
              </a:extLst>
            </p:cNvPr>
            <p:cNvSpPr/>
            <p:nvPr/>
          </p:nvSpPr>
          <p:spPr>
            <a:xfrm>
              <a:off x="3897000" y="3486600"/>
              <a:ext cx="1091880" cy="398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0" strike="noStrike" spc="-1" dirty="0">
                  <a:solidFill>
                    <a:srgbClr val="000000"/>
                  </a:solidFill>
                  <a:latin typeface="Arial"/>
                </a:rPr>
                <a:t>33333</a:t>
              </a:r>
              <a:endParaRPr lang="es-ES" sz="2000" b="0" strike="noStrike" spc="-1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66FA88F-996D-2F7C-5024-C38AF39B8421}"/>
                </a:ext>
              </a:extLst>
            </p:cNvPr>
            <p:cNvSpPr/>
            <p:nvPr/>
          </p:nvSpPr>
          <p:spPr>
            <a:xfrm>
              <a:off x="4988520" y="4267080"/>
              <a:ext cx="1092240" cy="398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0" strike="noStrike" spc="-1">
                  <a:solidFill>
                    <a:srgbClr val="000000"/>
                  </a:solidFill>
                  <a:latin typeface="Arial"/>
                </a:rPr>
                <a:t>220.0</a:t>
              </a:r>
              <a:endParaRPr lang="es-ES" sz="20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6F0C192-4446-F379-CB82-6DA06551511D}"/>
                </a:ext>
              </a:extLst>
            </p:cNvPr>
            <p:cNvSpPr/>
            <p:nvPr/>
          </p:nvSpPr>
          <p:spPr>
            <a:xfrm>
              <a:off x="3645000" y="3108600"/>
              <a:ext cx="1512000" cy="39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990" b="0" strike="noStrike" spc="-1" dirty="0">
                  <a:solidFill>
                    <a:srgbClr val="333399"/>
                  </a:solidFill>
                  <a:latin typeface="Arial"/>
                </a:rPr>
                <a:t>Motor</a:t>
              </a:r>
              <a:endParaRPr lang="es-ES" sz="1990" b="0" strike="noStrike" spc="-1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F658F6B-D6B5-5651-A8A8-23A56162F892}"/>
                </a:ext>
              </a:extLst>
            </p:cNvPr>
            <p:cNvSpPr/>
            <p:nvPr/>
          </p:nvSpPr>
          <p:spPr>
            <a:xfrm>
              <a:off x="2972520" y="4771080"/>
              <a:ext cx="3864240" cy="39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990" b="0" strike="noStrike" spc="-1">
                  <a:solidFill>
                    <a:srgbClr val="333399"/>
                  </a:solidFill>
                  <a:latin typeface="Arial"/>
                </a:rPr>
                <a:t>ElectricMotor</a:t>
              </a:r>
              <a:endParaRPr lang="es-ES" sz="199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E9BC9E-1F88-B08C-5085-2A6060926B12}"/>
                </a:ext>
              </a:extLst>
            </p:cNvPr>
            <p:cNvSpPr/>
            <p:nvPr/>
          </p:nvSpPr>
          <p:spPr>
            <a:xfrm>
              <a:off x="3897000" y="4267080"/>
              <a:ext cx="1091880" cy="398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0" strike="noStrike" spc="-1">
                  <a:solidFill>
                    <a:srgbClr val="000000"/>
                  </a:solidFill>
                  <a:latin typeface="Arial"/>
                </a:rPr>
                <a:t>33333</a:t>
              </a:r>
              <a:endParaRPr lang="es-ES" sz="20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75835525-484C-8665-59BB-1A30E9304084}"/>
                </a:ext>
              </a:extLst>
            </p:cNvPr>
            <p:cNvSpPr/>
            <p:nvPr/>
          </p:nvSpPr>
          <p:spPr>
            <a:xfrm>
              <a:off x="3897000" y="3775320"/>
              <a:ext cx="1440" cy="819000"/>
            </a:xfrm>
            <a:prstGeom prst="line">
              <a:avLst/>
            </a:prstGeom>
            <a:ln w="6480">
              <a:solidFill>
                <a:srgbClr val="000000"/>
              </a:solidFill>
              <a:custDash>
                <a:ds d="400000" sp="3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DDEA5EAB-2BE7-8DBA-3790-01D068568173}"/>
                </a:ext>
              </a:extLst>
            </p:cNvPr>
            <p:cNvSpPr/>
            <p:nvPr/>
          </p:nvSpPr>
          <p:spPr>
            <a:xfrm>
              <a:off x="4988520" y="3686040"/>
              <a:ext cx="2160" cy="819000"/>
            </a:xfrm>
            <a:prstGeom prst="line">
              <a:avLst/>
            </a:prstGeom>
            <a:ln w="6480">
              <a:solidFill>
                <a:srgbClr val="000000"/>
              </a:solidFill>
              <a:custDash>
                <a:ds d="400000" sp="3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3569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7F1-2EE8-9652-FA86-36448819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CMotor</a:t>
            </a:r>
            <a:endParaRPr lang="es-ES_trad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A893D0-FCD3-F760-23A4-6E1E31A1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Definición de la clase </a:t>
            </a:r>
            <a:r>
              <a:rPr lang="es-ES" dirty="0" err="1"/>
              <a:t>CMotor</a:t>
            </a:r>
            <a:r>
              <a:rPr lang="es-ES" dirty="0"/>
              <a:t> (en </a:t>
            </a:r>
            <a:r>
              <a:rPr lang="es-ES" dirty="0" err="1"/>
              <a:t>CMotor.h</a:t>
            </a:r>
            <a:r>
              <a:rPr lang="es-ES" dirty="0"/>
              <a:t>):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 </a:t>
            </a:r>
            <a:r>
              <a:rPr lang="en-GB" dirty="0" err="1"/>
              <a:t>CMotor</a:t>
            </a:r>
            <a:r>
              <a:rPr lang="en-GB" dirty="0"/>
              <a:t> {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public: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CMotor</a:t>
            </a:r>
            <a:r>
              <a:rPr lang="en-GB" dirty="0"/>
              <a:t>() { }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CMotor</a:t>
            </a:r>
            <a:r>
              <a:rPr lang="en-GB" dirty="0"/>
              <a:t>( </a:t>
            </a:r>
            <a:r>
              <a:rPr lang="en-GB" dirty="0" err="1"/>
              <a:t>const</a:t>
            </a:r>
            <a:r>
              <a:rPr lang="en-GB" dirty="0"/>
              <a:t> string &amp; id );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get_ID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en-GB" dirty="0"/>
              <a:t>;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void </a:t>
            </a:r>
            <a:r>
              <a:rPr lang="en-GB" dirty="0" err="1"/>
              <a:t>set_ID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string &amp; s);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void Display() </a:t>
            </a:r>
            <a:r>
              <a:rPr lang="en-GB" dirty="0" err="1"/>
              <a:t>const</a:t>
            </a:r>
            <a:r>
              <a:rPr lang="en-GB" dirty="0"/>
              <a:t>;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void Input();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private: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string </a:t>
            </a:r>
            <a:r>
              <a:rPr lang="en-GB" dirty="0" err="1"/>
              <a:t>m_sID</a:t>
            </a:r>
            <a:r>
              <a:rPr lang="en-GB" dirty="0"/>
              <a:t>;</a:t>
            </a: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};                              // </a:t>
            </a:r>
            <a:r>
              <a:rPr lang="es-ES" dirty="0"/>
              <a:t>más.</a:t>
            </a:r>
            <a:r>
              <a:rPr lang="en-GB" dirty="0"/>
              <a:t>..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BD64D-B986-256A-859E-0E5C82D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A76C0-2040-5061-53A0-09C4F063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22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1C14547-F2A1-4C16-7288-E8C42ACB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657066"/>
          </a:xfrm>
        </p:spPr>
        <p:txBody>
          <a:bodyPr/>
          <a:lstStyle/>
          <a:p>
            <a:r>
              <a:rPr lang="es-ES_tradnl" dirty="0"/>
              <a:t>En </a:t>
            </a:r>
            <a:r>
              <a:rPr lang="es-ES_tradnl" dirty="0" err="1"/>
              <a:t>CMotor.cpp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1957F9-8D72-09A7-F2BA-BC784600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456" y="942679"/>
            <a:ext cx="8765082" cy="577879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 err="1"/>
              <a:t>CMotor</a:t>
            </a:r>
            <a:r>
              <a:rPr lang="en-GB" dirty="0"/>
              <a:t>::</a:t>
            </a:r>
            <a:r>
              <a:rPr lang="en-GB" dirty="0" err="1"/>
              <a:t>CMotor</a:t>
            </a:r>
            <a:r>
              <a:rPr lang="en-GB" dirty="0"/>
              <a:t>( </a:t>
            </a:r>
            <a:r>
              <a:rPr lang="en-GB" dirty="0" err="1"/>
              <a:t>const</a:t>
            </a:r>
            <a:r>
              <a:rPr lang="en-GB" dirty="0"/>
              <a:t> string &amp; id )‏{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     </a:t>
            </a:r>
            <a:r>
              <a:rPr lang="en-GB" dirty="0" err="1"/>
              <a:t>set_ID</a:t>
            </a:r>
            <a:r>
              <a:rPr lang="en-GB" dirty="0"/>
              <a:t>(id); 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}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string </a:t>
            </a:r>
            <a:r>
              <a:rPr lang="en-GB" dirty="0" err="1"/>
              <a:t>CMotor</a:t>
            </a:r>
            <a:r>
              <a:rPr lang="en-GB" dirty="0"/>
              <a:t>::</a:t>
            </a:r>
            <a:r>
              <a:rPr lang="en-GB" dirty="0" err="1"/>
              <a:t>get_ID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en-GB" dirty="0"/>
              <a:t> {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   return </a:t>
            </a:r>
            <a:r>
              <a:rPr lang="en-GB" dirty="0" err="1"/>
              <a:t>m_sID</a:t>
            </a:r>
            <a:r>
              <a:rPr lang="en-GB" dirty="0"/>
              <a:t>; 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}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void </a:t>
            </a:r>
            <a:r>
              <a:rPr lang="en-GB" dirty="0" err="1"/>
              <a:t>CMotor</a:t>
            </a:r>
            <a:r>
              <a:rPr lang="en-GB" dirty="0"/>
              <a:t>::</a:t>
            </a:r>
            <a:r>
              <a:rPr lang="en-GB" dirty="0" err="1"/>
              <a:t>set_ID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string &amp; s)‏ { 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m_sID</a:t>
            </a:r>
            <a:r>
              <a:rPr lang="en-GB" dirty="0"/>
              <a:t> = s; 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}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void </a:t>
            </a:r>
            <a:r>
              <a:rPr lang="en-GB" dirty="0" err="1"/>
              <a:t>CMotor</a:t>
            </a:r>
            <a:r>
              <a:rPr lang="en-GB" dirty="0"/>
              <a:t>::Display() </a:t>
            </a:r>
            <a:r>
              <a:rPr lang="en-GB" dirty="0" err="1"/>
              <a:t>const</a:t>
            </a:r>
            <a:r>
              <a:rPr lang="en-GB" dirty="0"/>
              <a:t> {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   	</a:t>
            </a:r>
            <a:r>
              <a:rPr lang="en-GB" dirty="0" err="1"/>
              <a:t>cout</a:t>
            </a:r>
            <a:r>
              <a:rPr lang="en-GB" dirty="0"/>
              <a:t> &lt;&lt; "[</a:t>
            </a:r>
            <a:r>
              <a:rPr lang="en-GB" dirty="0" err="1"/>
              <a:t>CMotor</a:t>
            </a:r>
            <a:r>
              <a:rPr lang="en-GB" dirty="0"/>
              <a:t>] ID=" &lt;&lt; </a:t>
            </a:r>
            <a:r>
              <a:rPr lang="en-GB" dirty="0" err="1"/>
              <a:t>m_sID</a:t>
            </a:r>
            <a:r>
              <a:rPr lang="en-GB" dirty="0"/>
              <a:t>; 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}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void </a:t>
            </a:r>
            <a:r>
              <a:rPr lang="en-GB" dirty="0" err="1"/>
              <a:t>Cmotor</a:t>
            </a:r>
            <a:r>
              <a:rPr lang="en-GB" dirty="0"/>
              <a:t>::Input() {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	string temp;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/>
              <a:t> &lt;&lt; "Enter Motor ID: ";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	</a:t>
            </a:r>
            <a:r>
              <a:rPr lang="en-GB" dirty="0" err="1"/>
              <a:t>cin</a:t>
            </a:r>
            <a:r>
              <a:rPr lang="en-GB" dirty="0"/>
              <a:t> &gt;&gt; temp;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	</a:t>
            </a:r>
            <a:r>
              <a:rPr lang="en-GB" dirty="0" err="1"/>
              <a:t>set_ID</a:t>
            </a:r>
            <a:r>
              <a:rPr lang="en-GB" dirty="0"/>
              <a:t>(temp);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dirty="0"/>
              <a:t>}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91814-4114-C2D5-2F46-4E5DC82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12DBF-D64D-5405-D651-035D1244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11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A2C4-C04C-46A7-1E6B-0937DAC2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Clases Derivadas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2812-5398-EE44-374F-7646C514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029917" cy="332117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class</a:t>
            </a:r>
            <a:r>
              <a:rPr lang="es-ES" dirty="0"/>
              <a:t> base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/>
              <a:t>class</a:t>
            </a:r>
            <a:r>
              <a:rPr lang="es-ES" b="1" dirty="0"/>
              <a:t> derivada 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b="1" dirty="0" err="1">
                <a:solidFill>
                  <a:srgbClr val="FF0000"/>
                </a:solidFill>
              </a:rPr>
              <a:t>public</a:t>
            </a:r>
            <a:r>
              <a:rPr lang="es-ES" dirty="0"/>
              <a:t> </a:t>
            </a:r>
            <a:r>
              <a:rPr lang="es-ES" b="1" dirty="0"/>
              <a:t>base</a:t>
            </a:r>
            <a:r>
              <a:rPr lang="es-E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C528D-C206-2D9A-0B84-089B5F5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0A738-E460-53D5-B36C-6235AF6E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69401B5-50A7-6634-2C42-F81EB724B581}"/>
              </a:ext>
            </a:extLst>
          </p:cNvPr>
          <p:cNvSpPr/>
          <p:nvPr/>
        </p:nvSpPr>
        <p:spPr>
          <a:xfrm>
            <a:off x="4761432" y="1377497"/>
            <a:ext cx="6592368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marL="53640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La clase base debe aparecer primero en las declaraciones. Típicamente vía un “base.h” </a:t>
            </a:r>
            <a:endParaRPr lang="es-E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A42CF8E-A1D9-682C-C364-F4628857C3CB}"/>
              </a:ext>
            </a:extLst>
          </p:cNvPr>
          <p:cNvSpPr/>
          <p:nvPr/>
        </p:nvSpPr>
        <p:spPr>
          <a:xfrm>
            <a:off x="1498081" y="5275930"/>
            <a:ext cx="8852549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marL="53640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Un clase puede derivar de más de una clase base (ojo, ésta es una diferencia con JAVA) </a:t>
            </a:r>
            <a:endParaRPr lang="es-E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2F6787EB-CFA2-89D3-2B61-9AA8582E68B6}"/>
              </a:ext>
            </a:extLst>
          </p:cNvPr>
          <p:cNvSpPr/>
          <p:nvPr/>
        </p:nvSpPr>
        <p:spPr>
          <a:xfrm>
            <a:off x="4368841" y="3753673"/>
            <a:ext cx="5544000" cy="945000"/>
          </a:xfrm>
          <a:prstGeom prst="wedgeRoundRectCallout">
            <a:avLst>
              <a:gd name="adj1" fmla="val -55555"/>
              <a:gd name="adj2" fmla="val -92458"/>
              <a:gd name="adj3" fmla="val 16667"/>
            </a:avLst>
          </a:prstGeom>
          <a:solidFill>
            <a:srgbClr val="D3E7F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de acceso, puede ser:</a:t>
            </a:r>
            <a:b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 omitido</a:t>
            </a:r>
            <a:b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(omitido equivale a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9219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44BF-4136-CDD2-8A09-E6C08F6C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CElectricMotor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9C0C-91E3-170C-3D96-04B68E63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373" y="1231970"/>
            <a:ext cx="9849165" cy="512438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CElectricMotor</a:t>
            </a:r>
            <a:r>
              <a:rPr lang="es-E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CElectricMotor</a:t>
            </a:r>
            <a:r>
              <a:rPr lang="es-ES" dirty="0"/>
              <a:t>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&amp; id,  </a:t>
            </a:r>
            <a:r>
              <a:rPr lang="es-ES" dirty="0" err="1"/>
              <a:t>double</a:t>
            </a:r>
            <a:r>
              <a:rPr lang="es-ES" dirty="0"/>
              <a:t> volts);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err="1"/>
              <a:t>void</a:t>
            </a:r>
            <a:r>
              <a:rPr lang="es-ES" dirty="0"/>
              <a:t> Input();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set_Voltage</a:t>
            </a:r>
            <a:r>
              <a:rPr lang="es-ES" dirty="0"/>
              <a:t>(</a:t>
            </a:r>
            <a:r>
              <a:rPr lang="es-ES" dirty="0" err="1"/>
              <a:t>double</a:t>
            </a:r>
            <a:r>
              <a:rPr lang="es-ES" dirty="0"/>
              <a:t> volts);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get_Voltage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 err="1"/>
              <a:t>private</a:t>
            </a:r>
            <a:r>
              <a:rPr lang="es-E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m_nVoltage</a:t>
            </a:r>
            <a:r>
              <a:rPr lang="es-E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};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BEA31-BD04-10B5-C460-F57D05E8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4FB6D-A402-CBCB-1438-42F77CC4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C1D3E6B-E2AC-4FAE-389D-BB33093F0E0B}"/>
              </a:ext>
            </a:extLst>
          </p:cNvPr>
          <p:cNvSpPr/>
          <p:nvPr/>
        </p:nvSpPr>
        <p:spPr>
          <a:xfrm>
            <a:off x="6743955" y="361726"/>
            <a:ext cx="2239789" cy="714619"/>
          </a:xfrm>
          <a:prstGeom prst="wedgeRoundRectCallout">
            <a:avLst>
              <a:gd name="adj1" fmla="val -100472"/>
              <a:gd name="adj2" fmla="val 78041"/>
              <a:gd name="adj3" fmla="val 16667"/>
            </a:avLst>
          </a:prstGeom>
          <a:solidFill>
            <a:srgbClr val="DFEFF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 equivale</a:t>
            </a:r>
            <a:br>
              <a:rPr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uso de Java</a:t>
            </a:r>
          </a:p>
        </p:txBody>
      </p:sp>
    </p:spTree>
    <p:extLst>
      <p:ext uri="{BB962C8B-B14F-4D97-AF65-F5344CB8AC3E}">
        <p14:creationId xmlns:p14="http://schemas.microsoft.com/office/powerpoint/2010/main" val="63083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6873-6771-2C23-52D5-19F971D1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Inicialización de Clase Base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AED8-2655-2A5A-0C54-3D5AAC3C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inicializar los atributos definidos en la clase base se llama al constructor de la clase base. En este ejemplo, el número ID del motor es pasado al constructor de </a:t>
            </a:r>
            <a:r>
              <a:rPr lang="es-ES" dirty="0" err="1"/>
              <a:t>CMotor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sz="2400" dirty="0" err="1"/>
              <a:t>CElectricMotor</a:t>
            </a:r>
            <a:r>
              <a:rPr lang="es-ES" sz="2400" dirty="0"/>
              <a:t>::</a:t>
            </a:r>
            <a:r>
              <a:rPr lang="es-ES" sz="2400" dirty="0" err="1"/>
              <a:t>CElectricMotor</a:t>
            </a:r>
            <a:r>
              <a:rPr lang="es-ES" sz="2400" dirty="0"/>
              <a:t>(</a:t>
            </a:r>
            <a:r>
              <a:rPr lang="es-ES" sz="2400" dirty="0" err="1"/>
              <a:t>const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&amp; id, </a:t>
            </a:r>
            <a:r>
              <a:rPr lang="es-ES" sz="2400" dirty="0" err="1"/>
              <a:t>double</a:t>
            </a:r>
            <a:r>
              <a:rPr lang="es-ES" sz="2400" dirty="0"/>
              <a:t> volts) : </a:t>
            </a:r>
            <a:r>
              <a:rPr lang="es-ES" sz="2400" dirty="0" err="1">
                <a:solidFill>
                  <a:srgbClr val="FF0000"/>
                </a:solidFill>
              </a:rPr>
              <a:t>CMotor</a:t>
            </a:r>
            <a:r>
              <a:rPr lang="es-ES" sz="2400" dirty="0">
                <a:solidFill>
                  <a:srgbClr val="FF0000"/>
                </a:solidFill>
              </a:rPr>
              <a:t>(id)</a:t>
            </a:r>
            <a:r>
              <a:rPr lang="es-ES" sz="2400" dirty="0"/>
              <a:t>‏ {</a:t>
            </a:r>
          </a:p>
          <a:p>
            <a:pPr marL="0" indent="0">
              <a:buNone/>
            </a:pPr>
            <a:r>
              <a:rPr lang="es-ES" sz="2400" dirty="0"/>
              <a:t>     </a:t>
            </a:r>
            <a:r>
              <a:rPr lang="es-ES" sz="2400" dirty="0" err="1"/>
              <a:t>m_nVoltage</a:t>
            </a:r>
            <a:r>
              <a:rPr lang="es-ES" sz="2400" dirty="0"/>
              <a:t> = volts;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r>
              <a:rPr lang="es-ES" dirty="0"/>
              <a:t>Estructura general: </a:t>
            </a:r>
          </a:p>
          <a:p>
            <a:pPr marL="0" indent="0">
              <a:buNone/>
            </a:pPr>
            <a:r>
              <a:rPr lang="es-ES" dirty="0" err="1"/>
              <a:t>derived_constructor</a:t>
            </a:r>
            <a:r>
              <a:rPr lang="es-ES" dirty="0"/>
              <a:t> (</a:t>
            </a:r>
            <a:r>
              <a:rPr lang="es-ES" dirty="0" err="1"/>
              <a:t>parameters</a:t>
            </a:r>
            <a:r>
              <a:rPr lang="es-ES" dirty="0"/>
              <a:t>) : </a:t>
            </a:r>
            <a:r>
              <a:rPr lang="es-ES" dirty="0" err="1"/>
              <a:t>base_constructor</a:t>
            </a:r>
            <a:r>
              <a:rPr lang="es-ES" dirty="0"/>
              <a:t> (</a:t>
            </a:r>
            <a:r>
              <a:rPr lang="es-ES" dirty="0" err="1"/>
              <a:t>parameters</a:t>
            </a:r>
            <a:r>
              <a:rPr lang="es-ES" dirty="0"/>
              <a:t>) {...}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B17EE-521A-517B-C3E2-0FE3A606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3908F-C1F9-BB5E-6E27-5164556A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052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3F53-4AFE-48D7-DE0B-147BF3A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Llamando a métodos de la clase base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EDC6-28FF-7457-298A-A9B2005F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9507649" cy="41507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::Input()‏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  </a:t>
            </a:r>
            <a:r>
              <a:rPr lang="es-ES" dirty="0" err="1">
                <a:solidFill>
                  <a:srgbClr val="FF0000"/>
                </a:solidFill>
              </a:rPr>
              <a:t>CMotor</a:t>
            </a:r>
            <a:r>
              <a:rPr lang="es-ES" dirty="0">
                <a:solidFill>
                  <a:srgbClr val="FF0000"/>
                </a:solidFill>
              </a:rPr>
              <a:t>::Input()</a:t>
            </a:r>
            <a:r>
              <a:rPr lang="es-ES" dirty="0"/>
              <a:t>;      // llama método de la clase base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                                 // En java lo hacíamos con </a:t>
            </a:r>
            <a:r>
              <a:rPr lang="es-ES" dirty="0" err="1"/>
              <a:t>super.Input</a:t>
            </a:r>
            <a:r>
              <a:rPr lang="es-ES" dirty="0"/>
              <a:t>()‏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  </a:t>
            </a:r>
            <a:r>
              <a:rPr lang="es-ES" dirty="0" err="1"/>
              <a:t>double</a:t>
            </a:r>
            <a:r>
              <a:rPr lang="es-ES" dirty="0"/>
              <a:t> volts;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 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Voltage</a:t>
            </a:r>
            <a:r>
              <a:rPr lang="es-ES" dirty="0"/>
              <a:t>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  </a:t>
            </a:r>
            <a:r>
              <a:rPr lang="es-ES" dirty="0" err="1"/>
              <a:t>cin</a:t>
            </a:r>
            <a:r>
              <a:rPr lang="es-ES" dirty="0"/>
              <a:t> &gt;&gt; volts;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  </a:t>
            </a:r>
            <a:r>
              <a:rPr lang="es-ES" dirty="0" err="1"/>
              <a:t>set_Voltage</a:t>
            </a:r>
            <a:r>
              <a:rPr lang="es-ES" dirty="0"/>
              <a:t>(volts);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49D3-619B-F73F-47D9-4636FCE8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4190-8068-554E-81D4-C63B14BF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29DFF0F-D067-B329-8F4D-AA4779B8FC5E}"/>
              </a:ext>
            </a:extLst>
          </p:cNvPr>
          <p:cNvSpPr/>
          <p:nvPr/>
        </p:nvSpPr>
        <p:spPr>
          <a:xfrm>
            <a:off x="6061800" y="3755608"/>
            <a:ext cx="5292000" cy="21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53640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</a:t>
            </a:r>
            <a:r>
              <a:rPr lang="es-ES" sz="20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existe en ambas clases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CElectricMotor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 lugar de duplicar el código ya escrito, se llama al método correspondiente en la clase base.</a:t>
            </a:r>
          </a:p>
          <a:p>
            <a:pPr marL="53640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Obligatorio si los atributos involucrados son privados en clase base.</a:t>
            </a:r>
          </a:p>
        </p:txBody>
      </p:sp>
    </p:spTree>
    <p:extLst>
      <p:ext uri="{BB962C8B-B14F-4D97-AF65-F5344CB8AC3E}">
        <p14:creationId xmlns:p14="http://schemas.microsoft.com/office/powerpoint/2010/main" val="118829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0D43-C72B-FC93-897A-99E09B64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Llamando a métodos de la clase base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CEDC-68CE-05DB-CE25-6612146B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función miembro </a:t>
            </a:r>
            <a:r>
              <a:rPr lang="es-ES" dirty="0" err="1"/>
              <a:t>Display</a:t>
            </a:r>
            <a:r>
              <a:rPr lang="es-ES" dirty="0"/>
              <a:t> funciona de la misma manera. Ésta llama a </a:t>
            </a:r>
            <a:r>
              <a:rPr lang="es-ES" dirty="0" err="1"/>
              <a:t>CMotor</a:t>
            </a:r>
            <a:r>
              <a:rPr lang="es-ES" dirty="0"/>
              <a:t>::</a:t>
            </a:r>
            <a:r>
              <a:rPr lang="es-ES" dirty="0" err="1"/>
              <a:t>Display</a:t>
            </a:r>
            <a:r>
              <a:rPr lang="es-ES" dirty="0"/>
              <a:t> primero.</a:t>
            </a:r>
          </a:p>
          <a:p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CElectricMotor</a:t>
            </a:r>
            <a:r>
              <a:rPr lang="es-ES" dirty="0"/>
              <a:t>::</a:t>
            </a:r>
            <a:r>
              <a:rPr lang="es-ES" dirty="0" err="1"/>
              <a:t>Display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	// </a:t>
            </a:r>
            <a:r>
              <a:rPr lang="es-ES" dirty="0" err="1"/>
              <a:t>call</a:t>
            </a:r>
            <a:r>
              <a:rPr lang="es-ES" dirty="0"/>
              <a:t> base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first</a:t>
            </a: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err="1">
                <a:solidFill>
                  <a:srgbClr val="FF0000"/>
                </a:solidFill>
              </a:rPr>
              <a:t>CMotor</a:t>
            </a:r>
            <a:r>
              <a:rPr lang="es-ES" dirty="0">
                <a:solidFill>
                  <a:srgbClr val="FF0000"/>
                </a:solidFill>
              </a:rPr>
              <a:t>::</a:t>
            </a:r>
            <a:r>
              <a:rPr lang="es-ES" dirty="0" err="1">
                <a:solidFill>
                  <a:srgbClr val="FF0000"/>
                </a:solidFill>
              </a:rPr>
              <a:t>Display</a:t>
            </a:r>
            <a:r>
              <a:rPr lang="es-ES" dirty="0"/>
              <a:t>();  // muestra atributos de </a:t>
            </a:r>
            <a:r>
              <a:rPr lang="es-ES" dirty="0" err="1"/>
              <a:t>CMotor</a:t>
            </a:r>
            <a:r>
              <a:rPr lang="es-ES" dirty="0"/>
              <a:t>.</a:t>
            </a:r>
          </a:p>
          <a:p>
            <a:pPr marL="1080000" indent="0"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  [</a:t>
            </a:r>
            <a:r>
              <a:rPr lang="es-ES" dirty="0" err="1"/>
              <a:t>CElectricMotor</a:t>
            </a:r>
            <a:r>
              <a:rPr lang="es-ES" dirty="0"/>
              <a:t>]"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    &lt;&lt; " </a:t>
            </a:r>
            <a:r>
              <a:rPr lang="es-ES" dirty="0" err="1"/>
              <a:t>Voltage</a:t>
            </a:r>
            <a:r>
              <a:rPr lang="es-ES" dirty="0"/>
              <a:t>=" &lt;&lt; </a:t>
            </a:r>
            <a:r>
              <a:rPr lang="es-ES" dirty="0" err="1"/>
              <a:t>m_nVoltage</a:t>
            </a:r>
            <a:r>
              <a:rPr lang="es-ES" dirty="0"/>
              <a:t> &lt;&lt;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13E79-D71E-212A-310A-451C202E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7D06B-CE16-4C16-C5D3-D75D16E4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90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1526</Words>
  <Application>Microsoft Macintosh PowerPoint</Application>
  <PresentationFormat>Widescreen</PresentationFormat>
  <Paragraphs>228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FreeSerif</vt:lpstr>
      <vt:lpstr>Times New Roman</vt:lpstr>
      <vt:lpstr>Wingdings</vt:lpstr>
      <vt:lpstr>Office Theme</vt:lpstr>
      <vt:lpstr>Herencia en C++</vt:lpstr>
      <vt:lpstr>Motor y ElectricMotor</vt:lpstr>
      <vt:lpstr>Clase CMotor</vt:lpstr>
      <vt:lpstr>En CMotor.cpp</vt:lpstr>
      <vt:lpstr>Creación de Clases Derivadas</vt:lpstr>
      <vt:lpstr>Clase CElectricMotor</vt:lpstr>
      <vt:lpstr>Inicialización de Clase Base</vt:lpstr>
      <vt:lpstr>Llamando a métodos de la clase base</vt:lpstr>
      <vt:lpstr>Llamando a métodos de la clase base</vt:lpstr>
      <vt:lpstr>Probando Clases</vt:lpstr>
      <vt:lpstr>Asignación de Objetos</vt:lpstr>
      <vt:lpstr>Asignación errada de Objetos</vt:lpstr>
      <vt:lpstr>Acceso a miembros Protected (Protegidos)‏</vt:lpstr>
      <vt:lpstr>Herencia Protegida</vt:lpstr>
      <vt:lpstr>Herencia Protegida</vt:lpstr>
      <vt:lpstr>Herencia Protegida</vt:lpstr>
      <vt:lpstr>Herencia Privada</vt:lpstr>
      <vt:lpstr>Herencia Privada</vt:lpstr>
      <vt:lpstr>Miembros que no son heredados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241</cp:revision>
  <dcterms:created xsi:type="dcterms:W3CDTF">2021-09-30T23:46:18Z</dcterms:created>
  <dcterms:modified xsi:type="dcterms:W3CDTF">2022-06-06T01:17:13Z</dcterms:modified>
  <cp:category/>
</cp:coreProperties>
</file>