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9" r:id="rId2"/>
    <p:sldId id="280" r:id="rId3"/>
    <p:sldId id="281" r:id="rId4"/>
    <p:sldId id="282" r:id="rId5"/>
    <p:sldId id="283" r:id="rId6"/>
    <p:sldId id="284" r:id="rId7"/>
    <p:sldId id="285" r:id="rId8"/>
    <p:sldId id="286" r:id="rId9"/>
    <p:sldId id="287" r:id="rId10"/>
    <p:sldId id="288" r:id="rId11"/>
  </p:sldIdLst>
  <p:sldSz cx="12192000" cy="6858000"/>
  <p:notesSz cx="6858000" cy="9144000"/>
  <p:defaultTextStyle>
    <a:defPPr>
      <a:defRPr lang="en-C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54"/>
    <p:restoredTop sz="95964"/>
  </p:normalViewPr>
  <p:slideViewPr>
    <p:cSldViewPr snapToGrid="0" snapToObjects="1">
      <p:cViewPr varScale="1">
        <p:scale>
          <a:sx n="109" d="100"/>
          <a:sy n="109" d="100"/>
        </p:scale>
        <p:origin x="216" y="536"/>
      </p:cViewPr>
      <p:guideLst/>
    </p:cSldViewPr>
  </p:slideViewPr>
  <p:outlineViewPr>
    <p:cViewPr>
      <p:scale>
        <a:sx n="33" d="100"/>
        <a:sy n="33" d="100"/>
      </p:scale>
      <p:origin x="0" y="-91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38AB84-CECE-BE48-AB3C-D0820CC5C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a:extLst>
              <a:ext uri="{FF2B5EF4-FFF2-40B4-BE49-F238E27FC236}">
                <a16:creationId xmlns:a16="http://schemas.microsoft.com/office/drawing/2014/main" id="{E1F92FA2-4D86-E945-B1E7-D79A4445F6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3EDD30-79D7-FE41-B50E-14052E171100}" type="datetimeFigureOut">
              <a:rPr lang="es-ES_tradnl" smtClean="0"/>
              <a:t>4/4/22</a:t>
            </a:fld>
            <a:endParaRPr lang="es-ES_tradnl"/>
          </a:p>
        </p:txBody>
      </p:sp>
      <p:sp>
        <p:nvSpPr>
          <p:cNvPr id="4" name="Footer Placeholder 3">
            <a:extLst>
              <a:ext uri="{FF2B5EF4-FFF2-40B4-BE49-F238E27FC236}">
                <a16:creationId xmlns:a16="http://schemas.microsoft.com/office/drawing/2014/main" id="{B4CE0E65-6298-4A4C-A227-654A6FBBD7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Slide Number Placeholder 4">
            <a:extLst>
              <a:ext uri="{FF2B5EF4-FFF2-40B4-BE49-F238E27FC236}">
                <a16:creationId xmlns:a16="http://schemas.microsoft.com/office/drawing/2014/main" id="{11807875-EB86-E64F-B3B2-236AA39B08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7A599-16ED-DC41-873E-7EF29FBB764B}" type="slidenum">
              <a:rPr lang="es-ES_tradnl" smtClean="0"/>
              <a:t>‹#›</a:t>
            </a:fld>
            <a:endParaRPr lang="es-ES_tradnl"/>
          </a:p>
        </p:txBody>
      </p:sp>
    </p:spTree>
    <p:extLst>
      <p:ext uri="{BB962C8B-B14F-4D97-AF65-F5344CB8AC3E}">
        <p14:creationId xmlns:p14="http://schemas.microsoft.com/office/powerpoint/2010/main" val="40491921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9A7660-3494-8440-A325-A7DB5B5FD4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Date Placeholder 2">
            <a:extLst>
              <a:ext uri="{FF2B5EF4-FFF2-40B4-BE49-F238E27FC236}">
                <a16:creationId xmlns:a16="http://schemas.microsoft.com/office/drawing/2014/main" id="{8EED5D9B-AA3D-4140-91E2-A520695D0B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EBB5320-4B53-AF40-904B-D859662E0D98}" type="datetimeFigureOut">
              <a:rPr lang="es-ES_tradnl"/>
              <a:pPr>
                <a:defRPr/>
              </a:pPr>
              <a:t>4/4/22</a:t>
            </a:fld>
            <a:endParaRPr lang="es-ES_tradnl"/>
          </a:p>
        </p:txBody>
      </p:sp>
      <p:sp>
        <p:nvSpPr>
          <p:cNvPr id="4" name="Slide Image Placeholder 3">
            <a:extLst>
              <a:ext uri="{FF2B5EF4-FFF2-40B4-BE49-F238E27FC236}">
                <a16:creationId xmlns:a16="http://schemas.microsoft.com/office/drawing/2014/main" id="{EBAD040F-D45A-F648-A194-523D050DAC1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Notes Placeholder 4">
            <a:extLst>
              <a:ext uri="{FF2B5EF4-FFF2-40B4-BE49-F238E27FC236}">
                <a16:creationId xmlns:a16="http://schemas.microsoft.com/office/drawing/2014/main" id="{515530DC-16F1-7542-83E6-B3DDA968FB6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ES_tradnl" noProof="0"/>
          </a:p>
        </p:txBody>
      </p:sp>
      <p:sp>
        <p:nvSpPr>
          <p:cNvPr id="6" name="Footer Placeholder 5">
            <a:extLst>
              <a:ext uri="{FF2B5EF4-FFF2-40B4-BE49-F238E27FC236}">
                <a16:creationId xmlns:a16="http://schemas.microsoft.com/office/drawing/2014/main" id="{07FF3908-65A7-8247-A0A3-E1469EF3DD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Slide Number Placeholder 6">
            <a:extLst>
              <a:ext uri="{FF2B5EF4-FFF2-40B4-BE49-F238E27FC236}">
                <a16:creationId xmlns:a16="http://schemas.microsoft.com/office/drawing/2014/main" id="{D0BB2F6D-D449-CC4D-A866-A86AF2F4EF3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9FC8FD29-F16D-B24D-AC1C-5ACC7AEF9236}" type="slidenum">
              <a:rPr lang="es-ES_tradnl"/>
              <a:pPr>
                <a:defRPr/>
              </a:pPr>
              <a:t>‹#›</a:t>
            </a:fld>
            <a:endParaRPr lang="es-ES_tradnl"/>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99" y="367748"/>
            <a:ext cx="10754139" cy="3142215"/>
          </a:xfrm>
        </p:spPr>
        <p:txBody>
          <a:bodyPr anchor="b"/>
          <a:lstStyle>
            <a:lvl1pPr algn="ctr">
              <a:defRPr sz="6000">
                <a:solidFill>
                  <a:srgbClr val="0000CC"/>
                </a:solidFill>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Subtitle 2"/>
          <p:cNvSpPr>
            <a:spLocks noGrp="1"/>
          </p:cNvSpPr>
          <p:nvPr>
            <p:ph type="subTitle" idx="1"/>
          </p:nvPr>
        </p:nvSpPr>
        <p:spPr>
          <a:xfrm>
            <a:off x="685799" y="3602038"/>
            <a:ext cx="10668001"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dirty="0"/>
          </a:p>
        </p:txBody>
      </p:sp>
      <p:sp>
        <p:nvSpPr>
          <p:cNvPr id="4" name="Date Placeholder 3">
            <a:extLst>
              <a:ext uri="{FF2B5EF4-FFF2-40B4-BE49-F238E27FC236}">
                <a16:creationId xmlns:a16="http://schemas.microsoft.com/office/drawing/2014/main" id="{433E9B3F-BDD1-6B49-BEB9-4EB2EA47A7F7}"/>
              </a:ext>
            </a:extLst>
          </p:cNvPr>
          <p:cNvSpPr>
            <a:spLocks noGrp="1"/>
          </p:cNvSpPr>
          <p:nvPr>
            <p:ph type="dt" sz="half" idx="10"/>
          </p:nvPr>
        </p:nvSpPr>
        <p:spPr/>
        <p:txBody>
          <a:bodyPr/>
          <a:lstStyle>
            <a:lvl1pPr>
              <a:defRPr/>
            </a:lvl1pPr>
          </a:lstStyle>
          <a:p>
            <a:pPr>
              <a:defRPr/>
            </a:pPr>
            <a:fld id="{CC4E2E22-B21D-8446-A7CF-76EEDA5EFE52}" type="datetime1">
              <a:rPr lang="en-US" smtClean="0"/>
              <a:t>4/4/22</a:t>
            </a:fld>
            <a:endParaRPr lang="es-ES_tradnl"/>
          </a:p>
        </p:txBody>
      </p:sp>
      <p:sp>
        <p:nvSpPr>
          <p:cNvPr id="5" name="Footer Placeholder 4">
            <a:extLst>
              <a:ext uri="{FF2B5EF4-FFF2-40B4-BE49-F238E27FC236}">
                <a16:creationId xmlns:a16="http://schemas.microsoft.com/office/drawing/2014/main" id="{0F8C4020-FAC2-E248-8B61-90DF951DCDF5}"/>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D2A7C314-29ED-0A40-B57B-77F24A9CEC8B}"/>
              </a:ext>
            </a:extLst>
          </p:cNvPr>
          <p:cNvSpPr>
            <a:spLocks noGrp="1"/>
          </p:cNvSpPr>
          <p:nvPr>
            <p:ph type="sldNum" sz="quarter" idx="12"/>
          </p:nvPr>
        </p:nvSpPr>
        <p:spPr/>
        <p:txBody>
          <a:bodyPr/>
          <a:lstStyle>
            <a:lvl1pPr>
              <a:defRPr/>
            </a:lvl1pPr>
          </a:lstStyle>
          <a:p>
            <a:pPr>
              <a:defRPr/>
            </a:pPr>
            <a:fld id="{ECF87212-83C0-BD4A-AAC5-B1605D949D77}" type="slidenum">
              <a:rPr lang="es-ES_tradnl"/>
              <a:pPr>
                <a:defRPr/>
              </a:pPr>
              <a:t>‹#›</a:t>
            </a:fld>
            <a:endParaRPr lang="es-ES_tradnl"/>
          </a:p>
        </p:txBody>
      </p:sp>
    </p:spTree>
    <p:extLst>
      <p:ext uri="{BB962C8B-B14F-4D97-AF65-F5344CB8AC3E}">
        <p14:creationId xmlns:p14="http://schemas.microsoft.com/office/powerpoint/2010/main" val="39290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Content Placeholder 2"/>
          <p:cNvSpPr>
            <a:spLocks noGrp="1"/>
          </p:cNvSpPr>
          <p:nvPr>
            <p:ph idx="1"/>
          </p:nvPr>
        </p:nvSpPr>
        <p:spPr>
          <a:xfrm>
            <a:off x="626165" y="1231970"/>
            <a:ext cx="11042373" cy="5124380"/>
          </a:xfrm>
        </p:spPr>
        <p:txBody>
          <a:bodyPr>
            <a:normAutofit/>
          </a:bodyPr>
          <a:lstStyle>
            <a:lvl1pPr marL="552600" indent="-552600">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4/4/22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356431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4/4/22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2817316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58E6D5-321A-C44C-8269-81A05BBAB8D9}"/>
              </a:ext>
            </a:extLst>
          </p:cNvPr>
          <p:cNvSpPr>
            <a:spLocks noGrp="1" noChangeArrowheads="1"/>
          </p:cNvSpPr>
          <p:nvPr>
            <p:ph type="title"/>
          </p:nvPr>
        </p:nvSpPr>
        <p:spPr bwMode="auto">
          <a:xfrm>
            <a:off x="838200" y="365125"/>
            <a:ext cx="10515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CL"/>
              <a:t>Click to edit Master title style</a:t>
            </a:r>
            <a:endParaRPr lang="es-ES_tradnl" altLang="en-CL"/>
          </a:p>
        </p:txBody>
      </p:sp>
      <p:sp>
        <p:nvSpPr>
          <p:cNvPr id="1027" name="Text Placeholder 2">
            <a:extLst>
              <a:ext uri="{FF2B5EF4-FFF2-40B4-BE49-F238E27FC236}">
                <a16:creationId xmlns:a16="http://schemas.microsoft.com/office/drawing/2014/main" id="{C6E7C4DE-8F85-3B45-BBB7-67D85E5894C8}"/>
              </a:ext>
            </a:extLst>
          </p:cNvPr>
          <p:cNvSpPr>
            <a:spLocks noGrp="1" noChangeArrowheads="1"/>
          </p:cNvSpPr>
          <p:nvPr>
            <p:ph type="body" idx="1"/>
          </p:nvPr>
        </p:nvSpPr>
        <p:spPr bwMode="auto">
          <a:xfrm>
            <a:off x="838200" y="1460500"/>
            <a:ext cx="105156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CL"/>
              <a:t>Click to edit Master text styles fghfhfghfghfghfgfghfghfghf fgdf dg df dfg</a:t>
            </a:r>
          </a:p>
          <a:p>
            <a:pPr lvl="1"/>
            <a:r>
              <a:rPr lang="en-US" altLang="en-CL"/>
              <a:t>Second level</a:t>
            </a:r>
          </a:p>
          <a:p>
            <a:pPr lvl="2"/>
            <a:r>
              <a:rPr lang="en-US" altLang="en-CL"/>
              <a:t>Third level</a:t>
            </a:r>
          </a:p>
          <a:p>
            <a:pPr lvl="3"/>
            <a:r>
              <a:rPr lang="en-US" altLang="en-CL"/>
              <a:t>Fourth level</a:t>
            </a:r>
          </a:p>
          <a:p>
            <a:pPr lvl="4"/>
            <a:r>
              <a:rPr lang="en-US" altLang="en-CL"/>
              <a:t>Fifth level</a:t>
            </a:r>
            <a:endParaRPr lang="es-ES_tradnl" altLang="en-CL"/>
          </a:p>
        </p:txBody>
      </p:sp>
      <p:sp>
        <p:nvSpPr>
          <p:cNvPr id="4" name="Date Placeholder 3">
            <a:extLst>
              <a:ext uri="{FF2B5EF4-FFF2-40B4-BE49-F238E27FC236}">
                <a16:creationId xmlns:a16="http://schemas.microsoft.com/office/drawing/2014/main" id="{62FB4EB2-1254-D14A-90C4-D9074D410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B1728EA-DD79-3B4D-A14E-C2659AC6343D}" type="datetime1">
              <a:rPr lang="en-US" smtClean="0"/>
              <a:t>4/4/22</a:t>
            </a:fld>
            <a:endParaRPr lang="es-ES_tradnl"/>
          </a:p>
        </p:txBody>
      </p:sp>
      <p:sp>
        <p:nvSpPr>
          <p:cNvPr id="5" name="Footer Placeholder 4">
            <a:extLst>
              <a:ext uri="{FF2B5EF4-FFF2-40B4-BE49-F238E27FC236}">
                <a16:creationId xmlns:a16="http://schemas.microsoft.com/office/drawing/2014/main" id="{0B3CF085-5E94-2643-B32D-27C573C15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CC"/>
                </a:solidFill>
                <a:latin typeface="Arial" panose="020B0604020202020204" pitchFamily="34" charset="0"/>
                <a:cs typeface="Arial" panose="020B0604020202020204" pitchFamily="34" charset="0"/>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C7E65FF4-3F47-FD42-990E-850CFB3A3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rgbClr val="0000CC"/>
                </a:solidFill>
                <a:latin typeface="Arial" panose="020B0604020202020204" pitchFamily="34" charset="0"/>
                <a:cs typeface="Arial" panose="020B0604020202020204" pitchFamily="34" charset="0"/>
              </a:defRPr>
            </a:lvl1pPr>
          </a:lstStyle>
          <a:p>
            <a:pPr>
              <a:defRPr/>
            </a:pPr>
            <a:fld id="{898FC004-2C64-4344-85B6-8952237AD3D5}" type="slidenum">
              <a:rPr lang="es-ES_tradnl"/>
              <a:pPr>
                <a:defRPr/>
              </a:pPr>
              <a:t>‹#›</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rtl="0" fontAlgn="base">
        <a:lnSpc>
          <a:spcPct val="90000"/>
        </a:lnSpc>
        <a:spcBef>
          <a:spcPct val="0"/>
        </a:spcBef>
        <a:spcAft>
          <a:spcPct val="0"/>
        </a:spcAft>
        <a:defRPr sz="4400" u="sng" kern="1200">
          <a:solidFill>
            <a:srgbClr val="0000CC"/>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9pPr>
    </p:titleStyle>
    <p:bodyStyle>
      <a:lvl1pPr marL="358775" indent="-371475" algn="l" rtl="0" fontAlgn="base">
        <a:spcBef>
          <a:spcPts val="400"/>
        </a:spcBef>
        <a:spcAft>
          <a:spcPct val="0"/>
        </a:spcAft>
        <a:buClr>
          <a:srgbClr val="0C48C8"/>
        </a:buClr>
        <a:buFont typeface="Wingdings" pitchFamily="2" charset="2"/>
        <a:buChar char="q"/>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Clr>
          <a:srgbClr val="0C48C8"/>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Clr>
          <a:srgbClr val="0C48C8"/>
        </a:buClr>
        <a:buSzPct val="90000"/>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api/java/awt/event/ActionListener.html" TargetMode="External"/><Relationship Id="rId2" Type="http://schemas.openxmlformats.org/officeDocument/2006/relationships/hyperlink" Target="https://docs.oracle.com/javase/8/docs/api/javax/swing/Timer.html" TargetMode="External"/><Relationship Id="rId1" Type="http://schemas.openxmlformats.org/officeDocument/2006/relationships/slideLayout" Target="../slideLayouts/slideLayout2.xml"/><Relationship Id="rId4" Type="http://schemas.openxmlformats.org/officeDocument/2006/relationships/hyperlink" Target="https://gitlab.com/utfsm-elo/elo329/-/blob/master/c&#243;digos/08-JavaInterfaces/TimeGoesByTest.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hyperlink" Target="https://gitlab.com/utfsm-elo/elo329/-/blob/master/c&#243;digos/08-JavaInterfaces/EmployeeSortTest.java"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lang/Comparabl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64D-EC82-5248-82FB-1C62C2921D38}"/>
              </a:ext>
            </a:extLst>
          </p:cNvPr>
          <p:cNvSpPr>
            <a:spLocks noGrp="1"/>
          </p:cNvSpPr>
          <p:nvPr>
            <p:ph type="ctrTitle"/>
          </p:nvPr>
        </p:nvSpPr>
        <p:spPr/>
        <p:txBody>
          <a:bodyPr/>
          <a:lstStyle/>
          <a:p>
            <a:r>
              <a:rPr lang="es-ES" dirty="0"/>
              <a:t>Interfaces</a:t>
            </a:r>
            <a:br>
              <a:rPr lang="es-ES" dirty="0"/>
            </a:br>
            <a:r>
              <a:rPr lang="es-ES" sz="3600" dirty="0"/>
              <a:t>(No es interfaz gráfica, es una alternativa a herencia múltiple)</a:t>
            </a:r>
            <a:endParaRPr lang="es-ES" dirty="0"/>
          </a:p>
        </p:txBody>
      </p:sp>
      <p:sp>
        <p:nvSpPr>
          <p:cNvPr id="3074" name="Subtitle 2">
            <a:extLst>
              <a:ext uri="{FF2B5EF4-FFF2-40B4-BE49-F238E27FC236}">
                <a16:creationId xmlns:a16="http://schemas.microsoft.com/office/drawing/2014/main" id="{FBAC81FB-EF25-B643-B283-6C274555A0A8}"/>
              </a:ext>
            </a:extLst>
          </p:cNvPr>
          <p:cNvSpPr>
            <a:spLocks noGrp="1" noChangeArrowheads="1"/>
          </p:cNvSpPr>
          <p:nvPr>
            <p:ph type="subTitle" idx="1"/>
          </p:nvPr>
        </p:nvSpPr>
        <p:spPr/>
        <p:txBody>
          <a:bodyPr/>
          <a:lstStyle/>
          <a:p>
            <a:r>
              <a:rPr lang="es-ES" dirty="0"/>
              <a:t>ELO329: Diseño y Programación Orientados a Objetos</a:t>
            </a:r>
          </a:p>
          <a:p>
            <a:r>
              <a:rPr lang="es-ES_tradnl" altLang="en-CL" dirty="0"/>
              <a:t>Departamento de Electrónica</a:t>
            </a:r>
          </a:p>
          <a:p>
            <a:r>
              <a:rPr lang="es-ES_tradnl" altLang="en-CL" dirty="0"/>
              <a:t>Universidad Técnica Federico Santa María</a:t>
            </a:r>
            <a:endParaRPr lang="es-ES" altLang="en-CL" dirty="0"/>
          </a:p>
        </p:txBody>
      </p:sp>
      <p:sp>
        <p:nvSpPr>
          <p:cNvPr id="3" name="Footer Placeholder 2">
            <a:extLst>
              <a:ext uri="{FF2B5EF4-FFF2-40B4-BE49-F238E27FC236}">
                <a16:creationId xmlns:a16="http://schemas.microsoft.com/office/drawing/2014/main" id="{AFF992F1-426E-0A44-8A48-A8AA50089F7D}"/>
              </a:ext>
            </a:extLst>
          </p:cNvPr>
          <p:cNvSpPr>
            <a:spLocks noGrp="1"/>
          </p:cNvSpPr>
          <p:nvPr>
            <p:ph type="ftr" sz="quarter" idx="11"/>
          </p:nvPr>
        </p:nvSpPr>
        <p:spPr/>
        <p:txBody>
          <a:bodyPr/>
          <a:lstStyle/>
          <a:p>
            <a:r>
              <a:rPr lang="es-ES_tradnl"/>
              <a:t>ELO329: Agustín J. González</a:t>
            </a:r>
            <a:endParaRPr lang="es-ES_tradnl" dirty="0"/>
          </a:p>
        </p:txBody>
      </p:sp>
      <p:sp>
        <p:nvSpPr>
          <p:cNvPr id="4" name="Slide Number Placeholder 3">
            <a:extLst>
              <a:ext uri="{FF2B5EF4-FFF2-40B4-BE49-F238E27FC236}">
                <a16:creationId xmlns:a16="http://schemas.microsoft.com/office/drawing/2014/main" id="{971AA56A-1EFE-AB4D-88F2-9189B15B4998}"/>
              </a:ext>
            </a:extLst>
          </p:cNvPr>
          <p:cNvSpPr>
            <a:spLocks noGrp="1"/>
          </p:cNvSpPr>
          <p:nvPr>
            <p:ph type="sldNum" sz="quarter" idx="12"/>
          </p:nvPr>
        </p:nvSpPr>
        <p:spPr/>
        <p:txBody>
          <a:bodyPr/>
          <a:lstStyle/>
          <a:p>
            <a:fld id="{ECF87212-83C0-BD4A-AAC5-B1605D949D77}" type="slidenum">
              <a:rPr lang="es-ES_tradnl" smtClean="0"/>
              <a:pPr/>
              <a:t>1</a:t>
            </a:fld>
            <a:endParaRPr lang="es-ES_tradn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B940-90AA-924F-A9D6-BA847451F948}"/>
              </a:ext>
            </a:extLst>
          </p:cNvPr>
          <p:cNvSpPr>
            <a:spLocks noGrp="1"/>
          </p:cNvSpPr>
          <p:nvPr>
            <p:ph type="title"/>
          </p:nvPr>
        </p:nvSpPr>
        <p:spPr/>
        <p:txBody>
          <a:bodyPr/>
          <a:lstStyle/>
          <a:p>
            <a:r>
              <a:rPr lang="es-ES" dirty="0"/>
              <a:t>Otro ejemplo de Interfaz: </a:t>
            </a:r>
            <a:r>
              <a:rPr lang="es-ES" dirty="0" err="1"/>
              <a:t>Timer</a:t>
            </a:r>
            <a:endParaRPr lang="es-ES_tradnl" dirty="0"/>
          </a:p>
        </p:txBody>
      </p:sp>
      <p:sp>
        <p:nvSpPr>
          <p:cNvPr id="3" name="Content Placeholder 2">
            <a:extLst>
              <a:ext uri="{FF2B5EF4-FFF2-40B4-BE49-F238E27FC236}">
                <a16:creationId xmlns:a16="http://schemas.microsoft.com/office/drawing/2014/main" id="{3219C05E-F10F-6646-BB14-5B5EAC96D91C}"/>
              </a:ext>
            </a:extLst>
          </p:cNvPr>
          <p:cNvSpPr>
            <a:spLocks noGrp="1"/>
          </p:cNvSpPr>
          <p:nvPr>
            <p:ph idx="1"/>
          </p:nvPr>
        </p:nvSpPr>
        <p:spPr/>
        <p:txBody>
          <a:bodyPr/>
          <a:lstStyle/>
          <a:p>
            <a:r>
              <a:rPr lang="es-ES" dirty="0"/>
              <a:t>Java ofrece tres clases </a:t>
            </a:r>
            <a:r>
              <a:rPr lang="es-ES" dirty="0" err="1"/>
              <a:t>Timer</a:t>
            </a:r>
            <a:r>
              <a:rPr lang="es-ES" dirty="0"/>
              <a:t>, una de ellas es </a:t>
            </a:r>
            <a:r>
              <a:rPr lang="es-ES" dirty="0">
                <a:hlinkClick r:id="rId2"/>
              </a:rPr>
              <a:t>javax.swing.Timer</a:t>
            </a:r>
            <a:r>
              <a:rPr lang="es-ES" dirty="0"/>
              <a:t>.</a:t>
            </a:r>
          </a:p>
          <a:p>
            <a:r>
              <a:rPr lang="es-ES" dirty="0"/>
              <a:t>Este </a:t>
            </a:r>
            <a:r>
              <a:rPr lang="es-ES" dirty="0" err="1"/>
              <a:t>Timer</a:t>
            </a:r>
            <a:r>
              <a:rPr lang="es-ES" dirty="0"/>
              <a:t> permite invocar un método periódicamente y en paralelo a la ejecución de </a:t>
            </a:r>
            <a:r>
              <a:rPr lang="es-ES" dirty="0" err="1"/>
              <a:t>main</a:t>
            </a:r>
            <a:r>
              <a:rPr lang="es-ES" dirty="0"/>
              <a:t>.</a:t>
            </a:r>
          </a:p>
          <a:p>
            <a:r>
              <a:rPr lang="es-ES" dirty="0"/>
              <a:t>Constructor: </a:t>
            </a:r>
            <a:r>
              <a:rPr lang="es-ES" dirty="0" err="1"/>
              <a:t>Timer</a:t>
            </a:r>
            <a:r>
              <a:rPr lang="es-ES" dirty="0"/>
              <a:t>(</a:t>
            </a:r>
            <a:r>
              <a:rPr lang="es-ES" dirty="0" err="1"/>
              <a:t>int</a:t>
            </a:r>
            <a:r>
              <a:rPr lang="es-ES" dirty="0"/>
              <a:t> </a:t>
            </a:r>
            <a:r>
              <a:rPr lang="es-ES" dirty="0" err="1"/>
              <a:t>delay</a:t>
            </a:r>
            <a:r>
              <a:rPr lang="es-ES" dirty="0"/>
              <a:t>, </a:t>
            </a:r>
            <a:r>
              <a:rPr lang="es-ES" dirty="0" err="1"/>
              <a:t>ActionListener</a:t>
            </a:r>
            <a:r>
              <a:rPr lang="es-ES" dirty="0"/>
              <a:t> </a:t>
            </a:r>
            <a:r>
              <a:rPr lang="es-ES" dirty="0" err="1"/>
              <a:t>listener</a:t>
            </a:r>
            <a:r>
              <a:rPr lang="es-ES" dirty="0"/>
              <a:t>)</a:t>
            </a:r>
          </a:p>
          <a:p>
            <a:pPr lvl="1"/>
            <a:r>
              <a:rPr lang="es-ES" dirty="0" err="1"/>
              <a:t>delay</a:t>
            </a:r>
            <a:r>
              <a:rPr lang="es-ES" dirty="0"/>
              <a:t> tiempo entre invocaciones del método  </a:t>
            </a:r>
            <a:r>
              <a:rPr lang="es-ES" dirty="0" err="1"/>
              <a:t>listener.actionPerformed</a:t>
            </a:r>
            <a:r>
              <a:rPr lang="es-ES" dirty="0"/>
              <a:t>().</a:t>
            </a:r>
          </a:p>
          <a:p>
            <a:pPr lvl="1"/>
            <a:r>
              <a:rPr lang="es-ES" dirty="0"/>
              <a:t>La clase de </a:t>
            </a:r>
            <a:r>
              <a:rPr lang="es-ES" dirty="0" err="1"/>
              <a:t>listener</a:t>
            </a:r>
            <a:r>
              <a:rPr lang="es-ES" dirty="0"/>
              <a:t> debe implementar la interfaz </a:t>
            </a:r>
            <a:r>
              <a:rPr lang="es-ES" dirty="0">
                <a:hlinkClick r:id="rId3"/>
              </a:rPr>
              <a:t>ActionListener</a:t>
            </a:r>
            <a:r>
              <a:rPr lang="es-ES" dirty="0"/>
              <a:t>, la cual sólo contiene el método </a:t>
            </a:r>
            <a:r>
              <a:rPr lang="es-ES" dirty="0" err="1"/>
              <a:t>actionPerformed</a:t>
            </a:r>
            <a:r>
              <a:rPr lang="es-ES" dirty="0"/>
              <a:t>(). </a:t>
            </a:r>
          </a:p>
          <a:p>
            <a:r>
              <a:rPr lang="es-ES" dirty="0"/>
              <a:t>Ver </a:t>
            </a:r>
            <a:r>
              <a:rPr lang="es-ES" dirty="0">
                <a:hlinkClick r:id="rId4"/>
              </a:rPr>
              <a:t>TimeGoesByTest.java</a:t>
            </a:r>
            <a:endParaRPr lang="es-ES_tradnl" dirty="0"/>
          </a:p>
        </p:txBody>
      </p:sp>
      <p:sp>
        <p:nvSpPr>
          <p:cNvPr id="4" name="Footer Placeholder 3">
            <a:extLst>
              <a:ext uri="{FF2B5EF4-FFF2-40B4-BE49-F238E27FC236}">
                <a16:creationId xmlns:a16="http://schemas.microsoft.com/office/drawing/2014/main" id="{E29AC7DD-E1A6-2641-93EE-1A6A2DE8B7A4}"/>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C5502AA4-0293-A642-B998-B2866C2D2778}"/>
              </a:ext>
            </a:extLst>
          </p:cNvPr>
          <p:cNvSpPr>
            <a:spLocks noGrp="1"/>
          </p:cNvSpPr>
          <p:nvPr>
            <p:ph type="sldNum" sz="quarter" idx="12"/>
          </p:nvPr>
        </p:nvSpPr>
        <p:spPr/>
        <p:txBody>
          <a:bodyPr/>
          <a:lstStyle/>
          <a:p>
            <a:fld id="{3AA8B298-836D-BF4F-8BF0-A4B0B62BAAF1}" type="slidenum">
              <a:rPr lang="es-ES_tradnl" smtClean="0"/>
              <a:pPr/>
              <a:t>10</a:t>
            </a:fld>
            <a:endParaRPr lang="es-ES_tradnl"/>
          </a:p>
        </p:txBody>
      </p:sp>
    </p:spTree>
    <p:extLst>
      <p:ext uri="{BB962C8B-B14F-4D97-AF65-F5344CB8AC3E}">
        <p14:creationId xmlns:p14="http://schemas.microsoft.com/office/powerpoint/2010/main" val="223851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9DDB-9C14-2644-9232-1F2475EC12DF}"/>
              </a:ext>
            </a:extLst>
          </p:cNvPr>
          <p:cNvSpPr>
            <a:spLocks noGrp="1"/>
          </p:cNvSpPr>
          <p:nvPr>
            <p:ph type="title"/>
          </p:nvPr>
        </p:nvSpPr>
        <p:spPr/>
        <p:txBody>
          <a:bodyPr/>
          <a:lstStyle/>
          <a:p>
            <a:r>
              <a:rPr lang="es-ES" dirty="0"/>
              <a:t>¿Qué queremos decir con interfaces?</a:t>
            </a:r>
            <a:endParaRPr lang="es-ES_tradnl" dirty="0"/>
          </a:p>
        </p:txBody>
      </p:sp>
      <p:sp>
        <p:nvSpPr>
          <p:cNvPr id="3" name="Content Placeholder 2">
            <a:extLst>
              <a:ext uri="{FF2B5EF4-FFF2-40B4-BE49-F238E27FC236}">
                <a16:creationId xmlns:a16="http://schemas.microsoft.com/office/drawing/2014/main" id="{F8C3BC98-D9DD-4849-B44B-AE4FAD201B97}"/>
              </a:ext>
            </a:extLst>
          </p:cNvPr>
          <p:cNvSpPr>
            <a:spLocks noGrp="1"/>
          </p:cNvSpPr>
          <p:nvPr>
            <p:ph idx="1"/>
          </p:nvPr>
        </p:nvSpPr>
        <p:spPr>
          <a:xfrm>
            <a:off x="626165" y="1231970"/>
            <a:ext cx="11042373" cy="3172762"/>
          </a:xfrm>
        </p:spPr>
        <p:txBody>
          <a:bodyPr/>
          <a:lstStyle/>
          <a:p>
            <a:r>
              <a:rPr lang="es-ES" dirty="0"/>
              <a:t>Aquí el término interfaz </a:t>
            </a:r>
            <a:r>
              <a:rPr lang="es-ES" b="1" dirty="0"/>
              <a:t>NO</a:t>
            </a:r>
            <a:r>
              <a:rPr lang="es-ES" dirty="0"/>
              <a:t> se refiere a las interfaces gráficas (esas ya vienen …)</a:t>
            </a:r>
          </a:p>
          <a:p>
            <a:r>
              <a:rPr lang="es-ES" dirty="0"/>
              <a:t>Una </a:t>
            </a:r>
            <a:r>
              <a:rPr lang="es-ES" dirty="0">
                <a:solidFill>
                  <a:srgbClr val="FF0000"/>
                </a:solidFill>
              </a:rPr>
              <a:t>interfaz</a:t>
            </a:r>
            <a:r>
              <a:rPr lang="es-ES" dirty="0"/>
              <a:t>, como una clase, declara el comportamiento esperado para objetos; sin embargo, a diferencia de una clase, no se especifica el cómo, es decir, no incluye la implementación de cada método.</a:t>
            </a:r>
          </a:p>
          <a:p>
            <a:r>
              <a:rPr lang="es-ES" dirty="0"/>
              <a:t>Entre otros, interfaces y clases internas son recursos esenciales en el manejo de </a:t>
            </a:r>
            <a:r>
              <a:rPr lang="es-ES" i="1" dirty="0">
                <a:solidFill>
                  <a:srgbClr val="FF0000"/>
                </a:solidFill>
              </a:rPr>
              <a:t>interfaces gráficas </a:t>
            </a:r>
            <a:r>
              <a:rPr lang="es-ES" dirty="0"/>
              <a:t>en Java. Éste será el próximo tópico.</a:t>
            </a:r>
          </a:p>
        </p:txBody>
      </p:sp>
      <p:sp>
        <p:nvSpPr>
          <p:cNvPr id="4" name="Footer Placeholder 3">
            <a:extLst>
              <a:ext uri="{FF2B5EF4-FFF2-40B4-BE49-F238E27FC236}">
                <a16:creationId xmlns:a16="http://schemas.microsoft.com/office/drawing/2014/main" id="{17C2FBA5-1C49-C14A-969F-0CA6073AC8A8}"/>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204ED3EE-F449-C94B-BE9D-39B6494505F2}"/>
              </a:ext>
            </a:extLst>
          </p:cNvPr>
          <p:cNvSpPr>
            <a:spLocks noGrp="1"/>
          </p:cNvSpPr>
          <p:nvPr>
            <p:ph type="sldNum" sz="quarter" idx="12"/>
          </p:nvPr>
        </p:nvSpPr>
        <p:spPr/>
        <p:txBody>
          <a:bodyPr/>
          <a:lstStyle/>
          <a:p>
            <a:fld id="{3AA8B298-836D-BF4F-8BF0-A4B0B62BAAF1}" type="slidenum">
              <a:rPr lang="es-ES_tradnl" smtClean="0"/>
              <a:pPr/>
              <a:t>2</a:t>
            </a:fld>
            <a:endParaRPr lang="es-ES_tradnl"/>
          </a:p>
        </p:txBody>
      </p:sp>
      <p:sp>
        <p:nvSpPr>
          <p:cNvPr id="10" name="TextShape 3">
            <a:extLst>
              <a:ext uri="{FF2B5EF4-FFF2-40B4-BE49-F238E27FC236}">
                <a16:creationId xmlns:a16="http://schemas.microsoft.com/office/drawing/2014/main" id="{F102AB5F-8E3D-CD4D-84CD-4CE4D2600E81}"/>
              </a:ext>
            </a:extLst>
          </p:cNvPr>
          <p:cNvSpPr txBox="1"/>
          <p:nvPr/>
        </p:nvSpPr>
        <p:spPr>
          <a:xfrm>
            <a:off x="1031165" y="4639553"/>
            <a:ext cx="10129670" cy="807325"/>
          </a:xfrm>
          <a:prstGeom prst="rect">
            <a:avLst/>
          </a:prstGeom>
          <a:noFill/>
          <a:ln>
            <a:solidFill>
              <a:srgbClr val="000000"/>
            </a:solidFill>
          </a:ln>
        </p:spPr>
        <p:txBody>
          <a:bodyPr lIns="90000" tIns="45000" rIns="90000" bIns="45000">
            <a:noAutofit/>
          </a:bodyPr>
          <a:lstStyle/>
          <a:p>
            <a:r>
              <a:rPr lang="es-ES" sz="2000" b="0" strike="noStrike" spc="-1" dirty="0">
                <a:latin typeface="Arial" panose="020B0604020202020204" pitchFamily="34" charset="0"/>
                <a:cs typeface="Arial" panose="020B0604020202020204" pitchFamily="34" charset="0"/>
              </a:rPr>
              <a:t>Nota lingüística: Faz&lt;=&gt; cara;    “entre caras” =&gt; interfaz, plural interfaces (femenino)</a:t>
            </a:r>
          </a:p>
          <a:p>
            <a:r>
              <a:rPr lang="es-ES" sz="2000" b="0" strike="noStrike" spc="-1" dirty="0">
                <a:latin typeface="Arial" panose="020B0604020202020204" pitchFamily="34" charset="0"/>
                <a:cs typeface="Arial" panose="020B0604020202020204" pitchFamily="34" charset="0"/>
              </a:rPr>
              <a:t>                         Fase &lt;=&gt; etapa;   entre dos fases =&gt; </a:t>
            </a:r>
            <a:r>
              <a:rPr lang="es-ES" sz="2000" b="0" strike="noStrike" spc="-1" dirty="0" err="1">
                <a:latin typeface="Arial" panose="020B0604020202020204" pitchFamily="34" charset="0"/>
                <a:cs typeface="Arial" panose="020B0604020202020204" pitchFamily="34" charset="0"/>
              </a:rPr>
              <a:t>interfase</a:t>
            </a:r>
            <a:r>
              <a:rPr lang="es-ES" sz="2000" b="0" strike="noStrike" spc="-1" dirty="0">
                <a:latin typeface="Arial" panose="020B0604020202020204" pitchFamily="34" charset="0"/>
                <a:cs typeface="Arial" panose="020B0604020202020204" pitchFamily="34" charset="0"/>
              </a:rPr>
              <a:t>, plural </a:t>
            </a:r>
            <a:r>
              <a:rPr lang="es-ES" sz="2000" b="0" strike="noStrike" spc="-1" dirty="0" err="1">
                <a:latin typeface="Arial" panose="020B0604020202020204" pitchFamily="34" charset="0"/>
                <a:cs typeface="Arial" panose="020B0604020202020204" pitchFamily="34" charset="0"/>
              </a:rPr>
              <a:t>interfases</a:t>
            </a:r>
            <a:r>
              <a:rPr lang="es-ES" sz="2000" b="0" strike="noStrike" spc="-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5192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823F-7A68-B244-B89E-CFE6AF36E198}"/>
              </a:ext>
            </a:extLst>
          </p:cNvPr>
          <p:cNvSpPr>
            <a:spLocks noGrp="1"/>
          </p:cNvSpPr>
          <p:nvPr>
            <p:ph type="title"/>
          </p:nvPr>
        </p:nvSpPr>
        <p:spPr/>
        <p:txBody>
          <a:bodyPr/>
          <a:lstStyle/>
          <a:p>
            <a:r>
              <a:rPr lang="es-ES" dirty="0"/>
              <a:t>Interfaces</a:t>
            </a:r>
            <a:endParaRPr lang="es-ES_tradnl" dirty="0"/>
          </a:p>
        </p:txBody>
      </p:sp>
      <p:sp>
        <p:nvSpPr>
          <p:cNvPr id="3" name="Content Placeholder 2">
            <a:extLst>
              <a:ext uri="{FF2B5EF4-FFF2-40B4-BE49-F238E27FC236}">
                <a16:creationId xmlns:a16="http://schemas.microsoft.com/office/drawing/2014/main" id="{0EC7FA4E-A127-6A46-9AC6-141412F3056A}"/>
              </a:ext>
            </a:extLst>
          </p:cNvPr>
          <p:cNvSpPr>
            <a:spLocks noGrp="1"/>
          </p:cNvSpPr>
          <p:nvPr>
            <p:ph idx="1"/>
          </p:nvPr>
        </p:nvSpPr>
        <p:spPr/>
        <p:txBody>
          <a:bodyPr>
            <a:normAutofit/>
          </a:bodyPr>
          <a:lstStyle/>
          <a:p>
            <a:r>
              <a:rPr lang="es-ES" dirty="0"/>
              <a:t>Una </a:t>
            </a:r>
            <a:r>
              <a:rPr lang="es-ES" dirty="0">
                <a:solidFill>
                  <a:srgbClr val="FF0000"/>
                </a:solidFill>
              </a:rPr>
              <a:t>interfaz</a:t>
            </a:r>
            <a:r>
              <a:rPr lang="es-ES" dirty="0"/>
              <a:t> es la descripción de uno o más servicios o comportamientos (métodos) que posteriormente alguna clase puede implementar (y por ende ofrecer).</a:t>
            </a:r>
          </a:p>
          <a:p>
            <a:r>
              <a:rPr lang="es-ES" dirty="0"/>
              <a:t>Por ejemplo, si un estudiante es ayudante, entonces podríamos preguntarle por su sueldo. Un ayudante además de ser estudiante es capaz de responder consultas propias de un funcionario. Así un Ayudante, además de ser Estudiante (herencia), cumple con la interfaz Funcionario. También podríamos decir que él </a:t>
            </a:r>
            <a:r>
              <a:rPr lang="es-ES" dirty="0">
                <a:solidFill>
                  <a:srgbClr val="FF0000"/>
                </a:solidFill>
              </a:rPr>
              <a:t>es un </a:t>
            </a:r>
            <a:r>
              <a:rPr lang="es-ES" dirty="0"/>
              <a:t>“Funcionario” (la misma relación que en herencia).</a:t>
            </a:r>
          </a:p>
          <a:p>
            <a:r>
              <a:rPr lang="es-ES" dirty="0">
                <a:solidFill>
                  <a:srgbClr val="FF0000"/>
                </a:solidFill>
              </a:rPr>
              <a:t>Gracias a las interfaces podemos crear métodos genéricos (como ordenar) que manipulan objetos y les exijan a éstos solo funcionalidades mínimas requeridas (como poder compararse). </a:t>
            </a:r>
          </a:p>
        </p:txBody>
      </p:sp>
      <p:sp>
        <p:nvSpPr>
          <p:cNvPr id="4" name="Footer Placeholder 3">
            <a:extLst>
              <a:ext uri="{FF2B5EF4-FFF2-40B4-BE49-F238E27FC236}">
                <a16:creationId xmlns:a16="http://schemas.microsoft.com/office/drawing/2014/main" id="{43E7B059-EAE3-E946-99A6-F716685F3DC6}"/>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DFAF56B1-2918-9046-B144-2A6BB3D5615A}"/>
              </a:ext>
            </a:extLst>
          </p:cNvPr>
          <p:cNvSpPr>
            <a:spLocks noGrp="1"/>
          </p:cNvSpPr>
          <p:nvPr>
            <p:ph type="sldNum" sz="quarter" idx="12"/>
          </p:nvPr>
        </p:nvSpPr>
        <p:spPr/>
        <p:txBody>
          <a:bodyPr/>
          <a:lstStyle/>
          <a:p>
            <a:fld id="{3AA8B298-836D-BF4F-8BF0-A4B0B62BAAF1}" type="slidenum">
              <a:rPr lang="es-ES_tradnl" smtClean="0"/>
              <a:pPr/>
              <a:t>3</a:t>
            </a:fld>
            <a:endParaRPr lang="es-ES_tradnl"/>
          </a:p>
        </p:txBody>
      </p:sp>
    </p:spTree>
    <p:extLst>
      <p:ext uri="{BB962C8B-B14F-4D97-AF65-F5344CB8AC3E}">
        <p14:creationId xmlns:p14="http://schemas.microsoft.com/office/powerpoint/2010/main" val="2890506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0C2B-B8EC-604E-8799-A7B5BAD642A4}"/>
              </a:ext>
            </a:extLst>
          </p:cNvPr>
          <p:cNvSpPr>
            <a:spLocks noGrp="1"/>
          </p:cNvSpPr>
          <p:nvPr>
            <p:ph type="title"/>
          </p:nvPr>
        </p:nvSpPr>
        <p:spPr/>
        <p:txBody>
          <a:bodyPr/>
          <a:lstStyle/>
          <a:p>
            <a:r>
              <a:rPr lang="es-ES" dirty="0"/>
              <a:t>Representación gráfica UML</a:t>
            </a:r>
            <a:endParaRPr lang="es-ES_tradnl" dirty="0"/>
          </a:p>
        </p:txBody>
      </p:sp>
      <p:sp>
        <p:nvSpPr>
          <p:cNvPr id="3" name="Content Placeholder 2">
            <a:extLst>
              <a:ext uri="{FF2B5EF4-FFF2-40B4-BE49-F238E27FC236}">
                <a16:creationId xmlns:a16="http://schemas.microsoft.com/office/drawing/2014/main" id="{FFEFA7E5-8227-8749-A1DE-2C20B6200BD5}"/>
              </a:ext>
            </a:extLst>
          </p:cNvPr>
          <p:cNvSpPr>
            <a:spLocks noGrp="1"/>
          </p:cNvSpPr>
          <p:nvPr>
            <p:ph idx="1"/>
          </p:nvPr>
        </p:nvSpPr>
        <p:spPr>
          <a:xfrm>
            <a:off x="626165" y="3585114"/>
            <a:ext cx="11042373" cy="2927350"/>
          </a:xfrm>
        </p:spPr>
        <p:txBody>
          <a:bodyPr>
            <a:normAutofit lnSpcReduction="10000"/>
          </a:bodyPr>
          <a:lstStyle/>
          <a:p>
            <a:r>
              <a:rPr lang="es-ES" dirty="0"/>
              <a:t>Algunos lenguajes como C++ permiten herencia múltiple. Java permite heredar de solo una clase base.</a:t>
            </a:r>
          </a:p>
          <a:p>
            <a:r>
              <a:rPr lang="es-ES" dirty="0"/>
              <a:t>Para codificar situaciones en que herencia múltiple podría ser necesaria, Java hereda de una clase e implementa interfaces para las otras.</a:t>
            </a:r>
          </a:p>
          <a:p>
            <a:r>
              <a:rPr lang="es-ES" dirty="0">
                <a:solidFill>
                  <a:srgbClr val="FF0000"/>
                </a:solidFill>
              </a:rPr>
              <a:t>La relación de subtipo y “es-un” también deben cumplirse con interfaces.</a:t>
            </a:r>
          </a:p>
        </p:txBody>
      </p:sp>
      <p:sp>
        <p:nvSpPr>
          <p:cNvPr id="4" name="Footer Placeholder 3">
            <a:extLst>
              <a:ext uri="{FF2B5EF4-FFF2-40B4-BE49-F238E27FC236}">
                <a16:creationId xmlns:a16="http://schemas.microsoft.com/office/drawing/2014/main" id="{1D43DCEC-D81B-8648-A40C-BB6FFF82C74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1B090B68-2F56-824D-99C8-F195C2F4AB92}"/>
              </a:ext>
            </a:extLst>
          </p:cNvPr>
          <p:cNvSpPr>
            <a:spLocks noGrp="1"/>
          </p:cNvSpPr>
          <p:nvPr>
            <p:ph type="sldNum" sz="quarter" idx="12"/>
          </p:nvPr>
        </p:nvSpPr>
        <p:spPr/>
        <p:txBody>
          <a:bodyPr/>
          <a:lstStyle/>
          <a:p>
            <a:fld id="{3AA8B298-836D-BF4F-8BF0-A4B0B62BAAF1}" type="slidenum">
              <a:rPr lang="es-ES_tradnl" smtClean="0"/>
              <a:pPr/>
              <a:t>4</a:t>
            </a:fld>
            <a:endParaRPr lang="es-ES_tradnl"/>
          </a:p>
        </p:txBody>
      </p:sp>
      <p:sp>
        <p:nvSpPr>
          <p:cNvPr id="10" name="CustomShape 2">
            <a:extLst>
              <a:ext uri="{FF2B5EF4-FFF2-40B4-BE49-F238E27FC236}">
                <a16:creationId xmlns:a16="http://schemas.microsoft.com/office/drawing/2014/main" id="{0911B7C5-B877-F84C-B7BC-C5977F89127D}"/>
              </a:ext>
            </a:extLst>
          </p:cNvPr>
          <p:cNvSpPr/>
          <p:nvPr/>
        </p:nvSpPr>
        <p:spPr>
          <a:xfrm>
            <a:off x="4588724" y="2832170"/>
            <a:ext cx="1600200" cy="685800"/>
          </a:xfrm>
          <a:prstGeom prst="rect">
            <a:avLst/>
          </a:prstGeom>
          <a:solidFill>
            <a:srgbClr val="99CC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400" b="0" strike="noStrike" spc="-1">
                <a:latin typeface="Arial"/>
              </a:rPr>
              <a:t>Ayudante</a:t>
            </a:r>
          </a:p>
        </p:txBody>
      </p:sp>
      <p:sp>
        <p:nvSpPr>
          <p:cNvPr id="11" name="CustomShape 3">
            <a:extLst>
              <a:ext uri="{FF2B5EF4-FFF2-40B4-BE49-F238E27FC236}">
                <a16:creationId xmlns:a16="http://schemas.microsoft.com/office/drawing/2014/main" id="{3C070B98-1189-BE4C-8886-A9E2473F704E}"/>
              </a:ext>
            </a:extLst>
          </p:cNvPr>
          <p:cNvSpPr/>
          <p:nvPr/>
        </p:nvSpPr>
        <p:spPr>
          <a:xfrm>
            <a:off x="3445724" y="1460570"/>
            <a:ext cx="1600200" cy="685800"/>
          </a:xfrm>
          <a:prstGeom prst="rect">
            <a:avLst/>
          </a:prstGeom>
          <a:solidFill>
            <a:srgbClr val="99CC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400" b="0" strike="noStrike" spc="-1">
                <a:latin typeface="Arial"/>
              </a:rPr>
              <a:t>Estudiante</a:t>
            </a:r>
          </a:p>
        </p:txBody>
      </p:sp>
      <p:sp>
        <p:nvSpPr>
          <p:cNvPr id="12" name="Line 4">
            <a:extLst>
              <a:ext uri="{FF2B5EF4-FFF2-40B4-BE49-F238E27FC236}">
                <a16:creationId xmlns:a16="http://schemas.microsoft.com/office/drawing/2014/main" id="{D4F6CF52-6F88-2A40-9D58-A896E0982F09}"/>
              </a:ext>
            </a:extLst>
          </p:cNvPr>
          <p:cNvSpPr/>
          <p:nvPr/>
        </p:nvSpPr>
        <p:spPr>
          <a:xfrm flipH="1" flipV="1">
            <a:off x="4203524" y="2146370"/>
            <a:ext cx="1071000" cy="685800"/>
          </a:xfrm>
          <a:prstGeom prst="line">
            <a:avLst/>
          </a:prstGeom>
          <a:ln w="18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3" name="CustomShape 5">
            <a:extLst>
              <a:ext uri="{FF2B5EF4-FFF2-40B4-BE49-F238E27FC236}">
                <a16:creationId xmlns:a16="http://schemas.microsoft.com/office/drawing/2014/main" id="{09CF41D5-8FDE-4B40-8F05-4E590AE1C731}"/>
              </a:ext>
            </a:extLst>
          </p:cNvPr>
          <p:cNvSpPr/>
          <p:nvPr/>
        </p:nvSpPr>
        <p:spPr>
          <a:xfrm>
            <a:off x="5966084" y="1460570"/>
            <a:ext cx="1828800" cy="686160"/>
          </a:xfrm>
          <a:prstGeom prst="rect">
            <a:avLst/>
          </a:prstGeom>
          <a:solidFill>
            <a:srgbClr val="99CC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400" b="0" strike="noStrike" spc="-1" dirty="0">
                <a:latin typeface="Arial"/>
              </a:rPr>
              <a:t>Funcionario</a:t>
            </a:r>
          </a:p>
        </p:txBody>
      </p:sp>
      <p:sp>
        <p:nvSpPr>
          <p:cNvPr id="14" name="Line 6">
            <a:extLst>
              <a:ext uri="{FF2B5EF4-FFF2-40B4-BE49-F238E27FC236}">
                <a16:creationId xmlns:a16="http://schemas.microsoft.com/office/drawing/2014/main" id="{37BBE0E1-07D7-0C47-895E-1315DBAF1655}"/>
              </a:ext>
            </a:extLst>
          </p:cNvPr>
          <p:cNvSpPr/>
          <p:nvPr/>
        </p:nvSpPr>
        <p:spPr>
          <a:xfrm flipV="1">
            <a:off x="5508884" y="2146370"/>
            <a:ext cx="1137240" cy="685800"/>
          </a:xfrm>
          <a:prstGeom prst="line">
            <a:avLst/>
          </a:prstGeom>
          <a:ln w="18360">
            <a:solidFill>
              <a:srgbClr val="000000"/>
            </a:solidFill>
            <a:custDash>
              <a:ds d="197000" sp="197000"/>
            </a:custDash>
            <a:round/>
            <a:tailEnd type="triangle" w="med" len="med"/>
          </a:ln>
        </p:spPr>
        <p:style>
          <a:lnRef idx="0">
            <a:scrgbClr r="0" g="0" b="0"/>
          </a:lnRef>
          <a:fillRef idx="0">
            <a:scrgbClr r="0" g="0" b="0"/>
          </a:fillRef>
          <a:effectRef idx="0">
            <a:scrgbClr r="0" g="0" b="0"/>
          </a:effectRef>
          <a:fontRef idx="minor"/>
        </p:style>
      </p:sp>
      <p:sp>
        <p:nvSpPr>
          <p:cNvPr id="17" name="CustomShape 10">
            <a:extLst>
              <a:ext uri="{FF2B5EF4-FFF2-40B4-BE49-F238E27FC236}">
                <a16:creationId xmlns:a16="http://schemas.microsoft.com/office/drawing/2014/main" id="{4E7C1B97-BBFD-054F-8D42-A56B29DD91D3}"/>
              </a:ext>
            </a:extLst>
          </p:cNvPr>
          <p:cNvSpPr/>
          <p:nvPr/>
        </p:nvSpPr>
        <p:spPr>
          <a:xfrm>
            <a:off x="7895942" y="2595371"/>
            <a:ext cx="1627200" cy="866844"/>
          </a:xfrm>
          <a:prstGeom prst="borderCallout1">
            <a:avLst>
              <a:gd name="adj1" fmla="val 29041"/>
              <a:gd name="adj2" fmla="val -795"/>
              <a:gd name="adj3" fmla="val -12587"/>
              <a:gd name="adj4" fmla="val -86814"/>
            </a:avLst>
          </a:prstGeom>
          <a:no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1800" b="0" strike="noStrike" spc="-1" dirty="0">
                <a:latin typeface="Arial"/>
              </a:rPr>
              <a:t>Notar línea </a:t>
            </a:r>
            <a:br>
              <a:rPr dirty="0"/>
            </a:br>
            <a:r>
              <a:rPr lang="es-ES" sz="1800" b="0" strike="noStrike" spc="-1" dirty="0">
                <a:latin typeface="Arial"/>
              </a:rPr>
              <a:t>punteada para</a:t>
            </a:r>
            <a:br>
              <a:rPr lang="es-ES" sz="1800" b="0" strike="noStrike" spc="-1" dirty="0">
                <a:latin typeface="Arial"/>
              </a:rPr>
            </a:br>
            <a:r>
              <a:rPr lang="es-ES" sz="1800" b="0" strike="noStrike" spc="-1" dirty="0">
                <a:latin typeface="Arial"/>
              </a:rPr>
              <a:t> interfaz</a:t>
            </a:r>
          </a:p>
        </p:txBody>
      </p:sp>
      <p:sp>
        <p:nvSpPr>
          <p:cNvPr id="18" name="CustomShape 10">
            <a:extLst>
              <a:ext uri="{FF2B5EF4-FFF2-40B4-BE49-F238E27FC236}">
                <a16:creationId xmlns:a16="http://schemas.microsoft.com/office/drawing/2014/main" id="{CD6B851F-2350-764E-BD9C-807AE272B712}"/>
              </a:ext>
            </a:extLst>
          </p:cNvPr>
          <p:cNvSpPr/>
          <p:nvPr/>
        </p:nvSpPr>
        <p:spPr>
          <a:xfrm>
            <a:off x="1955324" y="2468322"/>
            <a:ext cx="1627200" cy="866844"/>
          </a:xfrm>
          <a:prstGeom prst="borderCallout1">
            <a:avLst>
              <a:gd name="adj1" fmla="val 32900"/>
              <a:gd name="adj2" fmla="val 101315"/>
              <a:gd name="adj3" fmla="val -11301"/>
              <a:gd name="adj4" fmla="val 153041"/>
            </a:avLst>
          </a:prstGeom>
          <a:no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1800" b="0" strike="noStrike" spc="-1" dirty="0">
                <a:latin typeface="Arial"/>
              </a:rPr>
              <a:t>Notar línea </a:t>
            </a:r>
            <a:br>
              <a:rPr dirty="0"/>
            </a:br>
            <a:r>
              <a:rPr lang="es-ES" dirty="0"/>
              <a:t>sólida</a:t>
            </a:r>
            <a:r>
              <a:rPr lang="es-ES" sz="1800" b="0" strike="noStrike" spc="-1" dirty="0">
                <a:latin typeface="Arial"/>
              </a:rPr>
              <a:t> para</a:t>
            </a:r>
            <a:br>
              <a:rPr lang="es-ES" sz="1800" b="0" strike="noStrike" spc="-1" dirty="0">
                <a:latin typeface="Arial"/>
              </a:rPr>
            </a:br>
            <a:r>
              <a:rPr lang="es-ES" sz="1800" b="0" strike="noStrike" spc="-1" dirty="0">
                <a:latin typeface="Arial"/>
              </a:rPr>
              <a:t> herencia</a:t>
            </a:r>
          </a:p>
        </p:txBody>
      </p:sp>
    </p:spTree>
    <p:extLst>
      <p:ext uri="{BB962C8B-B14F-4D97-AF65-F5344CB8AC3E}">
        <p14:creationId xmlns:p14="http://schemas.microsoft.com/office/powerpoint/2010/main" val="121138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E5BD-244F-DC46-9F21-EA06C9B1E87E}"/>
              </a:ext>
            </a:extLst>
          </p:cNvPr>
          <p:cNvSpPr>
            <a:spLocks noGrp="1"/>
          </p:cNvSpPr>
          <p:nvPr>
            <p:ph type="title"/>
          </p:nvPr>
        </p:nvSpPr>
        <p:spPr/>
        <p:txBody>
          <a:bodyPr/>
          <a:lstStyle/>
          <a:p>
            <a:r>
              <a:rPr lang="es-ES" dirty="0"/>
              <a:t>Interfaces: aspectos operativos</a:t>
            </a:r>
            <a:endParaRPr lang="es-ES_tradnl" dirty="0"/>
          </a:p>
        </p:txBody>
      </p:sp>
      <p:sp>
        <p:nvSpPr>
          <p:cNvPr id="4" name="Footer Placeholder 3">
            <a:extLst>
              <a:ext uri="{FF2B5EF4-FFF2-40B4-BE49-F238E27FC236}">
                <a16:creationId xmlns:a16="http://schemas.microsoft.com/office/drawing/2014/main" id="{A3FC8418-C344-4748-830A-3C83BC39FAC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AC065E87-7D5E-DF41-BFE6-C08D51F0BFEC}"/>
              </a:ext>
            </a:extLst>
          </p:cNvPr>
          <p:cNvSpPr>
            <a:spLocks noGrp="1"/>
          </p:cNvSpPr>
          <p:nvPr>
            <p:ph type="sldNum" sz="quarter" idx="12"/>
          </p:nvPr>
        </p:nvSpPr>
        <p:spPr/>
        <p:txBody>
          <a:bodyPr/>
          <a:lstStyle/>
          <a:p>
            <a:fld id="{3AA8B298-836D-BF4F-8BF0-A4B0B62BAAF1}" type="slidenum">
              <a:rPr lang="es-ES_tradnl" smtClean="0"/>
              <a:pPr/>
              <a:t>5</a:t>
            </a:fld>
            <a:endParaRPr lang="es-ES_tradnl"/>
          </a:p>
        </p:txBody>
      </p:sp>
      <p:sp>
        <p:nvSpPr>
          <p:cNvPr id="9" name="CustomShape 2">
            <a:extLst>
              <a:ext uri="{FF2B5EF4-FFF2-40B4-BE49-F238E27FC236}">
                <a16:creationId xmlns:a16="http://schemas.microsoft.com/office/drawing/2014/main" id="{DDB7F057-DA31-6D45-BB0B-94E06FF96677}"/>
              </a:ext>
            </a:extLst>
          </p:cNvPr>
          <p:cNvSpPr/>
          <p:nvPr/>
        </p:nvSpPr>
        <p:spPr>
          <a:xfrm>
            <a:off x="1215482" y="1284414"/>
            <a:ext cx="3272400" cy="2122204"/>
          </a:xfrm>
          <a:prstGeom prst="rect">
            <a:avLst/>
          </a:pr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r>
              <a:rPr lang="es-ES" sz="2200" b="0" strike="noStrike" spc="-1" dirty="0">
                <a:latin typeface="Arial"/>
              </a:rPr>
              <a:t>1° Paso </a:t>
            </a:r>
          </a:p>
          <a:p>
            <a:pPr algn="ctr"/>
            <a:r>
              <a:rPr lang="es-ES" sz="2200" b="0" strike="noStrike" spc="-1" dirty="0">
                <a:solidFill>
                  <a:srgbClr val="000099"/>
                </a:solidFill>
                <a:latin typeface="Arial"/>
              </a:rPr>
              <a:t>Definir la Interfaz:</a:t>
            </a:r>
            <a:endParaRPr lang="es-ES" sz="2200" b="0" strike="noStrike" spc="-1" dirty="0">
              <a:latin typeface="Arial"/>
            </a:endParaRPr>
          </a:p>
          <a:p>
            <a:pPr algn="ctr"/>
            <a:r>
              <a:rPr lang="es-ES" sz="2200" b="0" strike="noStrike" spc="-1" dirty="0">
                <a:latin typeface="Arial"/>
              </a:rPr>
              <a:t>Incluir solo los </a:t>
            </a:r>
            <a:br>
              <a:rPr dirty="0"/>
            </a:br>
            <a:r>
              <a:rPr lang="es-ES" sz="2200" b="0" strike="noStrike" spc="-1" dirty="0">
                <a:latin typeface="Arial"/>
              </a:rPr>
              <a:t>prototipos de los métodos de la</a:t>
            </a:r>
            <a:br>
              <a:rPr dirty="0"/>
            </a:br>
            <a:r>
              <a:rPr lang="es-ES" sz="2200" b="0" strike="noStrike" spc="-1" dirty="0">
                <a:latin typeface="Arial"/>
              </a:rPr>
              <a:t>interfaz.</a:t>
            </a:r>
          </a:p>
        </p:txBody>
      </p:sp>
      <p:sp>
        <p:nvSpPr>
          <p:cNvPr id="10" name="CustomShape 3">
            <a:extLst>
              <a:ext uri="{FF2B5EF4-FFF2-40B4-BE49-F238E27FC236}">
                <a16:creationId xmlns:a16="http://schemas.microsoft.com/office/drawing/2014/main" id="{4DC0FF1C-CB30-C44D-AF45-44894E1633F5}"/>
              </a:ext>
            </a:extLst>
          </p:cNvPr>
          <p:cNvSpPr/>
          <p:nvPr/>
        </p:nvSpPr>
        <p:spPr>
          <a:xfrm>
            <a:off x="1139281" y="3692899"/>
            <a:ext cx="3505925" cy="2799313"/>
          </a:xfrm>
          <a:prstGeom prst="rect">
            <a:avLst/>
          </a:pr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r>
              <a:rPr lang="es-ES" sz="2200" b="0" strike="noStrike" spc="-1" dirty="0">
                <a:latin typeface="Arial"/>
              </a:rPr>
              <a:t>2° Paso</a:t>
            </a:r>
          </a:p>
          <a:p>
            <a:pPr algn="ctr"/>
            <a:r>
              <a:rPr lang="es-ES" sz="2200" b="0" strike="noStrike" spc="-1" dirty="0">
                <a:solidFill>
                  <a:srgbClr val="000099"/>
                </a:solidFill>
                <a:latin typeface="Arial"/>
              </a:rPr>
              <a:t>Implementación de la Interfaz</a:t>
            </a:r>
            <a:r>
              <a:rPr lang="es-ES" sz="2200" b="0" strike="noStrike" spc="-1" dirty="0">
                <a:latin typeface="Arial"/>
              </a:rPr>
              <a:t>: cada método debe ser implementado en alguna clase.</a:t>
            </a:r>
          </a:p>
          <a:p>
            <a:pPr algn="ctr"/>
            <a:r>
              <a:rPr lang="es-ES" sz="2200" b="0" strike="noStrike" spc="-1" dirty="0">
                <a:latin typeface="Arial"/>
              </a:rPr>
              <a:t>Para cada método, ponemos su prototipo y una implementación</a:t>
            </a:r>
          </a:p>
        </p:txBody>
      </p:sp>
      <p:sp>
        <p:nvSpPr>
          <p:cNvPr id="11" name="Line 4">
            <a:extLst>
              <a:ext uri="{FF2B5EF4-FFF2-40B4-BE49-F238E27FC236}">
                <a16:creationId xmlns:a16="http://schemas.microsoft.com/office/drawing/2014/main" id="{CA3920F9-1304-A341-8318-5FE4EB800D7D}"/>
              </a:ext>
            </a:extLst>
          </p:cNvPr>
          <p:cNvSpPr/>
          <p:nvPr/>
        </p:nvSpPr>
        <p:spPr>
          <a:xfrm>
            <a:off x="4873082" y="4972796"/>
            <a:ext cx="1143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2" name="CustomShape 5">
            <a:extLst>
              <a:ext uri="{FF2B5EF4-FFF2-40B4-BE49-F238E27FC236}">
                <a16:creationId xmlns:a16="http://schemas.microsoft.com/office/drawing/2014/main" id="{51A41CF2-3BD2-244C-A12F-B4DE0030529B}"/>
              </a:ext>
            </a:extLst>
          </p:cNvPr>
          <p:cNvSpPr/>
          <p:nvPr/>
        </p:nvSpPr>
        <p:spPr>
          <a:xfrm>
            <a:off x="7189562" y="1639938"/>
            <a:ext cx="3359492"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r>
              <a:rPr lang="es-ES" sz="2200" b="0" strike="noStrike" spc="-1" dirty="0">
                <a:latin typeface="Arial"/>
              </a:rPr>
              <a:t>Como resultado tenemos un archivo que define la interfaz</a:t>
            </a:r>
          </a:p>
          <a:p>
            <a:pPr algn="ctr"/>
            <a:r>
              <a:rPr lang="es-ES" sz="2200" b="0" strike="noStrike" spc="-1" dirty="0">
                <a:latin typeface="Arial"/>
              </a:rPr>
              <a:t>Ej. </a:t>
            </a:r>
            <a:r>
              <a:rPr lang="es-ES" sz="2200" b="0" strike="noStrike" spc="-1" dirty="0" err="1">
                <a:latin typeface="Arial"/>
              </a:rPr>
              <a:t>Funcionario.java</a:t>
            </a:r>
            <a:endParaRPr lang="es-ES" sz="2200" b="0" strike="noStrike" spc="-1" dirty="0">
              <a:latin typeface="Arial"/>
            </a:endParaRPr>
          </a:p>
        </p:txBody>
      </p:sp>
      <p:sp>
        <p:nvSpPr>
          <p:cNvPr id="13" name="Line 6">
            <a:extLst>
              <a:ext uri="{FF2B5EF4-FFF2-40B4-BE49-F238E27FC236}">
                <a16:creationId xmlns:a16="http://schemas.microsoft.com/office/drawing/2014/main" id="{4819C2DF-3DC4-F341-9AAA-91055939C2EC}"/>
              </a:ext>
            </a:extLst>
          </p:cNvPr>
          <p:cNvSpPr/>
          <p:nvPr/>
        </p:nvSpPr>
        <p:spPr>
          <a:xfrm>
            <a:off x="4873082" y="2240156"/>
            <a:ext cx="18288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7">
            <a:extLst>
              <a:ext uri="{FF2B5EF4-FFF2-40B4-BE49-F238E27FC236}">
                <a16:creationId xmlns:a16="http://schemas.microsoft.com/office/drawing/2014/main" id="{D08F67B5-A030-CF4A-AD14-E167FECC6ECB}"/>
              </a:ext>
            </a:extLst>
          </p:cNvPr>
          <p:cNvSpPr/>
          <p:nvPr/>
        </p:nvSpPr>
        <p:spPr>
          <a:xfrm>
            <a:off x="6578162" y="4031222"/>
            <a:ext cx="3970892" cy="212220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r>
              <a:rPr lang="es-ES" sz="2200" b="0" strike="noStrike" spc="-1" dirty="0">
                <a:latin typeface="Arial"/>
              </a:rPr>
              <a:t>Como resultado tenemos una clase que implementa todos los métodos de la interfaz Funcionario, además de los propios de la clase.</a:t>
            </a:r>
          </a:p>
          <a:p>
            <a:pPr algn="ctr"/>
            <a:r>
              <a:rPr lang="es-ES" sz="2200" b="0" strike="noStrike" spc="-1" dirty="0">
                <a:latin typeface="Arial"/>
              </a:rPr>
              <a:t>Ej. </a:t>
            </a:r>
            <a:r>
              <a:rPr lang="es-ES" sz="2200" b="0" strike="noStrike" spc="-1" dirty="0" err="1">
                <a:latin typeface="Arial"/>
              </a:rPr>
              <a:t>Ayudante.java</a:t>
            </a:r>
            <a:endParaRPr lang="es-ES" sz="2200" b="0" strike="noStrike" spc="-1" dirty="0">
              <a:latin typeface="Arial"/>
            </a:endParaRPr>
          </a:p>
        </p:txBody>
      </p:sp>
    </p:spTree>
    <p:extLst>
      <p:ext uri="{BB962C8B-B14F-4D97-AF65-F5344CB8AC3E}">
        <p14:creationId xmlns:p14="http://schemas.microsoft.com/office/powerpoint/2010/main" val="34409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D0E-0E77-B140-B82E-08462DC44A52}"/>
              </a:ext>
            </a:extLst>
          </p:cNvPr>
          <p:cNvSpPr>
            <a:spLocks noGrp="1"/>
          </p:cNvSpPr>
          <p:nvPr>
            <p:ph type="title"/>
          </p:nvPr>
        </p:nvSpPr>
        <p:spPr/>
        <p:txBody>
          <a:bodyPr/>
          <a:lstStyle/>
          <a:p>
            <a:r>
              <a:rPr lang="es-ES" dirty="0"/>
              <a:t>Interfaces: Ejemplo 1</a:t>
            </a:r>
            <a:endParaRPr lang="es-ES_tradnl" dirty="0"/>
          </a:p>
        </p:txBody>
      </p:sp>
      <p:sp>
        <p:nvSpPr>
          <p:cNvPr id="5" name="Content Placeholder 4">
            <a:extLst>
              <a:ext uri="{FF2B5EF4-FFF2-40B4-BE49-F238E27FC236}">
                <a16:creationId xmlns:a16="http://schemas.microsoft.com/office/drawing/2014/main" id="{7E93354E-8267-7B43-B415-FACB33BA895B}"/>
              </a:ext>
            </a:extLst>
          </p:cNvPr>
          <p:cNvSpPr>
            <a:spLocks noGrp="1"/>
          </p:cNvSpPr>
          <p:nvPr>
            <p:ph idx="1"/>
          </p:nvPr>
        </p:nvSpPr>
        <p:spPr/>
        <p:txBody>
          <a:bodyPr>
            <a:normAutofit fontScale="92500" lnSpcReduction="10000"/>
          </a:bodyPr>
          <a:lstStyle/>
          <a:p>
            <a:pPr>
              <a:buFont typeface="+mj-lt"/>
              <a:buAutoNum type="arabicPeriod"/>
            </a:pPr>
            <a:r>
              <a:rPr lang="es-ES" dirty="0"/>
              <a:t>Definición de la interfaz en archivo </a:t>
            </a:r>
            <a:r>
              <a:rPr lang="es-ES" dirty="0" err="1"/>
              <a:t>Funcionario.java</a:t>
            </a:r>
            <a:r>
              <a:rPr lang="es-ES" dirty="0"/>
              <a:t>:</a:t>
            </a:r>
          </a:p>
          <a:p>
            <a:pPr marL="0" indent="0">
              <a:buNone/>
            </a:pPr>
            <a:r>
              <a:rPr lang="es-ES" sz="2200" b="1" spc="-1" dirty="0" err="1">
                <a:solidFill>
                  <a:srgbClr val="941EDF"/>
                </a:solidFill>
                <a:latin typeface="Courier New"/>
                <a:ea typeface="Courier New"/>
              </a:rPr>
              <a:t>public</a:t>
            </a:r>
            <a:r>
              <a:rPr lang="es-ES" sz="2200" b="1" spc="-1" dirty="0">
                <a:solidFill>
                  <a:srgbClr val="000000"/>
                </a:solidFill>
                <a:latin typeface="Courier New"/>
                <a:ea typeface="Courier New"/>
              </a:rPr>
              <a:t> </a:t>
            </a:r>
            <a:r>
              <a:rPr lang="es-ES" sz="2200" b="1" spc="-1" dirty="0">
                <a:solidFill>
                  <a:srgbClr val="941EDF"/>
                </a:solidFill>
                <a:latin typeface="Courier New"/>
                <a:ea typeface="Courier New"/>
              </a:rPr>
              <a:t>interface</a:t>
            </a:r>
            <a:r>
              <a:rPr lang="es-ES" sz="2200" b="1" spc="-1" dirty="0">
                <a:solidFill>
                  <a:srgbClr val="000000"/>
                </a:solidFill>
                <a:latin typeface="Courier New"/>
                <a:ea typeface="Courier New"/>
              </a:rPr>
              <a:t> Funcionario {</a:t>
            </a:r>
            <a:br>
              <a:rPr lang="es-ES" sz="2200" dirty="0"/>
            </a:br>
            <a:r>
              <a:rPr lang="es-ES" sz="2200" b="1" spc="-1" dirty="0">
                <a:solidFill>
                  <a:srgbClr val="000000"/>
                </a:solidFill>
                <a:latin typeface="Courier New"/>
                <a:ea typeface="Courier New"/>
              </a:rPr>
              <a:t>     </a:t>
            </a:r>
            <a:r>
              <a:rPr lang="es-ES" sz="2200" b="1" spc="-1" dirty="0" err="1">
                <a:solidFill>
                  <a:srgbClr val="941EDF"/>
                </a:solidFill>
                <a:latin typeface="Courier New"/>
                <a:ea typeface="Courier New"/>
              </a:rPr>
              <a:t>int</a:t>
            </a:r>
            <a:r>
              <a:rPr lang="es-ES" sz="2200" b="1" spc="-1" dirty="0">
                <a:solidFill>
                  <a:srgbClr val="000000"/>
                </a:solidFill>
                <a:latin typeface="Courier New"/>
                <a:ea typeface="Courier New"/>
              </a:rPr>
              <a:t> </a:t>
            </a:r>
            <a:r>
              <a:rPr lang="es-ES" sz="2200" b="1" spc="-1" dirty="0" err="1">
                <a:solidFill>
                  <a:srgbClr val="000000"/>
                </a:solidFill>
                <a:latin typeface="Courier New"/>
                <a:ea typeface="Courier New"/>
              </a:rPr>
              <a:t>getSalary</a:t>
            </a:r>
            <a:r>
              <a:rPr lang="es-ES" sz="2200" b="1" spc="-1" dirty="0">
                <a:solidFill>
                  <a:srgbClr val="000000"/>
                </a:solidFill>
                <a:latin typeface="Courier New"/>
                <a:ea typeface="Courier New"/>
              </a:rPr>
              <a:t>();</a:t>
            </a:r>
            <a:br>
              <a:rPr lang="es-ES" sz="2200" dirty="0"/>
            </a:br>
            <a:r>
              <a:rPr lang="es-ES" sz="2200" b="1" spc="-1" dirty="0">
                <a:solidFill>
                  <a:srgbClr val="000000"/>
                </a:solidFill>
                <a:latin typeface="Courier New"/>
                <a:ea typeface="Courier New"/>
              </a:rPr>
              <a:t>}</a:t>
            </a:r>
            <a:br>
              <a:rPr lang="es-ES" sz="2200" b="1" spc="-1" dirty="0">
                <a:solidFill>
                  <a:srgbClr val="000000"/>
                </a:solidFill>
                <a:latin typeface="Courier New"/>
                <a:ea typeface="Courier New"/>
              </a:rPr>
            </a:br>
            <a:endParaRPr lang="es-ES" sz="2200" dirty="0"/>
          </a:p>
          <a:p>
            <a:pPr>
              <a:buFont typeface="+mj-lt"/>
              <a:buAutoNum type="arabicPeriod" startAt="2"/>
            </a:pPr>
            <a:r>
              <a:rPr lang="es-ES" spc="-1" dirty="0">
                <a:latin typeface="Arial"/>
              </a:rPr>
              <a:t>Implementación de la interfaz en clase </a:t>
            </a:r>
            <a:r>
              <a:rPr lang="es-ES" spc="-1" dirty="0" err="1">
                <a:latin typeface="Arial"/>
              </a:rPr>
              <a:t>Ayudante.java</a:t>
            </a:r>
            <a:endParaRPr lang="es-ES" spc="-1" dirty="0">
              <a:latin typeface="Arial"/>
            </a:endParaRPr>
          </a:p>
          <a:p>
            <a:pPr marL="0" indent="0">
              <a:buNone/>
            </a:pPr>
            <a:r>
              <a:rPr lang="es-ES" sz="2400" spc="-1" dirty="0" err="1">
                <a:solidFill>
                  <a:srgbClr val="941EDF"/>
                </a:solidFill>
                <a:latin typeface="Courier New"/>
                <a:ea typeface="Courier New"/>
              </a:rPr>
              <a:t>class</a:t>
            </a:r>
            <a:r>
              <a:rPr lang="es-ES" sz="2400" spc="-1" dirty="0">
                <a:solidFill>
                  <a:srgbClr val="000000"/>
                </a:solidFill>
                <a:latin typeface="Courier New"/>
                <a:ea typeface="Courier New"/>
              </a:rPr>
              <a:t> </a:t>
            </a:r>
            <a:r>
              <a:rPr lang="es-ES" sz="2400" b="1" spc="-1" dirty="0">
                <a:solidFill>
                  <a:srgbClr val="000000"/>
                </a:solidFill>
                <a:latin typeface="Courier New"/>
                <a:ea typeface="Courier New"/>
              </a:rPr>
              <a:t>Ayudante</a:t>
            </a: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extends</a:t>
            </a:r>
            <a:r>
              <a:rPr lang="es-ES" sz="2400" spc="-1" dirty="0">
                <a:solidFill>
                  <a:srgbClr val="000000"/>
                </a:solidFill>
                <a:latin typeface="Courier New"/>
                <a:ea typeface="Courier New"/>
              </a:rPr>
              <a:t> </a:t>
            </a:r>
            <a:r>
              <a:rPr lang="es-ES" sz="2400" b="1" spc="-1" dirty="0">
                <a:solidFill>
                  <a:srgbClr val="000000"/>
                </a:solidFill>
                <a:latin typeface="Courier New"/>
                <a:ea typeface="Courier New"/>
              </a:rPr>
              <a:t>Estudiante</a:t>
            </a:r>
            <a:r>
              <a:rPr lang="es-ES" sz="2400" spc="-1" dirty="0">
                <a:solidFill>
                  <a:srgbClr val="000000"/>
                </a:solidFill>
                <a:latin typeface="Courier New"/>
                <a:ea typeface="Courier New"/>
              </a:rPr>
              <a:t> </a:t>
            </a:r>
            <a:r>
              <a:rPr lang="es-ES" sz="2400" b="1" spc="-1" dirty="0" err="1">
                <a:solidFill>
                  <a:srgbClr val="941EDF"/>
                </a:solidFill>
                <a:latin typeface="Courier New"/>
                <a:ea typeface="Courier New"/>
              </a:rPr>
              <a:t>implements</a:t>
            </a:r>
            <a:r>
              <a:rPr lang="es-ES" sz="2400" spc="-1" dirty="0">
                <a:solidFill>
                  <a:srgbClr val="000000"/>
                </a:solidFill>
                <a:latin typeface="Courier New"/>
                <a:ea typeface="Courier New"/>
              </a:rPr>
              <a:t> </a:t>
            </a:r>
            <a:r>
              <a:rPr lang="es-ES" sz="2400" b="1" spc="-1" dirty="0">
                <a:solidFill>
                  <a:srgbClr val="000000"/>
                </a:solidFill>
                <a:latin typeface="Courier New"/>
                <a:ea typeface="Courier New"/>
              </a:rPr>
              <a:t>Funcionario</a:t>
            </a:r>
            <a:r>
              <a:rPr lang="es-ES" sz="2400" spc="-1" dirty="0">
                <a:solidFill>
                  <a:srgbClr val="000000"/>
                </a:solidFill>
                <a:latin typeface="Courier New"/>
                <a:ea typeface="Courier New"/>
              </a:rPr>
              <a:t> {</a:t>
            </a:r>
            <a:br>
              <a:rPr lang="es-ES" sz="2400" dirty="0"/>
            </a:b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public</a:t>
            </a:r>
            <a:r>
              <a:rPr lang="es-ES" sz="2400" spc="-1" dirty="0">
                <a:solidFill>
                  <a:srgbClr val="000000"/>
                </a:solidFill>
                <a:latin typeface="Courier New"/>
                <a:ea typeface="Courier New"/>
              </a:rPr>
              <a:t> Ayudante(</a:t>
            </a:r>
            <a:r>
              <a:rPr lang="es-ES" sz="2400" spc="-1" dirty="0" err="1">
                <a:solidFill>
                  <a:srgbClr val="000000"/>
                </a:solidFill>
                <a:latin typeface="Courier New"/>
                <a:ea typeface="Courier New"/>
              </a:rPr>
              <a:t>String</a:t>
            </a: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name</a:t>
            </a: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String</a:t>
            </a: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major</a:t>
            </a: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int</a:t>
            </a:r>
            <a:r>
              <a:rPr lang="es-ES" sz="2400" spc="-1" dirty="0">
                <a:solidFill>
                  <a:srgbClr val="000000"/>
                </a:solidFill>
                <a:latin typeface="Courier New"/>
                <a:ea typeface="Courier New"/>
              </a:rPr>
              <a:t> s) {</a:t>
            </a:r>
            <a:br>
              <a:rPr lang="es-ES" sz="2400" dirty="0"/>
            </a:b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super</a:t>
            </a:r>
            <a:r>
              <a:rPr lang="es-ES" sz="2400" spc="-1" dirty="0">
                <a:solidFill>
                  <a:srgbClr val="000000"/>
                </a:solidFill>
                <a:latin typeface="Courier New"/>
                <a:ea typeface="Courier New"/>
              </a:rPr>
              <a:t>(</a:t>
            </a:r>
            <a:r>
              <a:rPr lang="es-ES" sz="2400" spc="-1" dirty="0" err="1">
                <a:solidFill>
                  <a:srgbClr val="000000"/>
                </a:solidFill>
                <a:latin typeface="Courier New"/>
                <a:ea typeface="Courier New"/>
              </a:rPr>
              <a:t>name</a:t>
            </a: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major</a:t>
            </a:r>
            <a:r>
              <a:rPr lang="es-ES" sz="2400" spc="-1" dirty="0">
                <a:solidFill>
                  <a:srgbClr val="000000"/>
                </a:solidFill>
                <a:latin typeface="Courier New"/>
                <a:ea typeface="Courier New"/>
              </a:rPr>
              <a:t>); </a:t>
            </a:r>
            <a:r>
              <a:rPr lang="es-ES" sz="2400" b="1" spc="-1" dirty="0">
                <a:solidFill>
                  <a:srgbClr val="E65D00"/>
                </a:solidFill>
                <a:latin typeface="Courier New"/>
                <a:ea typeface="Courier New"/>
              </a:rPr>
              <a:t>// Un constructor en Estudiante</a:t>
            </a:r>
            <a:br>
              <a:rPr lang="es-ES" sz="2400" dirty="0"/>
            </a:b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salary</a:t>
            </a:r>
            <a:r>
              <a:rPr lang="es-ES" sz="2400" spc="-1" dirty="0">
                <a:solidFill>
                  <a:srgbClr val="000000"/>
                </a:solidFill>
                <a:latin typeface="Courier New"/>
                <a:ea typeface="Courier New"/>
              </a:rPr>
              <a:t> =s;</a:t>
            </a:r>
            <a:br>
              <a:rPr lang="es-ES" sz="2400" dirty="0"/>
            </a:br>
            <a:r>
              <a:rPr lang="es-ES" sz="2400" spc="-1" dirty="0">
                <a:solidFill>
                  <a:srgbClr val="000000"/>
                </a:solidFill>
                <a:latin typeface="Courier New"/>
                <a:ea typeface="Courier New"/>
              </a:rPr>
              <a:t>  }</a:t>
            </a:r>
            <a:br>
              <a:rPr lang="es-ES" sz="2400" dirty="0"/>
            </a:br>
            <a:r>
              <a:rPr lang="es-ES" sz="2400" spc="-1" dirty="0">
                <a:solidFill>
                  <a:srgbClr val="000000"/>
                </a:solidFill>
                <a:latin typeface="Courier New"/>
                <a:ea typeface="Courier New"/>
              </a:rPr>
              <a:t>  </a:t>
            </a:r>
            <a:r>
              <a:rPr lang="es-ES" sz="2400" b="1" spc="-1" dirty="0" err="1">
                <a:solidFill>
                  <a:srgbClr val="941EDF"/>
                </a:solidFill>
                <a:latin typeface="Courier New"/>
                <a:ea typeface="Courier New"/>
              </a:rPr>
              <a:t>public</a:t>
            </a:r>
            <a:r>
              <a:rPr lang="es-ES" sz="2400" b="1" spc="-1" dirty="0">
                <a:solidFill>
                  <a:srgbClr val="000000"/>
                </a:solidFill>
                <a:latin typeface="Courier New"/>
                <a:ea typeface="Courier New"/>
              </a:rPr>
              <a:t> </a:t>
            </a:r>
            <a:r>
              <a:rPr lang="es-ES" sz="2400" b="1" spc="-1" dirty="0" err="1">
                <a:solidFill>
                  <a:srgbClr val="941EDF"/>
                </a:solidFill>
                <a:latin typeface="Courier New"/>
                <a:ea typeface="Courier New"/>
              </a:rPr>
              <a:t>int</a:t>
            </a: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getSalary</a:t>
            </a:r>
            <a:r>
              <a:rPr lang="es-ES" sz="2400" b="1" spc="-1" dirty="0">
                <a:solidFill>
                  <a:srgbClr val="000000"/>
                </a:solidFill>
                <a:latin typeface="Courier New"/>
                <a:ea typeface="Courier New"/>
              </a:rPr>
              <a:t>() {</a:t>
            </a:r>
            <a:r>
              <a:rPr lang="es-ES" sz="2400" b="1" spc="-1" dirty="0">
                <a:solidFill>
                  <a:srgbClr val="E65D00"/>
                </a:solidFill>
                <a:latin typeface="Courier New"/>
                <a:ea typeface="Courier New"/>
              </a:rPr>
              <a:t>// implementamos la interfaz</a:t>
            </a:r>
            <a:br>
              <a:rPr lang="es-ES" sz="2400" dirty="0"/>
            </a:br>
            <a:r>
              <a:rPr lang="es-ES" sz="2400" b="1" spc="-1" dirty="0">
                <a:solidFill>
                  <a:srgbClr val="000000"/>
                </a:solidFill>
                <a:latin typeface="Courier New"/>
                <a:ea typeface="Courier New"/>
              </a:rPr>
              <a:t>     </a:t>
            </a:r>
            <a:r>
              <a:rPr lang="es-ES" sz="2400" b="1" spc="-1" dirty="0" err="1">
                <a:solidFill>
                  <a:srgbClr val="941EDF"/>
                </a:solidFill>
                <a:latin typeface="Courier New"/>
                <a:ea typeface="Courier New"/>
              </a:rPr>
              <a:t>return</a:t>
            </a: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salay</a:t>
            </a:r>
            <a:r>
              <a:rPr lang="es-ES" sz="2400" b="1" spc="-1" dirty="0">
                <a:solidFill>
                  <a:srgbClr val="000000"/>
                </a:solidFill>
                <a:latin typeface="Courier New"/>
                <a:ea typeface="Courier New"/>
              </a:rPr>
              <a:t>;        </a:t>
            </a:r>
            <a:r>
              <a:rPr lang="es-ES" sz="2400" b="1" spc="-1" dirty="0">
                <a:solidFill>
                  <a:srgbClr val="E65D00"/>
                </a:solidFill>
                <a:latin typeface="Courier New"/>
                <a:ea typeface="Courier New"/>
              </a:rPr>
              <a:t>// podrían haber varios métodos</a:t>
            </a:r>
            <a:br>
              <a:rPr lang="es-ES" sz="2400" dirty="0"/>
            </a:br>
            <a:r>
              <a:rPr lang="es-ES" sz="2400" b="1" spc="-1" dirty="0">
                <a:solidFill>
                  <a:srgbClr val="000000"/>
                </a:solidFill>
                <a:latin typeface="Courier New"/>
                <a:ea typeface="Courier New"/>
              </a:rPr>
              <a:t>  }                            </a:t>
            </a:r>
            <a:r>
              <a:rPr lang="es-ES" sz="2400" spc="-1" dirty="0">
                <a:solidFill>
                  <a:srgbClr val="000000"/>
                </a:solidFill>
                <a:latin typeface="Courier New"/>
                <a:ea typeface="Courier New"/>
              </a:rPr>
              <a:t>        </a:t>
            </a:r>
            <a:br>
              <a:rPr lang="es-ES" sz="2400" dirty="0"/>
            </a:b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private</a:t>
            </a:r>
            <a:r>
              <a:rPr lang="es-ES" sz="2400" spc="-1" dirty="0">
                <a:solidFill>
                  <a:srgbClr val="000000"/>
                </a:solidFill>
                <a:latin typeface="Courier New"/>
                <a:ea typeface="Courier New"/>
              </a:rPr>
              <a:t> </a:t>
            </a:r>
            <a:r>
              <a:rPr lang="es-ES" sz="2400" spc="-1" dirty="0" err="1">
                <a:solidFill>
                  <a:srgbClr val="941EDF"/>
                </a:solidFill>
                <a:latin typeface="Courier New"/>
                <a:ea typeface="Courier New"/>
              </a:rPr>
              <a:t>int</a:t>
            </a:r>
            <a:r>
              <a:rPr lang="es-ES" sz="2400" spc="-1" dirty="0">
                <a:solidFill>
                  <a:srgbClr val="000000"/>
                </a:solidFill>
                <a:latin typeface="Courier New"/>
                <a:ea typeface="Courier New"/>
              </a:rPr>
              <a:t> </a:t>
            </a:r>
            <a:r>
              <a:rPr lang="es-ES" sz="2400" spc="-1" dirty="0" err="1">
                <a:solidFill>
                  <a:srgbClr val="000000"/>
                </a:solidFill>
                <a:latin typeface="Courier New"/>
                <a:ea typeface="Courier New"/>
              </a:rPr>
              <a:t>salary</a:t>
            </a:r>
            <a:r>
              <a:rPr lang="es-ES" sz="2400" spc="-1" dirty="0">
                <a:solidFill>
                  <a:srgbClr val="000000"/>
                </a:solidFill>
                <a:latin typeface="Courier New"/>
                <a:ea typeface="Courier New"/>
              </a:rPr>
              <a:t>;</a:t>
            </a:r>
            <a:br>
              <a:rPr lang="es-ES" sz="2400" dirty="0"/>
            </a:br>
            <a:r>
              <a:rPr lang="es-ES" sz="2400" spc="-1" dirty="0">
                <a:solidFill>
                  <a:srgbClr val="000000"/>
                </a:solidFill>
                <a:latin typeface="Courier New"/>
                <a:ea typeface="Courier New"/>
              </a:rPr>
              <a:t>}</a:t>
            </a:r>
            <a:endParaRPr lang="es-ES" sz="2400" spc="-1" dirty="0">
              <a:latin typeface="Arial"/>
            </a:endParaRPr>
          </a:p>
        </p:txBody>
      </p:sp>
      <p:sp>
        <p:nvSpPr>
          <p:cNvPr id="3" name="Footer Placeholder 2">
            <a:extLst>
              <a:ext uri="{FF2B5EF4-FFF2-40B4-BE49-F238E27FC236}">
                <a16:creationId xmlns:a16="http://schemas.microsoft.com/office/drawing/2014/main" id="{EF13774D-2BDC-2149-8453-E9F017FD5EEB}"/>
              </a:ext>
            </a:extLst>
          </p:cNvPr>
          <p:cNvSpPr>
            <a:spLocks noGrp="1"/>
          </p:cNvSpPr>
          <p:nvPr>
            <p:ph type="ftr" sz="quarter" idx="11"/>
          </p:nvPr>
        </p:nvSpPr>
        <p:spPr/>
        <p:txBody>
          <a:bodyPr/>
          <a:lstStyle/>
          <a:p>
            <a:r>
              <a:rPr lang="es-ES_tradnl"/>
              <a:t>ELO329: Agustín J. González</a:t>
            </a:r>
            <a:endParaRPr lang="es-ES_tradnl" dirty="0"/>
          </a:p>
        </p:txBody>
      </p:sp>
      <p:sp>
        <p:nvSpPr>
          <p:cNvPr id="4" name="Slide Number Placeholder 3">
            <a:extLst>
              <a:ext uri="{FF2B5EF4-FFF2-40B4-BE49-F238E27FC236}">
                <a16:creationId xmlns:a16="http://schemas.microsoft.com/office/drawing/2014/main" id="{C7D55E25-D15F-9842-9656-2DD54F494F01}"/>
              </a:ext>
            </a:extLst>
          </p:cNvPr>
          <p:cNvSpPr>
            <a:spLocks noGrp="1"/>
          </p:cNvSpPr>
          <p:nvPr>
            <p:ph type="sldNum" sz="quarter" idx="12"/>
          </p:nvPr>
        </p:nvSpPr>
        <p:spPr/>
        <p:txBody>
          <a:bodyPr/>
          <a:lstStyle/>
          <a:p>
            <a:fld id="{3AA8B298-836D-BF4F-8BF0-A4B0B62BAAF1}" type="slidenum">
              <a:rPr lang="es-ES_tradnl" smtClean="0"/>
              <a:pPr/>
              <a:t>6</a:t>
            </a:fld>
            <a:endParaRPr lang="es-ES_tradnl"/>
          </a:p>
        </p:txBody>
      </p:sp>
    </p:spTree>
    <p:extLst>
      <p:ext uri="{BB962C8B-B14F-4D97-AF65-F5344CB8AC3E}">
        <p14:creationId xmlns:p14="http://schemas.microsoft.com/office/powerpoint/2010/main" val="68478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8924-81AD-D345-9CE2-2EC46775284C}"/>
              </a:ext>
            </a:extLst>
          </p:cNvPr>
          <p:cNvSpPr>
            <a:spLocks noGrp="1"/>
          </p:cNvSpPr>
          <p:nvPr>
            <p:ph type="title"/>
          </p:nvPr>
        </p:nvSpPr>
        <p:spPr/>
        <p:txBody>
          <a:bodyPr/>
          <a:lstStyle/>
          <a:p>
            <a:r>
              <a:rPr lang="es-ES" dirty="0"/>
              <a:t>Interfaces: Ejemplo 2</a:t>
            </a:r>
            <a:endParaRPr lang="es-ES_tradnl" dirty="0"/>
          </a:p>
        </p:txBody>
      </p:sp>
      <p:sp>
        <p:nvSpPr>
          <p:cNvPr id="3" name="Content Placeholder 2">
            <a:extLst>
              <a:ext uri="{FF2B5EF4-FFF2-40B4-BE49-F238E27FC236}">
                <a16:creationId xmlns:a16="http://schemas.microsoft.com/office/drawing/2014/main" id="{CBC8877B-3B40-9149-8175-826C111B4919}"/>
              </a:ext>
            </a:extLst>
          </p:cNvPr>
          <p:cNvSpPr>
            <a:spLocks noGrp="1"/>
          </p:cNvSpPr>
          <p:nvPr>
            <p:ph idx="1"/>
          </p:nvPr>
        </p:nvSpPr>
        <p:spPr/>
        <p:txBody>
          <a:bodyPr>
            <a:normAutofit fontScale="92500" lnSpcReduction="10000"/>
          </a:bodyPr>
          <a:lstStyle/>
          <a:p>
            <a:pPr>
              <a:buFont typeface="+mj-lt"/>
              <a:buAutoNum type="arabicPeriod"/>
            </a:pPr>
            <a:r>
              <a:rPr lang="es-ES" dirty="0"/>
              <a:t>Debemos atender dos cosas:</a:t>
            </a:r>
          </a:p>
          <a:p>
            <a:pPr lvl="1"/>
            <a:r>
              <a:rPr lang="es-ES" dirty="0"/>
              <a:t>Si la interfaz no existe en el lenguaje, la debemos definir.</a:t>
            </a:r>
          </a:p>
          <a:p>
            <a:pPr lvl="1"/>
            <a:r>
              <a:rPr lang="es-ES" dirty="0"/>
              <a:t>Definición de una interfaz, en un archivo de nombre </a:t>
            </a:r>
            <a:r>
              <a:rPr lang="es-ES" dirty="0" err="1"/>
              <a:t>Comparable.java</a:t>
            </a:r>
            <a:r>
              <a:rPr lang="es-ES" dirty="0"/>
              <a:t>, poner:</a:t>
            </a:r>
            <a:br>
              <a:rPr lang="es-ES" dirty="0"/>
            </a:br>
            <a:r>
              <a:rPr lang="es-ES" b="1" spc="-1" dirty="0" err="1">
                <a:solidFill>
                  <a:srgbClr val="941EDF"/>
                </a:solidFill>
                <a:latin typeface="Courier New"/>
                <a:ea typeface="Courier New"/>
              </a:rPr>
              <a:t>public</a:t>
            </a:r>
            <a:r>
              <a:rPr lang="es-ES" b="1" spc="-1" dirty="0">
                <a:solidFill>
                  <a:srgbClr val="000000"/>
                </a:solidFill>
                <a:latin typeface="Courier New"/>
                <a:ea typeface="Courier New"/>
              </a:rPr>
              <a:t> </a:t>
            </a:r>
            <a:r>
              <a:rPr lang="es-ES" b="1" spc="-1" dirty="0">
                <a:solidFill>
                  <a:srgbClr val="941EDF"/>
                </a:solidFill>
                <a:latin typeface="Courier New"/>
                <a:ea typeface="Courier New"/>
              </a:rPr>
              <a:t>interface</a:t>
            </a:r>
            <a:r>
              <a:rPr lang="es-ES" b="1" spc="-1" dirty="0">
                <a:solidFill>
                  <a:srgbClr val="000000"/>
                </a:solidFill>
                <a:latin typeface="Courier New"/>
                <a:ea typeface="Courier New"/>
              </a:rPr>
              <a:t> Comparable {</a:t>
            </a:r>
            <a:br>
              <a:rPr lang="es-ES" dirty="0"/>
            </a:br>
            <a:r>
              <a:rPr lang="es-ES" b="1" spc="-1" dirty="0">
                <a:solidFill>
                  <a:srgbClr val="000000"/>
                </a:solidFill>
                <a:latin typeface="Courier New"/>
                <a:ea typeface="Courier New"/>
              </a:rPr>
              <a:t>    </a:t>
            </a:r>
            <a:r>
              <a:rPr lang="es-ES" b="1" spc="-1" dirty="0" err="1">
                <a:solidFill>
                  <a:srgbClr val="941EDF"/>
                </a:solidFill>
                <a:latin typeface="Courier New"/>
                <a:ea typeface="Courier New"/>
              </a:rPr>
              <a:t>int</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compareTo</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Object</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other</a:t>
            </a:r>
            <a:r>
              <a:rPr lang="es-ES" b="1" spc="-1" dirty="0">
                <a:solidFill>
                  <a:srgbClr val="000000"/>
                </a:solidFill>
                <a:latin typeface="Courier New"/>
                <a:ea typeface="Courier New"/>
              </a:rPr>
              <a:t>);</a:t>
            </a:r>
            <a:br>
              <a:rPr lang="es-ES" dirty="0"/>
            </a:br>
            <a:r>
              <a:rPr lang="es-ES" b="1" spc="-1" dirty="0">
                <a:solidFill>
                  <a:srgbClr val="000000"/>
                </a:solidFill>
                <a:latin typeface="Courier New"/>
                <a:ea typeface="Courier New"/>
              </a:rPr>
              <a:t>}  </a:t>
            </a:r>
            <a:r>
              <a:rPr lang="es-ES" spc="-1" dirty="0">
                <a:solidFill>
                  <a:srgbClr val="000000"/>
                </a:solidFill>
                <a:latin typeface="Courier New"/>
                <a:ea typeface="Courier New"/>
              </a:rPr>
              <a:t>// Esta interfaz está ya definida en </a:t>
            </a:r>
            <a:r>
              <a:rPr lang="es-ES" spc="-1" dirty="0" err="1">
                <a:solidFill>
                  <a:srgbClr val="000000"/>
                </a:solidFill>
                <a:latin typeface="Courier New"/>
                <a:ea typeface="Courier New"/>
              </a:rPr>
              <a:t>java.lang</a:t>
            </a:r>
            <a:br>
              <a:rPr lang="es-ES" spc="-1" dirty="0">
                <a:solidFill>
                  <a:srgbClr val="000000"/>
                </a:solidFill>
                <a:latin typeface="Courier New"/>
                <a:ea typeface="Courier New"/>
              </a:rPr>
            </a:br>
            <a:endParaRPr lang="es-ES" dirty="0"/>
          </a:p>
          <a:p>
            <a:pPr>
              <a:buFont typeface="+mj-lt"/>
              <a:buAutoNum type="arabicPeriod"/>
            </a:pPr>
            <a:r>
              <a:rPr lang="es-ES" dirty="0"/>
              <a:t>Luego debemos implementar la interfaz en alguna clase.</a:t>
            </a:r>
          </a:p>
          <a:p>
            <a:pPr marL="313200" lvl="1" indent="0">
              <a:buNone/>
            </a:pPr>
            <a:r>
              <a:rPr lang="es-ES" dirty="0"/>
              <a:t>Implementación de una interfaz:</a:t>
            </a:r>
          </a:p>
          <a:p>
            <a:pPr marL="313200" lvl="1" indent="0">
              <a:buNone/>
            </a:pPr>
            <a:r>
              <a:rPr lang="en-GB" b="1" spc="-1" dirty="0">
                <a:solidFill>
                  <a:srgbClr val="941EDF"/>
                </a:solidFill>
                <a:latin typeface="Courier New"/>
                <a:ea typeface="Courier New"/>
              </a:rPr>
              <a:t>class</a:t>
            </a:r>
            <a:r>
              <a:rPr lang="en-GB" b="1" spc="-1" dirty="0">
                <a:solidFill>
                  <a:srgbClr val="000000"/>
                </a:solidFill>
                <a:latin typeface="Courier New"/>
                <a:ea typeface="Courier New"/>
              </a:rPr>
              <a:t> Employee </a:t>
            </a:r>
            <a:r>
              <a:rPr lang="en-GB" b="1" spc="-1" dirty="0">
                <a:solidFill>
                  <a:srgbClr val="941EDF"/>
                </a:solidFill>
                <a:latin typeface="Courier New"/>
                <a:ea typeface="Courier New"/>
              </a:rPr>
              <a:t>implements</a:t>
            </a:r>
            <a:r>
              <a:rPr lang="en-GB" b="1" spc="-1" dirty="0">
                <a:solidFill>
                  <a:srgbClr val="000000"/>
                </a:solidFill>
                <a:latin typeface="Courier New"/>
                <a:ea typeface="Courier New"/>
              </a:rPr>
              <a:t> Comparable</a:t>
            </a:r>
            <a:r>
              <a:rPr lang="en-GB" spc="-1" dirty="0">
                <a:solidFill>
                  <a:srgbClr val="000000"/>
                </a:solidFill>
                <a:latin typeface="Courier New"/>
                <a:ea typeface="Courier New"/>
              </a:rPr>
              <a:t> {</a:t>
            </a:r>
            <a:br>
              <a:rPr lang="en-GB" dirty="0"/>
            </a:br>
            <a:r>
              <a:rPr lang="en-GB" spc="-1" dirty="0">
                <a:solidFill>
                  <a:srgbClr val="000000"/>
                </a:solidFill>
                <a:latin typeface="Courier New"/>
                <a:ea typeface="Courier New"/>
              </a:rPr>
              <a:t>    ....</a:t>
            </a:r>
            <a:br>
              <a:rPr lang="en-GB" dirty="0"/>
            </a:br>
            <a:r>
              <a:rPr lang="en-GB" spc="-1" dirty="0">
                <a:solidFill>
                  <a:srgbClr val="000000"/>
                </a:solidFill>
                <a:latin typeface="Courier New"/>
                <a:ea typeface="Courier New"/>
              </a:rPr>
              <a:t>  </a:t>
            </a:r>
            <a:r>
              <a:rPr lang="en-GB" b="1" spc="-1" dirty="0">
                <a:solidFill>
                  <a:srgbClr val="941EDF"/>
                </a:solidFill>
                <a:latin typeface="Courier New"/>
                <a:ea typeface="Courier New"/>
              </a:rPr>
              <a:t>public</a:t>
            </a:r>
            <a:r>
              <a:rPr lang="en-GB" b="1" spc="-1" dirty="0">
                <a:solidFill>
                  <a:srgbClr val="000000"/>
                </a:solidFill>
                <a:latin typeface="Courier New"/>
                <a:ea typeface="Courier New"/>
              </a:rPr>
              <a:t> </a:t>
            </a:r>
            <a:r>
              <a:rPr lang="en-GB" b="1" spc="-1" dirty="0">
                <a:solidFill>
                  <a:srgbClr val="941EDF"/>
                </a:solidFill>
                <a:latin typeface="Courier New"/>
                <a:ea typeface="Courier New"/>
              </a:rPr>
              <a:t>int</a:t>
            </a:r>
            <a:r>
              <a:rPr lang="en-GB" b="1" spc="-1" dirty="0">
                <a:solidFill>
                  <a:srgbClr val="000000"/>
                </a:solidFill>
                <a:latin typeface="Courier New"/>
                <a:ea typeface="Courier New"/>
              </a:rPr>
              <a:t> </a:t>
            </a:r>
            <a:r>
              <a:rPr lang="en-GB" b="1" spc="-1" dirty="0" err="1">
                <a:solidFill>
                  <a:srgbClr val="000000"/>
                </a:solidFill>
                <a:latin typeface="Courier New"/>
                <a:ea typeface="Courier New"/>
              </a:rPr>
              <a:t>compareTo</a:t>
            </a:r>
            <a:r>
              <a:rPr lang="en-GB" b="1" spc="-1" dirty="0">
                <a:solidFill>
                  <a:srgbClr val="000000"/>
                </a:solidFill>
                <a:latin typeface="Courier New"/>
                <a:ea typeface="Courier New"/>
              </a:rPr>
              <a:t>(Object other)</a:t>
            </a:r>
            <a:r>
              <a:rPr lang="en-GB" spc="-1" dirty="0">
                <a:solidFill>
                  <a:srgbClr val="000000"/>
                </a:solidFill>
                <a:latin typeface="Courier New"/>
                <a:ea typeface="Courier New"/>
              </a:rPr>
              <a:t> {</a:t>
            </a:r>
            <a:br>
              <a:rPr lang="en-GB" dirty="0"/>
            </a:br>
            <a:r>
              <a:rPr lang="en-GB" spc="-1" dirty="0">
                <a:solidFill>
                  <a:srgbClr val="000000"/>
                </a:solidFill>
                <a:latin typeface="Courier New"/>
                <a:ea typeface="Courier New"/>
              </a:rPr>
              <a:t>     </a:t>
            </a:r>
            <a:r>
              <a:rPr lang="en-GB" b="1" spc="-1" dirty="0">
                <a:solidFill>
                  <a:srgbClr val="000000"/>
                </a:solidFill>
                <a:latin typeface="Courier New"/>
                <a:ea typeface="Courier New"/>
              </a:rPr>
              <a:t>....</a:t>
            </a:r>
            <a:r>
              <a:rPr lang="en-GB" b="1" spc="-1" dirty="0">
                <a:solidFill>
                  <a:srgbClr val="E65D00"/>
                </a:solidFill>
                <a:latin typeface="Courier New"/>
                <a:ea typeface="Courier New"/>
              </a:rPr>
              <a:t>// </a:t>
            </a:r>
            <a:r>
              <a:rPr lang="en-GB" b="1" spc="-1" dirty="0" err="1">
                <a:solidFill>
                  <a:srgbClr val="E65D00"/>
                </a:solidFill>
                <a:latin typeface="Courier New"/>
                <a:ea typeface="Courier New"/>
              </a:rPr>
              <a:t>implementación</a:t>
            </a:r>
            <a:br>
              <a:rPr lang="en-GB" dirty="0"/>
            </a:br>
            <a:r>
              <a:rPr lang="en-GB" spc="-1" dirty="0">
                <a:solidFill>
                  <a:srgbClr val="000000"/>
                </a:solidFill>
                <a:latin typeface="Courier New"/>
                <a:ea typeface="Courier New"/>
              </a:rPr>
              <a:t>  }</a:t>
            </a:r>
            <a:br>
              <a:rPr lang="en-GB" dirty="0"/>
            </a:br>
            <a:r>
              <a:rPr lang="en-GB" spc="-1" dirty="0">
                <a:solidFill>
                  <a:srgbClr val="000000"/>
                </a:solidFill>
                <a:latin typeface="Courier New"/>
                <a:ea typeface="Courier New"/>
              </a:rPr>
              <a:t>}</a:t>
            </a:r>
            <a:endParaRPr lang="es-ES" dirty="0"/>
          </a:p>
        </p:txBody>
      </p:sp>
      <p:sp>
        <p:nvSpPr>
          <p:cNvPr id="4" name="Footer Placeholder 3">
            <a:extLst>
              <a:ext uri="{FF2B5EF4-FFF2-40B4-BE49-F238E27FC236}">
                <a16:creationId xmlns:a16="http://schemas.microsoft.com/office/drawing/2014/main" id="{29BE81C3-CF99-8346-9709-755393126CDF}"/>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7F54E730-C3B9-F64D-A35C-4691C5122E2E}"/>
              </a:ext>
            </a:extLst>
          </p:cNvPr>
          <p:cNvSpPr>
            <a:spLocks noGrp="1"/>
          </p:cNvSpPr>
          <p:nvPr>
            <p:ph type="sldNum" sz="quarter" idx="12"/>
          </p:nvPr>
        </p:nvSpPr>
        <p:spPr/>
        <p:txBody>
          <a:bodyPr/>
          <a:lstStyle/>
          <a:p>
            <a:fld id="{3AA8B298-836D-BF4F-8BF0-A4B0B62BAAF1}" type="slidenum">
              <a:rPr lang="es-ES_tradnl" smtClean="0"/>
              <a:pPr/>
              <a:t>7</a:t>
            </a:fld>
            <a:endParaRPr lang="es-ES_tradnl"/>
          </a:p>
        </p:txBody>
      </p:sp>
    </p:spTree>
    <p:extLst>
      <p:ext uri="{BB962C8B-B14F-4D97-AF65-F5344CB8AC3E}">
        <p14:creationId xmlns:p14="http://schemas.microsoft.com/office/powerpoint/2010/main" val="38293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03A2-3401-7445-BB5A-394AAFA8C2BE}"/>
              </a:ext>
            </a:extLst>
          </p:cNvPr>
          <p:cNvSpPr>
            <a:spLocks noGrp="1"/>
          </p:cNvSpPr>
          <p:nvPr>
            <p:ph type="title"/>
          </p:nvPr>
        </p:nvSpPr>
        <p:spPr/>
        <p:txBody>
          <a:bodyPr/>
          <a:lstStyle/>
          <a:p>
            <a:r>
              <a:rPr lang="es-ES" dirty="0"/>
              <a:t>Ejemplo 3: uso de interfaces</a:t>
            </a:r>
            <a:endParaRPr lang="es-ES_tradnl" dirty="0"/>
          </a:p>
        </p:txBody>
      </p:sp>
      <p:sp>
        <p:nvSpPr>
          <p:cNvPr id="3" name="Content Placeholder 2">
            <a:extLst>
              <a:ext uri="{FF2B5EF4-FFF2-40B4-BE49-F238E27FC236}">
                <a16:creationId xmlns:a16="http://schemas.microsoft.com/office/drawing/2014/main" id="{560FF4A6-7DD9-E241-A946-81AE9351E82E}"/>
              </a:ext>
            </a:extLst>
          </p:cNvPr>
          <p:cNvSpPr>
            <a:spLocks noGrp="1"/>
          </p:cNvSpPr>
          <p:nvPr>
            <p:ph idx="1"/>
          </p:nvPr>
        </p:nvSpPr>
        <p:spPr/>
        <p:txBody>
          <a:bodyPr/>
          <a:lstStyle/>
          <a:p>
            <a:r>
              <a:rPr lang="es-ES" dirty="0"/>
              <a:t>Consideremos la extensión de la clase </a:t>
            </a:r>
            <a:r>
              <a:rPr lang="es-ES" dirty="0" err="1"/>
              <a:t>Employee</a:t>
            </a:r>
            <a:r>
              <a:rPr lang="es-ES" dirty="0"/>
              <a:t> para  ordenar arreglos de empleados según su salario.</a:t>
            </a:r>
          </a:p>
          <a:p>
            <a:r>
              <a:rPr lang="es-ES" dirty="0"/>
              <a:t>La interfaz Comparable ya está definida en el lenguaje, luego solo debemos implementarla.</a:t>
            </a:r>
          </a:p>
          <a:p>
            <a:r>
              <a:rPr lang="es-ES" dirty="0"/>
              <a:t>Ver </a:t>
            </a:r>
            <a:r>
              <a:rPr lang="es-ES" dirty="0">
                <a:hlinkClick r:id="rId2"/>
              </a:rPr>
              <a:t>EmployeeSortTest.java</a:t>
            </a:r>
            <a:endParaRPr lang="es-ES" dirty="0"/>
          </a:p>
          <a:p>
            <a:r>
              <a:rPr lang="es-ES" dirty="0"/>
              <a:t>Ver documentación de </a:t>
            </a:r>
            <a:r>
              <a:rPr lang="es-ES" dirty="0">
                <a:hlinkClick r:id="rId3"/>
              </a:rPr>
              <a:t>clase Arrays</a:t>
            </a:r>
            <a:r>
              <a:rPr lang="es-ES" dirty="0"/>
              <a:t> e interfaz </a:t>
            </a:r>
            <a:r>
              <a:rPr lang="es-ES" dirty="0">
                <a:hlinkClick r:id="rId4"/>
              </a:rPr>
              <a:t>Comparable</a:t>
            </a:r>
            <a:r>
              <a:rPr lang="es-ES" dirty="0"/>
              <a:t>. Notar el métodos estático “</a:t>
            </a:r>
            <a:r>
              <a:rPr lang="es-ES" dirty="0" err="1"/>
              <a:t>sort</a:t>
            </a:r>
            <a:r>
              <a:rPr lang="es-ES" dirty="0"/>
              <a:t>(</a:t>
            </a:r>
            <a:r>
              <a:rPr lang="es-ES" dirty="0" err="1"/>
              <a:t>Object</a:t>
            </a:r>
            <a:r>
              <a:rPr lang="es-ES" dirty="0"/>
              <a:t>[ ] a)” de la clase </a:t>
            </a:r>
            <a:r>
              <a:rPr lang="es-ES" dirty="0" err="1"/>
              <a:t>Arrays</a:t>
            </a:r>
            <a:r>
              <a:rPr lang="es-ES" dirty="0"/>
              <a:t>. </a:t>
            </a:r>
          </a:p>
          <a:p>
            <a:r>
              <a:rPr lang="es-ES" spc="-1" dirty="0">
                <a:latin typeface="Arial"/>
              </a:rPr>
              <a:t>No se permite crear instancias (objetos) de una Interfaz. Por la misma razón que no se puede crear instancias de clases abstractas. No se tienen la implementaciones.</a:t>
            </a:r>
          </a:p>
          <a:p>
            <a:r>
              <a:rPr lang="es-ES" dirty="0"/>
              <a:t>new Comparable();   // </a:t>
            </a:r>
            <a:r>
              <a:rPr lang="es-ES" dirty="0">
                <a:solidFill>
                  <a:srgbClr val="FF0000"/>
                </a:solidFill>
              </a:rPr>
              <a:t>es un error!</a:t>
            </a:r>
          </a:p>
        </p:txBody>
      </p:sp>
      <p:sp>
        <p:nvSpPr>
          <p:cNvPr id="4" name="Footer Placeholder 3">
            <a:extLst>
              <a:ext uri="{FF2B5EF4-FFF2-40B4-BE49-F238E27FC236}">
                <a16:creationId xmlns:a16="http://schemas.microsoft.com/office/drawing/2014/main" id="{BBD9F404-1C90-C94D-94E7-3EB74AAFBE2A}"/>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9D934F27-0A36-1C4E-B5F9-32372483FD07}"/>
              </a:ext>
            </a:extLst>
          </p:cNvPr>
          <p:cNvSpPr>
            <a:spLocks noGrp="1"/>
          </p:cNvSpPr>
          <p:nvPr>
            <p:ph type="sldNum" sz="quarter" idx="12"/>
          </p:nvPr>
        </p:nvSpPr>
        <p:spPr/>
        <p:txBody>
          <a:bodyPr/>
          <a:lstStyle/>
          <a:p>
            <a:fld id="{3AA8B298-836D-BF4F-8BF0-A4B0B62BAAF1}" type="slidenum">
              <a:rPr lang="es-ES_tradnl" smtClean="0"/>
              <a:pPr/>
              <a:t>8</a:t>
            </a:fld>
            <a:endParaRPr lang="es-ES_tradnl"/>
          </a:p>
        </p:txBody>
      </p:sp>
    </p:spTree>
    <p:extLst>
      <p:ext uri="{BB962C8B-B14F-4D97-AF65-F5344CB8AC3E}">
        <p14:creationId xmlns:p14="http://schemas.microsoft.com/office/powerpoint/2010/main" val="52457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295B-B5BD-CB4C-B61D-5C4E6C630DBC}"/>
              </a:ext>
            </a:extLst>
          </p:cNvPr>
          <p:cNvSpPr>
            <a:spLocks noGrp="1"/>
          </p:cNvSpPr>
          <p:nvPr>
            <p:ph type="title"/>
          </p:nvPr>
        </p:nvSpPr>
        <p:spPr/>
        <p:txBody>
          <a:bodyPr/>
          <a:lstStyle/>
          <a:p>
            <a:r>
              <a:rPr lang="es-ES" dirty="0"/>
              <a:t>Interfaces (cont.)‏</a:t>
            </a:r>
            <a:endParaRPr lang="es-ES_tradnl" dirty="0"/>
          </a:p>
        </p:txBody>
      </p:sp>
      <p:sp>
        <p:nvSpPr>
          <p:cNvPr id="3" name="Content Placeholder 2">
            <a:extLst>
              <a:ext uri="{FF2B5EF4-FFF2-40B4-BE49-F238E27FC236}">
                <a16:creationId xmlns:a16="http://schemas.microsoft.com/office/drawing/2014/main" id="{33224732-F80D-E54D-9DB1-4A5D4E51BB04}"/>
              </a:ext>
            </a:extLst>
          </p:cNvPr>
          <p:cNvSpPr>
            <a:spLocks noGrp="1"/>
          </p:cNvSpPr>
          <p:nvPr>
            <p:ph idx="1"/>
          </p:nvPr>
        </p:nvSpPr>
        <p:spPr/>
        <p:txBody>
          <a:bodyPr>
            <a:normAutofit/>
          </a:bodyPr>
          <a:lstStyle/>
          <a:p>
            <a:r>
              <a:rPr lang="es-ES" dirty="0"/>
              <a:t>En Java cada clase puede heredar de solo una clase, pero puede implementar varias interfaces. </a:t>
            </a:r>
          </a:p>
          <a:p>
            <a:r>
              <a:rPr lang="es-ES" dirty="0"/>
              <a:t>Cuando existe relación es-un con varias categorías del mundo real, usamos herencia con una de ellas e interfaces para exhibir el comportamiento esperado para las otras.</a:t>
            </a:r>
          </a:p>
          <a:p>
            <a:r>
              <a:rPr lang="es-ES" dirty="0">
                <a:solidFill>
                  <a:srgbClr val="FF0000"/>
                </a:solidFill>
              </a:rPr>
              <a:t>Todos los métodos de una Interfaz son públicos</a:t>
            </a:r>
            <a:r>
              <a:rPr lang="es-ES" dirty="0"/>
              <a:t>. No es necesario indicarlo.</a:t>
            </a:r>
          </a:p>
          <a:p>
            <a:r>
              <a:rPr lang="es-ES" dirty="0"/>
              <a:t>Pueden incluir </a:t>
            </a:r>
            <a:r>
              <a:rPr lang="es-ES" dirty="0">
                <a:solidFill>
                  <a:srgbClr val="FF0000"/>
                </a:solidFill>
              </a:rPr>
              <a:t>constantes</a:t>
            </a:r>
            <a:r>
              <a:rPr lang="es-ES" dirty="0"/>
              <a:t>. En este caso </a:t>
            </a:r>
            <a:r>
              <a:rPr lang="es-ES" dirty="0">
                <a:solidFill>
                  <a:srgbClr val="FF0000"/>
                </a:solidFill>
              </a:rPr>
              <a:t>son siempre </a:t>
            </a:r>
            <a:r>
              <a:rPr lang="es-ES" dirty="0" err="1">
                <a:solidFill>
                  <a:srgbClr val="FF0000"/>
                </a:solidFill>
              </a:rPr>
              <a:t>public</a:t>
            </a:r>
            <a:r>
              <a:rPr lang="es-ES" dirty="0">
                <a:solidFill>
                  <a:srgbClr val="FF0000"/>
                </a:solidFill>
              </a:rPr>
              <a:t> </a:t>
            </a:r>
            <a:r>
              <a:rPr lang="es-ES" dirty="0" err="1">
                <a:solidFill>
                  <a:srgbClr val="FF0000"/>
                </a:solidFill>
              </a:rPr>
              <a:t>static</a:t>
            </a:r>
            <a:r>
              <a:rPr lang="es-ES" dirty="0">
                <a:solidFill>
                  <a:srgbClr val="FF0000"/>
                </a:solidFill>
              </a:rPr>
              <a:t> final</a:t>
            </a:r>
            <a:r>
              <a:rPr lang="es-ES" dirty="0"/>
              <a:t>.</a:t>
            </a:r>
          </a:p>
          <a:p>
            <a:r>
              <a:rPr lang="es-ES" dirty="0"/>
              <a:t>Se cumple también el principio de sustitución. Instancias de la clase que implementa una Interfaz pueden ser referenciadas por una referencia a la interfaz. </a:t>
            </a:r>
          </a:p>
        </p:txBody>
      </p:sp>
      <p:sp>
        <p:nvSpPr>
          <p:cNvPr id="4" name="Footer Placeholder 3">
            <a:extLst>
              <a:ext uri="{FF2B5EF4-FFF2-40B4-BE49-F238E27FC236}">
                <a16:creationId xmlns:a16="http://schemas.microsoft.com/office/drawing/2014/main" id="{82F3421A-A96D-8942-B6C2-A753997E51BD}"/>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0712C47B-94DB-9E4C-8C11-225FE87BD849}"/>
              </a:ext>
            </a:extLst>
          </p:cNvPr>
          <p:cNvSpPr>
            <a:spLocks noGrp="1"/>
          </p:cNvSpPr>
          <p:nvPr>
            <p:ph type="sldNum" sz="quarter" idx="12"/>
          </p:nvPr>
        </p:nvSpPr>
        <p:spPr/>
        <p:txBody>
          <a:bodyPr/>
          <a:lstStyle/>
          <a:p>
            <a:fld id="{3AA8B298-836D-BF4F-8BF0-A4B0B62BAAF1}" type="slidenum">
              <a:rPr lang="es-ES_tradnl" smtClean="0"/>
              <a:pPr/>
              <a:t>9</a:t>
            </a:fld>
            <a:endParaRPr lang="es-ES_tradnl"/>
          </a:p>
        </p:txBody>
      </p:sp>
    </p:spTree>
    <p:extLst>
      <p:ext uri="{BB962C8B-B14F-4D97-AF65-F5344CB8AC3E}">
        <p14:creationId xmlns:p14="http://schemas.microsoft.com/office/powerpoint/2010/main" val="250389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P_Template_2022" id="{EF16D744-8F12-A949-9806-AE42449CCAFF}" vid="{36B2CFD3-DDCD-6242-8B0B-6D31F49772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934</TotalTime>
  <Words>1021</Words>
  <Application>Microsoft Macintosh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Wingdings</vt:lpstr>
      <vt:lpstr>Office Theme</vt:lpstr>
      <vt:lpstr>Interfaces (No es interfaz gráfica, es una alternativa a herencia múltiple)</vt:lpstr>
      <vt:lpstr>¿Qué queremos decir con interfaces?</vt:lpstr>
      <vt:lpstr>Interfaces</vt:lpstr>
      <vt:lpstr>Representación gráfica UML</vt:lpstr>
      <vt:lpstr>Interfaces: aspectos operativos</vt:lpstr>
      <vt:lpstr>Interfaces: Ejemplo 1</vt:lpstr>
      <vt:lpstr>Interfaces: Ejemplo 2</vt:lpstr>
      <vt:lpstr>Ejemplo 3: uso de interfaces</vt:lpstr>
      <vt:lpstr>Interfaces (cont.)‏</vt:lpstr>
      <vt:lpstr>Otro ejemplo de Interfaz: Timer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9: Multimedia en Redes de Computadores Aplicaciones Multimedia en Redes Streaming de Video almacenado</dc:title>
  <dc:creator>Agustin Gonzalez</dc:creator>
  <cp:lastModifiedBy>Agustin Gonzalez</cp:lastModifiedBy>
  <cp:revision>71</cp:revision>
  <dcterms:created xsi:type="dcterms:W3CDTF">2021-09-30T23:46:18Z</dcterms:created>
  <dcterms:modified xsi:type="dcterms:W3CDTF">2022-04-04T18:29:28Z</dcterms:modified>
</cp:coreProperties>
</file>