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115CFF"/>
    <a:srgbClr val="0C48C8"/>
    <a:srgbClr val="FFF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2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3CF70-D383-3348-876C-5F098F137B66}" type="datetimeFigureOut">
              <a:rPr lang="es-ES_tradnl" smtClean="0"/>
              <a:t>9/3/22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85C80-446B-5942-83E7-4391F67B2AC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51137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73B34-D30D-5B44-AAAE-CDAAFAB3F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9" y="367748"/>
            <a:ext cx="10754139" cy="3142215"/>
          </a:xfrm>
        </p:spPr>
        <p:txBody>
          <a:bodyPr anchor="b"/>
          <a:lstStyle>
            <a:lvl1pPr algn="ctr">
              <a:defRPr sz="60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3F77E-82C7-A14E-B67A-915A8DDD3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9" y="3602038"/>
            <a:ext cx="10668001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FEA5C-A8C2-7B45-A18A-46D6727F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5479-C77D-A847-BDA3-19943ED88B16}" type="datetime1">
              <a:rPr lang="en-US" smtClean="0"/>
              <a:t>3/9/22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C6FB4-760F-994B-ACCF-525A6DB64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AD2AA-C5E0-894A-96F9-0BE1C2E34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63BB-7F1F-1642-A831-14D86275FBA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999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6DA51-C3D9-FD47-BE47-35B9521B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34683E-8BA6-2548-9D99-CC067F918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B0B27-3B79-2542-937C-900A93930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C899-5271-A444-9098-9E120682D0B7}" type="datetime1">
              <a:rPr lang="en-US" smtClean="0"/>
              <a:t>3/9/22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241A4-4B4A-764C-9991-99B3822C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F9646-12CE-9743-AE0A-A744FFD6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63BB-7F1F-1642-A831-14D86275FBA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1209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587FB9-F05D-AF4E-8439-B82F8C555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49F8E-544C-8C41-B7EC-D502C7A1D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B1B98-0C1F-7248-BF8C-8CF9A2618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C309-83F3-4645-83AE-D544D96EA70B}" type="datetime1">
              <a:rPr lang="en-US" smtClean="0"/>
              <a:t>3/9/22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3C537-086D-DA4D-82F2-289F9A0C8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DFC63-6158-434D-8E37-A17C77F4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63BB-7F1F-1642-A831-14D86275FBA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06723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11360" y="436961"/>
            <a:ext cx="10363200" cy="27336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ctr">
              <a:defRPr/>
            </a:lvl1pPr>
          </a:lstStyle>
          <a:p>
            <a:r>
              <a:rPr lang="en-US" sz="3600" b="0" u="sng" strike="noStrike" spc="-1">
                <a:solidFill>
                  <a:srgbClr val="0000CC"/>
                </a:solidFill>
                <a:uFillTx/>
                <a:latin typeface="FreeSans"/>
              </a:rPr>
              <a:t>Click to edit Master title style</a:t>
            </a:r>
            <a:endParaRPr lang="es-ES" sz="3600" b="0" u="sng" strike="noStrike" spc="-1" dirty="0">
              <a:solidFill>
                <a:srgbClr val="0000CC"/>
              </a:solidFill>
              <a:uFillTx/>
              <a:latin typeface="FreeSans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711360" y="3597964"/>
            <a:ext cx="10858560" cy="264191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ts val="598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lvl1pPr>
          </a:lstStyle>
          <a:p>
            <a:pPr algn="ctr">
              <a:spcBef>
                <a:spcPts val="598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FreeSans"/>
              </a:rPr>
              <a:t>Click to edit Master subtitle style</a:t>
            </a:r>
            <a:endParaRPr lang="es-ES" sz="2400" b="0" strike="noStrike" spc="-1" dirty="0">
              <a:solidFill>
                <a:srgbClr val="000000"/>
              </a:solidFill>
              <a:latin typeface="FreeSans"/>
            </a:endParaRPr>
          </a:p>
        </p:txBody>
      </p:sp>
    </p:spTree>
    <p:extLst>
      <p:ext uri="{BB962C8B-B14F-4D97-AF65-F5344CB8AC3E}">
        <p14:creationId xmlns:p14="http://schemas.microsoft.com/office/powerpoint/2010/main" val="414487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11360" y="228240"/>
            <a:ext cx="10363200" cy="871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3600" b="0" u="sng" strike="noStrike" spc="-1">
                <a:solidFill>
                  <a:srgbClr val="0000CC"/>
                </a:solidFill>
                <a:uFillTx/>
                <a:latin typeface="FreeSans"/>
              </a:rPr>
              <a:t>Click to edit Master title style</a:t>
            </a:r>
            <a:endParaRPr lang="es-ES" sz="3600" b="0" u="sng" strike="noStrike" spc="-1">
              <a:solidFill>
                <a:srgbClr val="0000CC"/>
              </a:solidFill>
              <a:uFillTx/>
              <a:latin typeface="Free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711360" y="1195560"/>
            <a:ext cx="10858560" cy="5044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/>
            <a:r>
              <a:rPr lang="en-US" sz="2400" b="0" strike="noStrike" spc="-1">
                <a:solidFill>
                  <a:srgbClr val="000000"/>
                </a:solidFill>
                <a:latin typeface="FreeSans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46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FE489-79E9-6A48-8015-BD52FCEA8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6844"/>
          </a:xfrm>
        </p:spPr>
        <p:txBody>
          <a:bodyPr/>
          <a:lstStyle>
            <a:lvl1pPr>
              <a:defRPr u="sng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871A3-E32E-5A49-99CD-2D9942A0B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970"/>
            <a:ext cx="10515600" cy="5124380"/>
          </a:xfrm>
        </p:spPr>
        <p:txBody>
          <a:bodyPr/>
          <a:lstStyle>
            <a:lvl1pPr marL="552600" indent="-552600">
              <a:buClr>
                <a:srgbClr val="0000CC"/>
              </a:buClr>
              <a:buFont typeface="Wingdings" pitchFamily="2" charset="2"/>
              <a:buChar char="q"/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56100" indent="-342900">
              <a:lnSpc>
                <a:spcPct val="100000"/>
              </a:lnSpc>
              <a:spcBef>
                <a:spcPts val="500"/>
              </a:spcBef>
              <a:buClr>
                <a:srgbClr val="0000CC"/>
              </a:buClr>
              <a:buSzPct val="130000"/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Clr>
                <a:srgbClr val="0000CC"/>
              </a:buClr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00CC"/>
              </a:buClr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00CC"/>
              </a:buClr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C44E0-6DA2-0B48-A84E-4C079EDE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3AB5-56DF-E447-8EA6-C055113EA079}" type="datetime1">
              <a:rPr lang="en-US" smtClean="0"/>
              <a:t>3/9/22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1026C-BA1E-BF47-969A-10C5E06E0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47D90-5D7A-7B4D-AA8A-E1467649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6F63BB-7F1F-1642-A831-14D86275FBA7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4244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19B4-5697-584E-B033-AF12F318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81266-8E86-2548-B873-1CAF3ECFE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D7FF6-796B-B040-A774-1FF87E14D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663E-3BD9-B84C-8B55-8AEBB95BA446}" type="datetime1">
              <a:rPr lang="en-US" smtClean="0"/>
              <a:t>3/9/22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7814A-DA3A-A247-985D-22E23838D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92893-CE83-BE41-ADA8-9295C6B15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63BB-7F1F-1642-A831-14D86275FBA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7205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D70D8-3564-DA42-B964-DB2CFD6B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63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82406-8FAF-A74C-9285-14AE5EC26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62145"/>
            <a:ext cx="5181600" cy="4814818"/>
          </a:xfrm>
        </p:spPr>
        <p:txBody>
          <a:bodyPr/>
          <a:lstStyle>
            <a:lvl1pPr>
              <a:buClr>
                <a:srgbClr val="0000CC"/>
              </a:buCl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0000CC"/>
              </a:buCl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0000CC"/>
              </a:buCl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0000CC"/>
              </a:buCl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0000CC"/>
              </a:buCl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032A3-E6ED-C344-8A90-F90B48DE5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62145"/>
            <a:ext cx="5181600" cy="4814818"/>
          </a:xfrm>
        </p:spPr>
        <p:txBody>
          <a:bodyPr/>
          <a:lstStyle>
            <a:lvl1pPr>
              <a:buClr>
                <a:srgbClr val="0000CC"/>
              </a:buCl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0000CC"/>
              </a:buCl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0000CC"/>
              </a:buCl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0000CC"/>
              </a:buCl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0000CC"/>
              </a:buCl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D054C-AE03-2C49-8105-C7865ADC3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D756-9AF1-1F45-86DD-18986A0C8309}" type="datetime1">
              <a:rPr lang="en-US" smtClean="0"/>
              <a:t>3/9/22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10E3B-A6CE-494B-966B-8D2E43FEA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B7773-8D1F-3447-A252-414BC06D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63BB-7F1F-1642-A831-14D86275FBA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3738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47098-096B-544D-A6EE-0BCF08A9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9B195-DC87-964A-85B8-42EEDE19E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C07ED-EBB0-1248-A8D6-55303C727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D4633C-A343-7D4A-AA25-55138254A3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F22FC2-9BCE-FC41-9473-FB77A14E21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E2410C-251E-CB44-9406-F38A79320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C5AF-3E88-D142-9464-88721A5EA3B0}" type="datetime1">
              <a:rPr lang="en-US" smtClean="0"/>
              <a:t>3/9/22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173D1E-D37E-A144-8C3E-D2CDA4235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F0DC4E-1919-884F-AA61-EA48DB8D4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63BB-7F1F-1642-A831-14D86275FBA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7094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E770-7A0C-AA4B-8D99-0FE1B9FA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401E6A-273F-FE47-AEB2-45AC21860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DF1A-15D9-3B45-BB6E-E9C0284C3B2C}" type="datetime1">
              <a:rPr lang="en-US" smtClean="0"/>
              <a:t>3/9/22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77AD3E-B349-FC41-B2EE-B9ED597DA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3780D-7F1A-DF40-B62A-BE47F094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63BB-7F1F-1642-A831-14D86275FBA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277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5CBF6-3507-E44A-8A13-9B4897B45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3F8-B8EC-814A-A6EF-E10CF03A0EFE}" type="datetime1">
              <a:rPr lang="en-US" smtClean="0"/>
              <a:t>3/9/22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81C7BD-0D1D-F940-B59D-AFE63712C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4C981-C08E-2141-882C-7681A8EE3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63BB-7F1F-1642-A831-14D86275FBA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82361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6DCB3-D40F-A74F-AE8A-B38EA352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1EC3B-8722-B043-A303-A84FAB642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AA720-EDEB-954F-AE8E-D0A787A26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A79F5-F882-C445-9081-63C26DD87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86699-7DCA-2D41-8964-7FAD90E33DBB}" type="datetime1">
              <a:rPr lang="en-US" smtClean="0"/>
              <a:t>3/9/22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4F829-836C-834F-A68E-29EF30F2E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6334A-2C08-3748-925E-0F478E89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63BB-7F1F-1642-A831-14D86275FBA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5395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46737-56B8-364C-AE7D-BAFAF89D2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C5149-60CC-8843-B29E-FA85AD533F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AF3C6-48C0-2842-B08C-7B47660F2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B78E0-84BD-DF4B-A56B-2A4B66D1B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1F93-BA08-DD48-9C6F-AD0C1E70A298}" type="datetime1">
              <a:rPr lang="en-US" smtClean="0"/>
              <a:t>3/9/22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C6B6F-B59B-2343-BADF-4545D7103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F9047-43A7-9A41-8C6C-19DC982A3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_tradnl"/>
              <a:t>9-</a:t>
            </a:r>
            <a:fld id="{3D6F63BB-7F1F-1642-A831-14D86275FBA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8196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B1FAFF-018D-9445-B0BF-5D9A0AC1B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273E0-AB88-4242-83C5-B18D4E76F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61052"/>
            <a:ext cx="10515600" cy="4715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 </a:t>
            </a:r>
            <a:r>
              <a:rPr lang="en-US" dirty="0" err="1"/>
              <a:t>fghfhfghfghfghfgfghfghfghf</a:t>
            </a:r>
            <a:r>
              <a:rPr lang="en-US" dirty="0"/>
              <a:t> </a:t>
            </a:r>
            <a:r>
              <a:rPr lang="en-US" dirty="0" err="1"/>
              <a:t>fgdf</a:t>
            </a:r>
            <a:r>
              <a:rPr lang="en-US" dirty="0"/>
              <a:t> dg df </a:t>
            </a:r>
            <a:r>
              <a:rPr lang="en-US" dirty="0" err="1"/>
              <a:t>dfg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4B7EE-F2ED-424B-9133-F21E425AE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341B6-257D-1442-A73D-5D41C85DAB4B}" type="datetime1">
              <a:rPr lang="en-US" smtClean="0"/>
              <a:t>3/9/22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4D7CA-FE9E-6D46-AD34-5A2BCC620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CC91E-7738-1E45-800F-EC6F4E71F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6F63BB-7F1F-1642-A831-14D86275FBA7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4247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sng" kern="1200">
          <a:solidFill>
            <a:srgbClr val="0000C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60000" indent="-372600" algn="l" defTabSz="914400" rtl="0" eaLnBrk="1" latinLnBrk="0" hangingPunct="1">
        <a:lnSpc>
          <a:spcPct val="100000"/>
        </a:lnSpc>
        <a:spcBef>
          <a:spcPts val="400"/>
        </a:spcBef>
        <a:spcAft>
          <a:spcPts val="0"/>
        </a:spcAft>
        <a:buClr>
          <a:srgbClr val="0C48C8"/>
        </a:buClr>
        <a:buFont typeface="Wingdings" pitchFamily="2" charset="2"/>
        <a:buChar char="q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C48C8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C48C8"/>
        </a:buClr>
        <a:buSzPct val="90000"/>
        <a:buFont typeface="Wingdings" pitchFamily="2" charset="2"/>
        <a:buChar char="q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rofesores.elo.utfsm.cl/~agv/elo329/1s20/Assignments/DroneJavaSource.tar" TargetMode="External"/><Relationship Id="rId2" Type="http://schemas.openxmlformats.org/officeDocument/2006/relationships/hyperlink" Target="http://profesores.elo.utfsm.cl/~agv/elo329/1s20/Assignments/T2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82B04-4E50-E047-9688-BBC882B60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9" y="367748"/>
            <a:ext cx="10754139" cy="3142215"/>
          </a:xfrm>
        </p:spPr>
        <p:txBody>
          <a:bodyPr>
            <a:normAutofit/>
          </a:bodyPr>
          <a:lstStyle/>
          <a:p>
            <a:r>
              <a:rPr lang="es-ES" spc="-1" dirty="0">
                <a:latin typeface="Arial"/>
              </a:rPr>
              <a:t>ELO329: Diseño y Programación Orientados a Objetos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3C498-4D76-5B43-A3F9-0C7EAD325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9" y="4065104"/>
            <a:ext cx="10668001" cy="1192696"/>
          </a:xfrm>
        </p:spPr>
        <p:txBody>
          <a:bodyPr>
            <a:normAutofit/>
          </a:bodyPr>
          <a:lstStyle/>
          <a:p>
            <a:r>
              <a:rPr lang="es-ES" dirty="0"/>
              <a:t>Agustín J. González</a:t>
            </a:r>
            <a:endParaRPr lang="es-ES_tradnl" dirty="0"/>
          </a:p>
          <a:p>
            <a:r>
              <a:rPr lang="es-ES_tradnl" dirty="0"/>
              <a:t>Departamento de Electrónica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4925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CE027-9E81-B24B-B62C-53242E594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880A6-C31F-F744-8514-498FF7803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/>
              <a:t>Cada objeto es único, pero generalmente hay varios del mismo tipo. Hay varios puntos, por ejemplo.</a:t>
            </a:r>
          </a:p>
          <a:p>
            <a:r>
              <a:rPr lang="es-ES"/>
              <a:t>Cuando modelamos la realidad, lo hacemos reconociendo las categorías de objetos que comparten sus características. Por ejemplo: En un sistema podemos tener varios resortes, o personas, pero todos siguen el mismo patrón de comportamiento.</a:t>
            </a:r>
          </a:p>
          <a:p>
            <a:r>
              <a:rPr lang="es-ES">
                <a:solidFill>
                  <a:srgbClr val="FF0000"/>
                </a:solidFill>
              </a:rPr>
              <a:t>Las clases definen las características de los objetos</a:t>
            </a:r>
            <a:r>
              <a:rPr lang="es-ES"/>
              <a:t>. </a:t>
            </a:r>
            <a:r>
              <a:rPr lang="es-ES">
                <a:solidFill>
                  <a:srgbClr val="0000CC"/>
                </a:solidFill>
              </a:rPr>
              <a:t>Son la descripción para una categoría de objetos de características comunes, estableciendo sus atributos y operaciones. Ej. Atributo: fecha nacimiento para persona, constante elástica para resorte; operaciones: obtener edad de persona, fuerza ejercida para resorte</a:t>
            </a:r>
            <a:r>
              <a:rPr lang="es-ES"/>
              <a:t>. </a:t>
            </a:r>
          </a:p>
          <a:p>
            <a:r>
              <a:rPr lang="es-ES"/>
              <a:t>Tendremos tantas clases como tipos de objetos distintos identificados en un problema.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8B0C8-AF9C-5040-9E71-15A434D8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63BB-7F1F-1642-A831-14D86275FBA7}" type="slidenum">
              <a:rPr lang="es-ES_tradnl" smtClean="0"/>
              <a:pPr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22005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3929-2F68-564A-9970-C06CC51F0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Clases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3C177-D948-0140-9045-0B3729B1D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Una clase debe definir todos los </a:t>
            </a:r>
            <a:r>
              <a:rPr lang="es-ES">
                <a:solidFill>
                  <a:srgbClr val="FF0000"/>
                </a:solidFill>
              </a:rPr>
              <a:t>atributos</a:t>
            </a:r>
            <a:r>
              <a:rPr lang="es-ES"/>
              <a:t> (para almacenar el estado) y los </a:t>
            </a:r>
            <a:r>
              <a:rPr lang="es-ES">
                <a:solidFill>
                  <a:srgbClr val="FF0000"/>
                </a:solidFill>
              </a:rPr>
              <a:t>comportamientos</a:t>
            </a:r>
            <a:r>
              <a:rPr lang="es-ES"/>
              <a:t>  de ese tipo de objetos que sean relevantes para el problema.</a:t>
            </a:r>
          </a:p>
          <a:p>
            <a:r>
              <a:rPr lang="es-ES"/>
              <a:t>El </a:t>
            </a:r>
            <a:r>
              <a:rPr lang="es-ES">
                <a:solidFill>
                  <a:srgbClr val="FF0000"/>
                </a:solidFill>
              </a:rPr>
              <a:t>comportamiento</a:t>
            </a:r>
            <a:r>
              <a:rPr lang="es-ES"/>
              <a:t> (también llamados </a:t>
            </a:r>
            <a:r>
              <a:rPr lang="es-ES">
                <a:solidFill>
                  <a:srgbClr val="FF0000"/>
                </a:solidFill>
              </a:rPr>
              <a:t>servicios</a:t>
            </a:r>
            <a:r>
              <a:rPr lang="es-ES"/>
              <a:t> o </a:t>
            </a:r>
            <a:r>
              <a:rPr lang="es-ES">
                <a:solidFill>
                  <a:srgbClr val="FF0000"/>
                </a:solidFill>
              </a:rPr>
              <a:t>mensajes</a:t>
            </a:r>
            <a:r>
              <a:rPr lang="es-ES"/>
              <a:t>) que puede exhibir, ofrecer o recibir un objeto, lo expresamos como funciones en el sentido clásico de los lenguajes. Para diferenciarlos, en orientación a objetos </a:t>
            </a:r>
            <a:r>
              <a:rPr lang="es-ES">
                <a:solidFill>
                  <a:srgbClr val="FF0000"/>
                </a:solidFill>
              </a:rPr>
              <a:t>se les llama métodos</a:t>
            </a:r>
            <a:r>
              <a:rPr lang="es-ES"/>
              <a:t>. En C++ también se les llama “función miembro”.</a:t>
            </a:r>
          </a:p>
          <a:p>
            <a:r>
              <a:rPr lang="es-ES"/>
              <a:t>Así, cada objeto posee, además de su nombre o identificador,  </a:t>
            </a:r>
            <a:r>
              <a:rPr lang="es-ES">
                <a:solidFill>
                  <a:srgbClr val="FF0000"/>
                </a:solidFill>
              </a:rPr>
              <a:t>atributos</a:t>
            </a:r>
            <a:r>
              <a:rPr lang="es-ES"/>
              <a:t> y </a:t>
            </a:r>
            <a:r>
              <a:rPr lang="es-ES">
                <a:solidFill>
                  <a:srgbClr val="FF0000"/>
                </a:solidFill>
              </a:rPr>
              <a:t>métodos</a:t>
            </a:r>
            <a:r>
              <a:rPr lang="es-ES"/>
              <a:t> que son definidos en la clase a la cual él pertenece.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93B15-F56E-5640-A5F6-75A22B686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63BB-7F1F-1642-A831-14D86275FBA7}" type="slidenum">
              <a:rPr lang="es-ES_tradnl" smtClean="0"/>
              <a:pPr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51812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FB534-A892-9145-8652-0897521EB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de Clase en Java</a:t>
            </a:r>
            <a:endParaRPr lang="es-ES_tradnl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B148105-4851-DF43-96ED-982AF3B53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sz="2800" b="1" spc="-1" err="1">
                <a:solidFill>
                  <a:srgbClr val="941EDF"/>
                </a:solidFill>
                <a:latin typeface="Courier New"/>
                <a:ea typeface="Courier New"/>
              </a:rPr>
              <a:t>class</a:t>
            </a:r>
            <a:r>
              <a:rPr lang="es-ES" sz="2800" b="1" spc="-1">
                <a:solidFill>
                  <a:srgbClr val="000000"/>
                </a:solidFill>
                <a:latin typeface="Courier New"/>
                <a:ea typeface="Courier New"/>
              </a:rPr>
              <a:t> Punto {        </a:t>
            </a:r>
            <a:r>
              <a:rPr lang="es-ES" sz="2800" b="1" spc="-1">
                <a:solidFill>
                  <a:srgbClr val="FA6400"/>
                </a:solidFill>
                <a:latin typeface="Courier New"/>
                <a:ea typeface="Courier New"/>
              </a:rPr>
              <a:t>// nombre de la clase</a:t>
            </a:r>
            <a:br>
              <a:rPr lang="es-ES"/>
            </a:br>
            <a:r>
              <a:rPr lang="es-ES" sz="2800" b="1" spc="-1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lang="es-ES" sz="2800" b="1" spc="-1" err="1">
                <a:solidFill>
                  <a:srgbClr val="941EDF"/>
                </a:solidFill>
                <a:latin typeface="Courier New"/>
                <a:ea typeface="Courier New"/>
              </a:rPr>
              <a:t>private</a:t>
            </a:r>
            <a:r>
              <a:rPr lang="es-ES" sz="2800" b="1" spc="-1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2800" b="1" spc="-1" err="1">
                <a:solidFill>
                  <a:srgbClr val="941EDF"/>
                </a:solidFill>
                <a:latin typeface="Courier New"/>
                <a:ea typeface="Courier New"/>
              </a:rPr>
              <a:t>int</a:t>
            </a:r>
            <a:r>
              <a:rPr lang="es-ES" sz="2800" b="1" spc="-1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2800" b="1" spc="-1" err="1">
                <a:solidFill>
                  <a:srgbClr val="000000"/>
                </a:solidFill>
                <a:latin typeface="Courier New"/>
                <a:ea typeface="Courier New"/>
              </a:rPr>
              <a:t>x,y</a:t>
            </a:r>
            <a:r>
              <a:rPr lang="es-ES" sz="2800" b="1" spc="-1">
                <a:solidFill>
                  <a:srgbClr val="000000"/>
                </a:solidFill>
                <a:latin typeface="Courier New"/>
                <a:ea typeface="Courier New"/>
              </a:rPr>
              <a:t>;   </a:t>
            </a:r>
            <a:r>
              <a:rPr lang="es-ES" sz="2800" b="1" spc="-1">
                <a:solidFill>
                  <a:srgbClr val="FA6400"/>
                </a:solidFill>
                <a:latin typeface="Courier New"/>
                <a:ea typeface="Courier New"/>
              </a:rPr>
              <a:t>// atributos para almacenar el estado. </a:t>
            </a:r>
            <a:br>
              <a:rPr lang="es-ES"/>
            </a:br>
            <a:r>
              <a:rPr lang="es-ES" sz="2800" b="1" spc="-1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lang="es-ES" sz="2800" b="1" spc="-1" err="1">
                <a:solidFill>
                  <a:srgbClr val="941EDF"/>
                </a:solidFill>
                <a:latin typeface="Courier New"/>
                <a:ea typeface="Courier New"/>
              </a:rPr>
              <a:t>public</a:t>
            </a:r>
            <a:r>
              <a:rPr lang="es-ES" sz="2800" b="1" spc="-1">
                <a:solidFill>
                  <a:srgbClr val="000000"/>
                </a:solidFill>
                <a:latin typeface="Courier New"/>
                <a:ea typeface="Courier New"/>
              </a:rPr>
              <a:t> Punto(){   </a:t>
            </a:r>
            <a:r>
              <a:rPr lang="es-ES" sz="2800" b="1" spc="-1">
                <a:solidFill>
                  <a:srgbClr val="FA6400"/>
                </a:solidFill>
                <a:latin typeface="Courier New"/>
                <a:ea typeface="Courier New"/>
              </a:rPr>
              <a:t>// método, define estado inicial, al momento de</a:t>
            </a:r>
            <a:br>
              <a:rPr lang="es-ES"/>
            </a:br>
            <a:r>
              <a:rPr lang="es-ES" sz="2800" b="1" spc="-1">
                <a:solidFill>
                  <a:srgbClr val="000000"/>
                </a:solidFill>
                <a:latin typeface="Courier New"/>
                <a:ea typeface="Courier New"/>
              </a:rPr>
              <a:t>    x=y=0;          </a:t>
            </a:r>
            <a:r>
              <a:rPr lang="es-ES" sz="2800" b="1" spc="-1">
                <a:solidFill>
                  <a:srgbClr val="FA6400"/>
                </a:solidFill>
                <a:latin typeface="Courier New"/>
                <a:ea typeface="Courier New"/>
              </a:rPr>
              <a:t>// ser creado, lo llamamos método constructor.</a:t>
            </a:r>
            <a:br>
              <a:rPr lang="es-ES"/>
            </a:br>
            <a:r>
              <a:rPr lang="es-ES" sz="2800" b="1" spc="-1">
                <a:solidFill>
                  <a:srgbClr val="000000"/>
                </a:solidFill>
                <a:latin typeface="Courier New"/>
                <a:ea typeface="Courier New"/>
              </a:rPr>
              <a:t>  }                </a:t>
            </a:r>
            <a:r>
              <a:rPr lang="es-ES" sz="2800" b="1" spc="-1">
                <a:solidFill>
                  <a:srgbClr val="FA6400"/>
                </a:solidFill>
                <a:latin typeface="Courier New"/>
                <a:ea typeface="Courier New"/>
              </a:rPr>
              <a:t>// fin de constructor</a:t>
            </a:r>
            <a:br>
              <a:rPr lang="es-ES"/>
            </a:br>
            <a:r>
              <a:rPr lang="es-ES" sz="2800" b="1" spc="-1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lang="es-ES" sz="2800" b="1" spc="-1" err="1">
                <a:solidFill>
                  <a:srgbClr val="941EDF"/>
                </a:solidFill>
                <a:latin typeface="Courier New"/>
                <a:ea typeface="Courier New"/>
              </a:rPr>
              <a:t>public</a:t>
            </a:r>
            <a:r>
              <a:rPr lang="es-ES" sz="2800" b="1" spc="-1">
                <a:solidFill>
                  <a:srgbClr val="000000"/>
                </a:solidFill>
                <a:latin typeface="Courier New"/>
                <a:ea typeface="Courier New"/>
              </a:rPr>
              <a:t> Punto(</a:t>
            </a:r>
            <a:r>
              <a:rPr lang="es-ES" sz="2800" b="1" spc="-1" err="1">
                <a:solidFill>
                  <a:srgbClr val="941EDF"/>
                </a:solidFill>
                <a:latin typeface="Courier New"/>
                <a:ea typeface="Courier New"/>
              </a:rPr>
              <a:t>int</a:t>
            </a:r>
            <a:r>
              <a:rPr lang="es-ES" sz="2800" b="1" spc="-1">
                <a:solidFill>
                  <a:srgbClr val="000000"/>
                </a:solidFill>
                <a:latin typeface="Courier New"/>
                <a:ea typeface="Courier New"/>
              </a:rPr>
              <a:t> _x, </a:t>
            </a:r>
            <a:r>
              <a:rPr lang="es-ES" sz="2800" b="1" spc="-1" err="1">
                <a:solidFill>
                  <a:srgbClr val="941EDF"/>
                </a:solidFill>
                <a:latin typeface="Courier New"/>
                <a:ea typeface="Courier New"/>
              </a:rPr>
              <a:t>int</a:t>
            </a:r>
            <a:r>
              <a:rPr lang="es-ES" sz="2800" b="1" spc="-1">
                <a:solidFill>
                  <a:srgbClr val="000000"/>
                </a:solidFill>
                <a:latin typeface="Courier New"/>
                <a:ea typeface="Courier New"/>
              </a:rPr>
              <a:t> _y){  </a:t>
            </a:r>
            <a:r>
              <a:rPr lang="es-ES" sz="2800" b="1" spc="-1">
                <a:solidFill>
                  <a:srgbClr val="FA6400"/>
                </a:solidFill>
                <a:latin typeface="Courier New"/>
                <a:ea typeface="Courier New"/>
              </a:rPr>
              <a:t>// otro constructor</a:t>
            </a:r>
            <a:br>
              <a:rPr lang="es-ES"/>
            </a:br>
            <a:r>
              <a:rPr lang="es-ES" sz="2800" b="1" spc="-1">
                <a:solidFill>
                  <a:srgbClr val="000000"/>
                </a:solidFill>
                <a:latin typeface="Courier New"/>
                <a:ea typeface="Courier New"/>
              </a:rPr>
              <a:t>    x=_x;</a:t>
            </a:r>
            <a:br>
              <a:rPr lang="es-ES"/>
            </a:br>
            <a:r>
              <a:rPr lang="es-ES" sz="2800" b="1" spc="-1">
                <a:solidFill>
                  <a:srgbClr val="000000"/>
                </a:solidFill>
                <a:latin typeface="Courier New"/>
                <a:ea typeface="Courier New"/>
              </a:rPr>
              <a:t>    y=_y;</a:t>
            </a:r>
            <a:br>
              <a:rPr lang="es-ES"/>
            </a:br>
            <a:r>
              <a:rPr lang="es-ES" sz="2800" b="1" spc="-1">
                <a:solidFill>
                  <a:srgbClr val="000000"/>
                </a:solidFill>
                <a:latin typeface="Courier New"/>
                <a:ea typeface="Courier New"/>
              </a:rPr>
              <a:t>  }</a:t>
            </a:r>
            <a:br>
              <a:rPr lang="es-ES"/>
            </a:br>
            <a:r>
              <a:rPr lang="es-ES" sz="2800" b="1" spc="-1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lang="es-ES" sz="2800" b="1" spc="-1" err="1">
                <a:solidFill>
                  <a:srgbClr val="941EDF"/>
                </a:solidFill>
                <a:latin typeface="Courier New"/>
                <a:ea typeface="Courier New"/>
              </a:rPr>
              <a:t>public</a:t>
            </a:r>
            <a:r>
              <a:rPr lang="es-ES" sz="2800" b="1" spc="-1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2800" b="1" spc="-1" err="1">
                <a:solidFill>
                  <a:srgbClr val="941EDF"/>
                </a:solidFill>
                <a:latin typeface="Courier New"/>
                <a:ea typeface="Courier New"/>
              </a:rPr>
              <a:t>int</a:t>
            </a:r>
            <a:r>
              <a:rPr lang="es-ES" sz="2800" b="1" spc="-1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2800" b="1" spc="-1" err="1">
                <a:solidFill>
                  <a:srgbClr val="000000"/>
                </a:solidFill>
                <a:latin typeface="Courier New"/>
                <a:ea typeface="Courier New"/>
              </a:rPr>
              <a:t>getX</a:t>
            </a:r>
            <a:r>
              <a:rPr lang="es-ES" sz="2800" b="1" spc="-1">
                <a:solidFill>
                  <a:srgbClr val="000000"/>
                </a:solidFill>
                <a:latin typeface="Courier New"/>
                <a:ea typeface="Courier New"/>
              </a:rPr>
              <a:t>(){   </a:t>
            </a:r>
            <a:br>
              <a:rPr lang="es-ES"/>
            </a:br>
            <a:r>
              <a:rPr lang="es-ES" sz="2800" b="1" spc="-1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lang="es-ES" sz="2800" b="1" spc="-1" err="1">
                <a:solidFill>
                  <a:srgbClr val="941EDF"/>
                </a:solidFill>
                <a:latin typeface="Courier New"/>
                <a:ea typeface="Courier New"/>
              </a:rPr>
              <a:t>return</a:t>
            </a:r>
            <a:r>
              <a:rPr lang="es-ES" sz="2800" b="1" spc="-1">
                <a:solidFill>
                  <a:srgbClr val="000000"/>
                </a:solidFill>
                <a:latin typeface="Courier New"/>
                <a:ea typeface="Courier New"/>
              </a:rPr>
              <a:t> x;</a:t>
            </a:r>
            <a:br>
              <a:rPr lang="es-ES"/>
            </a:br>
            <a:r>
              <a:rPr lang="es-ES" sz="2800" b="1" spc="-1">
                <a:solidFill>
                  <a:srgbClr val="000000"/>
                </a:solidFill>
                <a:latin typeface="Courier New"/>
                <a:ea typeface="Courier New"/>
              </a:rPr>
              <a:t>  }</a:t>
            </a:r>
            <a:br>
              <a:rPr lang="es-ES"/>
            </a:br>
            <a:r>
              <a:rPr lang="es-ES" sz="2800" b="1" spc="-1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lang="es-ES" sz="2800" b="1" spc="-1" err="1">
                <a:solidFill>
                  <a:srgbClr val="941EDF"/>
                </a:solidFill>
                <a:latin typeface="Courier New"/>
                <a:ea typeface="Courier New"/>
              </a:rPr>
              <a:t>public</a:t>
            </a:r>
            <a:r>
              <a:rPr lang="es-ES" sz="2800" b="1" spc="-1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2800" b="1" spc="-1" err="1">
                <a:solidFill>
                  <a:srgbClr val="941EDF"/>
                </a:solidFill>
                <a:latin typeface="Courier New"/>
                <a:ea typeface="Courier New"/>
              </a:rPr>
              <a:t>int</a:t>
            </a:r>
            <a:r>
              <a:rPr lang="es-ES" sz="2800" b="1" spc="-1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2800" b="1" spc="-1" err="1">
                <a:solidFill>
                  <a:srgbClr val="000000"/>
                </a:solidFill>
                <a:latin typeface="Courier New"/>
                <a:ea typeface="Courier New"/>
              </a:rPr>
              <a:t>getY</a:t>
            </a:r>
            <a:r>
              <a:rPr lang="es-ES" sz="2800" b="1" spc="-1">
                <a:solidFill>
                  <a:srgbClr val="000000"/>
                </a:solidFill>
                <a:latin typeface="Courier New"/>
                <a:ea typeface="Courier New"/>
              </a:rPr>
              <a:t>(){</a:t>
            </a:r>
            <a:br>
              <a:rPr lang="es-ES"/>
            </a:br>
            <a:r>
              <a:rPr lang="es-ES" sz="2800" b="1" spc="-1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lang="es-ES" sz="2800" b="1" spc="-1" err="1">
                <a:solidFill>
                  <a:srgbClr val="941EDF"/>
                </a:solidFill>
                <a:latin typeface="Courier New"/>
                <a:ea typeface="Courier New"/>
              </a:rPr>
              <a:t>return</a:t>
            </a:r>
            <a:r>
              <a:rPr lang="es-ES" sz="2800" b="1" spc="-1">
                <a:solidFill>
                  <a:srgbClr val="000000"/>
                </a:solidFill>
                <a:latin typeface="Courier New"/>
                <a:ea typeface="Courier New"/>
              </a:rPr>
              <a:t> y;</a:t>
            </a:r>
            <a:br>
              <a:rPr lang="es-ES"/>
            </a:br>
            <a:r>
              <a:rPr lang="es-ES" sz="2800" b="1" spc="-1">
                <a:solidFill>
                  <a:srgbClr val="000000"/>
                </a:solidFill>
                <a:latin typeface="Courier New"/>
                <a:ea typeface="Courier New"/>
              </a:rPr>
              <a:t>  }</a:t>
            </a:r>
            <a:br>
              <a:rPr lang="es-ES"/>
            </a:br>
            <a:r>
              <a:rPr lang="es-ES" sz="2800" b="1" spc="-1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lang="es-ES" sz="2800" b="1" spc="-1" err="1">
                <a:solidFill>
                  <a:srgbClr val="941EDF"/>
                </a:solidFill>
                <a:latin typeface="Courier New"/>
                <a:ea typeface="Courier New"/>
              </a:rPr>
              <a:t>public</a:t>
            </a:r>
            <a:r>
              <a:rPr lang="es-ES" sz="2800" b="1" spc="-1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2800" b="1" spc="-1" err="1">
                <a:solidFill>
                  <a:srgbClr val="941EDF"/>
                </a:solidFill>
                <a:latin typeface="Courier New"/>
                <a:ea typeface="Courier New"/>
              </a:rPr>
              <a:t>boolean</a:t>
            </a:r>
            <a:r>
              <a:rPr lang="es-ES" sz="2800" b="1" spc="-1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2800" b="1" spc="-1" err="1">
                <a:solidFill>
                  <a:srgbClr val="000000"/>
                </a:solidFill>
                <a:latin typeface="Courier New"/>
                <a:ea typeface="Courier New"/>
              </a:rPr>
              <a:t>equals</a:t>
            </a:r>
            <a:r>
              <a:rPr lang="es-ES" sz="2800" b="1" spc="-1">
                <a:solidFill>
                  <a:srgbClr val="000000"/>
                </a:solidFill>
                <a:latin typeface="Courier New"/>
                <a:ea typeface="Courier New"/>
              </a:rPr>
              <a:t>(Punto p){  </a:t>
            </a:r>
            <a:br>
              <a:rPr lang="es-ES"/>
            </a:br>
            <a:r>
              <a:rPr lang="es-ES" sz="2800" b="1" spc="-1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lang="es-ES" sz="2800" b="1" spc="-1" err="1">
                <a:solidFill>
                  <a:srgbClr val="941EDF"/>
                </a:solidFill>
                <a:latin typeface="Courier New"/>
                <a:ea typeface="Courier New"/>
              </a:rPr>
              <a:t>if</a:t>
            </a:r>
            <a:r>
              <a:rPr lang="es-ES" sz="2800" b="1" spc="-1">
                <a:solidFill>
                  <a:srgbClr val="000000"/>
                </a:solidFill>
                <a:latin typeface="Courier New"/>
                <a:ea typeface="Courier New"/>
              </a:rPr>
              <a:t> (p==</a:t>
            </a:r>
            <a:r>
              <a:rPr lang="es-ES" sz="2800" b="1" spc="-1" err="1">
                <a:solidFill>
                  <a:srgbClr val="941EDF"/>
                </a:solidFill>
                <a:latin typeface="Courier New"/>
                <a:ea typeface="Courier New"/>
              </a:rPr>
              <a:t>null</a:t>
            </a:r>
            <a:r>
              <a:rPr lang="es-ES" sz="2800" b="1" spc="-1">
                <a:solidFill>
                  <a:srgbClr val="000000"/>
                </a:solidFill>
                <a:latin typeface="Courier New"/>
                <a:ea typeface="Courier New"/>
              </a:rPr>
              <a:t>) </a:t>
            </a:r>
            <a:r>
              <a:rPr lang="es-ES" sz="2800" b="1" spc="-1" err="1">
                <a:solidFill>
                  <a:srgbClr val="941EDF"/>
                </a:solidFill>
                <a:latin typeface="Courier New"/>
                <a:ea typeface="Courier New"/>
              </a:rPr>
              <a:t>return</a:t>
            </a:r>
            <a:r>
              <a:rPr lang="es-ES" sz="2800" b="1" spc="-1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2800" b="1" spc="-1">
                <a:solidFill>
                  <a:srgbClr val="941EDF"/>
                </a:solidFill>
                <a:latin typeface="Courier New"/>
                <a:ea typeface="Courier New"/>
              </a:rPr>
              <a:t>false</a:t>
            </a:r>
            <a:r>
              <a:rPr lang="es-ES" sz="2800" b="1" spc="-1">
                <a:solidFill>
                  <a:srgbClr val="000000"/>
                </a:solidFill>
                <a:latin typeface="Courier New"/>
                <a:ea typeface="Courier New"/>
              </a:rPr>
              <a:t>;      </a:t>
            </a:r>
            <a:r>
              <a:rPr lang="es-ES" sz="2800" b="1" spc="-1">
                <a:solidFill>
                  <a:srgbClr val="FA6400"/>
                </a:solidFill>
                <a:latin typeface="Courier New"/>
                <a:ea typeface="Courier New"/>
              </a:rPr>
              <a:t>// Objeto p no creado aún.</a:t>
            </a:r>
            <a:br>
              <a:rPr lang="es-ES"/>
            </a:br>
            <a:r>
              <a:rPr lang="es-ES" sz="2800" b="1" spc="-1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lang="es-ES" sz="2800" b="1" spc="-1" err="1">
                <a:solidFill>
                  <a:srgbClr val="941EDF"/>
                </a:solidFill>
                <a:latin typeface="Courier New"/>
                <a:ea typeface="Courier New"/>
              </a:rPr>
              <a:t>return</a:t>
            </a:r>
            <a:r>
              <a:rPr lang="es-ES" sz="2800" b="1" spc="-1">
                <a:solidFill>
                  <a:srgbClr val="000000"/>
                </a:solidFill>
                <a:latin typeface="Courier New"/>
                <a:ea typeface="Courier New"/>
              </a:rPr>
              <a:t> ((x==</a:t>
            </a:r>
            <a:r>
              <a:rPr lang="es-ES" sz="2800" b="1" spc="-1" err="1">
                <a:solidFill>
                  <a:srgbClr val="000000"/>
                </a:solidFill>
                <a:latin typeface="Courier New"/>
                <a:ea typeface="Courier New"/>
              </a:rPr>
              <a:t>p.getX</a:t>
            </a:r>
            <a:r>
              <a:rPr lang="es-ES" sz="2800" b="1" spc="-1">
                <a:solidFill>
                  <a:srgbClr val="000000"/>
                </a:solidFill>
                <a:latin typeface="Courier New"/>
                <a:ea typeface="Courier New"/>
              </a:rPr>
              <a:t>()) &amp;&amp; (y==</a:t>
            </a:r>
            <a:r>
              <a:rPr lang="es-ES" sz="2800" b="1" spc="-1" err="1">
                <a:solidFill>
                  <a:srgbClr val="000000"/>
                </a:solidFill>
                <a:latin typeface="Courier New"/>
                <a:ea typeface="Courier New"/>
              </a:rPr>
              <a:t>p.getY</a:t>
            </a:r>
            <a:r>
              <a:rPr lang="es-ES" sz="2800" b="1" spc="-1">
                <a:solidFill>
                  <a:srgbClr val="000000"/>
                </a:solidFill>
                <a:latin typeface="Courier New"/>
                <a:ea typeface="Courier New"/>
              </a:rPr>
              <a:t>()));</a:t>
            </a:r>
            <a:br>
              <a:rPr lang="es-ES"/>
            </a:br>
            <a:r>
              <a:rPr lang="es-ES" sz="2800" b="1" spc="-1">
                <a:solidFill>
                  <a:srgbClr val="000000"/>
                </a:solidFill>
                <a:latin typeface="Courier New"/>
                <a:ea typeface="Courier New"/>
              </a:rPr>
              <a:t>  }</a:t>
            </a:r>
            <a:br>
              <a:rPr lang="es-ES"/>
            </a:br>
            <a:r>
              <a:rPr lang="es-ES" sz="2800" b="1" spc="-1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lang="es-ES" sz="2800" spc="-1">
              <a:latin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4ED57-4A59-094E-865C-9AB3EDF7D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63BB-7F1F-1642-A831-14D86275FBA7}" type="slidenum">
              <a:rPr lang="es-ES_tradnl" smtClean="0"/>
              <a:pPr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86692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B9D64-30FF-7440-9683-B631BD351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Discusión en equipos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B419A-C991-B240-BD2A-779322779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Responda la pregunta y luego seleccione a integrante para exponer respuesta al curso en menos de 2 minutos.</a:t>
            </a:r>
          </a:p>
          <a:p>
            <a:endParaRPr lang="es-ES"/>
          </a:p>
          <a:p>
            <a:r>
              <a:rPr lang="es-ES"/>
              <a:t>Se desea modelar una calculadora básica como un objeto.</a:t>
            </a:r>
          </a:p>
          <a:p>
            <a:r>
              <a:rPr lang="es-ES"/>
              <a:t>¿Cuál o cuáles serían posibles estados de la calculadora? </a:t>
            </a:r>
          </a:p>
          <a:p>
            <a:r>
              <a:rPr lang="es-ES"/>
              <a:t>¿Qué comportamientos debería tener esta calculadora?</a:t>
            </a:r>
          </a:p>
          <a:p>
            <a:r>
              <a:rPr lang="es-ES"/>
              <a:t>¿Qué tipo de dato o variable usaría para almacenar algún estado de la calculadora?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43ED9-2107-C344-A9C9-79E8F75B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63BB-7F1F-1642-A831-14D86275FBA7}" type="slidenum">
              <a:rPr lang="es-ES_tradnl" smtClean="0"/>
              <a:pPr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39306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BE808-4FE1-8D4E-B481-B5DBD9A26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Jerarquías de clases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37C29-ABBB-B140-BB92-C47C373B9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Es común que los objetos del mundo real estén relacionados de la forma “es un”. Al ver la definición de casi cualquier cosa notamos:</a:t>
            </a:r>
          </a:p>
          <a:p>
            <a:pPr lvl="1"/>
            <a:r>
              <a:rPr lang="es-ES"/>
              <a:t>Mesa: </a:t>
            </a:r>
            <a:r>
              <a:rPr lang="es-ES">
                <a:solidFill>
                  <a:srgbClr val="FF0000"/>
                </a:solidFill>
              </a:rPr>
              <a:t>es un </a:t>
            </a:r>
            <a:r>
              <a:rPr lang="es-ES"/>
              <a:t>mueble que se compone de …</a:t>
            </a:r>
          </a:p>
          <a:p>
            <a:pPr lvl="1"/>
            <a:r>
              <a:rPr lang="es-ES"/>
              <a:t>Chileno: </a:t>
            </a:r>
            <a:r>
              <a:rPr lang="es-ES">
                <a:solidFill>
                  <a:srgbClr val="FF0000"/>
                </a:solidFill>
              </a:rPr>
              <a:t>es una </a:t>
            </a:r>
            <a:r>
              <a:rPr lang="es-ES"/>
              <a:t>persona natural de Chile....</a:t>
            </a:r>
          </a:p>
          <a:p>
            <a:r>
              <a:rPr lang="es-ES"/>
              <a:t>Es natural identificar jerarquías donde una clase comparte características comunes con otra clase y además posee algo propio que la distingue.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6334A-8ECD-FD43-B0F9-1C290ED82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63BB-7F1F-1642-A831-14D86275FBA7}" type="slidenum">
              <a:rPr lang="es-ES_tradnl" smtClean="0"/>
              <a:pPr/>
              <a:t>14</a:t>
            </a:fld>
            <a:endParaRPr lang="es-ES_tradnl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2F6A3BBA-F74F-AF48-AB4E-2923C1BB88F7}"/>
              </a:ext>
            </a:extLst>
          </p:cNvPr>
          <p:cNvSpPr/>
          <p:nvPr/>
        </p:nvSpPr>
        <p:spPr>
          <a:xfrm>
            <a:off x="6619461" y="4035286"/>
            <a:ext cx="3210339" cy="1436400"/>
          </a:xfrm>
          <a:custGeom>
            <a:avLst/>
            <a:gdLst>
              <a:gd name="connsiteX0" fmla="*/ 646043 w 3210339"/>
              <a:gd name="connsiteY0" fmla="*/ 208722 h 1431235"/>
              <a:gd name="connsiteX1" fmla="*/ 646043 w 3210339"/>
              <a:gd name="connsiteY1" fmla="*/ 208722 h 1431235"/>
              <a:gd name="connsiteX2" fmla="*/ 556591 w 3210339"/>
              <a:gd name="connsiteY2" fmla="*/ 218661 h 1431235"/>
              <a:gd name="connsiteX3" fmla="*/ 427382 w 3210339"/>
              <a:gd name="connsiteY3" fmla="*/ 228600 h 1431235"/>
              <a:gd name="connsiteX4" fmla="*/ 397565 w 3210339"/>
              <a:gd name="connsiteY4" fmla="*/ 238539 h 1431235"/>
              <a:gd name="connsiteX5" fmla="*/ 327991 w 3210339"/>
              <a:gd name="connsiteY5" fmla="*/ 258417 h 1431235"/>
              <a:gd name="connsiteX6" fmla="*/ 298174 w 3210339"/>
              <a:gd name="connsiteY6" fmla="*/ 278296 h 1431235"/>
              <a:gd name="connsiteX7" fmla="*/ 268356 w 3210339"/>
              <a:gd name="connsiteY7" fmla="*/ 288235 h 1431235"/>
              <a:gd name="connsiteX8" fmla="*/ 188843 w 3210339"/>
              <a:gd name="connsiteY8" fmla="*/ 347870 h 1431235"/>
              <a:gd name="connsiteX9" fmla="*/ 159026 w 3210339"/>
              <a:gd name="connsiteY9" fmla="*/ 367748 h 1431235"/>
              <a:gd name="connsiteX10" fmla="*/ 79513 w 3210339"/>
              <a:gd name="connsiteY10" fmla="*/ 467139 h 1431235"/>
              <a:gd name="connsiteX11" fmla="*/ 49696 w 3210339"/>
              <a:gd name="connsiteY11" fmla="*/ 506896 h 1431235"/>
              <a:gd name="connsiteX12" fmla="*/ 39756 w 3210339"/>
              <a:gd name="connsiteY12" fmla="*/ 536713 h 1431235"/>
              <a:gd name="connsiteX13" fmla="*/ 19878 w 3210339"/>
              <a:gd name="connsiteY13" fmla="*/ 576470 h 1431235"/>
              <a:gd name="connsiteX14" fmla="*/ 0 w 3210339"/>
              <a:gd name="connsiteY14" fmla="*/ 665922 h 1431235"/>
              <a:gd name="connsiteX15" fmla="*/ 19878 w 3210339"/>
              <a:gd name="connsiteY15" fmla="*/ 815009 h 1431235"/>
              <a:gd name="connsiteX16" fmla="*/ 29817 w 3210339"/>
              <a:gd name="connsiteY16" fmla="*/ 854765 h 1431235"/>
              <a:gd name="connsiteX17" fmla="*/ 129209 w 3210339"/>
              <a:gd name="connsiteY17" fmla="*/ 993913 h 1431235"/>
              <a:gd name="connsiteX18" fmla="*/ 208722 w 3210339"/>
              <a:gd name="connsiteY18" fmla="*/ 1073426 h 1431235"/>
              <a:gd name="connsiteX19" fmla="*/ 258417 w 3210339"/>
              <a:gd name="connsiteY19" fmla="*/ 1103243 h 1431235"/>
              <a:gd name="connsiteX20" fmla="*/ 278296 w 3210339"/>
              <a:gd name="connsiteY20" fmla="*/ 1123122 h 1431235"/>
              <a:gd name="connsiteX21" fmla="*/ 327991 w 3210339"/>
              <a:gd name="connsiteY21" fmla="*/ 1152939 h 1431235"/>
              <a:gd name="connsiteX22" fmla="*/ 397565 w 3210339"/>
              <a:gd name="connsiteY22" fmla="*/ 1192696 h 1431235"/>
              <a:gd name="connsiteX23" fmla="*/ 467139 w 3210339"/>
              <a:gd name="connsiteY23" fmla="*/ 1212574 h 1431235"/>
              <a:gd name="connsiteX24" fmla="*/ 506896 w 3210339"/>
              <a:gd name="connsiteY24" fmla="*/ 1232452 h 1431235"/>
              <a:gd name="connsiteX25" fmla="*/ 556591 w 3210339"/>
              <a:gd name="connsiteY25" fmla="*/ 1242391 h 1431235"/>
              <a:gd name="connsiteX26" fmla="*/ 616226 w 3210339"/>
              <a:gd name="connsiteY26" fmla="*/ 1262270 h 1431235"/>
              <a:gd name="connsiteX27" fmla="*/ 725556 w 3210339"/>
              <a:gd name="connsiteY27" fmla="*/ 1282148 h 1431235"/>
              <a:gd name="connsiteX28" fmla="*/ 815009 w 3210339"/>
              <a:gd name="connsiteY28" fmla="*/ 1302026 h 1431235"/>
              <a:gd name="connsiteX29" fmla="*/ 904461 w 3210339"/>
              <a:gd name="connsiteY29" fmla="*/ 1311965 h 1431235"/>
              <a:gd name="connsiteX30" fmla="*/ 1083365 w 3210339"/>
              <a:gd name="connsiteY30" fmla="*/ 1341783 h 1431235"/>
              <a:gd name="connsiteX31" fmla="*/ 1192696 w 3210339"/>
              <a:gd name="connsiteY31" fmla="*/ 1361661 h 1431235"/>
              <a:gd name="connsiteX32" fmla="*/ 1311965 w 3210339"/>
              <a:gd name="connsiteY32" fmla="*/ 1371600 h 1431235"/>
              <a:gd name="connsiteX33" fmla="*/ 1411356 w 3210339"/>
              <a:gd name="connsiteY33" fmla="*/ 1381539 h 1431235"/>
              <a:gd name="connsiteX34" fmla="*/ 1540565 w 3210339"/>
              <a:gd name="connsiteY34" fmla="*/ 1401417 h 1431235"/>
              <a:gd name="connsiteX35" fmla="*/ 1649896 w 3210339"/>
              <a:gd name="connsiteY35" fmla="*/ 1411356 h 1431235"/>
              <a:gd name="connsiteX36" fmla="*/ 1828800 w 3210339"/>
              <a:gd name="connsiteY36" fmla="*/ 1431235 h 1431235"/>
              <a:gd name="connsiteX37" fmla="*/ 2156791 w 3210339"/>
              <a:gd name="connsiteY37" fmla="*/ 1411356 h 1431235"/>
              <a:gd name="connsiteX38" fmla="*/ 2335696 w 3210339"/>
              <a:gd name="connsiteY38" fmla="*/ 1391478 h 1431235"/>
              <a:gd name="connsiteX39" fmla="*/ 2385391 w 3210339"/>
              <a:gd name="connsiteY39" fmla="*/ 1381539 h 1431235"/>
              <a:gd name="connsiteX40" fmla="*/ 2435087 w 3210339"/>
              <a:gd name="connsiteY40" fmla="*/ 1361661 h 1431235"/>
              <a:gd name="connsiteX41" fmla="*/ 2494722 w 3210339"/>
              <a:gd name="connsiteY41" fmla="*/ 1341783 h 1431235"/>
              <a:gd name="connsiteX42" fmla="*/ 2544417 w 3210339"/>
              <a:gd name="connsiteY42" fmla="*/ 1321904 h 1431235"/>
              <a:gd name="connsiteX43" fmla="*/ 2613991 w 3210339"/>
              <a:gd name="connsiteY43" fmla="*/ 1302026 h 1431235"/>
              <a:gd name="connsiteX44" fmla="*/ 2673626 w 3210339"/>
              <a:gd name="connsiteY44" fmla="*/ 1272209 h 1431235"/>
              <a:gd name="connsiteX45" fmla="*/ 2733261 w 3210339"/>
              <a:gd name="connsiteY45" fmla="*/ 1252330 h 1431235"/>
              <a:gd name="connsiteX46" fmla="*/ 2792896 w 3210339"/>
              <a:gd name="connsiteY46" fmla="*/ 1222513 h 1431235"/>
              <a:gd name="connsiteX47" fmla="*/ 2842591 w 3210339"/>
              <a:gd name="connsiteY47" fmla="*/ 1202635 h 1431235"/>
              <a:gd name="connsiteX48" fmla="*/ 3021496 w 3210339"/>
              <a:gd name="connsiteY48" fmla="*/ 1073426 h 1431235"/>
              <a:gd name="connsiteX49" fmla="*/ 3091069 w 3210339"/>
              <a:gd name="connsiteY49" fmla="*/ 983974 h 1431235"/>
              <a:gd name="connsiteX50" fmla="*/ 3140765 w 3210339"/>
              <a:gd name="connsiteY50" fmla="*/ 884583 h 1431235"/>
              <a:gd name="connsiteX51" fmla="*/ 3190461 w 3210339"/>
              <a:gd name="connsiteY51" fmla="*/ 745435 h 1431235"/>
              <a:gd name="connsiteX52" fmla="*/ 3200400 w 3210339"/>
              <a:gd name="connsiteY52" fmla="*/ 655983 h 1431235"/>
              <a:gd name="connsiteX53" fmla="*/ 3210339 w 3210339"/>
              <a:gd name="connsiteY53" fmla="*/ 626165 h 1431235"/>
              <a:gd name="connsiteX54" fmla="*/ 3200400 w 3210339"/>
              <a:gd name="connsiteY54" fmla="*/ 506896 h 1431235"/>
              <a:gd name="connsiteX55" fmla="*/ 3180522 w 3210339"/>
              <a:gd name="connsiteY55" fmla="*/ 387626 h 1431235"/>
              <a:gd name="connsiteX56" fmla="*/ 3170582 w 3210339"/>
              <a:gd name="connsiteY56" fmla="*/ 357809 h 1431235"/>
              <a:gd name="connsiteX57" fmla="*/ 3140765 w 3210339"/>
              <a:gd name="connsiteY57" fmla="*/ 308113 h 1431235"/>
              <a:gd name="connsiteX58" fmla="*/ 3061252 w 3210339"/>
              <a:gd name="connsiteY58" fmla="*/ 218661 h 1431235"/>
              <a:gd name="connsiteX59" fmla="*/ 3021496 w 3210339"/>
              <a:gd name="connsiteY59" fmla="*/ 188843 h 1431235"/>
              <a:gd name="connsiteX60" fmla="*/ 2991678 w 3210339"/>
              <a:gd name="connsiteY60" fmla="*/ 178904 h 1431235"/>
              <a:gd name="connsiteX61" fmla="*/ 2951922 w 3210339"/>
              <a:gd name="connsiteY61" fmla="*/ 159026 h 1431235"/>
              <a:gd name="connsiteX62" fmla="*/ 2902226 w 3210339"/>
              <a:gd name="connsiteY62" fmla="*/ 139148 h 1431235"/>
              <a:gd name="connsiteX63" fmla="*/ 2852530 w 3210339"/>
              <a:gd name="connsiteY63" fmla="*/ 109330 h 1431235"/>
              <a:gd name="connsiteX64" fmla="*/ 2812774 w 3210339"/>
              <a:gd name="connsiteY64" fmla="*/ 99391 h 1431235"/>
              <a:gd name="connsiteX65" fmla="*/ 2763078 w 3210339"/>
              <a:gd name="connsiteY65" fmla="*/ 79513 h 1431235"/>
              <a:gd name="connsiteX66" fmla="*/ 2713382 w 3210339"/>
              <a:gd name="connsiteY66" fmla="*/ 69574 h 1431235"/>
              <a:gd name="connsiteX67" fmla="*/ 2574235 w 3210339"/>
              <a:gd name="connsiteY67" fmla="*/ 29817 h 1431235"/>
              <a:gd name="connsiteX68" fmla="*/ 2514600 w 3210339"/>
              <a:gd name="connsiteY68" fmla="*/ 19878 h 1431235"/>
              <a:gd name="connsiteX69" fmla="*/ 2345635 w 3210339"/>
              <a:gd name="connsiteY69" fmla="*/ 0 h 1431235"/>
              <a:gd name="connsiteX70" fmla="*/ 1560443 w 3210339"/>
              <a:gd name="connsiteY70" fmla="*/ 19878 h 1431235"/>
              <a:gd name="connsiteX71" fmla="*/ 1510748 w 3210339"/>
              <a:gd name="connsiteY71" fmla="*/ 29817 h 1431235"/>
              <a:gd name="connsiteX72" fmla="*/ 1351722 w 3210339"/>
              <a:gd name="connsiteY72" fmla="*/ 49696 h 1431235"/>
              <a:gd name="connsiteX73" fmla="*/ 1292087 w 3210339"/>
              <a:gd name="connsiteY73" fmla="*/ 59635 h 1431235"/>
              <a:gd name="connsiteX74" fmla="*/ 1192696 w 3210339"/>
              <a:gd name="connsiteY74" fmla="*/ 69574 h 1431235"/>
              <a:gd name="connsiteX75" fmla="*/ 1053548 w 3210339"/>
              <a:gd name="connsiteY75" fmla="*/ 89452 h 1431235"/>
              <a:gd name="connsiteX76" fmla="*/ 1023730 w 3210339"/>
              <a:gd name="connsiteY76" fmla="*/ 99391 h 1431235"/>
              <a:gd name="connsiteX77" fmla="*/ 924339 w 3210339"/>
              <a:gd name="connsiteY77" fmla="*/ 119270 h 1431235"/>
              <a:gd name="connsiteX78" fmla="*/ 834887 w 3210339"/>
              <a:gd name="connsiteY78" fmla="*/ 139148 h 1431235"/>
              <a:gd name="connsiteX79" fmla="*/ 785191 w 3210339"/>
              <a:gd name="connsiteY79" fmla="*/ 149087 h 1431235"/>
              <a:gd name="connsiteX80" fmla="*/ 695739 w 3210339"/>
              <a:gd name="connsiteY80" fmla="*/ 159026 h 1431235"/>
              <a:gd name="connsiteX81" fmla="*/ 586409 w 3210339"/>
              <a:gd name="connsiteY81" fmla="*/ 188843 h 1431235"/>
              <a:gd name="connsiteX82" fmla="*/ 646043 w 3210339"/>
              <a:gd name="connsiteY82" fmla="*/ 208722 h 1431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3210339" h="1431235">
                <a:moveTo>
                  <a:pt x="646043" y="208722"/>
                </a:moveTo>
                <a:lnTo>
                  <a:pt x="646043" y="208722"/>
                </a:lnTo>
                <a:cubicBezTo>
                  <a:pt x="616226" y="212035"/>
                  <a:pt x="586469" y="215945"/>
                  <a:pt x="556591" y="218661"/>
                </a:cubicBezTo>
                <a:cubicBezTo>
                  <a:pt x="513571" y="222572"/>
                  <a:pt x="470245" y="223242"/>
                  <a:pt x="427382" y="228600"/>
                </a:cubicBezTo>
                <a:cubicBezTo>
                  <a:pt x="416986" y="229899"/>
                  <a:pt x="407639" y="235661"/>
                  <a:pt x="397565" y="238539"/>
                </a:cubicBezTo>
                <a:cubicBezTo>
                  <a:pt x="310196" y="263502"/>
                  <a:pt x="399491" y="234585"/>
                  <a:pt x="327991" y="258417"/>
                </a:cubicBezTo>
                <a:cubicBezTo>
                  <a:pt x="318052" y="265043"/>
                  <a:pt x="308858" y="272954"/>
                  <a:pt x="298174" y="278296"/>
                </a:cubicBezTo>
                <a:cubicBezTo>
                  <a:pt x="288803" y="282981"/>
                  <a:pt x="277515" y="283147"/>
                  <a:pt x="268356" y="288235"/>
                </a:cubicBezTo>
                <a:cubicBezTo>
                  <a:pt x="154879" y="351277"/>
                  <a:pt x="243677" y="304003"/>
                  <a:pt x="188843" y="347870"/>
                </a:cubicBezTo>
                <a:cubicBezTo>
                  <a:pt x="179515" y="355332"/>
                  <a:pt x="168096" y="359974"/>
                  <a:pt x="159026" y="367748"/>
                </a:cubicBezTo>
                <a:cubicBezTo>
                  <a:pt x="105600" y="413541"/>
                  <a:pt x="125555" y="405749"/>
                  <a:pt x="79513" y="467139"/>
                </a:cubicBezTo>
                <a:lnTo>
                  <a:pt x="49696" y="506896"/>
                </a:lnTo>
                <a:cubicBezTo>
                  <a:pt x="46383" y="516835"/>
                  <a:pt x="43883" y="527083"/>
                  <a:pt x="39756" y="536713"/>
                </a:cubicBezTo>
                <a:cubicBezTo>
                  <a:pt x="33919" y="550331"/>
                  <a:pt x="25080" y="562597"/>
                  <a:pt x="19878" y="576470"/>
                </a:cubicBezTo>
                <a:cubicBezTo>
                  <a:pt x="13862" y="592513"/>
                  <a:pt x="2699" y="652427"/>
                  <a:pt x="0" y="665922"/>
                </a:cubicBezTo>
                <a:cubicBezTo>
                  <a:pt x="15860" y="856249"/>
                  <a:pt x="-4003" y="731425"/>
                  <a:pt x="19878" y="815009"/>
                </a:cubicBezTo>
                <a:cubicBezTo>
                  <a:pt x="23631" y="828143"/>
                  <a:pt x="23708" y="842547"/>
                  <a:pt x="29817" y="854765"/>
                </a:cubicBezTo>
                <a:cubicBezTo>
                  <a:pt x="41104" y="877339"/>
                  <a:pt x="120205" y="984909"/>
                  <a:pt x="129209" y="993913"/>
                </a:cubicBezTo>
                <a:cubicBezTo>
                  <a:pt x="155713" y="1020417"/>
                  <a:pt x="176581" y="1054141"/>
                  <a:pt x="208722" y="1073426"/>
                </a:cubicBezTo>
                <a:cubicBezTo>
                  <a:pt x="225287" y="1083365"/>
                  <a:pt x="242697" y="1092015"/>
                  <a:pt x="258417" y="1103243"/>
                </a:cubicBezTo>
                <a:cubicBezTo>
                  <a:pt x="266043" y="1108690"/>
                  <a:pt x="270670" y="1117675"/>
                  <a:pt x="278296" y="1123122"/>
                </a:cubicBezTo>
                <a:cubicBezTo>
                  <a:pt x="294016" y="1134350"/>
                  <a:pt x="311609" y="1142701"/>
                  <a:pt x="327991" y="1152939"/>
                </a:cubicBezTo>
                <a:cubicBezTo>
                  <a:pt x="364283" y="1175621"/>
                  <a:pt x="354385" y="1174190"/>
                  <a:pt x="397565" y="1192696"/>
                </a:cubicBezTo>
                <a:cubicBezTo>
                  <a:pt x="453610" y="1216716"/>
                  <a:pt x="399917" y="1187366"/>
                  <a:pt x="467139" y="1212574"/>
                </a:cubicBezTo>
                <a:cubicBezTo>
                  <a:pt x="481012" y="1217776"/>
                  <a:pt x="492840" y="1227767"/>
                  <a:pt x="506896" y="1232452"/>
                </a:cubicBezTo>
                <a:cubicBezTo>
                  <a:pt x="522922" y="1237794"/>
                  <a:pt x="540293" y="1237946"/>
                  <a:pt x="556591" y="1242391"/>
                </a:cubicBezTo>
                <a:cubicBezTo>
                  <a:pt x="576806" y="1247904"/>
                  <a:pt x="596011" y="1256757"/>
                  <a:pt x="616226" y="1262270"/>
                </a:cubicBezTo>
                <a:cubicBezTo>
                  <a:pt x="645535" y="1270263"/>
                  <a:pt x="697152" y="1276467"/>
                  <a:pt x="725556" y="1282148"/>
                </a:cubicBezTo>
                <a:cubicBezTo>
                  <a:pt x="779811" y="1292999"/>
                  <a:pt x="754256" y="1293347"/>
                  <a:pt x="815009" y="1302026"/>
                </a:cubicBezTo>
                <a:cubicBezTo>
                  <a:pt x="844708" y="1306269"/>
                  <a:pt x="874644" y="1308652"/>
                  <a:pt x="904461" y="1311965"/>
                </a:cubicBezTo>
                <a:cubicBezTo>
                  <a:pt x="1057815" y="1350303"/>
                  <a:pt x="906164" y="1316468"/>
                  <a:pt x="1083365" y="1341783"/>
                </a:cubicBezTo>
                <a:cubicBezTo>
                  <a:pt x="1120034" y="1347022"/>
                  <a:pt x="1155966" y="1356870"/>
                  <a:pt x="1192696" y="1361661"/>
                </a:cubicBezTo>
                <a:cubicBezTo>
                  <a:pt x="1232255" y="1366821"/>
                  <a:pt x="1272235" y="1367988"/>
                  <a:pt x="1311965" y="1371600"/>
                </a:cubicBezTo>
                <a:cubicBezTo>
                  <a:pt x="1345124" y="1374614"/>
                  <a:pt x="1378340" y="1377233"/>
                  <a:pt x="1411356" y="1381539"/>
                </a:cubicBezTo>
                <a:cubicBezTo>
                  <a:pt x="1454566" y="1387175"/>
                  <a:pt x="1497325" y="1396012"/>
                  <a:pt x="1540565" y="1401417"/>
                </a:cubicBezTo>
                <a:cubicBezTo>
                  <a:pt x="1576876" y="1405956"/>
                  <a:pt x="1613467" y="1407886"/>
                  <a:pt x="1649896" y="1411356"/>
                </a:cubicBezTo>
                <a:cubicBezTo>
                  <a:pt x="1755683" y="1421431"/>
                  <a:pt x="1732439" y="1419190"/>
                  <a:pt x="1828800" y="1431235"/>
                </a:cubicBezTo>
                <a:cubicBezTo>
                  <a:pt x="2202057" y="1416305"/>
                  <a:pt x="1963418" y="1432843"/>
                  <a:pt x="2156791" y="1411356"/>
                </a:cubicBezTo>
                <a:cubicBezTo>
                  <a:pt x="2220815" y="1404242"/>
                  <a:pt x="2272839" y="1401148"/>
                  <a:pt x="2335696" y="1391478"/>
                </a:cubicBezTo>
                <a:cubicBezTo>
                  <a:pt x="2352393" y="1388909"/>
                  <a:pt x="2369210" y="1386393"/>
                  <a:pt x="2385391" y="1381539"/>
                </a:cubicBezTo>
                <a:cubicBezTo>
                  <a:pt x="2402480" y="1376412"/>
                  <a:pt x="2418320" y="1367758"/>
                  <a:pt x="2435087" y="1361661"/>
                </a:cubicBezTo>
                <a:cubicBezTo>
                  <a:pt x="2454779" y="1354500"/>
                  <a:pt x="2475030" y="1348944"/>
                  <a:pt x="2494722" y="1341783"/>
                </a:cubicBezTo>
                <a:cubicBezTo>
                  <a:pt x="2511489" y="1335686"/>
                  <a:pt x="2527491" y="1327546"/>
                  <a:pt x="2544417" y="1321904"/>
                </a:cubicBezTo>
                <a:cubicBezTo>
                  <a:pt x="2567299" y="1314277"/>
                  <a:pt x="2591479" y="1310684"/>
                  <a:pt x="2613991" y="1302026"/>
                </a:cubicBezTo>
                <a:cubicBezTo>
                  <a:pt x="2634734" y="1294048"/>
                  <a:pt x="2653111" y="1280757"/>
                  <a:pt x="2673626" y="1272209"/>
                </a:cubicBezTo>
                <a:cubicBezTo>
                  <a:pt x="2692968" y="1264150"/>
                  <a:pt x="2713919" y="1260389"/>
                  <a:pt x="2733261" y="1252330"/>
                </a:cubicBezTo>
                <a:cubicBezTo>
                  <a:pt x="2753776" y="1243782"/>
                  <a:pt x="2772663" y="1231710"/>
                  <a:pt x="2792896" y="1222513"/>
                </a:cubicBezTo>
                <a:cubicBezTo>
                  <a:pt x="2809138" y="1215130"/>
                  <a:pt x="2827213" y="1211681"/>
                  <a:pt x="2842591" y="1202635"/>
                </a:cubicBezTo>
                <a:cubicBezTo>
                  <a:pt x="2884564" y="1177945"/>
                  <a:pt x="2978673" y="1116249"/>
                  <a:pt x="3021496" y="1073426"/>
                </a:cubicBezTo>
                <a:cubicBezTo>
                  <a:pt x="3034561" y="1060361"/>
                  <a:pt x="3077278" y="1009586"/>
                  <a:pt x="3091069" y="983974"/>
                </a:cubicBezTo>
                <a:cubicBezTo>
                  <a:pt x="3108630" y="951361"/>
                  <a:pt x="3129052" y="919723"/>
                  <a:pt x="3140765" y="884583"/>
                </a:cubicBezTo>
                <a:cubicBezTo>
                  <a:pt x="3169594" y="798094"/>
                  <a:pt x="3153286" y="844567"/>
                  <a:pt x="3190461" y="745435"/>
                </a:cubicBezTo>
                <a:cubicBezTo>
                  <a:pt x="3193774" y="715618"/>
                  <a:pt x="3195468" y="685576"/>
                  <a:pt x="3200400" y="655983"/>
                </a:cubicBezTo>
                <a:cubicBezTo>
                  <a:pt x="3202122" y="645649"/>
                  <a:pt x="3210339" y="636642"/>
                  <a:pt x="3210339" y="626165"/>
                </a:cubicBezTo>
                <a:cubicBezTo>
                  <a:pt x="3210339" y="586271"/>
                  <a:pt x="3204370" y="546592"/>
                  <a:pt x="3200400" y="506896"/>
                </a:cubicBezTo>
                <a:cubicBezTo>
                  <a:pt x="3194816" y="451060"/>
                  <a:pt x="3193845" y="434256"/>
                  <a:pt x="3180522" y="387626"/>
                </a:cubicBezTo>
                <a:cubicBezTo>
                  <a:pt x="3177644" y="377552"/>
                  <a:pt x="3175267" y="367180"/>
                  <a:pt x="3170582" y="357809"/>
                </a:cubicBezTo>
                <a:cubicBezTo>
                  <a:pt x="3161943" y="340530"/>
                  <a:pt x="3151004" y="324495"/>
                  <a:pt x="3140765" y="308113"/>
                </a:cubicBezTo>
                <a:cubicBezTo>
                  <a:pt x="3117975" y="271648"/>
                  <a:pt x="3099488" y="247339"/>
                  <a:pt x="3061252" y="218661"/>
                </a:cubicBezTo>
                <a:cubicBezTo>
                  <a:pt x="3048000" y="208722"/>
                  <a:pt x="3035879" y="197062"/>
                  <a:pt x="3021496" y="188843"/>
                </a:cubicBezTo>
                <a:cubicBezTo>
                  <a:pt x="3012399" y="183645"/>
                  <a:pt x="3001308" y="183031"/>
                  <a:pt x="2991678" y="178904"/>
                </a:cubicBezTo>
                <a:cubicBezTo>
                  <a:pt x="2978060" y="173068"/>
                  <a:pt x="2965461" y="165043"/>
                  <a:pt x="2951922" y="159026"/>
                </a:cubicBezTo>
                <a:cubicBezTo>
                  <a:pt x="2935618" y="151780"/>
                  <a:pt x="2918184" y="147127"/>
                  <a:pt x="2902226" y="139148"/>
                </a:cubicBezTo>
                <a:cubicBezTo>
                  <a:pt x="2884947" y="130509"/>
                  <a:pt x="2870183" y="117176"/>
                  <a:pt x="2852530" y="109330"/>
                </a:cubicBezTo>
                <a:cubicBezTo>
                  <a:pt x="2840048" y="103782"/>
                  <a:pt x="2825733" y="103711"/>
                  <a:pt x="2812774" y="99391"/>
                </a:cubicBezTo>
                <a:cubicBezTo>
                  <a:pt x="2795848" y="93749"/>
                  <a:pt x="2780167" y="84640"/>
                  <a:pt x="2763078" y="79513"/>
                </a:cubicBezTo>
                <a:cubicBezTo>
                  <a:pt x="2746897" y="74659"/>
                  <a:pt x="2729680" y="74019"/>
                  <a:pt x="2713382" y="69574"/>
                </a:cubicBezTo>
                <a:cubicBezTo>
                  <a:pt x="2639114" y="49319"/>
                  <a:pt x="2659362" y="44005"/>
                  <a:pt x="2574235" y="29817"/>
                </a:cubicBezTo>
                <a:cubicBezTo>
                  <a:pt x="2554357" y="26504"/>
                  <a:pt x="2534550" y="22728"/>
                  <a:pt x="2514600" y="19878"/>
                </a:cubicBezTo>
                <a:cubicBezTo>
                  <a:pt x="2466789" y="13048"/>
                  <a:pt x="2392591" y="5217"/>
                  <a:pt x="2345635" y="0"/>
                </a:cubicBezTo>
                <a:cubicBezTo>
                  <a:pt x="2257384" y="1423"/>
                  <a:pt x="1773998" y="464"/>
                  <a:pt x="1560443" y="19878"/>
                </a:cubicBezTo>
                <a:cubicBezTo>
                  <a:pt x="1543619" y="21407"/>
                  <a:pt x="1527471" y="27428"/>
                  <a:pt x="1510748" y="29817"/>
                </a:cubicBezTo>
                <a:cubicBezTo>
                  <a:pt x="1457864" y="37372"/>
                  <a:pt x="1404416" y="40914"/>
                  <a:pt x="1351722" y="49696"/>
                </a:cubicBezTo>
                <a:cubicBezTo>
                  <a:pt x="1331844" y="53009"/>
                  <a:pt x="1312084" y="57135"/>
                  <a:pt x="1292087" y="59635"/>
                </a:cubicBezTo>
                <a:cubicBezTo>
                  <a:pt x="1259049" y="63765"/>
                  <a:pt x="1225734" y="65444"/>
                  <a:pt x="1192696" y="69574"/>
                </a:cubicBezTo>
                <a:cubicBezTo>
                  <a:pt x="1146204" y="75385"/>
                  <a:pt x="1053548" y="89452"/>
                  <a:pt x="1053548" y="89452"/>
                </a:cubicBezTo>
                <a:cubicBezTo>
                  <a:pt x="1043609" y="92765"/>
                  <a:pt x="1033939" y="97035"/>
                  <a:pt x="1023730" y="99391"/>
                </a:cubicBezTo>
                <a:cubicBezTo>
                  <a:pt x="990809" y="106988"/>
                  <a:pt x="956392" y="108586"/>
                  <a:pt x="924339" y="119270"/>
                </a:cubicBezTo>
                <a:cubicBezTo>
                  <a:pt x="871766" y="136794"/>
                  <a:pt x="911853" y="125155"/>
                  <a:pt x="834887" y="139148"/>
                </a:cubicBezTo>
                <a:cubicBezTo>
                  <a:pt x="818266" y="142170"/>
                  <a:pt x="801915" y="146698"/>
                  <a:pt x="785191" y="149087"/>
                </a:cubicBezTo>
                <a:cubicBezTo>
                  <a:pt x="755492" y="153330"/>
                  <a:pt x="725438" y="154783"/>
                  <a:pt x="695739" y="159026"/>
                </a:cubicBezTo>
                <a:cubicBezTo>
                  <a:pt x="690046" y="159839"/>
                  <a:pt x="582007" y="180038"/>
                  <a:pt x="586409" y="188843"/>
                </a:cubicBezTo>
                <a:lnTo>
                  <a:pt x="646043" y="208722"/>
                </a:lnTo>
                <a:close/>
              </a:path>
            </a:pathLst>
          </a:custGeom>
          <a:noFill/>
          <a:ln w="38100">
            <a:solidFill>
              <a:srgbClr val="0C4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BC344E9D-303C-D944-9A7B-B2E80D3EDA7A}"/>
              </a:ext>
            </a:extLst>
          </p:cNvPr>
          <p:cNvSpPr/>
          <p:nvPr/>
        </p:nvSpPr>
        <p:spPr>
          <a:xfrm rot="20985908">
            <a:off x="8198213" y="4617517"/>
            <a:ext cx="1047316" cy="457200"/>
          </a:xfrm>
          <a:custGeom>
            <a:avLst/>
            <a:gdLst>
              <a:gd name="connsiteX0" fmla="*/ 725557 w 1047316"/>
              <a:gd name="connsiteY0" fmla="*/ 39757 h 457200"/>
              <a:gd name="connsiteX1" fmla="*/ 725557 w 1047316"/>
              <a:gd name="connsiteY1" fmla="*/ 39757 h 457200"/>
              <a:gd name="connsiteX2" fmla="*/ 516835 w 1047316"/>
              <a:gd name="connsiteY2" fmla="*/ 19878 h 457200"/>
              <a:gd name="connsiteX3" fmla="*/ 387626 w 1047316"/>
              <a:gd name="connsiteY3" fmla="*/ 0 h 457200"/>
              <a:gd name="connsiteX4" fmla="*/ 159026 w 1047316"/>
              <a:gd name="connsiteY4" fmla="*/ 9939 h 457200"/>
              <a:gd name="connsiteX5" fmla="*/ 69574 w 1047316"/>
              <a:gd name="connsiteY5" fmla="*/ 29818 h 457200"/>
              <a:gd name="connsiteX6" fmla="*/ 39757 w 1047316"/>
              <a:gd name="connsiteY6" fmla="*/ 59635 h 457200"/>
              <a:gd name="connsiteX7" fmla="*/ 0 w 1047316"/>
              <a:gd name="connsiteY7" fmla="*/ 119270 h 457200"/>
              <a:gd name="connsiteX8" fmla="*/ 19878 w 1047316"/>
              <a:gd name="connsiteY8" fmla="*/ 218661 h 457200"/>
              <a:gd name="connsiteX9" fmla="*/ 49696 w 1047316"/>
              <a:gd name="connsiteY9" fmla="*/ 258418 h 457200"/>
              <a:gd name="connsiteX10" fmla="*/ 109331 w 1047316"/>
              <a:gd name="connsiteY10" fmla="*/ 318052 h 457200"/>
              <a:gd name="connsiteX11" fmla="*/ 168965 w 1047316"/>
              <a:gd name="connsiteY11" fmla="*/ 357809 h 457200"/>
              <a:gd name="connsiteX12" fmla="*/ 268357 w 1047316"/>
              <a:gd name="connsiteY12" fmla="*/ 397565 h 457200"/>
              <a:gd name="connsiteX13" fmla="*/ 367748 w 1047316"/>
              <a:gd name="connsiteY13" fmla="*/ 417444 h 457200"/>
              <a:gd name="connsiteX14" fmla="*/ 467139 w 1047316"/>
              <a:gd name="connsiteY14" fmla="*/ 437322 h 457200"/>
              <a:gd name="connsiteX15" fmla="*/ 506896 w 1047316"/>
              <a:gd name="connsiteY15" fmla="*/ 447261 h 457200"/>
              <a:gd name="connsiteX16" fmla="*/ 556591 w 1047316"/>
              <a:gd name="connsiteY16" fmla="*/ 457200 h 457200"/>
              <a:gd name="connsiteX17" fmla="*/ 854765 w 1047316"/>
              <a:gd name="connsiteY17" fmla="*/ 427383 h 457200"/>
              <a:gd name="connsiteX18" fmla="*/ 894522 w 1047316"/>
              <a:gd name="connsiteY18" fmla="*/ 417444 h 457200"/>
              <a:gd name="connsiteX19" fmla="*/ 944218 w 1047316"/>
              <a:gd name="connsiteY19" fmla="*/ 407505 h 457200"/>
              <a:gd name="connsiteX20" fmla="*/ 974035 w 1047316"/>
              <a:gd name="connsiteY20" fmla="*/ 387626 h 457200"/>
              <a:gd name="connsiteX21" fmla="*/ 1013791 w 1047316"/>
              <a:gd name="connsiteY21" fmla="*/ 367748 h 457200"/>
              <a:gd name="connsiteX22" fmla="*/ 1033670 w 1047316"/>
              <a:gd name="connsiteY22" fmla="*/ 347870 h 457200"/>
              <a:gd name="connsiteX23" fmla="*/ 1033670 w 1047316"/>
              <a:gd name="connsiteY23" fmla="*/ 228600 h 457200"/>
              <a:gd name="connsiteX24" fmla="*/ 983974 w 1047316"/>
              <a:gd name="connsiteY24" fmla="*/ 188844 h 457200"/>
              <a:gd name="connsiteX25" fmla="*/ 964096 w 1047316"/>
              <a:gd name="connsiteY25" fmla="*/ 168965 h 457200"/>
              <a:gd name="connsiteX26" fmla="*/ 874644 w 1047316"/>
              <a:gd name="connsiteY26" fmla="*/ 119270 h 457200"/>
              <a:gd name="connsiteX27" fmla="*/ 795131 w 1047316"/>
              <a:gd name="connsiteY27" fmla="*/ 79513 h 457200"/>
              <a:gd name="connsiteX28" fmla="*/ 765313 w 1047316"/>
              <a:gd name="connsiteY28" fmla="*/ 69574 h 457200"/>
              <a:gd name="connsiteX29" fmla="*/ 725557 w 1047316"/>
              <a:gd name="connsiteY29" fmla="*/ 3975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47316" h="457200">
                <a:moveTo>
                  <a:pt x="725557" y="39757"/>
                </a:moveTo>
                <a:lnTo>
                  <a:pt x="725557" y="39757"/>
                </a:lnTo>
                <a:cubicBezTo>
                  <a:pt x="655983" y="33131"/>
                  <a:pt x="586021" y="29762"/>
                  <a:pt x="516835" y="19878"/>
                </a:cubicBezTo>
                <a:cubicBezTo>
                  <a:pt x="427311" y="7089"/>
                  <a:pt x="470369" y="13790"/>
                  <a:pt x="387626" y="0"/>
                </a:cubicBezTo>
                <a:cubicBezTo>
                  <a:pt x="311426" y="3313"/>
                  <a:pt x="235104" y="4505"/>
                  <a:pt x="159026" y="9939"/>
                </a:cubicBezTo>
                <a:cubicBezTo>
                  <a:pt x="141356" y="11201"/>
                  <a:pt x="88992" y="24963"/>
                  <a:pt x="69574" y="29818"/>
                </a:cubicBezTo>
                <a:cubicBezTo>
                  <a:pt x="59635" y="39757"/>
                  <a:pt x="48386" y="48540"/>
                  <a:pt x="39757" y="59635"/>
                </a:cubicBezTo>
                <a:cubicBezTo>
                  <a:pt x="25089" y="78493"/>
                  <a:pt x="0" y="119270"/>
                  <a:pt x="0" y="119270"/>
                </a:cubicBezTo>
                <a:cubicBezTo>
                  <a:pt x="2185" y="134565"/>
                  <a:pt x="6661" y="195532"/>
                  <a:pt x="19878" y="218661"/>
                </a:cubicBezTo>
                <a:cubicBezTo>
                  <a:pt x="28097" y="233044"/>
                  <a:pt x="38614" y="246105"/>
                  <a:pt x="49696" y="258418"/>
                </a:cubicBezTo>
                <a:cubicBezTo>
                  <a:pt x="68502" y="279313"/>
                  <a:pt x="85941" y="302458"/>
                  <a:pt x="109331" y="318052"/>
                </a:cubicBezTo>
                <a:cubicBezTo>
                  <a:pt x="129209" y="331304"/>
                  <a:pt x="147597" y="347125"/>
                  <a:pt x="168965" y="357809"/>
                </a:cubicBezTo>
                <a:cubicBezTo>
                  <a:pt x="204305" y="375479"/>
                  <a:pt x="227416" y="389377"/>
                  <a:pt x="268357" y="397565"/>
                </a:cubicBezTo>
                <a:cubicBezTo>
                  <a:pt x="301487" y="404191"/>
                  <a:pt x="334970" y="409250"/>
                  <a:pt x="367748" y="417444"/>
                </a:cubicBezTo>
                <a:cubicBezTo>
                  <a:pt x="460088" y="440529"/>
                  <a:pt x="345296" y="412954"/>
                  <a:pt x="467139" y="437322"/>
                </a:cubicBezTo>
                <a:cubicBezTo>
                  <a:pt x="480534" y="440001"/>
                  <a:pt x="493561" y="444298"/>
                  <a:pt x="506896" y="447261"/>
                </a:cubicBezTo>
                <a:cubicBezTo>
                  <a:pt x="523387" y="450926"/>
                  <a:pt x="540026" y="453887"/>
                  <a:pt x="556591" y="457200"/>
                </a:cubicBezTo>
                <a:cubicBezTo>
                  <a:pt x="613699" y="452234"/>
                  <a:pt x="769145" y="442950"/>
                  <a:pt x="854765" y="427383"/>
                </a:cubicBezTo>
                <a:cubicBezTo>
                  <a:pt x="868205" y="424939"/>
                  <a:pt x="881187" y="420407"/>
                  <a:pt x="894522" y="417444"/>
                </a:cubicBezTo>
                <a:cubicBezTo>
                  <a:pt x="911013" y="413779"/>
                  <a:pt x="927653" y="410818"/>
                  <a:pt x="944218" y="407505"/>
                </a:cubicBezTo>
                <a:cubicBezTo>
                  <a:pt x="954157" y="400879"/>
                  <a:pt x="963664" y="393553"/>
                  <a:pt x="974035" y="387626"/>
                </a:cubicBezTo>
                <a:cubicBezTo>
                  <a:pt x="986899" y="380275"/>
                  <a:pt x="1001463" y="375966"/>
                  <a:pt x="1013791" y="367748"/>
                </a:cubicBezTo>
                <a:cubicBezTo>
                  <a:pt x="1021588" y="362550"/>
                  <a:pt x="1027044" y="354496"/>
                  <a:pt x="1033670" y="347870"/>
                </a:cubicBezTo>
                <a:cubicBezTo>
                  <a:pt x="1049996" y="298891"/>
                  <a:pt x="1053643" y="301833"/>
                  <a:pt x="1033670" y="228600"/>
                </a:cubicBezTo>
                <a:cubicBezTo>
                  <a:pt x="1030322" y="216323"/>
                  <a:pt x="989749" y="193464"/>
                  <a:pt x="983974" y="188844"/>
                </a:cubicBezTo>
                <a:cubicBezTo>
                  <a:pt x="976657" y="182990"/>
                  <a:pt x="971593" y="174588"/>
                  <a:pt x="964096" y="168965"/>
                </a:cubicBezTo>
                <a:cubicBezTo>
                  <a:pt x="909417" y="127955"/>
                  <a:pt x="921130" y="134765"/>
                  <a:pt x="874644" y="119270"/>
                </a:cubicBezTo>
                <a:cubicBezTo>
                  <a:pt x="839949" y="84575"/>
                  <a:pt x="863655" y="102354"/>
                  <a:pt x="795131" y="79513"/>
                </a:cubicBezTo>
                <a:lnTo>
                  <a:pt x="765313" y="69574"/>
                </a:lnTo>
                <a:lnTo>
                  <a:pt x="725557" y="39757"/>
                </a:lnTo>
                <a:close/>
              </a:path>
            </a:pathLst>
          </a:custGeom>
          <a:noFill/>
          <a:ln w="28575">
            <a:solidFill>
              <a:srgbClr val="115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C1D768-FC07-6043-989C-02931FB98511}"/>
              </a:ext>
            </a:extLst>
          </p:cNvPr>
          <p:cNvSpPr txBox="1"/>
          <p:nvPr/>
        </p:nvSpPr>
        <p:spPr>
          <a:xfrm>
            <a:off x="6737849" y="4381572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/>
              <a:t>Mueble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07250-1061-5742-A534-BDBBC55B6E68}"/>
              </a:ext>
            </a:extLst>
          </p:cNvPr>
          <p:cNvSpPr txBox="1"/>
          <p:nvPr/>
        </p:nvSpPr>
        <p:spPr>
          <a:xfrm>
            <a:off x="8240535" y="466145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/>
              <a:t>Mesa</a:t>
            </a:r>
          </a:p>
        </p:txBody>
      </p:sp>
    </p:spTree>
    <p:extLst>
      <p:ext uri="{BB962C8B-B14F-4D97-AF65-F5344CB8AC3E}">
        <p14:creationId xmlns:p14="http://schemas.microsoft.com/office/powerpoint/2010/main" val="4030178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F3951-BDD3-394A-9791-272FD365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Jerarquías de Clases: Herencia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D8301-64B9-9A42-BCBA-01533D60B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Los Lenguajes Orientados a Objetos permiten definir clases a partir de clases ya definidas.</a:t>
            </a:r>
          </a:p>
          <a:p>
            <a:r>
              <a:rPr lang="es-ES"/>
              <a:t>El hecho que el conocimiento de una categoría más general es también aplicable a una categoría específica se conoce como </a:t>
            </a:r>
            <a:r>
              <a:rPr lang="es-ES">
                <a:solidFill>
                  <a:srgbClr val="FF0000"/>
                </a:solidFill>
              </a:rPr>
              <a:t>Herencia</a:t>
            </a:r>
            <a:r>
              <a:rPr lang="es-ES"/>
              <a:t>.</a:t>
            </a:r>
          </a:p>
          <a:p>
            <a:r>
              <a:rPr lang="es-ES"/>
              <a:t>Decimos que la clase Mesa hereda los atributos de la clase Mueble, y ésta hereda de la clase </a:t>
            </a:r>
            <a:r>
              <a:rPr lang="es-ES" err="1"/>
              <a:t>Objeto_inanimado</a:t>
            </a:r>
            <a:r>
              <a:rPr lang="es-ES"/>
              <a:t>, etc.</a:t>
            </a:r>
          </a:p>
          <a:p>
            <a:r>
              <a:rPr lang="es-ES"/>
              <a:t>Según el problema .... Se establece una Jerarquía de clases.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8BABC-EA0B-EB41-BC5D-6135EAC8B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63BB-7F1F-1642-A831-14D86275FBA7}" type="slidenum">
              <a:rPr lang="es-ES_tradnl" smtClean="0"/>
              <a:pPr/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05021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51200-1462-264F-AD89-FB7631327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Ejemplo: Jerarquías de Clases</a:t>
            </a:r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F9280-378F-834D-AC82-CFD6AA6F8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63BB-7F1F-1642-A831-14D86275FBA7}" type="slidenum">
              <a:rPr lang="es-ES_tradnl" smtClean="0"/>
              <a:pPr/>
              <a:t>16</a:t>
            </a:fld>
            <a:endParaRPr lang="es-ES_tradnl"/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80208394-39B6-DA40-B2F4-AAD7ACFBEA3A}"/>
              </a:ext>
            </a:extLst>
          </p:cNvPr>
          <p:cNvSpPr/>
          <p:nvPr/>
        </p:nvSpPr>
        <p:spPr>
          <a:xfrm>
            <a:off x="4163671" y="1525128"/>
            <a:ext cx="1744365" cy="37151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b="0" strike="noStrike" spc="-1">
                <a:latin typeface="Arial"/>
              </a:rPr>
              <a:t>Objeto Material</a:t>
            </a: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6B9AE141-C5D2-0C40-A643-582F01AD5E55}"/>
              </a:ext>
            </a:extLst>
          </p:cNvPr>
          <p:cNvSpPr/>
          <p:nvPr/>
        </p:nvSpPr>
        <p:spPr>
          <a:xfrm>
            <a:off x="2912808" y="2183952"/>
            <a:ext cx="886310" cy="37151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b="0" strike="noStrike" spc="-1">
                <a:latin typeface="Arial"/>
              </a:rPr>
              <a:t>Animal</a:t>
            </a:r>
          </a:p>
        </p:txBody>
      </p:sp>
      <p:sp>
        <p:nvSpPr>
          <p:cNvPr id="10" name="CustomShape 4">
            <a:extLst>
              <a:ext uri="{FF2B5EF4-FFF2-40B4-BE49-F238E27FC236}">
                <a16:creationId xmlns:a16="http://schemas.microsoft.com/office/drawing/2014/main" id="{988F72BA-DAD7-B444-8334-572FE0EE78B5}"/>
              </a:ext>
            </a:extLst>
          </p:cNvPr>
          <p:cNvSpPr/>
          <p:nvPr/>
        </p:nvSpPr>
        <p:spPr>
          <a:xfrm>
            <a:off x="6010608" y="2183952"/>
            <a:ext cx="835014" cy="37151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b="0" strike="noStrike" spc="-1">
                <a:latin typeface="Arial"/>
              </a:rPr>
              <a:t>Planta</a:t>
            </a:r>
          </a:p>
        </p:txBody>
      </p:sp>
      <p:sp>
        <p:nvSpPr>
          <p:cNvPr id="11" name="CustomShape 5">
            <a:extLst>
              <a:ext uri="{FF2B5EF4-FFF2-40B4-BE49-F238E27FC236}">
                <a16:creationId xmlns:a16="http://schemas.microsoft.com/office/drawing/2014/main" id="{D3CFCC3C-25D2-A145-ABC8-17ACFE5B1BEE}"/>
              </a:ext>
            </a:extLst>
          </p:cNvPr>
          <p:cNvSpPr/>
          <p:nvPr/>
        </p:nvSpPr>
        <p:spPr>
          <a:xfrm>
            <a:off x="2602488" y="2721792"/>
            <a:ext cx="1155358" cy="37151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b="0" strike="noStrike" spc="-1">
                <a:latin typeface="Arial"/>
              </a:rPr>
              <a:t>Mamífero</a:t>
            </a: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0F18929C-314F-BB40-B696-23504393CA06}"/>
              </a:ext>
            </a:extLst>
          </p:cNvPr>
          <p:cNvSpPr/>
          <p:nvPr/>
        </p:nvSpPr>
        <p:spPr>
          <a:xfrm>
            <a:off x="1321083" y="3266631"/>
            <a:ext cx="745374" cy="37151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b="0" strike="noStrike" spc="-1">
                <a:latin typeface="Arial"/>
              </a:rPr>
              <a:t>Perro</a:t>
            </a:r>
          </a:p>
        </p:txBody>
      </p:sp>
      <p:sp>
        <p:nvSpPr>
          <p:cNvPr id="13" name="CustomShape 7">
            <a:extLst>
              <a:ext uri="{FF2B5EF4-FFF2-40B4-BE49-F238E27FC236}">
                <a16:creationId xmlns:a16="http://schemas.microsoft.com/office/drawing/2014/main" id="{E21FCCF2-155D-034C-9AF0-8B2A62B3B938}"/>
              </a:ext>
            </a:extLst>
          </p:cNvPr>
          <p:cNvSpPr/>
          <p:nvPr/>
        </p:nvSpPr>
        <p:spPr>
          <a:xfrm>
            <a:off x="2587923" y="3356631"/>
            <a:ext cx="1053022" cy="37151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b="0" strike="noStrike" spc="-1">
                <a:latin typeface="Arial"/>
              </a:rPr>
              <a:t>Humano</a:t>
            </a:r>
          </a:p>
        </p:txBody>
      </p:sp>
      <p:sp>
        <p:nvSpPr>
          <p:cNvPr id="14" name="CustomShape 8">
            <a:extLst>
              <a:ext uri="{FF2B5EF4-FFF2-40B4-BE49-F238E27FC236}">
                <a16:creationId xmlns:a16="http://schemas.microsoft.com/office/drawing/2014/main" id="{F4F61AB7-D1F7-C542-BC27-9842D968D9BC}"/>
              </a:ext>
            </a:extLst>
          </p:cNvPr>
          <p:cNvSpPr/>
          <p:nvPr/>
        </p:nvSpPr>
        <p:spPr>
          <a:xfrm>
            <a:off x="1816443" y="3893751"/>
            <a:ext cx="1168246" cy="37151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b="0" strike="noStrike" spc="-1">
                <a:latin typeface="Arial"/>
              </a:rPr>
              <a:t>Vendedor</a:t>
            </a:r>
          </a:p>
        </p:txBody>
      </p:sp>
      <p:sp>
        <p:nvSpPr>
          <p:cNvPr id="15" name="CustomShape 9">
            <a:extLst>
              <a:ext uri="{FF2B5EF4-FFF2-40B4-BE49-F238E27FC236}">
                <a16:creationId xmlns:a16="http://schemas.microsoft.com/office/drawing/2014/main" id="{0107E98D-7D52-2745-9840-A10E026A8E1A}"/>
              </a:ext>
            </a:extLst>
          </p:cNvPr>
          <p:cNvSpPr/>
          <p:nvPr/>
        </p:nvSpPr>
        <p:spPr>
          <a:xfrm>
            <a:off x="3919563" y="3893751"/>
            <a:ext cx="1142405" cy="37151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b="0" strike="noStrike" spc="-1">
                <a:latin typeface="Arial"/>
              </a:rPr>
              <a:t>Ingeniero</a:t>
            </a:r>
          </a:p>
        </p:txBody>
      </p:sp>
      <p:sp>
        <p:nvSpPr>
          <p:cNvPr id="16" name="CustomShape 10">
            <a:extLst>
              <a:ext uri="{FF2B5EF4-FFF2-40B4-BE49-F238E27FC236}">
                <a16:creationId xmlns:a16="http://schemas.microsoft.com/office/drawing/2014/main" id="{E7A5D3BA-EE86-FB4E-B54F-95267984AA36}"/>
              </a:ext>
            </a:extLst>
          </p:cNvPr>
          <p:cNvSpPr/>
          <p:nvPr/>
        </p:nvSpPr>
        <p:spPr>
          <a:xfrm>
            <a:off x="1966203" y="4520151"/>
            <a:ext cx="937349" cy="37151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b="0" strike="noStrike" spc="-1">
                <a:latin typeface="Arial"/>
              </a:rPr>
              <a:t>Florista</a:t>
            </a:r>
          </a:p>
        </p:txBody>
      </p:sp>
      <p:sp>
        <p:nvSpPr>
          <p:cNvPr id="17" name="CustomShape 11">
            <a:extLst>
              <a:ext uri="{FF2B5EF4-FFF2-40B4-BE49-F238E27FC236}">
                <a16:creationId xmlns:a16="http://schemas.microsoft.com/office/drawing/2014/main" id="{8DD24C4F-22D0-1549-A6ED-26B6FB513184}"/>
              </a:ext>
            </a:extLst>
          </p:cNvPr>
          <p:cNvSpPr/>
          <p:nvPr/>
        </p:nvSpPr>
        <p:spPr>
          <a:xfrm>
            <a:off x="2105883" y="5237991"/>
            <a:ext cx="1974685" cy="37151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b="0" i="1" strike="noStrike" spc="-1">
                <a:latin typeface="Arial"/>
              </a:rPr>
              <a:t>Marta (mi florista)</a:t>
            </a:r>
            <a:endParaRPr lang="es-ES_tradnl" b="0" strike="noStrike" spc="-1">
              <a:latin typeface="Arial"/>
            </a:endParaRPr>
          </a:p>
        </p:txBody>
      </p:sp>
      <p:sp>
        <p:nvSpPr>
          <p:cNvPr id="18" name="CustomShape 12">
            <a:extLst>
              <a:ext uri="{FF2B5EF4-FFF2-40B4-BE49-F238E27FC236}">
                <a16:creationId xmlns:a16="http://schemas.microsoft.com/office/drawing/2014/main" id="{6A7B471E-22F8-0842-B9E0-7D64A3EC3179}"/>
              </a:ext>
            </a:extLst>
          </p:cNvPr>
          <p:cNvSpPr/>
          <p:nvPr/>
        </p:nvSpPr>
        <p:spPr>
          <a:xfrm>
            <a:off x="1006083" y="5237631"/>
            <a:ext cx="706902" cy="37151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b="0" i="1" strike="noStrike" spc="-1">
                <a:latin typeface="Arial"/>
              </a:rPr>
              <a:t>Pluto</a:t>
            </a:r>
            <a:endParaRPr lang="es-ES_tradnl" b="0" strike="noStrike" spc="-1">
              <a:latin typeface="Arial"/>
            </a:endParaRPr>
          </a:p>
        </p:txBody>
      </p:sp>
      <p:sp>
        <p:nvSpPr>
          <p:cNvPr id="19" name="CustomShape 13">
            <a:extLst>
              <a:ext uri="{FF2B5EF4-FFF2-40B4-BE49-F238E27FC236}">
                <a16:creationId xmlns:a16="http://schemas.microsoft.com/office/drawing/2014/main" id="{215A6CE1-3081-D245-8090-6DD704F4FCB1}"/>
              </a:ext>
            </a:extLst>
          </p:cNvPr>
          <p:cNvSpPr/>
          <p:nvPr/>
        </p:nvSpPr>
        <p:spPr>
          <a:xfrm>
            <a:off x="6167928" y="3169272"/>
            <a:ext cx="578790" cy="37151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b="0" strike="noStrike" spc="-1">
                <a:latin typeface="Arial"/>
              </a:rPr>
              <a:t>Flor</a:t>
            </a:r>
          </a:p>
        </p:txBody>
      </p:sp>
      <p:sp>
        <p:nvSpPr>
          <p:cNvPr id="20" name="CustomShape 14">
            <a:extLst>
              <a:ext uri="{FF2B5EF4-FFF2-40B4-BE49-F238E27FC236}">
                <a16:creationId xmlns:a16="http://schemas.microsoft.com/office/drawing/2014/main" id="{2A8B8EBD-8CDB-824E-988F-CA9D21CE8ECB}"/>
              </a:ext>
            </a:extLst>
          </p:cNvPr>
          <p:cNvSpPr/>
          <p:nvPr/>
        </p:nvSpPr>
        <p:spPr>
          <a:xfrm>
            <a:off x="5758968" y="5140272"/>
            <a:ext cx="2320677" cy="37151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b="0" i="1" strike="noStrike" spc="-1">
                <a:latin typeface="Arial"/>
              </a:rPr>
              <a:t>Flores de mi abuelita</a:t>
            </a:r>
            <a:endParaRPr lang="es-ES_tradnl" b="0" strike="noStrike" spc="-1">
              <a:latin typeface="Arial"/>
            </a:endParaRPr>
          </a:p>
        </p:txBody>
      </p:sp>
      <p:sp>
        <p:nvSpPr>
          <p:cNvPr id="21" name="CustomShape 15">
            <a:extLst>
              <a:ext uri="{FF2B5EF4-FFF2-40B4-BE49-F238E27FC236}">
                <a16:creationId xmlns:a16="http://schemas.microsoft.com/office/drawing/2014/main" id="{0C9D5F1B-5EC0-7D4F-B85B-4E9C06860B78}"/>
              </a:ext>
            </a:extLst>
          </p:cNvPr>
          <p:cNvSpPr/>
          <p:nvPr/>
        </p:nvSpPr>
        <p:spPr>
          <a:xfrm>
            <a:off x="6014208" y="3976032"/>
            <a:ext cx="822190" cy="37151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b="0" strike="noStrike" spc="-1">
                <a:latin typeface="Arial"/>
              </a:rPr>
              <a:t>Clavel</a:t>
            </a:r>
          </a:p>
        </p:txBody>
      </p:sp>
      <p:sp>
        <p:nvSpPr>
          <p:cNvPr id="22" name="Line 16">
            <a:extLst>
              <a:ext uri="{FF2B5EF4-FFF2-40B4-BE49-F238E27FC236}">
                <a16:creationId xmlns:a16="http://schemas.microsoft.com/office/drawing/2014/main" id="{5805F3D7-3304-E54F-AA3E-789B2BD61244}"/>
              </a:ext>
            </a:extLst>
          </p:cNvPr>
          <p:cNvSpPr/>
          <p:nvPr/>
        </p:nvSpPr>
        <p:spPr>
          <a:xfrm flipH="1">
            <a:off x="3537626" y="1896642"/>
            <a:ext cx="1193400" cy="286950"/>
          </a:xfrm>
          <a:prstGeom prst="line">
            <a:avLst/>
          </a:prstGeom>
          <a:ln w="9360">
            <a:solidFill>
              <a:srgbClr val="0000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Line 17">
            <a:extLst>
              <a:ext uri="{FF2B5EF4-FFF2-40B4-BE49-F238E27FC236}">
                <a16:creationId xmlns:a16="http://schemas.microsoft.com/office/drawing/2014/main" id="{CDCAE443-79C7-A94A-9237-B08D35C4F78B}"/>
              </a:ext>
            </a:extLst>
          </p:cNvPr>
          <p:cNvSpPr/>
          <p:nvPr/>
        </p:nvSpPr>
        <p:spPr>
          <a:xfrm>
            <a:off x="4974528" y="1906375"/>
            <a:ext cx="1193400" cy="233245"/>
          </a:xfrm>
          <a:prstGeom prst="line">
            <a:avLst/>
          </a:prstGeom>
          <a:ln w="9360">
            <a:solidFill>
              <a:srgbClr val="0000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Line 18">
            <a:extLst>
              <a:ext uri="{FF2B5EF4-FFF2-40B4-BE49-F238E27FC236}">
                <a16:creationId xmlns:a16="http://schemas.microsoft.com/office/drawing/2014/main" id="{CB385DDB-B9B2-4646-B063-A708D6AE2103}"/>
              </a:ext>
            </a:extLst>
          </p:cNvPr>
          <p:cNvSpPr/>
          <p:nvPr/>
        </p:nvSpPr>
        <p:spPr>
          <a:xfrm flipH="1">
            <a:off x="3096408" y="2536748"/>
            <a:ext cx="153688" cy="274324"/>
          </a:xfrm>
          <a:prstGeom prst="line">
            <a:avLst/>
          </a:prstGeom>
          <a:ln w="9360">
            <a:solidFill>
              <a:srgbClr val="0000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Line 19">
            <a:extLst>
              <a:ext uri="{FF2B5EF4-FFF2-40B4-BE49-F238E27FC236}">
                <a16:creationId xmlns:a16="http://schemas.microsoft.com/office/drawing/2014/main" id="{37671CAF-D7BE-3F46-BE79-4B27FD51E93D}"/>
              </a:ext>
            </a:extLst>
          </p:cNvPr>
          <p:cNvSpPr/>
          <p:nvPr/>
        </p:nvSpPr>
        <p:spPr>
          <a:xfrm flipH="1">
            <a:off x="1712984" y="3079633"/>
            <a:ext cx="1190567" cy="263326"/>
          </a:xfrm>
          <a:prstGeom prst="line">
            <a:avLst/>
          </a:prstGeom>
          <a:ln w="9360">
            <a:solidFill>
              <a:srgbClr val="0000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Line 20">
            <a:extLst>
              <a:ext uri="{FF2B5EF4-FFF2-40B4-BE49-F238E27FC236}">
                <a16:creationId xmlns:a16="http://schemas.microsoft.com/office/drawing/2014/main" id="{E418A31E-8623-1540-813B-F387F6DA13AB}"/>
              </a:ext>
            </a:extLst>
          </p:cNvPr>
          <p:cNvSpPr/>
          <p:nvPr/>
        </p:nvSpPr>
        <p:spPr>
          <a:xfrm>
            <a:off x="3016683" y="3088071"/>
            <a:ext cx="1800" cy="358200"/>
          </a:xfrm>
          <a:prstGeom prst="line">
            <a:avLst/>
          </a:prstGeom>
          <a:ln w="9360">
            <a:solidFill>
              <a:srgbClr val="0000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" name="Line 21">
            <a:extLst>
              <a:ext uri="{FF2B5EF4-FFF2-40B4-BE49-F238E27FC236}">
                <a16:creationId xmlns:a16="http://schemas.microsoft.com/office/drawing/2014/main" id="{206B54BC-70C4-CC44-897B-8BD869EBDB8E}"/>
              </a:ext>
            </a:extLst>
          </p:cNvPr>
          <p:cNvSpPr/>
          <p:nvPr/>
        </p:nvSpPr>
        <p:spPr>
          <a:xfrm>
            <a:off x="6301488" y="2542512"/>
            <a:ext cx="78120" cy="627120"/>
          </a:xfrm>
          <a:prstGeom prst="line">
            <a:avLst/>
          </a:prstGeom>
          <a:ln w="9360">
            <a:solidFill>
              <a:srgbClr val="0000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Line 22">
            <a:extLst>
              <a:ext uri="{FF2B5EF4-FFF2-40B4-BE49-F238E27FC236}">
                <a16:creationId xmlns:a16="http://schemas.microsoft.com/office/drawing/2014/main" id="{E180BBCC-36F9-C744-A1FB-03C07DA3CD71}"/>
              </a:ext>
            </a:extLst>
          </p:cNvPr>
          <p:cNvSpPr/>
          <p:nvPr/>
        </p:nvSpPr>
        <p:spPr>
          <a:xfrm>
            <a:off x="6379608" y="3527832"/>
            <a:ext cx="1440" cy="537480"/>
          </a:xfrm>
          <a:prstGeom prst="line">
            <a:avLst/>
          </a:prstGeom>
          <a:ln w="9360">
            <a:solidFill>
              <a:srgbClr val="0000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Line 23">
            <a:extLst>
              <a:ext uri="{FF2B5EF4-FFF2-40B4-BE49-F238E27FC236}">
                <a16:creationId xmlns:a16="http://schemas.microsoft.com/office/drawing/2014/main" id="{BFE6102F-1816-8644-A3F1-4BF6D76F09C7}"/>
              </a:ext>
            </a:extLst>
          </p:cNvPr>
          <p:cNvSpPr/>
          <p:nvPr/>
        </p:nvSpPr>
        <p:spPr>
          <a:xfrm>
            <a:off x="6379608" y="4334232"/>
            <a:ext cx="78120" cy="8064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" name="Line 24">
            <a:extLst>
              <a:ext uri="{FF2B5EF4-FFF2-40B4-BE49-F238E27FC236}">
                <a16:creationId xmlns:a16="http://schemas.microsoft.com/office/drawing/2014/main" id="{12683A82-AAD0-454F-A811-D8415C2480AC}"/>
              </a:ext>
            </a:extLst>
          </p:cNvPr>
          <p:cNvSpPr/>
          <p:nvPr/>
        </p:nvSpPr>
        <p:spPr>
          <a:xfrm flipH="1">
            <a:off x="2153043" y="3625191"/>
            <a:ext cx="868680" cy="358200"/>
          </a:xfrm>
          <a:prstGeom prst="line">
            <a:avLst/>
          </a:prstGeom>
          <a:ln w="9360">
            <a:solidFill>
              <a:srgbClr val="0000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" name="Line 25">
            <a:extLst>
              <a:ext uri="{FF2B5EF4-FFF2-40B4-BE49-F238E27FC236}">
                <a16:creationId xmlns:a16="http://schemas.microsoft.com/office/drawing/2014/main" id="{E4DA84FF-5B13-454E-A86E-0131CB1880F8}"/>
              </a:ext>
            </a:extLst>
          </p:cNvPr>
          <p:cNvSpPr/>
          <p:nvPr/>
        </p:nvSpPr>
        <p:spPr>
          <a:xfrm>
            <a:off x="3328803" y="3714831"/>
            <a:ext cx="936720" cy="268560"/>
          </a:xfrm>
          <a:prstGeom prst="line">
            <a:avLst/>
          </a:prstGeom>
          <a:ln w="9360">
            <a:solidFill>
              <a:srgbClr val="0000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" name="Line 26">
            <a:extLst>
              <a:ext uri="{FF2B5EF4-FFF2-40B4-BE49-F238E27FC236}">
                <a16:creationId xmlns:a16="http://schemas.microsoft.com/office/drawing/2014/main" id="{A8FD0F8D-34C7-6049-944B-CC15CB1675F5}"/>
              </a:ext>
            </a:extLst>
          </p:cNvPr>
          <p:cNvSpPr/>
          <p:nvPr/>
        </p:nvSpPr>
        <p:spPr>
          <a:xfrm>
            <a:off x="2313963" y="4252311"/>
            <a:ext cx="1800" cy="358560"/>
          </a:xfrm>
          <a:prstGeom prst="line">
            <a:avLst/>
          </a:prstGeom>
          <a:ln w="9360">
            <a:solidFill>
              <a:srgbClr val="0000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" name="Line 27">
            <a:extLst>
              <a:ext uri="{FF2B5EF4-FFF2-40B4-BE49-F238E27FC236}">
                <a16:creationId xmlns:a16="http://schemas.microsoft.com/office/drawing/2014/main" id="{9F19CE55-0D7C-1241-830E-B2B4D8F792EF}"/>
              </a:ext>
            </a:extLst>
          </p:cNvPr>
          <p:cNvSpPr/>
          <p:nvPr/>
        </p:nvSpPr>
        <p:spPr>
          <a:xfrm>
            <a:off x="2313963" y="4789791"/>
            <a:ext cx="78120" cy="5374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" name="Line 28">
            <a:extLst>
              <a:ext uri="{FF2B5EF4-FFF2-40B4-BE49-F238E27FC236}">
                <a16:creationId xmlns:a16="http://schemas.microsoft.com/office/drawing/2014/main" id="{F657CE7E-F384-7640-8238-54577EDFFD87}"/>
              </a:ext>
            </a:extLst>
          </p:cNvPr>
          <p:cNvSpPr/>
          <p:nvPr/>
        </p:nvSpPr>
        <p:spPr>
          <a:xfrm flipH="1">
            <a:off x="1314467" y="3625191"/>
            <a:ext cx="145936" cy="16124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" name="CustomShape 29">
            <a:extLst>
              <a:ext uri="{FF2B5EF4-FFF2-40B4-BE49-F238E27FC236}">
                <a16:creationId xmlns:a16="http://schemas.microsoft.com/office/drawing/2014/main" id="{C2BCD600-F5D5-6A49-B711-344ABFDBA62B}"/>
              </a:ext>
            </a:extLst>
          </p:cNvPr>
          <p:cNvSpPr/>
          <p:nvPr/>
        </p:nvSpPr>
        <p:spPr>
          <a:xfrm>
            <a:off x="3581883" y="4431591"/>
            <a:ext cx="2346325" cy="37151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b="0" strike="noStrike" spc="-1">
                <a:latin typeface="Arial"/>
              </a:rPr>
              <a:t>Ingeniero Electrónico</a:t>
            </a:r>
          </a:p>
        </p:txBody>
      </p:sp>
      <p:sp>
        <p:nvSpPr>
          <p:cNvPr id="36" name="CustomShape 30">
            <a:extLst>
              <a:ext uri="{FF2B5EF4-FFF2-40B4-BE49-F238E27FC236}">
                <a16:creationId xmlns:a16="http://schemas.microsoft.com/office/drawing/2014/main" id="{4E569C80-173F-6642-BE33-0902E0DE75E9}"/>
              </a:ext>
            </a:extLst>
          </p:cNvPr>
          <p:cNvSpPr/>
          <p:nvPr/>
        </p:nvSpPr>
        <p:spPr>
          <a:xfrm>
            <a:off x="4066443" y="5238351"/>
            <a:ext cx="963126" cy="37151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b="0" i="1" strike="noStrike" spc="-1">
                <a:latin typeface="Arial"/>
              </a:rPr>
              <a:t>Agustín</a:t>
            </a:r>
            <a:endParaRPr lang="es-ES_tradnl" b="0" strike="noStrike" spc="-1">
              <a:latin typeface="Arial"/>
            </a:endParaRPr>
          </a:p>
        </p:txBody>
      </p:sp>
      <p:sp>
        <p:nvSpPr>
          <p:cNvPr id="37" name="Line 31">
            <a:extLst>
              <a:ext uri="{FF2B5EF4-FFF2-40B4-BE49-F238E27FC236}">
                <a16:creationId xmlns:a16="http://schemas.microsoft.com/office/drawing/2014/main" id="{EBE3F768-B1E6-BD46-9A93-6FAA2AFD348E}"/>
              </a:ext>
            </a:extLst>
          </p:cNvPr>
          <p:cNvSpPr/>
          <p:nvPr/>
        </p:nvSpPr>
        <p:spPr>
          <a:xfrm>
            <a:off x="4421763" y="4163031"/>
            <a:ext cx="1800" cy="268560"/>
          </a:xfrm>
          <a:prstGeom prst="line">
            <a:avLst/>
          </a:prstGeom>
          <a:ln w="9360">
            <a:solidFill>
              <a:srgbClr val="000000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" name="Line 32">
            <a:extLst>
              <a:ext uri="{FF2B5EF4-FFF2-40B4-BE49-F238E27FC236}">
                <a16:creationId xmlns:a16="http://schemas.microsoft.com/office/drawing/2014/main" id="{4D92F5C0-9A42-2B48-B230-2C048C236727}"/>
              </a:ext>
            </a:extLst>
          </p:cNvPr>
          <p:cNvSpPr/>
          <p:nvPr/>
        </p:nvSpPr>
        <p:spPr>
          <a:xfrm>
            <a:off x="4421763" y="4789791"/>
            <a:ext cx="1800" cy="5374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33">
            <a:extLst>
              <a:ext uri="{FF2B5EF4-FFF2-40B4-BE49-F238E27FC236}">
                <a16:creationId xmlns:a16="http://schemas.microsoft.com/office/drawing/2014/main" id="{9B7A9BB1-334C-A945-9109-4F6FFF212D95}"/>
              </a:ext>
            </a:extLst>
          </p:cNvPr>
          <p:cNvSpPr/>
          <p:nvPr/>
        </p:nvSpPr>
        <p:spPr>
          <a:xfrm>
            <a:off x="8441312" y="5140992"/>
            <a:ext cx="2436221" cy="37151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b="1" strike="noStrike" spc="-1">
                <a:latin typeface="Arial"/>
              </a:rPr>
              <a:t>Instancias u Objetos</a:t>
            </a:r>
            <a:endParaRPr lang="es-ES_tradnl" b="0" strike="noStrike" spc="-1">
              <a:latin typeface="Arial"/>
            </a:endParaRPr>
          </a:p>
        </p:txBody>
      </p:sp>
      <p:sp>
        <p:nvSpPr>
          <p:cNvPr id="40" name="CustomShape 34">
            <a:extLst>
              <a:ext uri="{FF2B5EF4-FFF2-40B4-BE49-F238E27FC236}">
                <a16:creationId xmlns:a16="http://schemas.microsoft.com/office/drawing/2014/main" id="{CECD0C11-C580-7146-B087-AB6892C3FA90}"/>
              </a:ext>
            </a:extLst>
          </p:cNvPr>
          <p:cNvSpPr/>
          <p:nvPr/>
        </p:nvSpPr>
        <p:spPr>
          <a:xfrm>
            <a:off x="8514873" y="3079632"/>
            <a:ext cx="1424278" cy="64851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_tradnl" b="0" strike="noStrike" spc="-1">
                <a:latin typeface="Arial"/>
              </a:rPr>
              <a:t>Herencia de</a:t>
            </a:r>
          </a:p>
          <a:p>
            <a:pPr algn="ctr">
              <a:lnSpc>
                <a:spcPct val="100000"/>
              </a:lnSpc>
            </a:pPr>
            <a:r>
              <a:rPr lang="es-ES_tradnl" b="0" strike="noStrike" spc="-1">
                <a:latin typeface="Arial"/>
              </a:rPr>
              <a:t>Clases</a:t>
            </a:r>
          </a:p>
        </p:txBody>
      </p:sp>
      <p:sp>
        <p:nvSpPr>
          <p:cNvPr id="41" name="CustomShape 35">
            <a:extLst>
              <a:ext uri="{FF2B5EF4-FFF2-40B4-BE49-F238E27FC236}">
                <a16:creationId xmlns:a16="http://schemas.microsoft.com/office/drawing/2014/main" id="{611C66E7-6F83-FD4D-8A40-E37FC1BF993B}"/>
              </a:ext>
            </a:extLst>
          </p:cNvPr>
          <p:cNvSpPr/>
          <p:nvPr/>
        </p:nvSpPr>
        <p:spPr>
          <a:xfrm>
            <a:off x="8348432" y="2094672"/>
            <a:ext cx="78120" cy="2687040"/>
          </a:xfrm>
          <a:custGeom>
            <a:avLst/>
            <a:gdLst/>
            <a:ahLst/>
            <a:cxnLst/>
            <a:rect l="0" t="0" r="r" b="b"/>
            <a:pathLst>
              <a:path w="219" h="7465">
                <a:moveTo>
                  <a:pt x="0" y="0"/>
                </a:moveTo>
                <a:cubicBezTo>
                  <a:pt x="54" y="0"/>
                  <a:pt x="109" y="311"/>
                  <a:pt x="109" y="622"/>
                </a:cubicBezTo>
                <a:lnTo>
                  <a:pt x="109" y="3110"/>
                </a:lnTo>
                <a:cubicBezTo>
                  <a:pt x="109" y="3421"/>
                  <a:pt x="163" y="3732"/>
                  <a:pt x="218" y="3732"/>
                </a:cubicBezTo>
                <a:cubicBezTo>
                  <a:pt x="163" y="3732"/>
                  <a:pt x="109" y="4043"/>
                  <a:pt x="109" y="4354"/>
                </a:cubicBezTo>
                <a:lnTo>
                  <a:pt x="109" y="6842"/>
                </a:lnTo>
                <a:cubicBezTo>
                  <a:pt x="109" y="7153"/>
                  <a:pt x="54" y="7464"/>
                  <a:pt x="0" y="7464"/>
                </a:cubicBezTo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36">
            <a:extLst>
              <a:ext uri="{FF2B5EF4-FFF2-40B4-BE49-F238E27FC236}">
                <a16:creationId xmlns:a16="http://schemas.microsoft.com/office/drawing/2014/main" id="{75CA4991-8A99-1B46-A031-43F414FC8C47}"/>
              </a:ext>
            </a:extLst>
          </p:cNvPr>
          <p:cNvSpPr/>
          <p:nvPr/>
        </p:nvSpPr>
        <p:spPr>
          <a:xfrm>
            <a:off x="8270312" y="5140632"/>
            <a:ext cx="156240" cy="357840"/>
          </a:xfrm>
          <a:custGeom>
            <a:avLst/>
            <a:gdLst/>
            <a:ahLst/>
            <a:cxnLst/>
            <a:rect l="0" t="0" r="r" b="b"/>
            <a:pathLst>
              <a:path w="436" h="996">
                <a:moveTo>
                  <a:pt x="0" y="0"/>
                </a:moveTo>
                <a:cubicBezTo>
                  <a:pt x="108" y="0"/>
                  <a:pt x="217" y="41"/>
                  <a:pt x="217" y="82"/>
                </a:cubicBezTo>
                <a:lnTo>
                  <a:pt x="217" y="414"/>
                </a:lnTo>
                <a:cubicBezTo>
                  <a:pt x="217" y="456"/>
                  <a:pt x="326" y="497"/>
                  <a:pt x="435" y="497"/>
                </a:cubicBezTo>
                <a:cubicBezTo>
                  <a:pt x="326" y="497"/>
                  <a:pt x="217" y="538"/>
                  <a:pt x="217" y="580"/>
                </a:cubicBezTo>
                <a:lnTo>
                  <a:pt x="217" y="912"/>
                </a:lnTo>
                <a:cubicBezTo>
                  <a:pt x="217" y="953"/>
                  <a:pt x="108" y="995"/>
                  <a:pt x="0" y="995"/>
                </a:cubicBezTo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680077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FC844-1C76-5A47-98A7-5F0C2BBC8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Vocabulario</a:t>
            </a:r>
            <a:endParaRPr lang="es-ES_trad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6B572-291E-DC46-AC45-CF3EB1B46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Así como Agustín es un caso específico de la clase Persona, podemos decir que Agustín es un ejemplo o </a:t>
            </a:r>
            <a:r>
              <a:rPr lang="es-ES" sz="2800" dirty="0">
                <a:solidFill>
                  <a:srgbClr val="FF0000"/>
                </a:solidFill>
              </a:rPr>
              <a:t>instancia</a:t>
            </a:r>
            <a:r>
              <a:rPr lang="es-ES" dirty="0"/>
              <a:t> de persona.</a:t>
            </a:r>
          </a:p>
          <a:p>
            <a:r>
              <a:rPr lang="es-ES" dirty="0"/>
              <a:t>En OO decimos que los objetos son </a:t>
            </a:r>
            <a:r>
              <a:rPr lang="es-ES" dirty="0">
                <a:solidFill>
                  <a:srgbClr val="FF0000"/>
                </a:solidFill>
              </a:rPr>
              <a:t>instancias</a:t>
            </a:r>
            <a:r>
              <a:rPr lang="es-ES" dirty="0"/>
              <a:t> de una clase. Al crear una instancia de un clase, creamos un objeto. Es común usar </a:t>
            </a:r>
            <a:r>
              <a:rPr lang="es-ES" dirty="0">
                <a:solidFill>
                  <a:srgbClr val="FF0000"/>
                </a:solidFill>
              </a:rPr>
              <a:t>instanciar</a:t>
            </a:r>
            <a:r>
              <a:rPr lang="es-ES" dirty="0"/>
              <a:t> como verbo.</a:t>
            </a:r>
          </a:p>
          <a:p>
            <a:r>
              <a:rPr lang="es-ES" dirty="0">
                <a:solidFill>
                  <a:srgbClr val="FF0000"/>
                </a:solidFill>
              </a:rPr>
              <a:t>Herencia</a:t>
            </a:r>
            <a:r>
              <a:rPr lang="es-ES" dirty="0"/>
              <a:t>: es un tipo de relación entre dos clases en la cual se crea una clases a partir de otra (Java) u otras (C++) clases ya creadas. Así </a:t>
            </a:r>
            <a:r>
              <a:rPr lang="es-ES" dirty="0">
                <a:solidFill>
                  <a:srgbClr val="FF0000"/>
                </a:solidFill>
              </a:rPr>
              <a:t>reutilizamos</a:t>
            </a:r>
            <a:r>
              <a:rPr lang="es-ES" dirty="0"/>
              <a:t> el trabajo hecho previamente.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0F616D-1AD9-FD49-B605-CEA79B43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63BB-7F1F-1642-A831-14D86275FBA7}" type="slidenum">
              <a:rPr lang="es-ES_tradnl" smtClean="0"/>
              <a:pPr/>
              <a:t>17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71836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23D0-BE4F-5544-B62E-366A51A6C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Subtipos</a:t>
            </a:r>
            <a:endParaRPr lang="es-ES_tradn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517AB9-00C6-A548-8CE9-6DD6309D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89640"/>
            <a:ext cx="10515600" cy="2579480"/>
          </a:xfrm>
        </p:spPr>
        <p:txBody>
          <a:bodyPr/>
          <a:lstStyle/>
          <a:p>
            <a:r>
              <a:rPr lang="es-ES" dirty="0"/>
              <a:t>Es interesante ver que si en alguna situación requerimos un mueble y tenemos una mesa, estaríamos bien. Por ejemplo, si queremos bloquear una puerta, podemos usar un mueble; si tenemos una mesa cerca, ésta puede hacer el trabajo.</a:t>
            </a:r>
          </a:p>
          <a:p>
            <a:r>
              <a:rPr lang="es-ES" dirty="0"/>
              <a:t>Subtipo es el uso de un objeto en lugar de uno de jerarquía mayor. Mesa es </a:t>
            </a:r>
            <a:r>
              <a:rPr lang="es-ES" dirty="0">
                <a:solidFill>
                  <a:srgbClr val="FF0000"/>
                </a:solidFill>
              </a:rPr>
              <a:t>subtipo</a:t>
            </a:r>
            <a:r>
              <a:rPr lang="es-ES" dirty="0"/>
              <a:t> de Mueble.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76CA7-2706-3A48-8158-C8B84812F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63BB-7F1F-1642-A831-14D86275FBA7}" type="slidenum">
              <a:rPr lang="es-ES_tradnl" smtClean="0"/>
              <a:pPr/>
              <a:t>18</a:t>
            </a:fld>
            <a:endParaRPr lang="es-ES_tradnl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725B1BA0-A192-1545-87BA-DA66388D741F}"/>
              </a:ext>
            </a:extLst>
          </p:cNvPr>
          <p:cNvSpPr txBox="1">
            <a:spLocks/>
          </p:cNvSpPr>
          <p:nvPr/>
        </p:nvSpPr>
        <p:spPr>
          <a:xfrm>
            <a:off x="838200" y="1579840"/>
            <a:ext cx="5085522" cy="1849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52600" indent="-552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CC"/>
              </a:buClr>
              <a:buFont typeface="Wingdings" pitchFamily="2" charset="2"/>
              <a:buChar char="q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561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000CC"/>
              </a:buClr>
              <a:buSzPct val="13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000CC"/>
              </a:buClr>
              <a:buSzPct val="90000"/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CC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CC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</a:pPr>
            <a:r>
              <a:rPr lang="es-ES" dirty="0"/>
              <a:t>Cuando una clase hereda de otra, hablamos de </a:t>
            </a:r>
            <a:r>
              <a:rPr lang="es-ES" dirty="0">
                <a:solidFill>
                  <a:srgbClr val="FF0000"/>
                </a:solidFill>
              </a:rPr>
              <a:t>clases heredada o hija</a:t>
            </a:r>
            <a:r>
              <a:rPr lang="es-ES" dirty="0"/>
              <a:t> y la otra es </a:t>
            </a:r>
            <a:r>
              <a:rPr lang="es-ES" dirty="0">
                <a:solidFill>
                  <a:srgbClr val="FF0000"/>
                </a:solidFill>
              </a:rPr>
              <a:t>clase base o padre.</a:t>
            </a:r>
            <a:endParaRPr lang="es-ES" dirty="0"/>
          </a:p>
        </p:txBody>
      </p:sp>
      <p:sp>
        <p:nvSpPr>
          <p:cNvPr id="15" name="TextShape 3">
            <a:extLst>
              <a:ext uri="{FF2B5EF4-FFF2-40B4-BE49-F238E27FC236}">
                <a16:creationId xmlns:a16="http://schemas.microsoft.com/office/drawing/2014/main" id="{A3A3D3A4-0A80-D949-B736-A01D48AEA220}"/>
              </a:ext>
            </a:extLst>
          </p:cNvPr>
          <p:cNvSpPr txBox="1"/>
          <p:nvPr/>
        </p:nvSpPr>
        <p:spPr>
          <a:xfrm>
            <a:off x="6844440" y="1927700"/>
            <a:ext cx="1143000" cy="369360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</a:ln>
        </p:spPr>
        <p:txBody>
          <a:bodyPr lIns="90000" tIns="45000" rIns="90000" bIns="45000">
            <a:noAutofit/>
          </a:bodyPr>
          <a:lstStyle/>
          <a:p>
            <a:r>
              <a:rPr lang="es-ES" sz="2200" b="0" strike="noStrike" spc="-1">
                <a:latin typeface="Arial"/>
              </a:rPr>
              <a:t>Mueble</a:t>
            </a:r>
          </a:p>
        </p:txBody>
      </p:sp>
      <p:sp>
        <p:nvSpPr>
          <p:cNvPr id="16" name="TextShape 4">
            <a:extLst>
              <a:ext uri="{FF2B5EF4-FFF2-40B4-BE49-F238E27FC236}">
                <a16:creationId xmlns:a16="http://schemas.microsoft.com/office/drawing/2014/main" id="{CEC6010A-A8C2-FB40-92F7-BDA0F32CB130}"/>
              </a:ext>
            </a:extLst>
          </p:cNvPr>
          <p:cNvSpPr txBox="1"/>
          <p:nvPr/>
        </p:nvSpPr>
        <p:spPr>
          <a:xfrm>
            <a:off x="6844440" y="2557700"/>
            <a:ext cx="1143000" cy="406080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</a:ln>
        </p:spPr>
        <p:txBody>
          <a:bodyPr lIns="108360" tIns="63360" rIns="108360" bIns="63360">
            <a:noAutofit/>
          </a:bodyPr>
          <a:lstStyle/>
          <a:p>
            <a:pPr algn="ctr"/>
            <a:r>
              <a:rPr lang="es-ES" sz="2200" b="0" strike="noStrike" spc="-1">
                <a:latin typeface="Arial"/>
              </a:rPr>
              <a:t>Mesa</a:t>
            </a:r>
          </a:p>
        </p:txBody>
      </p:sp>
      <p:cxnSp>
        <p:nvCxnSpPr>
          <p:cNvPr id="17" name="Line 5">
            <a:extLst>
              <a:ext uri="{FF2B5EF4-FFF2-40B4-BE49-F238E27FC236}">
                <a16:creationId xmlns:a16="http://schemas.microsoft.com/office/drawing/2014/main" id="{9E600F4B-D775-1C4B-9DD7-1F18ADF3C7E2}"/>
              </a:ext>
            </a:extLst>
          </p:cNvPr>
          <p:cNvCxnSpPr>
            <a:stCxn id="16" idx="0"/>
            <a:endCxn id="15" idx="2"/>
          </p:cNvCxnSpPr>
          <p:nvPr/>
        </p:nvCxnSpPr>
        <p:spPr>
          <a:xfrm flipV="1">
            <a:off x="7415760" y="2297060"/>
            <a:ext cx="360" cy="261000"/>
          </a:xfrm>
          <a:prstGeom prst="straightConnector1">
            <a:avLst/>
          </a:prstGeom>
          <a:ln w="2916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18" name="TextShape 6">
            <a:extLst>
              <a:ext uri="{FF2B5EF4-FFF2-40B4-BE49-F238E27FC236}">
                <a16:creationId xmlns:a16="http://schemas.microsoft.com/office/drawing/2014/main" id="{5A4BDB18-076C-AB40-AF97-5B7C6EAFD4DA}"/>
              </a:ext>
            </a:extLst>
          </p:cNvPr>
          <p:cNvSpPr txBox="1"/>
          <p:nvPr/>
        </p:nvSpPr>
        <p:spPr>
          <a:xfrm>
            <a:off x="8382000" y="1986380"/>
            <a:ext cx="2971800" cy="369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ES" sz="2200" b="0" strike="noStrike" spc="-1">
                <a:latin typeface="Arial"/>
              </a:rPr>
              <a:t>Clase Base o Padre</a:t>
            </a:r>
          </a:p>
        </p:txBody>
      </p:sp>
      <p:sp>
        <p:nvSpPr>
          <p:cNvPr id="19" name="TextShape 7">
            <a:extLst>
              <a:ext uri="{FF2B5EF4-FFF2-40B4-BE49-F238E27FC236}">
                <a16:creationId xmlns:a16="http://schemas.microsoft.com/office/drawing/2014/main" id="{F463CCFD-0702-714E-A9BA-A5C5CF8E9727}"/>
              </a:ext>
            </a:extLst>
          </p:cNvPr>
          <p:cNvSpPr txBox="1"/>
          <p:nvPr/>
        </p:nvSpPr>
        <p:spPr>
          <a:xfrm>
            <a:off x="8382000" y="2531780"/>
            <a:ext cx="2971800" cy="369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ES" sz="2200" b="0" strike="noStrike" spc="-1">
                <a:latin typeface="Arial"/>
              </a:rPr>
              <a:t>Clase hija o heredada</a:t>
            </a:r>
          </a:p>
        </p:txBody>
      </p:sp>
    </p:spTree>
    <p:extLst>
      <p:ext uri="{BB962C8B-B14F-4D97-AF65-F5344CB8AC3E}">
        <p14:creationId xmlns:p14="http://schemas.microsoft.com/office/powerpoint/2010/main" val="886419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EDD91-E196-E44F-B204-89C3E76E7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Subtipo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E8C82-E3C0-EF48-BDC4-698961CBC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Ejemplo: En la USM hay estudiantes, son personas. Además hay estudiantes de Ing. Civil Electrónica, Telemática etc.</a:t>
            </a:r>
          </a:p>
          <a:p>
            <a:r>
              <a:rPr lang="es-ES" dirty="0"/>
              <a:t>Podemos identificar varias clases: Persona, Estudiante, </a:t>
            </a:r>
            <a:r>
              <a:rPr lang="es-ES" dirty="0" err="1"/>
              <a:t>EstudianteTelemática</a:t>
            </a:r>
            <a:r>
              <a:rPr lang="es-ES" dirty="0"/>
              <a:t>, </a:t>
            </a:r>
            <a:r>
              <a:rPr lang="es-ES" dirty="0" err="1"/>
              <a:t>EstudianteElectrónica</a:t>
            </a:r>
            <a:r>
              <a:rPr lang="es-ES" dirty="0"/>
              <a:t>.</a:t>
            </a:r>
          </a:p>
          <a:p>
            <a:r>
              <a:rPr lang="es-ES" dirty="0"/>
              <a:t>Los Lenguajes OO permiten que si en un método se usa una instancia de Persona como argumento, también es válido poner una instancia de Estudiante o una de </a:t>
            </a:r>
            <a:r>
              <a:rPr lang="es-ES" dirty="0" err="1"/>
              <a:t>EstudianteElectrónica</a:t>
            </a:r>
            <a:r>
              <a:rPr lang="es-ES" dirty="0"/>
              <a:t>.</a:t>
            </a:r>
          </a:p>
          <a:p>
            <a:r>
              <a:rPr lang="es-ES" dirty="0"/>
              <a:t>Esto es posible gracias a que los lenguajes OO permiten sustituir una instancia por otra proveniente de un subtipo.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115A4-33CA-0942-9590-4B35828FC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63BB-7F1F-1642-A831-14D86275FBA7}" type="slidenum">
              <a:rPr lang="es-ES_tradnl" smtClean="0"/>
              <a:pPr/>
              <a:t>19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9036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6214B04D-AC36-7D42-9071-453899AE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63BB-7F1F-1642-A831-14D86275FBA7}" type="slidenum">
              <a:rPr lang="es-ES_tradnl" smtClean="0"/>
              <a:pPr/>
              <a:t>2</a:t>
            </a:fld>
            <a:endParaRPr lang="es-ES_tradnl" dirty="0"/>
          </a:p>
        </p:txBody>
      </p:sp>
      <p:sp>
        <p:nvSpPr>
          <p:cNvPr id="33" name="TextShape 1">
            <a:extLst>
              <a:ext uri="{FF2B5EF4-FFF2-40B4-BE49-F238E27FC236}">
                <a16:creationId xmlns:a16="http://schemas.microsoft.com/office/drawing/2014/main" id="{0D18F6C5-3A07-2B45-9792-50C97BEA8FC8}"/>
              </a:ext>
            </a:extLst>
          </p:cNvPr>
          <p:cNvSpPr txBox="1"/>
          <p:nvPr/>
        </p:nvSpPr>
        <p:spPr>
          <a:xfrm>
            <a:off x="2464905" y="807402"/>
            <a:ext cx="7772400" cy="627480"/>
          </a:xfrm>
          <a:prstGeom prst="rect">
            <a:avLst/>
          </a:prstGeom>
          <a:noFill/>
          <a:ln w="36000">
            <a:solidFill>
              <a:srgbClr val="FF0000"/>
            </a:solidFill>
            <a:round/>
          </a:ln>
        </p:spPr>
        <p:txBody>
          <a:bodyPr lIns="18000" tIns="18000" rIns="18000" bIns="18000" anchor="ctr">
            <a:noAutofit/>
          </a:bodyPr>
          <a:lstStyle/>
          <a:p>
            <a:pPr algn="ctr"/>
            <a:r>
              <a:rPr lang="es-ES" sz="3300" b="0" strike="noStrike" spc="-1" dirty="0">
                <a:solidFill>
                  <a:srgbClr val="000080"/>
                </a:solidFill>
                <a:latin typeface="Arial"/>
              </a:rPr>
              <a:t>Paradigmas de Programación</a:t>
            </a:r>
            <a:endParaRPr lang="es-ES" sz="3300" b="0" u="sng" strike="noStrike" spc="-1" dirty="0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34" name="TextShape 2">
            <a:extLst>
              <a:ext uri="{FF2B5EF4-FFF2-40B4-BE49-F238E27FC236}">
                <a16:creationId xmlns:a16="http://schemas.microsoft.com/office/drawing/2014/main" id="{80EC1763-5E95-BE4E-8EBB-30A91E0AC924}"/>
              </a:ext>
            </a:extLst>
          </p:cNvPr>
          <p:cNvSpPr txBox="1"/>
          <p:nvPr/>
        </p:nvSpPr>
        <p:spPr>
          <a:xfrm>
            <a:off x="2962941" y="2043642"/>
            <a:ext cx="2514600" cy="1014120"/>
          </a:xfrm>
          <a:prstGeom prst="rect">
            <a:avLst/>
          </a:prstGeom>
          <a:noFill/>
          <a:ln w="36000">
            <a:solidFill>
              <a:srgbClr val="FF0000"/>
            </a:solidFill>
            <a:round/>
          </a:ln>
        </p:spPr>
        <p:txBody>
          <a:bodyPr lIns="108000" tIns="63000" rIns="108000" bIns="63000">
            <a:noAutofit/>
          </a:bodyPr>
          <a:lstStyle/>
          <a:p>
            <a:pPr algn="ctr"/>
            <a:r>
              <a:rPr lang="es-ES" sz="2800" b="0" strike="noStrike" spc="-1" dirty="0">
                <a:latin typeface="Arial"/>
              </a:rPr>
              <a:t>Programación Imperativa</a:t>
            </a:r>
          </a:p>
        </p:txBody>
      </p:sp>
      <p:sp>
        <p:nvSpPr>
          <p:cNvPr id="35" name="TextShape 3">
            <a:extLst>
              <a:ext uri="{FF2B5EF4-FFF2-40B4-BE49-F238E27FC236}">
                <a16:creationId xmlns:a16="http://schemas.microsoft.com/office/drawing/2014/main" id="{FC6A3D52-4FEE-7745-9366-D6C281503BBB}"/>
              </a:ext>
            </a:extLst>
          </p:cNvPr>
          <p:cNvSpPr txBox="1"/>
          <p:nvPr/>
        </p:nvSpPr>
        <p:spPr>
          <a:xfrm>
            <a:off x="7533860" y="2043642"/>
            <a:ext cx="3260035" cy="1385358"/>
          </a:xfrm>
          <a:prstGeom prst="rect">
            <a:avLst/>
          </a:prstGeom>
          <a:noFill/>
          <a:ln w="36000">
            <a:solidFill>
              <a:srgbClr val="000000"/>
            </a:solidFill>
            <a:round/>
          </a:ln>
        </p:spPr>
        <p:txBody>
          <a:bodyPr lIns="108000" tIns="63000" rIns="108000" bIns="63000">
            <a:noAutofit/>
          </a:bodyPr>
          <a:lstStyle/>
          <a:p>
            <a:pPr algn="ctr"/>
            <a:r>
              <a:rPr lang="es-ES" sz="2800" b="0" strike="noStrike" spc="-1" dirty="0">
                <a:latin typeface="Arial"/>
              </a:rPr>
              <a:t>Programación Declarativa</a:t>
            </a:r>
          </a:p>
          <a:p>
            <a:pPr algn="ctr"/>
            <a:r>
              <a:rPr lang="es-ES" sz="2800" b="0" strike="noStrike" spc="-1" dirty="0">
                <a:latin typeface="Arial"/>
              </a:rPr>
              <a:t>Ej. HTML</a:t>
            </a:r>
          </a:p>
        </p:txBody>
      </p:sp>
      <p:sp>
        <p:nvSpPr>
          <p:cNvPr id="36" name="TextShape 4">
            <a:extLst>
              <a:ext uri="{FF2B5EF4-FFF2-40B4-BE49-F238E27FC236}">
                <a16:creationId xmlns:a16="http://schemas.microsoft.com/office/drawing/2014/main" id="{80D8E41E-D680-0944-943E-D42CE686D641}"/>
              </a:ext>
            </a:extLst>
          </p:cNvPr>
          <p:cNvSpPr txBox="1"/>
          <p:nvPr/>
        </p:nvSpPr>
        <p:spPr>
          <a:xfrm>
            <a:off x="1292087" y="3857322"/>
            <a:ext cx="2709454" cy="1426320"/>
          </a:xfrm>
          <a:prstGeom prst="rect">
            <a:avLst/>
          </a:prstGeom>
          <a:noFill/>
          <a:ln w="36000">
            <a:solidFill>
              <a:srgbClr val="000000"/>
            </a:solidFill>
            <a:round/>
          </a:ln>
        </p:spPr>
        <p:txBody>
          <a:bodyPr lIns="108000" tIns="63000" rIns="108000" bIns="63000">
            <a:noAutofit/>
          </a:bodyPr>
          <a:lstStyle/>
          <a:p>
            <a:pPr algn="ctr"/>
            <a:r>
              <a:rPr lang="es-ES" sz="2800" b="0" strike="noStrike" spc="-1" dirty="0">
                <a:latin typeface="Arial"/>
              </a:rPr>
              <a:t>Programación Procedural</a:t>
            </a:r>
          </a:p>
          <a:p>
            <a:pPr algn="ctr"/>
            <a:r>
              <a:rPr lang="es-ES" sz="2800" b="0" strike="noStrike" spc="-1" dirty="0">
                <a:latin typeface="Arial"/>
              </a:rPr>
              <a:t>C</a:t>
            </a:r>
          </a:p>
        </p:txBody>
      </p:sp>
      <p:sp>
        <p:nvSpPr>
          <p:cNvPr id="37" name="TextShape 5">
            <a:extLst>
              <a:ext uri="{FF2B5EF4-FFF2-40B4-BE49-F238E27FC236}">
                <a16:creationId xmlns:a16="http://schemas.microsoft.com/office/drawing/2014/main" id="{FC15BB1F-879F-8547-9D38-AB16288410EE}"/>
              </a:ext>
            </a:extLst>
          </p:cNvPr>
          <p:cNvSpPr txBox="1"/>
          <p:nvPr/>
        </p:nvSpPr>
        <p:spPr>
          <a:xfrm>
            <a:off x="5282687" y="3805997"/>
            <a:ext cx="2907774" cy="1849367"/>
          </a:xfrm>
          <a:prstGeom prst="rect">
            <a:avLst/>
          </a:prstGeom>
          <a:noFill/>
          <a:ln w="36000">
            <a:solidFill>
              <a:srgbClr val="FF0000"/>
            </a:solidFill>
            <a:round/>
          </a:ln>
        </p:spPr>
        <p:txBody>
          <a:bodyPr lIns="108000" tIns="63000" rIns="108000" bIns="63000">
            <a:noAutofit/>
          </a:bodyPr>
          <a:lstStyle/>
          <a:p>
            <a:pPr algn="ctr"/>
            <a:r>
              <a:rPr lang="es-ES" sz="2800" b="0" strike="noStrike" spc="-1" dirty="0">
                <a:latin typeface="Arial"/>
              </a:rPr>
              <a:t>Programación Orientada a Objetos</a:t>
            </a:r>
          </a:p>
          <a:p>
            <a:pPr algn="ctr"/>
            <a:r>
              <a:rPr lang="es-ES" sz="2800" b="0" strike="noStrike" spc="-1" dirty="0">
                <a:latin typeface="Arial"/>
              </a:rPr>
              <a:t>Java, C++</a:t>
            </a:r>
          </a:p>
        </p:txBody>
      </p:sp>
      <p:cxnSp>
        <p:nvCxnSpPr>
          <p:cNvPr id="38" name="Line 6">
            <a:extLst>
              <a:ext uri="{FF2B5EF4-FFF2-40B4-BE49-F238E27FC236}">
                <a16:creationId xmlns:a16="http://schemas.microsoft.com/office/drawing/2014/main" id="{AB796536-3CA5-B846-8734-BB4C1F667855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 flipH="1">
            <a:off x="2646814" y="3057762"/>
            <a:ext cx="1573427" cy="799560"/>
          </a:xfrm>
          <a:prstGeom prst="straightConnector1">
            <a:avLst/>
          </a:prstGeom>
          <a:ln w="2916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39" name="Line 7">
            <a:extLst>
              <a:ext uri="{FF2B5EF4-FFF2-40B4-BE49-F238E27FC236}">
                <a16:creationId xmlns:a16="http://schemas.microsoft.com/office/drawing/2014/main" id="{F7C1419A-6BF5-1C45-868B-42E5A4A67CB2}"/>
              </a:ext>
            </a:extLst>
          </p:cNvPr>
          <p:cNvCxnSpPr>
            <a:cxnSpLocks/>
            <a:stCxn id="34" idx="2"/>
            <a:endCxn id="37" idx="0"/>
          </p:cNvCxnSpPr>
          <p:nvPr/>
        </p:nvCxnSpPr>
        <p:spPr>
          <a:xfrm>
            <a:off x="4220241" y="3057762"/>
            <a:ext cx="2516333" cy="748235"/>
          </a:xfrm>
          <a:prstGeom prst="straightConnector1">
            <a:avLst/>
          </a:prstGeom>
          <a:ln w="2916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40" name="Line 8">
            <a:extLst>
              <a:ext uri="{FF2B5EF4-FFF2-40B4-BE49-F238E27FC236}">
                <a16:creationId xmlns:a16="http://schemas.microsoft.com/office/drawing/2014/main" id="{1AE12997-B1B3-AA49-BD28-B3A4FBD071DD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6351105" y="1434882"/>
            <a:ext cx="2812773" cy="608760"/>
          </a:xfrm>
          <a:prstGeom prst="straightConnector1">
            <a:avLst/>
          </a:prstGeom>
          <a:ln w="2916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41" name="Line 9">
            <a:extLst>
              <a:ext uri="{FF2B5EF4-FFF2-40B4-BE49-F238E27FC236}">
                <a16:creationId xmlns:a16="http://schemas.microsoft.com/office/drawing/2014/main" id="{A48A3F54-F576-564A-99B7-0C7462AA8E4F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4220241" y="1434882"/>
            <a:ext cx="2130864" cy="608760"/>
          </a:xfrm>
          <a:prstGeom prst="straightConnector1">
            <a:avLst/>
          </a:prstGeom>
          <a:ln w="29160">
            <a:solidFill>
              <a:srgbClr val="000000"/>
            </a:solidFill>
            <a:rou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002827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EA3D6-4F79-2945-9EFE-FEC43132A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Polimorfismo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40698-DB2F-064D-BFAF-29F8AC677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RAE: Cualidad de lo que tiene o puede tener distintas formas</a:t>
            </a:r>
          </a:p>
          <a:p>
            <a:r>
              <a:rPr lang="es-ES" dirty="0"/>
              <a:t>En OO esto ocurre de varias maneras.</a:t>
            </a:r>
          </a:p>
          <a:p>
            <a:r>
              <a:rPr lang="es-ES" dirty="0"/>
              <a:t>La idea básica es usar el mismo nombre para referirse a cosas similares. Supongamos la clase Lista: ¿Por qué debería darle un nombre distinto al método </a:t>
            </a:r>
            <a:r>
              <a:rPr lang="es-ES" b="1" dirty="0"/>
              <a:t>ordenar</a:t>
            </a:r>
            <a:r>
              <a:rPr lang="es-ES" dirty="0"/>
              <a:t> cuando ordenamos una lista de reales -</a:t>
            </a:r>
            <a:r>
              <a:rPr lang="es-ES" dirty="0" err="1"/>
              <a:t>float</a:t>
            </a:r>
            <a:r>
              <a:rPr lang="es-ES" dirty="0"/>
              <a:t>- o de enteros -</a:t>
            </a:r>
            <a:r>
              <a:rPr lang="es-ES" dirty="0" err="1"/>
              <a:t>int</a:t>
            </a:r>
            <a:r>
              <a:rPr lang="es-ES" dirty="0"/>
              <a:t>?</a:t>
            </a:r>
          </a:p>
          <a:p>
            <a:r>
              <a:rPr lang="es-ES" dirty="0"/>
              <a:t>Cuando un estudiante ocupa el lugar de una persona (por subtipo), también decimos que hay polimorfismo. El estudiante es también persona (dos formas).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6C10F-D060-834C-BD0D-F40C104FD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63BB-7F1F-1642-A831-14D86275FBA7}" type="slidenum">
              <a:rPr lang="es-ES_tradnl" smtClean="0"/>
              <a:pPr/>
              <a:t>20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17500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7D1CE-1CB0-554E-8251-00AA41548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Características de los POO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C489-B03C-E649-A87C-776D8FD38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Los lenguajes OO se caracterizan por:</a:t>
            </a:r>
          </a:p>
          <a:p>
            <a:pPr lvl="1"/>
            <a:r>
              <a:rPr lang="es-ES" dirty="0"/>
              <a:t>Permiten expresar </a:t>
            </a:r>
            <a:r>
              <a:rPr lang="es-ES" dirty="0">
                <a:solidFill>
                  <a:srgbClr val="FF0000"/>
                </a:solidFill>
              </a:rPr>
              <a:t>herencia</a:t>
            </a:r>
            <a:r>
              <a:rPr lang="es-ES" dirty="0"/>
              <a:t>: relación entre clases que permite reusar la definición de un tipo de objeto para definir otro tipo de objeto.</a:t>
            </a:r>
          </a:p>
          <a:p>
            <a:pPr lvl="1"/>
            <a:r>
              <a:rPr lang="es-ES" dirty="0">
                <a:solidFill>
                  <a:srgbClr val="FF0000"/>
                </a:solidFill>
              </a:rPr>
              <a:t>Subtipos</a:t>
            </a:r>
            <a:r>
              <a:rPr lang="es-ES" dirty="0"/>
              <a:t>: Si un objeto a tiene todo lo requerido por otro objeto b, entonces podemos usar a donde se esperaba b.</a:t>
            </a:r>
          </a:p>
          <a:p>
            <a:pPr lvl="1"/>
            <a:r>
              <a:rPr lang="es-ES" dirty="0"/>
              <a:t>Permiten expresar </a:t>
            </a:r>
            <a:r>
              <a:rPr lang="es-ES" dirty="0">
                <a:solidFill>
                  <a:srgbClr val="FF0000"/>
                </a:solidFill>
              </a:rPr>
              <a:t>abstracción</a:t>
            </a:r>
            <a:r>
              <a:rPr lang="es-ES" dirty="0"/>
              <a:t>: es decir, detalles de una implementación pueden ocultarse en el programa. Para usar una clase no necesitamos conocer cómo está implementada. La </a:t>
            </a:r>
            <a:r>
              <a:rPr lang="es-ES" dirty="0">
                <a:solidFill>
                  <a:srgbClr val="0000CC"/>
                </a:solidFill>
              </a:rPr>
              <a:t>implementación de una clase</a:t>
            </a:r>
            <a:r>
              <a:rPr lang="es-ES" dirty="0"/>
              <a:t> es el código de sus métodos y los atributos que tiene.</a:t>
            </a:r>
          </a:p>
          <a:p>
            <a:pPr lvl="1"/>
            <a:r>
              <a:rPr lang="es-ES" dirty="0"/>
              <a:t>Ligado dinámico: Cuando un método es invocado en un objeto, el código ejecutado (método) es determinado en tiempo de ejecución según el objeto que lo recibe. Esto conduce a que una misma invocación puede responder de manera distinta según quién la reciba.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BDD4F-7272-F545-8226-D4AD2DBB2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63BB-7F1F-1642-A831-14D86275FBA7}" type="slidenum">
              <a:rPr lang="es-ES_tradnl" smtClean="0"/>
              <a:pPr/>
              <a:t>21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46288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E8AB2-F97A-834C-B137-5A2050CA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Diseño/Implementación Orientado a Objetos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29B8E-DBB9-AB40-BF6E-BEADD989D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Diseño OO involucra identificar los conceptos importantes de la solución y usar objetos para estructurar la manera cómo esos conceptos son reflejados en un sistema de software. </a:t>
            </a:r>
          </a:p>
          <a:p>
            <a:r>
              <a:rPr lang="es-ES" dirty="0">
                <a:solidFill>
                  <a:srgbClr val="FF0000"/>
                </a:solidFill>
              </a:rPr>
              <a:t>Se trata de modelar el sistema como la interacción de objetos inter-actuantes</a:t>
            </a:r>
            <a:r>
              <a:rPr lang="es-ES" dirty="0"/>
              <a:t>.</a:t>
            </a:r>
          </a:p>
          <a:p>
            <a:r>
              <a:rPr lang="es-ES" dirty="0"/>
              <a:t>Involucra:</a:t>
            </a:r>
          </a:p>
          <a:p>
            <a:pPr lvl="1"/>
            <a:r>
              <a:rPr lang="es-ES" dirty="0"/>
              <a:t>Identificar los objetos a un nivel de abstracción dado.</a:t>
            </a:r>
          </a:p>
          <a:p>
            <a:pPr lvl="1"/>
            <a:r>
              <a:rPr lang="es-ES" dirty="0"/>
              <a:t>Identificar la semántica (comportamiento) de esos objetos.</a:t>
            </a:r>
          </a:p>
          <a:p>
            <a:pPr lvl="1"/>
            <a:r>
              <a:rPr lang="es-ES" dirty="0"/>
              <a:t>Identificar la relación entre los objetos.</a:t>
            </a:r>
          </a:p>
          <a:p>
            <a:pPr lvl="1"/>
            <a:r>
              <a:rPr lang="es-ES" dirty="0"/>
              <a:t>Implementar los objetos</a:t>
            </a:r>
          </a:p>
          <a:p>
            <a:r>
              <a:rPr lang="es-ES" dirty="0"/>
              <a:t>Es un proceso Iterativo</a:t>
            </a: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9AB5A-2C57-FF4B-AB30-E7C7ECF08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63BB-7F1F-1642-A831-14D86275FBA7}" type="slidenum">
              <a:rPr lang="es-ES_tradnl" smtClean="0"/>
              <a:pPr/>
              <a:t>22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68198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DFD1CA-FF01-454C-B381-A5EE1E33E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Paradigmas de Programación</a:t>
            </a:r>
            <a:endParaRPr lang="es-ES_trad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AB851-2E7F-054D-AD49-58EB7BF4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>
                <a:solidFill>
                  <a:srgbClr val="0000CC"/>
                </a:solidFill>
              </a:rPr>
              <a:t>Historia</a:t>
            </a:r>
            <a:r>
              <a:rPr lang="es-ES" dirty="0"/>
              <a:t>: </a:t>
            </a:r>
          </a:p>
          <a:p>
            <a:pPr lvl="1"/>
            <a:r>
              <a:rPr lang="es-ES" dirty="0"/>
              <a:t>Los computadores parten cableados por hardware, </a:t>
            </a:r>
          </a:p>
          <a:p>
            <a:pPr lvl="1"/>
            <a:r>
              <a:rPr lang="es-ES" dirty="0"/>
              <a:t>Luego se introduce la programación en binario,  </a:t>
            </a:r>
          </a:p>
          <a:p>
            <a:pPr lvl="1"/>
            <a:r>
              <a:rPr lang="es-ES" dirty="0"/>
              <a:t>Se desarrolla el lenguaje </a:t>
            </a:r>
            <a:r>
              <a:rPr lang="es-ES" dirty="0" err="1"/>
              <a:t>assembler</a:t>
            </a:r>
            <a:r>
              <a:rPr lang="es-ES"/>
              <a:t> (lenguaje de máquina)</a:t>
            </a:r>
          </a:p>
          <a:p>
            <a:pPr lvl="1"/>
            <a:r>
              <a:rPr lang="es-ES"/>
              <a:t>Se desarrollan los lenguajes de alto nivel siguiendo dos paradigmas: </a:t>
            </a:r>
            <a:r>
              <a:rPr lang="es-ES">
                <a:solidFill>
                  <a:srgbClr val="FF0000"/>
                </a:solidFill>
              </a:rPr>
              <a:t>Programación imperativa o declarativa</a:t>
            </a:r>
          </a:p>
          <a:p>
            <a:r>
              <a:rPr lang="es-ES">
                <a:solidFill>
                  <a:srgbClr val="FF0000"/>
                </a:solidFill>
              </a:rPr>
              <a:t>Programación imperativa</a:t>
            </a:r>
            <a:r>
              <a:rPr lang="es-ES"/>
              <a:t>: donde la computación es descrita vía sentencias que cambian el estado del programa. Es una secuencia de comandos para el computador. </a:t>
            </a:r>
            <a:r>
              <a:rPr lang="es-ES" b="1" i="1"/>
              <a:t>El programa señala cómo se llega a la solución</a:t>
            </a:r>
            <a:r>
              <a:rPr lang="es-ES"/>
              <a:t>. Ej. C, C++, Java, Python.</a:t>
            </a:r>
          </a:p>
          <a:p>
            <a:r>
              <a:rPr lang="es-ES">
                <a:solidFill>
                  <a:srgbClr val="FF0000"/>
                </a:solidFill>
              </a:rPr>
              <a:t>Programación declarativa</a:t>
            </a:r>
            <a:r>
              <a:rPr lang="es-ES"/>
              <a:t>: la computación es descrita según su lógica sin indicar su control de flujo. </a:t>
            </a:r>
            <a:r>
              <a:rPr lang="es-ES" b="1" i="1"/>
              <a:t>Se indica qué se debe hacer, no el cómo se debe hacer</a:t>
            </a:r>
            <a:r>
              <a:rPr lang="es-ES"/>
              <a:t>. Ej. HTML (</a:t>
            </a:r>
            <a:r>
              <a:rPr lang="es-ES" err="1"/>
              <a:t>HyperText</a:t>
            </a:r>
            <a:r>
              <a:rPr lang="es-ES"/>
              <a:t> </a:t>
            </a:r>
            <a:r>
              <a:rPr lang="es-ES" err="1"/>
              <a:t>Markup</a:t>
            </a:r>
            <a:r>
              <a:rPr lang="es-ES"/>
              <a:t> </a:t>
            </a:r>
            <a:r>
              <a:rPr lang="es-ES" err="1"/>
              <a:t>Language</a:t>
            </a:r>
            <a:r>
              <a:rPr lang="es-ES"/>
              <a:t>), CSS (</a:t>
            </a:r>
            <a:r>
              <a:rPr lang="es-ES" err="1"/>
              <a:t>Cascading</a:t>
            </a:r>
            <a:r>
              <a:rPr lang="es-ES"/>
              <a:t> Style </a:t>
            </a:r>
            <a:r>
              <a:rPr lang="es-ES" err="1"/>
              <a:t>Sheet</a:t>
            </a:r>
            <a:r>
              <a:rPr lang="es-ES"/>
              <a:t>), las fórmulas en planillas electrónicas.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32AAFE-3DFA-3D4A-BD06-D04D4B520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63BB-7F1F-1642-A831-14D86275FBA7}" type="slidenum">
              <a:rPr lang="es-ES_tradnl" smtClean="0"/>
              <a:pPr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1880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86EAC-17CB-9447-84AE-F2C514D1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Programación Imperativa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6251F-3925-EF4D-974D-59AA27E6E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/>
              <a:t>Parte con la </a:t>
            </a:r>
            <a:r>
              <a:rPr lang="es-ES">
                <a:solidFill>
                  <a:srgbClr val="FF0000"/>
                </a:solidFill>
              </a:rPr>
              <a:t>Programación por Procedimientos </a:t>
            </a:r>
            <a:r>
              <a:rPr lang="es-ES"/>
              <a:t>(Procedural </a:t>
            </a:r>
            <a:r>
              <a:rPr lang="es-ES" err="1"/>
              <a:t>Programming</a:t>
            </a:r>
            <a:r>
              <a:rPr lang="es-ES"/>
              <a:t>) donde la </a:t>
            </a:r>
            <a:r>
              <a:rPr lang="es-ES" b="1" i="1"/>
              <a:t>computación es descrita con el apoyo de llamados a procedimientos o funciones</a:t>
            </a:r>
            <a:r>
              <a:rPr lang="es-ES"/>
              <a:t>. El programador debe encontrar la secuencia de instrucciones que resuelven la tarea, hace uso de procedimientos para mejorar la estructura y claridad del programa. Se dice que el lenguaje es estructurado (sin </a:t>
            </a:r>
            <a:r>
              <a:rPr lang="es-ES" err="1"/>
              <a:t>go</a:t>
            </a:r>
            <a:r>
              <a:rPr lang="es-ES"/>
              <a:t>-to).</a:t>
            </a:r>
          </a:p>
          <a:p>
            <a:r>
              <a:rPr lang="es-ES"/>
              <a:t>Luego evoluciona a la </a:t>
            </a:r>
            <a:r>
              <a:rPr lang="es-ES">
                <a:solidFill>
                  <a:srgbClr val="FF0000"/>
                </a:solidFill>
              </a:rPr>
              <a:t>Programación Orientada a Objetos</a:t>
            </a:r>
            <a:r>
              <a:rPr lang="es-ES"/>
              <a:t>: El programador debe encontrar </a:t>
            </a:r>
            <a:r>
              <a:rPr lang="es-ES">
                <a:solidFill>
                  <a:srgbClr val="0C48C8"/>
                </a:solidFill>
              </a:rPr>
              <a:t>objetos</a:t>
            </a:r>
            <a:r>
              <a:rPr lang="es-ES"/>
              <a:t>; es decir, entidades que </a:t>
            </a:r>
            <a:r>
              <a:rPr lang="es-ES">
                <a:solidFill>
                  <a:srgbClr val="0C48C8"/>
                </a:solidFill>
              </a:rPr>
              <a:t>tienen</a:t>
            </a:r>
            <a:r>
              <a:rPr lang="es-ES"/>
              <a:t> </a:t>
            </a:r>
            <a:r>
              <a:rPr lang="es-ES">
                <a:solidFill>
                  <a:srgbClr val="0C48C8"/>
                </a:solidFill>
              </a:rPr>
              <a:t>comportamiento</a:t>
            </a:r>
            <a:r>
              <a:rPr lang="es-ES"/>
              <a:t>, </a:t>
            </a:r>
            <a:r>
              <a:rPr lang="es-ES">
                <a:solidFill>
                  <a:srgbClr val="0C48C8"/>
                </a:solidFill>
              </a:rPr>
              <a:t>estado</a:t>
            </a:r>
            <a:r>
              <a:rPr lang="es-ES"/>
              <a:t> y pueden interactuar con otros objetos. </a:t>
            </a:r>
            <a:r>
              <a:rPr lang="es-ES" b="1" i="1"/>
              <a:t>La computación se describe como la interacción de estos objetos</a:t>
            </a:r>
            <a:r>
              <a:rPr lang="es-ES"/>
              <a:t>. Representa un intento por hacer los programas más cercanos a la forma como pensamos y nos relacionamos con el mundo. Este enfoque permite programas más naturales, más simples de construir bien y de entender.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E6E83-7067-BC4B-8719-941DBE64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63BB-7F1F-1642-A831-14D86275FBA7}" type="slidenum">
              <a:rPr lang="es-ES_tradnl" smtClean="0"/>
              <a:pPr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86786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EA56-25A3-004A-8C00-1D74A7191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Programación Orientada a Objetos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11D2E-90E2-4B42-AF2A-4EAB87F86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crear la solución a un problema, el programador identifica los </a:t>
            </a:r>
            <a:r>
              <a:rPr lang="es-ES" dirty="0">
                <a:solidFill>
                  <a:srgbClr val="FF0000"/>
                </a:solidFill>
              </a:rPr>
              <a:t>objetos del mundo </a:t>
            </a:r>
            <a:r>
              <a:rPr lang="es-ES" dirty="0"/>
              <a:t>real que intervienen en el problema.</a:t>
            </a:r>
          </a:p>
          <a:p>
            <a:r>
              <a:rPr lang="es-ES" dirty="0"/>
              <a:t>En el programa se crean </a:t>
            </a:r>
            <a:r>
              <a:rPr lang="es-ES" dirty="0">
                <a:solidFill>
                  <a:srgbClr val="FF0000"/>
                </a:solidFill>
              </a:rPr>
              <a:t>objetos de software </a:t>
            </a:r>
            <a:r>
              <a:rPr lang="es-ES" dirty="0"/>
              <a:t>que modelan lo relevante de los objetos reales del problema. Además se crean objetos sintéticos (artificiales) que sean necesarios para estructurar una solución coherente y natural.</a:t>
            </a:r>
          </a:p>
          <a:p>
            <a:pPr lvl="1"/>
            <a:r>
              <a:rPr lang="es-ES" dirty="0"/>
              <a:t>Por ejemplo: un </a:t>
            </a:r>
            <a:r>
              <a:rPr lang="es-ES" b="1" dirty="0">
                <a:solidFill>
                  <a:srgbClr val="0000CC"/>
                </a:solidFill>
              </a:rPr>
              <a:t>Dron</a:t>
            </a:r>
            <a:r>
              <a:rPr lang="es-ES" dirty="0"/>
              <a:t>. </a:t>
            </a:r>
          </a:p>
          <a:p>
            <a:pPr lvl="2"/>
            <a:r>
              <a:rPr lang="es-ES" dirty="0"/>
              <a:t>Tiene un estado: su altura, su orientación, su rapidez, etc. </a:t>
            </a:r>
          </a:p>
          <a:p>
            <a:pPr lvl="2"/>
            <a:r>
              <a:rPr lang="es-ES" dirty="0"/>
              <a:t>Tiene comportamientos: lo podemos subir, hacer girar, aterrizar, etc.</a:t>
            </a:r>
          </a:p>
          <a:p>
            <a:r>
              <a:rPr lang="es-ES" dirty="0"/>
              <a:t>Ejecutar alguna tarea 2 de años previos: </a:t>
            </a:r>
            <a:br>
              <a:rPr lang="es-ES" dirty="0"/>
            </a:br>
            <a:r>
              <a:rPr lang="es-ES" dirty="0"/>
              <a:t>Por ejemplo </a:t>
            </a:r>
            <a:r>
              <a:rPr lang="es-ES" dirty="0">
                <a:hlinkClick r:id="rId2"/>
              </a:rPr>
              <a:t>Tarea2_1s21</a:t>
            </a:r>
            <a:r>
              <a:rPr lang="es-ES" dirty="0"/>
              <a:t>, </a:t>
            </a:r>
            <a:r>
              <a:rPr lang="es-ES" dirty="0">
                <a:hlinkClick r:id="rId3"/>
              </a:rPr>
              <a:t>Solución </a:t>
            </a:r>
            <a:r>
              <a:rPr lang="es-ES" dirty="0" err="1">
                <a:hlinkClick r:id="rId3"/>
              </a:rPr>
              <a:t>JavaFX</a:t>
            </a:r>
            <a:r>
              <a:rPr lang="es-E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E728C-86D2-1941-8BE3-63D4C26C8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63BB-7F1F-1642-A831-14D86275FBA7}" type="slidenum">
              <a:rPr lang="es-ES_tradnl" smtClean="0"/>
              <a:pPr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3638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EA2CF-B597-1246-9D95-48A3E71BE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Objetos de Software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340E7-D590-6E41-814A-81E3EE098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Los </a:t>
            </a:r>
            <a:r>
              <a:rPr lang="es-ES">
                <a:solidFill>
                  <a:srgbClr val="FF0000"/>
                </a:solidFill>
              </a:rPr>
              <a:t>objetos de software </a:t>
            </a:r>
            <a:r>
              <a:rPr lang="es-ES"/>
              <a:t>modelan dos aspectos de los objetos o entes reales: su </a:t>
            </a:r>
            <a:r>
              <a:rPr lang="es-ES">
                <a:solidFill>
                  <a:srgbClr val="FF0000"/>
                </a:solidFill>
              </a:rPr>
              <a:t>estado</a:t>
            </a:r>
            <a:r>
              <a:rPr lang="es-ES"/>
              <a:t> y su </a:t>
            </a:r>
            <a:r>
              <a:rPr lang="es-ES">
                <a:solidFill>
                  <a:srgbClr val="FF0000"/>
                </a:solidFill>
              </a:rPr>
              <a:t>comportamiento</a:t>
            </a:r>
            <a:r>
              <a:rPr lang="es-ES"/>
              <a:t>.</a:t>
            </a:r>
          </a:p>
          <a:p>
            <a:r>
              <a:rPr lang="es-ES"/>
              <a:t>Luego, </a:t>
            </a:r>
            <a:r>
              <a:rPr lang="es-ES">
                <a:solidFill>
                  <a:srgbClr val="0000CC"/>
                </a:solidFill>
              </a:rPr>
              <a:t>cada objeto de software tendrá un estado y cierto comportamiento</a:t>
            </a:r>
            <a:r>
              <a:rPr lang="es-ES"/>
              <a:t>. </a:t>
            </a:r>
          </a:p>
          <a:p>
            <a:r>
              <a:rPr lang="es-ES"/>
              <a:t>Además todo objeto de software tendrá un nombre o identificador para poder referirnos a él.</a:t>
            </a:r>
          </a:p>
          <a:p>
            <a:r>
              <a:rPr lang="es-ES"/>
              <a:t>Similar ocurre en C con:</a:t>
            </a:r>
          </a:p>
          <a:p>
            <a:pPr lvl="1"/>
            <a:r>
              <a:rPr lang="es-ES" err="1"/>
              <a:t>int</a:t>
            </a:r>
            <a:r>
              <a:rPr lang="es-ES"/>
              <a:t> i;  /* </a:t>
            </a:r>
            <a:r>
              <a:rPr lang="es-ES" err="1"/>
              <a:t>integer</a:t>
            </a:r>
            <a:r>
              <a:rPr lang="es-ES"/>
              <a:t> i */  </a:t>
            </a:r>
          </a:p>
          <a:p>
            <a:pPr lvl="2"/>
            <a:r>
              <a:rPr lang="es-ES" err="1"/>
              <a:t>int</a:t>
            </a:r>
            <a:r>
              <a:rPr lang="es-ES"/>
              <a:t> nos da una pista sobre qué cosas podemos hacer con i. </a:t>
            </a:r>
          </a:p>
          <a:p>
            <a:pPr lvl="2"/>
            <a:r>
              <a:rPr lang="es-ES"/>
              <a:t>i es un nombre necesario para diferenciarlo de otros enteros. </a:t>
            </a:r>
          </a:p>
          <a:p>
            <a:pPr lvl="2"/>
            <a:r>
              <a:rPr lang="es-ES"/>
              <a:t>Si i=20, entonces podemos decir que su estado es 20.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2D529-3757-664E-BE1E-C16211BC1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63BB-7F1F-1642-A831-14D86275FBA7}" type="slidenum">
              <a:rPr lang="es-ES_tradnl" smtClean="0"/>
              <a:pPr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32440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225D2-4C27-8046-8959-DBA6CA979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Objetos de software</a:t>
            </a:r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EFFDE-D2D0-3A47-9EE2-0D13E102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63BB-7F1F-1642-A831-14D86275FBA7}" type="slidenum">
              <a:rPr lang="es-ES_tradnl" smtClean="0"/>
              <a:pPr/>
              <a:t>7</a:t>
            </a:fld>
            <a:endParaRPr lang="es-ES_tradnl"/>
          </a:p>
        </p:txBody>
      </p:sp>
      <p:sp>
        <p:nvSpPr>
          <p:cNvPr id="24" name="CustomShape 2">
            <a:extLst>
              <a:ext uri="{FF2B5EF4-FFF2-40B4-BE49-F238E27FC236}">
                <a16:creationId xmlns:a16="http://schemas.microsoft.com/office/drawing/2014/main" id="{461E29A4-9942-9E4B-A944-E8A8E3A24400}"/>
              </a:ext>
            </a:extLst>
          </p:cNvPr>
          <p:cNvSpPr/>
          <p:nvPr/>
        </p:nvSpPr>
        <p:spPr>
          <a:xfrm>
            <a:off x="1563624" y="1602576"/>
            <a:ext cx="4343400" cy="3257280"/>
          </a:xfrm>
          <a:prstGeom prst="ellipse">
            <a:avLst/>
          </a:prstGeom>
          <a:solidFill>
            <a:srgbClr val="00FF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CustomShape 3">
            <a:extLst>
              <a:ext uri="{FF2B5EF4-FFF2-40B4-BE49-F238E27FC236}">
                <a16:creationId xmlns:a16="http://schemas.microsoft.com/office/drawing/2014/main" id="{D13F2C62-CC5C-A44D-A0B0-6F0CA8110D51}"/>
              </a:ext>
            </a:extLst>
          </p:cNvPr>
          <p:cNvSpPr/>
          <p:nvPr/>
        </p:nvSpPr>
        <p:spPr>
          <a:xfrm>
            <a:off x="2996424" y="2631096"/>
            <a:ext cx="1600200" cy="1199880"/>
          </a:xfrm>
          <a:prstGeom prst="ellipse">
            <a:avLst/>
          </a:prstGeom>
          <a:solidFill>
            <a:srgbClr val="00FF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CustomShape 4">
            <a:extLst>
              <a:ext uri="{FF2B5EF4-FFF2-40B4-BE49-F238E27FC236}">
                <a16:creationId xmlns:a16="http://schemas.microsoft.com/office/drawing/2014/main" id="{5EB06C7B-F2B1-DB49-A2CA-4930D7ADBC25}"/>
              </a:ext>
            </a:extLst>
          </p:cNvPr>
          <p:cNvSpPr/>
          <p:nvPr/>
        </p:nvSpPr>
        <p:spPr>
          <a:xfrm>
            <a:off x="3453624" y="2630736"/>
            <a:ext cx="457200" cy="342720"/>
          </a:xfrm>
          <a:prstGeom prst="sun">
            <a:avLst>
              <a:gd name="adj" fmla="val 25000"/>
            </a:avLst>
          </a:prstGeom>
          <a:solidFill>
            <a:srgbClr val="FFFF66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" name="CustomShape 5">
            <a:extLst>
              <a:ext uri="{FF2B5EF4-FFF2-40B4-BE49-F238E27FC236}">
                <a16:creationId xmlns:a16="http://schemas.microsoft.com/office/drawing/2014/main" id="{411F850D-0023-E84F-AEAD-1CA3100D9686}"/>
              </a:ext>
            </a:extLst>
          </p:cNvPr>
          <p:cNvSpPr/>
          <p:nvPr/>
        </p:nvSpPr>
        <p:spPr>
          <a:xfrm>
            <a:off x="3225024" y="3004416"/>
            <a:ext cx="457200" cy="342720"/>
          </a:xfrm>
          <a:custGeom>
            <a:avLst/>
            <a:gdLst/>
            <a:ahLst/>
            <a:cxnLst/>
            <a:rect l="l" t="t" r="r" b="b"/>
            <a:pathLst>
              <a:path w="707" h="799">
                <a:moveTo>
                  <a:pt x="637" y="408"/>
                </a:moveTo>
                <a:lnTo>
                  <a:pt x="637" y="402"/>
                </a:lnTo>
                <a:lnTo>
                  <a:pt x="631" y="402"/>
                </a:lnTo>
                <a:lnTo>
                  <a:pt x="626" y="402"/>
                </a:lnTo>
                <a:lnTo>
                  <a:pt x="620" y="396"/>
                </a:lnTo>
                <a:lnTo>
                  <a:pt x="626" y="396"/>
                </a:lnTo>
                <a:lnTo>
                  <a:pt x="631" y="396"/>
                </a:lnTo>
                <a:lnTo>
                  <a:pt x="637" y="396"/>
                </a:lnTo>
                <a:lnTo>
                  <a:pt x="637" y="390"/>
                </a:lnTo>
                <a:lnTo>
                  <a:pt x="678" y="354"/>
                </a:lnTo>
                <a:lnTo>
                  <a:pt x="702" y="306"/>
                </a:lnTo>
                <a:lnTo>
                  <a:pt x="707" y="252"/>
                </a:lnTo>
                <a:lnTo>
                  <a:pt x="684" y="198"/>
                </a:lnTo>
                <a:lnTo>
                  <a:pt x="655" y="156"/>
                </a:lnTo>
                <a:lnTo>
                  <a:pt x="608" y="132"/>
                </a:lnTo>
                <a:lnTo>
                  <a:pt x="555" y="132"/>
                </a:lnTo>
                <a:lnTo>
                  <a:pt x="503" y="150"/>
                </a:lnTo>
                <a:lnTo>
                  <a:pt x="497" y="150"/>
                </a:lnTo>
                <a:lnTo>
                  <a:pt x="497" y="156"/>
                </a:lnTo>
                <a:lnTo>
                  <a:pt x="491" y="156"/>
                </a:lnTo>
                <a:lnTo>
                  <a:pt x="491" y="162"/>
                </a:lnTo>
                <a:lnTo>
                  <a:pt x="491" y="156"/>
                </a:lnTo>
                <a:lnTo>
                  <a:pt x="491" y="150"/>
                </a:lnTo>
                <a:lnTo>
                  <a:pt x="491" y="150"/>
                </a:lnTo>
                <a:lnTo>
                  <a:pt x="491" y="144"/>
                </a:lnTo>
                <a:lnTo>
                  <a:pt x="479" y="96"/>
                </a:lnTo>
                <a:lnTo>
                  <a:pt x="462" y="60"/>
                </a:lnTo>
                <a:lnTo>
                  <a:pt x="433" y="30"/>
                </a:lnTo>
                <a:lnTo>
                  <a:pt x="398" y="6"/>
                </a:lnTo>
                <a:lnTo>
                  <a:pt x="357" y="0"/>
                </a:lnTo>
                <a:lnTo>
                  <a:pt x="310" y="6"/>
                </a:lnTo>
                <a:lnTo>
                  <a:pt x="275" y="30"/>
                </a:lnTo>
                <a:lnTo>
                  <a:pt x="245" y="60"/>
                </a:lnTo>
                <a:lnTo>
                  <a:pt x="228" y="96"/>
                </a:lnTo>
                <a:lnTo>
                  <a:pt x="222" y="144"/>
                </a:lnTo>
                <a:lnTo>
                  <a:pt x="222" y="150"/>
                </a:lnTo>
                <a:lnTo>
                  <a:pt x="222" y="150"/>
                </a:lnTo>
                <a:lnTo>
                  <a:pt x="222" y="156"/>
                </a:lnTo>
                <a:lnTo>
                  <a:pt x="222" y="162"/>
                </a:lnTo>
                <a:lnTo>
                  <a:pt x="216" y="156"/>
                </a:lnTo>
                <a:lnTo>
                  <a:pt x="210" y="156"/>
                </a:lnTo>
                <a:lnTo>
                  <a:pt x="205" y="150"/>
                </a:lnTo>
                <a:lnTo>
                  <a:pt x="205" y="150"/>
                </a:lnTo>
                <a:lnTo>
                  <a:pt x="152" y="132"/>
                </a:lnTo>
                <a:lnTo>
                  <a:pt x="99" y="132"/>
                </a:lnTo>
                <a:lnTo>
                  <a:pt x="52" y="156"/>
                </a:lnTo>
                <a:lnTo>
                  <a:pt x="23" y="198"/>
                </a:lnTo>
                <a:lnTo>
                  <a:pt x="0" y="252"/>
                </a:lnTo>
                <a:lnTo>
                  <a:pt x="6" y="306"/>
                </a:lnTo>
                <a:lnTo>
                  <a:pt x="29" y="354"/>
                </a:lnTo>
                <a:lnTo>
                  <a:pt x="70" y="390"/>
                </a:lnTo>
                <a:lnTo>
                  <a:pt x="70" y="396"/>
                </a:lnTo>
                <a:lnTo>
                  <a:pt x="76" y="396"/>
                </a:lnTo>
                <a:lnTo>
                  <a:pt x="82" y="396"/>
                </a:lnTo>
                <a:lnTo>
                  <a:pt x="88" y="396"/>
                </a:lnTo>
                <a:lnTo>
                  <a:pt x="82" y="402"/>
                </a:lnTo>
                <a:lnTo>
                  <a:pt x="76" y="402"/>
                </a:lnTo>
                <a:lnTo>
                  <a:pt x="70" y="402"/>
                </a:lnTo>
                <a:lnTo>
                  <a:pt x="70" y="408"/>
                </a:lnTo>
                <a:lnTo>
                  <a:pt x="29" y="444"/>
                </a:lnTo>
                <a:lnTo>
                  <a:pt x="6" y="493"/>
                </a:lnTo>
                <a:lnTo>
                  <a:pt x="0" y="541"/>
                </a:lnTo>
                <a:lnTo>
                  <a:pt x="23" y="595"/>
                </a:lnTo>
                <a:lnTo>
                  <a:pt x="52" y="637"/>
                </a:lnTo>
                <a:lnTo>
                  <a:pt x="99" y="661"/>
                </a:lnTo>
                <a:lnTo>
                  <a:pt x="152" y="667"/>
                </a:lnTo>
                <a:lnTo>
                  <a:pt x="205" y="649"/>
                </a:lnTo>
                <a:lnTo>
                  <a:pt x="205" y="643"/>
                </a:lnTo>
                <a:lnTo>
                  <a:pt x="210" y="643"/>
                </a:lnTo>
                <a:lnTo>
                  <a:pt x="216" y="643"/>
                </a:lnTo>
                <a:lnTo>
                  <a:pt x="222" y="637"/>
                </a:lnTo>
                <a:lnTo>
                  <a:pt x="222" y="643"/>
                </a:lnTo>
                <a:lnTo>
                  <a:pt x="222" y="649"/>
                </a:lnTo>
                <a:lnTo>
                  <a:pt x="222" y="649"/>
                </a:lnTo>
                <a:lnTo>
                  <a:pt x="222" y="655"/>
                </a:lnTo>
                <a:lnTo>
                  <a:pt x="228" y="703"/>
                </a:lnTo>
                <a:lnTo>
                  <a:pt x="245" y="739"/>
                </a:lnTo>
                <a:lnTo>
                  <a:pt x="275" y="769"/>
                </a:lnTo>
                <a:lnTo>
                  <a:pt x="310" y="793"/>
                </a:lnTo>
                <a:lnTo>
                  <a:pt x="357" y="799"/>
                </a:lnTo>
                <a:lnTo>
                  <a:pt x="398" y="793"/>
                </a:lnTo>
                <a:lnTo>
                  <a:pt x="433" y="769"/>
                </a:lnTo>
                <a:lnTo>
                  <a:pt x="462" y="739"/>
                </a:lnTo>
                <a:lnTo>
                  <a:pt x="479" y="703"/>
                </a:lnTo>
                <a:lnTo>
                  <a:pt x="491" y="655"/>
                </a:lnTo>
                <a:lnTo>
                  <a:pt x="491" y="649"/>
                </a:lnTo>
                <a:lnTo>
                  <a:pt x="491" y="649"/>
                </a:lnTo>
                <a:lnTo>
                  <a:pt x="491" y="643"/>
                </a:lnTo>
                <a:lnTo>
                  <a:pt x="491" y="637"/>
                </a:lnTo>
                <a:lnTo>
                  <a:pt x="491" y="643"/>
                </a:lnTo>
                <a:lnTo>
                  <a:pt x="497" y="643"/>
                </a:lnTo>
                <a:lnTo>
                  <a:pt x="497" y="643"/>
                </a:lnTo>
                <a:lnTo>
                  <a:pt x="503" y="649"/>
                </a:lnTo>
                <a:lnTo>
                  <a:pt x="555" y="667"/>
                </a:lnTo>
                <a:lnTo>
                  <a:pt x="608" y="661"/>
                </a:lnTo>
                <a:lnTo>
                  <a:pt x="655" y="637"/>
                </a:lnTo>
                <a:lnTo>
                  <a:pt x="684" y="595"/>
                </a:lnTo>
                <a:lnTo>
                  <a:pt x="707" y="541"/>
                </a:lnTo>
                <a:lnTo>
                  <a:pt x="702" y="493"/>
                </a:lnTo>
                <a:lnTo>
                  <a:pt x="678" y="444"/>
                </a:lnTo>
                <a:lnTo>
                  <a:pt x="637" y="408"/>
                </a:lnTo>
                <a:close/>
                <a:moveTo>
                  <a:pt x="357" y="252"/>
                </a:moveTo>
                <a:lnTo>
                  <a:pt x="310" y="258"/>
                </a:lnTo>
                <a:lnTo>
                  <a:pt x="269" y="282"/>
                </a:lnTo>
                <a:lnTo>
                  <a:pt x="234" y="312"/>
                </a:lnTo>
                <a:lnTo>
                  <a:pt x="216" y="354"/>
                </a:lnTo>
                <a:lnTo>
                  <a:pt x="210" y="402"/>
                </a:lnTo>
                <a:lnTo>
                  <a:pt x="216" y="444"/>
                </a:lnTo>
                <a:lnTo>
                  <a:pt x="234" y="487"/>
                </a:lnTo>
                <a:lnTo>
                  <a:pt x="269" y="517"/>
                </a:lnTo>
                <a:lnTo>
                  <a:pt x="310" y="541"/>
                </a:lnTo>
                <a:lnTo>
                  <a:pt x="357" y="547"/>
                </a:lnTo>
                <a:lnTo>
                  <a:pt x="398" y="541"/>
                </a:lnTo>
                <a:lnTo>
                  <a:pt x="438" y="517"/>
                </a:lnTo>
                <a:lnTo>
                  <a:pt x="474" y="487"/>
                </a:lnTo>
                <a:lnTo>
                  <a:pt x="491" y="444"/>
                </a:lnTo>
                <a:lnTo>
                  <a:pt x="503" y="402"/>
                </a:lnTo>
                <a:lnTo>
                  <a:pt x="491" y="354"/>
                </a:lnTo>
                <a:lnTo>
                  <a:pt x="474" y="312"/>
                </a:lnTo>
                <a:lnTo>
                  <a:pt x="438" y="282"/>
                </a:lnTo>
                <a:lnTo>
                  <a:pt x="398" y="258"/>
                </a:lnTo>
                <a:lnTo>
                  <a:pt x="357" y="252"/>
                </a:lnTo>
                <a:close/>
              </a:path>
            </a:pathLst>
          </a:custGeom>
          <a:solidFill>
            <a:srgbClr val="355E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CustomShape 6">
            <a:extLst>
              <a:ext uri="{FF2B5EF4-FFF2-40B4-BE49-F238E27FC236}">
                <a16:creationId xmlns:a16="http://schemas.microsoft.com/office/drawing/2014/main" id="{35CD4F6F-5E4D-3C43-96A7-56BB72DADF60}"/>
              </a:ext>
            </a:extLst>
          </p:cNvPr>
          <p:cNvSpPr/>
          <p:nvPr/>
        </p:nvSpPr>
        <p:spPr>
          <a:xfrm>
            <a:off x="3941784" y="3051936"/>
            <a:ext cx="457200" cy="342720"/>
          </a:xfrm>
          <a:prstGeom prst="smileyFace">
            <a:avLst>
              <a:gd name="adj" fmla="val 4653"/>
            </a:avLst>
          </a:prstGeom>
          <a:solidFill>
            <a:srgbClr val="00FF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CustomShape 7">
            <a:extLst>
              <a:ext uri="{FF2B5EF4-FFF2-40B4-BE49-F238E27FC236}">
                <a16:creationId xmlns:a16="http://schemas.microsoft.com/office/drawing/2014/main" id="{505280EC-8612-ED44-8D28-BED644EB2093}"/>
              </a:ext>
            </a:extLst>
          </p:cNvPr>
          <p:cNvSpPr/>
          <p:nvPr/>
        </p:nvSpPr>
        <p:spPr>
          <a:xfrm>
            <a:off x="7964424" y="1602576"/>
            <a:ext cx="1600200" cy="685800"/>
          </a:xfrm>
          <a:prstGeom prst="wedgeEllipseCallout">
            <a:avLst>
              <a:gd name="adj1" fmla="val -270980"/>
              <a:gd name="adj2" fmla="val 174903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ES" sz="2600" b="0" strike="noStrike" spc="-1">
                <a:latin typeface="Arial"/>
              </a:rPr>
              <a:t>Estado</a:t>
            </a:r>
          </a:p>
        </p:txBody>
      </p:sp>
      <p:sp>
        <p:nvSpPr>
          <p:cNvPr id="30" name="Line 8">
            <a:extLst>
              <a:ext uri="{FF2B5EF4-FFF2-40B4-BE49-F238E27FC236}">
                <a16:creationId xmlns:a16="http://schemas.microsoft.com/office/drawing/2014/main" id="{FEE1D17E-A6B0-BE41-9A19-E949FDEB5648}"/>
              </a:ext>
            </a:extLst>
          </p:cNvPr>
          <p:cNvSpPr/>
          <p:nvPr/>
        </p:nvSpPr>
        <p:spPr>
          <a:xfrm>
            <a:off x="1624824" y="3145176"/>
            <a:ext cx="1371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" name="Line 9">
            <a:extLst>
              <a:ext uri="{FF2B5EF4-FFF2-40B4-BE49-F238E27FC236}">
                <a16:creationId xmlns:a16="http://schemas.microsoft.com/office/drawing/2014/main" id="{EF408AFF-1979-1B4F-A79B-C23F047E96E7}"/>
              </a:ext>
            </a:extLst>
          </p:cNvPr>
          <p:cNvSpPr/>
          <p:nvPr/>
        </p:nvSpPr>
        <p:spPr>
          <a:xfrm flipH="1">
            <a:off x="2082024" y="3659976"/>
            <a:ext cx="1143000" cy="685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" name="Line 10">
            <a:extLst>
              <a:ext uri="{FF2B5EF4-FFF2-40B4-BE49-F238E27FC236}">
                <a16:creationId xmlns:a16="http://schemas.microsoft.com/office/drawing/2014/main" id="{B4059434-9E20-AC49-A7BB-08F5CCA2E152}"/>
              </a:ext>
            </a:extLst>
          </p:cNvPr>
          <p:cNvSpPr/>
          <p:nvPr/>
        </p:nvSpPr>
        <p:spPr>
          <a:xfrm>
            <a:off x="3910824" y="3830976"/>
            <a:ext cx="224640" cy="9741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" name="Line 11">
            <a:extLst>
              <a:ext uri="{FF2B5EF4-FFF2-40B4-BE49-F238E27FC236}">
                <a16:creationId xmlns:a16="http://schemas.microsoft.com/office/drawing/2014/main" id="{4723B82B-D34F-2846-B34A-C670FF3437A4}"/>
              </a:ext>
            </a:extLst>
          </p:cNvPr>
          <p:cNvSpPr/>
          <p:nvPr/>
        </p:nvSpPr>
        <p:spPr>
          <a:xfrm>
            <a:off x="4596624" y="3316536"/>
            <a:ext cx="1272240" cy="14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" name="Line 12">
            <a:extLst>
              <a:ext uri="{FF2B5EF4-FFF2-40B4-BE49-F238E27FC236}">
                <a16:creationId xmlns:a16="http://schemas.microsoft.com/office/drawing/2014/main" id="{F9791BBD-81F5-6F49-AADC-E356BFA944B9}"/>
              </a:ext>
            </a:extLst>
          </p:cNvPr>
          <p:cNvSpPr/>
          <p:nvPr/>
        </p:nvSpPr>
        <p:spPr>
          <a:xfrm flipH="1" flipV="1">
            <a:off x="3453624" y="1602576"/>
            <a:ext cx="228600" cy="10288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" name="Line 13">
            <a:extLst>
              <a:ext uri="{FF2B5EF4-FFF2-40B4-BE49-F238E27FC236}">
                <a16:creationId xmlns:a16="http://schemas.microsoft.com/office/drawing/2014/main" id="{E6178D66-A917-8244-A6C9-F9ACDB0C0635}"/>
              </a:ext>
            </a:extLst>
          </p:cNvPr>
          <p:cNvSpPr/>
          <p:nvPr/>
        </p:nvSpPr>
        <p:spPr>
          <a:xfrm flipV="1">
            <a:off x="4368024" y="2182536"/>
            <a:ext cx="1032480" cy="6202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14">
            <a:extLst>
              <a:ext uri="{FF2B5EF4-FFF2-40B4-BE49-F238E27FC236}">
                <a16:creationId xmlns:a16="http://schemas.microsoft.com/office/drawing/2014/main" id="{5384D7E7-9CDF-0A47-BD44-E0172D219A29}"/>
              </a:ext>
            </a:extLst>
          </p:cNvPr>
          <p:cNvSpPr/>
          <p:nvPr/>
        </p:nvSpPr>
        <p:spPr>
          <a:xfrm>
            <a:off x="6821424" y="2716596"/>
            <a:ext cx="4343400" cy="1199880"/>
          </a:xfrm>
          <a:prstGeom prst="wedgeRectCallout">
            <a:avLst>
              <a:gd name="adj1" fmla="val -92599"/>
              <a:gd name="adj2" fmla="val 48751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s-ES" sz="2600" b="0" strike="noStrike" spc="-1">
                <a:latin typeface="Arial"/>
              </a:rPr>
              <a:t>Comportamiento, Servicios:</a:t>
            </a:r>
          </a:p>
          <a:p>
            <a:pPr algn="ctr"/>
            <a:r>
              <a:rPr lang="es-ES" sz="2600" b="0" strike="noStrike" spc="-1">
                <a:latin typeface="Arial"/>
              </a:rPr>
              <a:t>Cosas que el objeto puede hacer</a:t>
            </a:r>
          </a:p>
        </p:txBody>
      </p:sp>
      <p:sp>
        <p:nvSpPr>
          <p:cNvPr id="37" name="TextShape 15">
            <a:extLst>
              <a:ext uri="{FF2B5EF4-FFF2-40B4-BE49-F238E27FC236}">
                <a16:creationId xmlns:a16="http://schemas.microsoft.com/office/drawing/2014/main" id="{47A4CF07-349E-414C-A082-FD23BB477CBA}"/>
              </a:ext>
            </a:extLst>
          </p:cNvPr>
          <p:cNvSpPr txBox="1"/>
          <p:nvPr/>
        </p:nvSpPr>
        <p:spPr>
          <a:xfrm>
            <a:off x="6358464" y="4138056"/>
            <a:ext cx="3886200" cy="1490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ES" sz="2600" b="0" strike="noStrike" spc="-1">
                <a:latin typeface="Arial"/>
              </a:rPr>
              <a:t>Salvo excepciones, la interacción  con el objeto solo debería ser vía los servicios de cada objeto</a:t>
            </a:r>
          </a:p>
        </p:txBody>
      </p:sp>
      <p:sp>
        <p:nvSpPr>
          <p:cNvPr id="38" name="TextShape 16">
            <a:extLst>
              <a:ext uri="{FF2B5EF4-FFF2-40B4-BE49-F238E27FC236}">
                <a16:creationId xmlns:a16="http://schemas.microsoft.com/office/drawing/2014/main" id="{FB4CCCC1-46D5-324F-B602-C2AB0793D560}"/>
              </a:ext>
            </a:extLst>
          </p:cNvPr>
          <p:cNvSpPr txBox="1"/>
          <p:nvPr/>
        </p:nvSpPr>
        <p:spPr>
          <a:xfrm>
            <a:off x="3250944" y="3458736"/>
            <a:ext cx="1140120" cy="313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ES" sz="1350" b="1" strike="noStrike" spc="-1">
                <a:latin typeface="Arial"/>
              </a:rPr>
              <a:t>22 años</a:t>
            </a:r>
            <a:endParaRPr lang="es-ES" sz="1350" b="0" strike="noStrike" spc="-1">
              <a:latin typeface="Arial"/>
            </a:endParaRPr>
          </a:p>
        </p:txBody>
      </p:sp>
      <p:sp>
        <p:nvSpPr>
          <p:cNvPr id="39" name="CustomShape 17">
            <a:extLst>
              <a:ext uri="{FF2B5EF4-FFF2-40B4-BE49-F238E27FC236}">
                <a16:creationId xmlns:a16="http://schemas.microsoft.com/office/drawing/2014/main" id="{6F664D36-D397-2E4B-9E06-DD3E334D40FC}"/>
              </a:ext>
            </a:extLst>
          </p:cNvPr>
          <p:cNvSpPr/>
          <p:nvPr/>
        </p:nvSpPr>
        <p:spPr>
          <a:xfrm rot="2384400">
            <a:off x="5491944" y="4401216"/>
            <a:ext cx="575640" cy="332280"/>
          </a:xfrm>
          <a:custGeom>
            <a:avLst/>
            <a:gdLst/>
            <a:ahLst/>
            <a:cxnLst/>
            <a:rect l="0" t="0" r="r" b="b"/>
            <a:pathLst>
              <a:path w="1601" h="927">
                <a:moveTo>
                  <a:pt x="0" y="464"/>
                </a:moveTo>
                <a:lnTo>
                  <a:pt x="449" y="1"/>
                </a:lnTo>
                <a:lnTo>
                  <a:pt x="384" y="232"/>
                </a:lnTo>
                <a:lnTo>
                  <a:pt x="1346" y="231"/>
                </a:lnTo>
                <a:lnTo>
                  <a:pt x="1413" y="0"/>
                </a:lnTo>
                <a:lnTo>
                  <a:pt x="1600" y="462"/>
                </a:lnTo>
                <a:lnTo>
                  <a:pt x="1149" y="924"/>
                </a:lnTo>
                <a:lnTo>
                  <a:pt x="1215" y="694"/>
                </a:lnTo>
                <a:lnTo>
                  <a:pt x="252" y="694"/>
                </a:lnTo>
                <a:lnTo>
                  <a:pt x="186" y="926"/>
                </a:lnTo>
                <a:lnTo>
                  <a:pt x="0" y="464"/>
                </a:lnTo>
              </a:path>
            </a:pathLst>
          </a:custGeom>
          <a:solidFill>
            <a:srgbClr val="99CC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63983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7F190-0C6D-E54A-92B9-C055BDBB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de Objeto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EE23F-FFDB-BF48-BDBB-B036559C6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>
                <a:solidFill>
                  <a:srgbClr val="FF0000"/>
                </a:solidFill>
              </a:rPr>
              <a:t>Un punto del espacio </a:t>
            </a:r>
            <a:r>
              <a:rPr lang="es-ES"/>
              <a:t>R2</a:t>
            </a:r>
          </a:p>
          <a:p>
            <a:r>
              <a:rPr lang="es-ES"/>
              <a:t>Podemos representar un punto de varias formas: coordenadas cartesianas, polares, etc. Es así como podemos almacenar el estado de un punto como dos reales (x, y), o dos reales (r ,</a:t>
            </a:r>
            <a:r>
              <a:rPr lang="es-ES" err="1"/>
              <a:t>ө</a:t>
            </a:r>
            <a:r>
              <a:rPr lang="es-ES"/>
              <a:t>).</a:t>
            </a:r>
          </a:p>
          <a:p>
            <a:r>
              <a:rPr lang="es-ES"/>
              <a:t>Independientemente de la forma como representemos un punto, nos puede interesar conocer:</a:t>
            </a:r>
          </a:p>
          <a:p>
            <a:pPr lvl="1"/>
            <a:r>
              <a:rPr lang="es-ES"/>
              <a:t>El ángulo que forma el rayo del origen hasta el punto con el eje de abscisas.</a:t>
            </a:r>
          </a:p>
          <a:p>
            <a:pPr lvl="1"/>
            <a:r>
              <a:rPr lang="es-ES"/>
              <a:t>Su distancia al origen. </a:t>
            </a:r>
          </a:p>
          <a:p>
            <a:pPr lvl="1"/>
            <a:r>
              <a:rPr lang="es-ES"/>
              <a:t>Su distancia a otro punto, etc.</a:t>
            </a:r>
            <a:endParaRPr lang="es-ES_trad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64B861-2B79-544E-9940-9CE18F83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63BB-7F1F-1642-A831-14D86275FBA7}" type="slidenum">
              <a:rPr lang="es-ES_tradnl" smtClean="0"/>
              <a:pPr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15837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7744-74F6-354C-BFCC-A3C366830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Un Punto en Java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75945-9076-CB4B-BF56-E64F5C63F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Una vez hecha la descripción para un punto, en Java podemos hacer cosas como:</a:t>
            </a:r>
          </a:p>
          <a:p>
            <a:pPr lvl="1"/>
            <a:r>
              <a:rPr lang="es-ES"/>
              <a:t>Punto p = new Punto();  /* en el origen, no se ve explícito*/</a:t>
            </a:r>
          </a:p>
          <a:p>
            <a:r>
              <a:rPr lang="es-ES"/>
              <a:t>Con esto creamos un punto y le asignamos un </a:t>
            </a:r>
            <a:r>
              <a:rPr lang="es-ES">
                <a:solidFill>
                  <a:srgbClr val="FF0000"/>
                </a:solidFill>
              </a:rPr>
              <a:t>nombre o identificador</a:t>
            </a:r>
            <a:r>
              <a:rPr lang="es-ES"/>
              <a:t> para referirnos a él. Su </a:t>
            </a:r>
            <a:r>
              <a:rPr lang="es-ES">
                <a:solidFill>
                  <a:srgbClr val="FF0000"/>
                </a:solidFill>
              </a:rPr>
              <a:t>estado inicial es definido junto con su creación</a:t>
            </a:r>
            <a:r>
              <a:rPr lang="es-ES"/>
              <a:t>. </a:t>
            </a:r>
          </a:p>
          <a:p>
            <a:r>
              <a:rPr lang="es-ES"/>
              <a:t>Luego podríamos hacer cosas del tipo:</a:t>
            </a:r>
          </a:p>
          <a:p>
            <a:pPr lvl="1"/>
            <a:r>
              <a:rPr lang="es-ES" err="1"/>
              <a:t>p.x</a:t>
            </a:r>
            <a:r>
              <a:rPr lang="es-ES"/>
              <a:t>()  /* para obtener su coordenada x */</a:t>
            </a:r>
          </a:p>
          <a:p>
            <a:pPr lvl="1"/>
            <a:r>
              <a:rPr lang="es-ES" err="1"/>
              <a:t>p.getDistance</a:t>
            </a:r>
            <a:r>
              <a:rPr lang="es-ES"/>
              <a:t>() /* distancia al origen del punto p*/</a:t>
            </a:r>
          </a:p>
          <a:p>
            <a:pPr lvl="1"/>
            <a:r>
              <a:rPr lang="es-ES" err="1"/>
              <a:t>p.getDistance</a:t>
            </a:r>
            <a:r>
              <a:rPr lang="es-ES"/>
              <a:t>(p2) /* distancia entre p y otro punto p2 */</a:t>
            </a:r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4D544-7C23-A64B-B0EA-5D0F23B8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63BB-7F1F-1642-A831-14D86275FBA7}" type="slidenum">
              <a:rPr lang="es-ES_tradnl" smtClean="0"/>
              <a:pPr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79909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2021" id="{979609B7-01F5-BF4D-BD06-23C1664D8C2D}" vid="{6E4EC27D-A101-DE4B-87AE-F030D63ECC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2074</Words>
  <Application>Microsoft Macintosh PowerPoint</Application>
  <PresentationFormat>Widescreen</PresentationFormat>
  <Paragraphs>167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FreeSans</vt:lpstr>
      <vt:lpstr>Wingdings</vt:lpstr>
      <vt:lpstr>Office Theme</vt:lpstr>
      <vt:lpstr>ELO329: Diseño y Programación Orientados a Objetos</vt:lpstr>
      <vt:lpstr>PowerPoint Presentation</vt:lpstr>
      <vt:lpstr>Paradigmas de Programación</vt:lpstr>
      <vt:lpstr>Programación Imperativa</vt:lpstr>
      <vt:lpstr>Programación Orientada a Objetos</vt:lpstr>
      <vt:lpstr>Objetos de Software</vt:lpstr>
      <vt:lpstr>Objetos de software</vt:lpstr>
      <vt:lpstr>Ejemplo de Objeto</vt:lpstr>
      <vt:lpstr>Un Punto en Java</vt:lpstr>
      <vt:lpstr>Clases</vt:lpstr>
      <vt:lpstr>Clases</vt:lpstr>
      <vt:lpstr>Ejemplo de Clase en Java</vt:lpstr>
      <vt:lpstr>Discusión en equipos</vt:lpstr>
      <vt:lpstr>Jerarquías de clases</vt:lpstr>
      <vt:lpstr>Jerarquías de Clases: Herencia</vt:lpstr>
      <vt:lpstr>Ejemplo: Jerarquías de Clases</vt:lpstr>
      <vt:lpstr>Vocabulario</vt:lpstr>
      <vt:lpstr>Subtipos</vt:lpstr>
      <vt:lpstr>Subtipo</vt:lpstr>
      <vt:lpstr>Polimorfismo</vt:lpstr>
      <vt:lpstr>Características de los POO</vt:lpstr>
      <vt:lpstr>Diseño/Implementación Orientado a Objetos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Capítulo 9: Multimedia en Redes de Computadores Aplicaciones Multimedia en Redes Streaming de Video almacenado</dc:title>
  <dc:creator>Agustin Gonzalez</dc:creator>
  <cp:lastModifiedBy>Agustin Gonzalez</cp:lastModifiedBy>
  <cp:revision>14</cp:revision>
  <dcterms:created xsi:type="dcterms:W3CDTF">2021-09-30T23:46:18Z</dcterms:created>
  <dcterms:modified xsi:type="dcterms:W3CDTF">2022-03-09T11:52:18Z</dcterms:modified>
</cp:coreProperties>
</file>