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77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C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29"/>
    <p:restoredTop sz="95964"/>
  </p:normalViewPr>
  <p:slideViewPr>
    <p:cSldViewPr snapToGrid="0" snapToObjects="1">
      <p:cViewPr varScale="1">
        <p:scale>
          <a:sx n="145" d="100"/>
          <a:sy n="145" d="100"/>
        </p:scale>
        <p:origin x="216" y="192"/>
      </p:cViewPr>
      <p:guideLst/>
    </p:cSldViewPr>
  </p:slideViewPr>
  <p:outlineViewPr>
    <p:cViewPr>
      <p:scale>
        <a:sx n="33" d="100"/>
        <a:sy n="33" d="100"/>
      </p:scale>
      <p:origin x="0" y="-852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38AB84-CECE-BE48-AB3C-D0820CC5CC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92FA2-4D86-E945-B1E7-D79A4445F6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EDD30-79D7-FE41-B50E-14052E171100}" type="datetimeFigureOut">
              <a:rPr lang="es-ES_tradnl" smtClean="0"/>
              <a:t>15/6/22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E0E65-6298-4A4C-A227-654A6FBBD7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07875-EB86-E64F-B3B2-236AA39B08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7A599-16ED-DC41-873E-7EF29FBB764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91921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9A7660-3494-8440-A325-A7DB5B5FD4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D5D9B-AA3D-4140-91E2-A520695D0B4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EBB5320-4B53-AF40-904B-D859662E0D98}" type="datetimeFigureOut">
              <a:rPr lang="es-ES_tradnl"/>
              <a:pPr>
                <a:defRPr/>
              </a:pPr>
              <a:t>15/6/22</a:t>
            </a:fld>
            <a:endParaRPr lang="es-ES_tradn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BAD040F-D45A-F648-A194-523D050DAC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_tradnl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15530DC-16F1-7542-83E6-B3DDA968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_tradnl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F3908-65A7-8247-A0A3-E1469EF3DD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B2F6D-D449-CC4D-A866-A86AF2F4EF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FC8FD29-F16D-B24D-AC1C-5ACC7AEF9236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367748"/>
            <a:ext cx="10754139" cy="3142215"/>
          </a:xfrm>
        </p:spPr>
        <p:txBody>
          <a:bodyPr anchor="b"/>
          <a:lstStyle>
            <a:lvl1pPr algn="ctr">
              <a:defRPr sz="6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602038"/>
            <a:ext cx="10668001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E9B3F-BDD1-6B49-BEB9-4EB2EA47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E2E22-B21D-8446-A7CF-76EEDA5EFE52}" type="datetime1">
              <a:rPr lang="en-US" smtClean="0"/>
              <a:t>6/15/22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C4020-FAC2-E248-8B61-90DF951D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7C314-29ED-0A40-B57B-77F24A9C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87212-83C0-BD4A-AAC5-B1605D949D77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F9E8F8-0D46-0208-B226-DAC00837D827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4784099" y="206098"/>
            <a:ext cx="2471400" cy="15487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92908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285614"/>
            <a:ext cx="11042373" cy="866844"/>
          </a:xfrm>
        </p:spPr>
        <p:txBody>
          <a:bodyPr/>
          <a:lstStyle>
            <a:lvl1pPr>
              <a:defRPr sz="4000"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5124380"/>
          </a:xfrm>
        </p:spPr>
        <p:txBody>
          <a:bodyPr>
            <a:normAutofit/>
          </a:bodyPr>
          <a:lstStyle>
            <a:lvl1pPr marL="480600" indent="-480600">
              <a:spcAft>
                <a:spcPts val="400"/>
              </a:spcAft>
              <a:buClr>
                <a:srgbClr val="0000CC"/>
              </a:buClr>
              <a:buFont typeface="Wingdings" pitchFamily="2" charset="2"/>
              <a:buChar char="q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6/15/22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6431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2517070"/>
          </a:xfrm>
        </p:spPr>
        <p:txBody>
          <a:bodyPr>
            <a:normAutofit/>
          </a:bodyPr>
          <a:lstStyle>
            <a:lvl1pPr marL="480600" indent="-480600">
              <a:spcAft>
                <a:spcPts val="400"/>
              </a:spcAft>
              <a:buClr>
                <a:srgbClr val="0000CC"/>
              </a:buClr>
              <a:buFont typeface="Wingdings" pitchFamily="2" charset="2"/>
              <a:buChar char="q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6/15/22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95E808-5E9B-575C-F6D2-641D9EF8602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165" y="3839280"/>
            <a:ext cx="11042373" cy="2489765"/>
          </a:xfrm>
        </p:spPr>
        <p:txBody>
          <a:bodyPr>
            <a:normAutofit/>
          </a:bodyPr>
          <a:lstStyle>
            <a:lvl1pPr marL="480600" indent="-480600">
              <a:spcAft>
                <a:spcPts val="400"/>
              </a:spcAft>
              <a:buClr>
                <a:srgbClr val="0000CC"/>
              </a:buClr>
              <a:buFont typeface="Wingdings" pitchFamily="2" charset="2"/>
              <a:buChar char="q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5712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6/15/22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173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6/15/22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CF8410-E84E-625A-69B5-6F2ADB405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31970"/>
            <a:ext cx="5469835" cy="5124380"/>
          </a:xfrm>
        </p:spPr>
        <p:txBody>
          <a:bodyPr>
            <a:normAutofit/>
          </a:bodyPr>
          <a:lstStyle>
            <a:lvl1pPr marL="552600" indent="-552600">
              <a:buClr>
                <a:srgbClr val="0000CC"/>
              </a:buClr>
              <a:buFont typeface="Wingdings" pitchFamily="2" charset="2"/>
              <a:buChar char="q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0DAB5A-11AC-A3B1-8733-693F0913650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98704" y="1232708"/>
            <a:ext cx="5469835" cy="5124380"/>
          </a:xfrm>
        </p:spPr>
        <p:txBody>
          <a:bodyPr>
            <a:normAutofit/>
          </a:bodyPr>
          <a:lstStyle>
            <a:lvl1pPr marL="552600" indent="-552600">
              <a:buClr>
                <a:srgbClr val="0000CC"/>
              </a:buClr>
              <a:buFont typeface="Wingdings" pitchFamily="2" charset="2"/>
              <a:buChar char="q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8878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158E6D5-321A-C44C-8269-81A05BBAB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L"/>
              <a:t>Click to edit Master title style</a:t>
            </a:r>
            <a:endParaRPr lang="es-ES_tradnl" altLang="en-CL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6E7C4DE-8F85-3B45-BBB7-67D85E5894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60500"/>
            <a:ext cx="105156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L" dirty="0"/>
              <a:t>Click to edit Master text styles </a:t>
            </a:r>
            <a:r>
              <a:rPr lang="en-US" altLang="en-CL" dirty="0" err="1"/>
              <a:t>fghfhfghfghfghfgfghfghfghf</a:t>
            </a:r>
            <a:r>
              <a:rPr lang="en-US" altLang="en-CL" dirty="0"/>
              <a:t> </a:t>
            </a:r>
            <a:r>
              <a:rPr lang="en-US" altLang="en-CL" dirty="0" err="1"/>
              <a:t>fgdf</a:t>
            </a:r>
            <a:r>
              <a:rPr lang="en-US" altLang="en-CL" dirty="0"/>
              <a:t> dg </a:t>
            </a:r>
            <a:r>
              <a:rPr lang="en-US" altLang="en-CL" dirty="0" err="1"/>
              <a:t>df</a:t>
            </a:r>
            <a:r>
              <a:rPr lang="en-US" altLang="en-CL" dirty="0"/>
              <a:t> </a:t>
            </a:r>
            <a:r>
              <a:rPr lang="en-US" altLang="en-CL" dirty="0" err="1"/>
              <a:t>dfg</a:t>
            </a:r>
            <a:endParaRPr lang="en-US" altLang="en-CL" dirty="0"/>
          </a:p>
          <a:p>
            <a:pPr lvl="1"/>
            <a:r>
              <a:rPr lang="en-US" altLang="en-CL" dirty="0"/>
              <a:t>Second level</a:t>
            </a:r>
          </a:p>
          <a:p>
            <a:pPr lvl="2"/>
            <a:r>
              <a:rPr lang="en-US" altLang="en-CL" dirty="0"/>
              <a:t>Third level</a:t>
            </a:r>
          </a:p>
          <a:p>
            <a:pPr lvl="3"/>
            <a:r>
              <a:rPr lang="en-US" altLang="en-CL" dirty="0"/>
              <a:t>Fourth level</a:t>
            </a:r>
          </a:p>
          <a:p>
            <a:pPr lvl="4"/>
            <a:r>
              <a:rPr lang="en-US" altLang="en-CL" dirty="0"/>
              <a:t>Fifth level</a:t>
            </a:r>
            <a:endParaRPr lang="es-ES_tradnl" altLang="en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B4EB2-1254-D14A-90C4-D9074D410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B1728EA-DD79-3B4D-A14E-C2659AC6343D}" type="datetime1">
              <a:rPr lang="en-US" smtClean="0"/>
              <a:t>6/15/22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CF085-5E94-2643-B32D-27C573C15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65FF4-3F47-FD42-990E-850CFB3A3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98FC004-2C64-4344-85B6-8952237AD3D5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2" r:id="rId5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 kern="1200">
          <a:solidFill>
            <a:srgbClr val="0000C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58775" indent="-371475" algn="l" rtl="0" fontAlgn="base">
        <a:spcBef>
          <a:spcPts val="600"/>
        </a:spcBef>
        <a:spcAft>
          <a:spcPct val="0"/>
        </a:spcAft>
        <a:buClr>
          <a:srgbClr val="0C48C8"/>
        </a:buClr>
        <a:buFont typeface="Wingdings" pitchFamily="2" charset="2"/>
        <a:buChar char="q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C48C8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C48C8"/>
        </a:buClr>
        <a:buSzPct val="90000"/>
        <a:buFont typeface="Wingdings" pitchFamily="2" charset="2"/>
        <a:buChar char="q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FF9F-81B7-9795-31F8-FE466F524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4000" dirty="0"/>
              <a:t>Polimorfismo en C++, ligado dinámico y Métodos Virtuales, Declaración incompleta de clases, Cambios de tipo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89906-B36E-A309-60D2-FAFAB89546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ELO329: Diseño y Programación Orientados a Objetos</a:t>
            </a:r>
          </a:p>
          <a:p>
            <a:r>
              <a:rPr lang="es-ES_tradnl" altLang="en-CL" dirty="0"/>
              <a:t>Departamento de Electrónica</a:t>
            </a:r>
          </a:p>
          <a:p>
            <a:r>
              <a:rPr lang="es-ES_tradnl" altLang="en-CL" dirty="0"/>
              <a:t>Universidad Técnica Federico Santa María</a:t>
            </a:r>
            <a:endParaRPr lang="es-ES" altLang="en-C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3420A-3361-3D2B-7FB0-F0E97644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696DF-3354-E438-22CD-28F29FF9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7212-83C0-BD4A-AAC5-B1605D949D77}" type="slidenum">
              <a:rPr lang="es-ES_tradnl" smtClean="0"/>
              <a:pPr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5294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748A-83E4-AB70-1408-88E04CF6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Virtuales (Virtual)‏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92852-E556-8CDE-FC01-2D62F7753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041722"/>
            <a:ext cx="11042373" cy="5314628"/>
          </a:xfrm>
        </p:spPr>
        <p:txBody>
          <a:bodyPr>
            <a:normAutofit fontScale="92500" lnSpcReduction="10000"/>
          </a:bodyPr>
          <a:lstStyle/>
          <a:p>
            <a:r>
              <a:rPr lang="es-ES" dirty="0">
                <a:solidFill>
                  <a:srgbClr val="FF0000"/>
                </a:solidFill>
              </a:rPr>
              <a:t>Si deseamos tener un comportamiento como Java, debemos  declarar los métodos Input y </a:t>
            </a:r>
            <a:r>
              <a:rPr lang="es-ES" dirty="0" err="1">
                <a:solidFill>
                  <a:srgbClr val="FF0000"/>
                </a:solidFill>
              </a:rPr>
              <a:t>Display</a:t>
            </a:r>
            <a:r>
              <a:rPr lang="es-ES" dirty="0">
                <a:solidFill>
                  <a:srgbClr val="FF0000"/>
                </a:solidFill>
              </a:rPr>
              <a:t> como virtuales en la clase base</a:t>
            </a:r>
            <a:r>
              <a:rPr lang="es-ES" dirty="0"/>
              <a:t>.</a:t>
            </a:r>
          </a:p>
          <a:p>
            <a:r>
              <a:rPr lang="es-ES" dirty="0"/>
              <a:t>El calificador virtual le dice al compilador que genere código que mire al tipo del objeto apuntado (no del puntero) en tiempo de ejecución y use esta información para seleccionar la versión apropiada del método. </a:t>
            </a:r>
          </a:p>
          <a:p>
            <a:r>
              <a:rPr lang="es-ES" dirty="0"/>
              <a:t>El </a:t>
            </a:r>
            <a:r>
              <a:rPr lang="es-ES" dirty="0">
                <a:solidFill>
                  <a:srgbClr val="FF0000"/>
                </a:solidFill>
              </a:rPr>
              <a:t>ligado dinámico aplica cuando usamos punteros o referencias </a:t>
            </a:r>
            <a:r>
              <a:rPr lang="es-ES" dirty="0"/>
              <a:t>a objetos.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CMotor</a:t>
            </a:r>
            <a:r>
              <a:rPr lang="es-ES" dirty="0"/>
              <a:t> {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dirty="0"/>
              <a:t>         ...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dirty="0"/>
              <a:t>   </a:t>
            </a:r>
            <a:r>
              <a:rPr lang="es-ES" dirty="0">
                <a:solidFill>
                  <a:srgbClr val="FF0000"/>
                </a:solidFill>
              </a:rPr>
              <a:t>virtual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Display</a:t>
            </a:r>
            <a:r>
              <a:rPr lang="es-ES" dirty="0"/>
              <a:t>() </a:t>
            </a:r>
            <a:r>
              <a:rPr lang="es-ES" dirty="0" err="1"/>
              <a:t>const</a:t>
            </a:r>
            <a:r>
              <a:rPr lang="es-ES" dirty="0"/>
              <a:t>;  // el calificador virtual cambia</a:t>
            </a:r>
            <a:br>
              <a:rPr lang="es-ES" dirty="0"/>
            </a:br>
            <a:r>
              <a:rPr lang="es-ES" dirty="0"/>
              <a:t>   </a:t>
            </a:r>
            <a:r>
              <a:rPr lang="es-ES" dirty="0">
                <a:solidFill>
                  <a:srgbClr val="FF0000"/>
                </a:solidFill>
              </a:rPr>
              <a:t>virtual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Input();               // la forma de definir el código</a:t>
            </a:r>
            <a:br>
              <a:rPr lang="es-ES" dirty="0"/>
            </a:br>
            <a:r>
              <a:rPr lang="es-ES" dirty="0"/>
              <a:t>                                               // a ser finalmente invocado.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dirty="0"/>
              <a:t>   	...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dirty="0"/>
              <a:t>};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6B9E1-6902-2A1E-1BE5-8231E5C1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A8BF6-452E-8F35-E25A-A28F626E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12890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4BF9-BA5F-9B32-E118-E09C1725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Virtuales (cont.)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648C8-447D-A0E2-E312-61649A3DA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5340416"/>
          </a:xfrm>
        </p:spPr>
        <p:txBody>
          <a:bodyPr>
            <a:normAutofit fontScale="92500"/>
          </a:bodyPr>
          <a:lstStyle/>
          <a:p>
            <a:r>
              <a:rPr lang="es-ES" dirty="0"/>
              <a:t>Es recomendable definir también como virtuales los métodos en la clase derivada, en este caso en las clases  </a:t>
            </a:r>
            <a:r>
              <a:rPr lang="es-ES" dirty="0" err="1"/>
              <a:t>CGasMotor</a:t>
            </a:r>
            <a:r>
              <a:rPr lang="es-ES" dirty="0"/>
              <a:t> y </a:t>
            </a:r>
            <a:r>
              <a:rPr lang="es-ES" dirty="0" err="1"/>
              <a:t>CElectricMotor</a:t>
            </a:r>
            <a:r>
              <a:rPr lang="es-ES" dirty="0"/>
              <a:t>.</a:t>
            </a:r>
          </a:p>
          <a:p>
            <a:pPr marL="1080000" indent="0">
              <a:buNone/>
            </a:pP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CGasMotor</a:t>
            </a:r>
            <a:r>
              <a:rPr lang="es-ES" dirty="0"/>
              <a:t>  :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CMotor</a:t>
            </a:r>
            <a:r>
              <a:rPr lang="es-ES" dirty="0"/>
              <a:t> {</a:t>
            </a:r>
          </a:p>
          <a:p>
            <a:pPr marL="1080000" indent="0">
              <a:buNone/>
            </a:pPr>
            <a:r>
              <a:rPr lang="es-ES" dirty="0"/>
              <a:t> </a:t>
            </a:r>
            <a:r>
              <a:rPr lang="es-ES" dirty="0" err="1"/>
              <a:t>public</a:t>
            </a:r>
            <a:r>
              <a:rPr lang="es-ES" dirty="0"/>
              <a:t>:</a:t>
            </a:r>
          </a:p>
          <a:p>
            <a:pPr marL="1080000" indent="0">
              <a:buNone/>
            </a:pPr>
            <a:r>
              <a:rPr lang="es-ES" dirty="0"/>
              <a:t>   ...</a:t>
            </a:r>
          </a:p>
          <a:p>
            <a:pPr marL="1080000" indent="0">
              <a:buNone/>
            </a:pPr>
            <a:r>
              <a:rPr lang="es-ES" dirty="0"/>
              <a:t>    </a:t>
            </a:r>
            <a:r>
              <a:rPr lang="es-ES" dirty="0">
                <a:solidFill>
                  <a:srgbClr val="FF0000"/>
                </a:solidFill>
              </a:rPr>
              <a:t>virtual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Display</a:t>
            </a:r>
            <a:r>
              <a:rPr lang="es-ES" dirty="0"/>
              <a:t>() </a:t>
            </a:r>
            <a:r>
              <a:rPr lang="es-ES" dirty="0" err="1"/>
              <a:t>const</a:t>
            </a:r>
            <a:r>
              <a:rPr lang="es-ES" dirty="0"/>
              <a:t>;</a:t>
            </a:r>
          </a:p>
          <a:p>
            <a:pPr marL="1080000" indent="0">
              <a:buNone/>
            </a:pPr>
            <a:r>
              <a:rPr lang="es-ES" dirty="0"/>
              <a:t>    </a:t>
            </a:r>
            <a:r>
              <a:rPr lang="es-ES" dirty="0">
                <a:solidFill>
                  <a:srgbClr val="FF0000"/>
                </a:solidFill>
              </a:rPr>
              <a:t>virtual</a:t>
            </a:r>
            <a:r>
              <a:rPr lang="es-ES" dirty="0"/>
              <a:t> </a:t>
            </a:r>
            <a:r>
              <a:rPr lang="es-ES" dirty="0" err="1"/>
              <a:t>void</a:t>
            </a:r>
            <a:r>
              <a:rPr lang="es-ES" dirty="0"/>
              <a:t> Input();</a:t>
            </a:r>
          </a:p>
          <a:p>
            <a:pPr marL="1080000" indent="0">
              <a:buNone/>
            </a:pPr>
            <a:r>
              <a:rPr lang="es-ES" dirty="0"/>
              <a:t>   ...</a:t>
            </a:r>
          </a:p>
          <a:p>
            <a:pPr marL="1080000" indent="0">
              <a:buNone/>
            </a:pPr>
            <a:r>
              <a:rPr lang="es-ES" dirty="0"/>
              <a:t> };</a:t>
            </a:r>
          </a:p>
          <a:p>
            <a:r>
              <a:rPr lang="es-ES" dirty="0"/>
              <a:t>De esta forma la semántica del método se mantiene entre clases heredadas.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5A3BB-CC28-6EB1-48F4-EF7EC689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F5C20-CD9A-A6B9-ED67-A8FA7F36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71984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2B1CE-7A60-5FFA-0B31-9A683BDB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Virtuales. Ejemplo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66FAA-1934-441C-130C-807643BE6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Ahora los métodos </a:t>
            </a:r>
            <a:r>
              <a:rPr lang="es-ES" dirty="0" err="1"/>
              <a:t>Display</a:t>
            </a:r>
            <a:r>
              <a:rPr lang="es-ES" dirty="0"/>
              <a:t> e Input son llamados usando </a:t>
            </a:r>
            <a:r>
              <a:rPr lang="es-ES" dirty="0">
                <a:solidFill>
                  <a:srgbClr val="FF0000"/>
                </a:solidFill>
              </a:rPr>
              <a:t>ligado dinámico </a:t>
            </a:r>
            <a:r>
              <a:rPr lang="es-ES" dirty="0"/>
              <a:t>desde la clase </a:t>
            </a:r>
            <a:r>
              <a:rPr lang="es-ES" dirty="0" err="1"/>
              <a:t>CElectricMotor</a:t>
            </a:r>
            <a:r>
              <a:rPr lang="es-ES" dirty="0"/>
              <a:t>:</a:t>
            </a:r>
          </a:p>
          <a:p>
            <a:endParaRPr lang="es-ES" dirty="0"/>
          </a:p>
          <a:p>
            <a:pPr marL="1080000" indent="0">
              <a:spcBef>
                <a:spcPts val="0"/>
              </a:spcBef>
              <a:buNone/>
            </a:pPr>
            <a:r>
              <a:rPr lang="es-ES" dirty="0" err="1"/>
              <a:t>CMotor</a:t>
            </a:r>
            <a:r>
              <a:rPr lang="es-ES" dirty="0"/>
              <a:t> * </a:t>
            </a:r>
            <a:r>
              <a:rPr lang="es-ES" dirty="0" err="1"/>
              <a:t>pM</a:t>
            </a:r>
            <a:r>
              <a:rPr lang="es-ES" dirty="0"/>
              <a:t>;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dirty="0" err="1"/>
              <a:t>pM</a:t>
            </a:r>
            <a:r>
              <a:rPr lang="es-ES" dirty="0"/>
              <a:t> = new </a:t>
            </a:r>
            <a:r>
              <a:rPr lang="es-ES" dirty="0" err="1"/>
              <a:t>CElectricMotor</a:t>
            </a:r>
            <a:r>
              <a:rPr lang="es-ES" dirty="0"/>
              <a:t>;</a:t>
            </a:r>
          </a:p>
          <a:p>
            <a:pPr marL="1080000" indent="0">
              <a:spcBef>
                <a:spcPts val="0"/>
              </a:spcBef>
              <a:buNone/>
            </a:pPr>
            <a:endParaRPr lang="es-ES" dirty="0"/>
          </a:p>
          <a:p>
            <a:pPr marL="1080000" indent="0">
              <a:spcBef>
                <a:spcPts val="0"/>
              </a:spcBef>
              <a:buNone/>
            </a:pPr>
            <a:r>
              <a:rPr lang="es-ES" dirty="0" err="1"/>
              <a:t>pM</a:t>
            </a:r>
            <a:r>
              <a:rPr lang="es-ES" dirty="0"/>
              <a:t>-&gt;Input();      // </a:t>
            </a:r>
            <a:r>
              <a:rPr lang="es-ES" dirty="0" err="1"/>
              <a:t>CElectricMotor</a:t>
            </a:r>
            <a:r>
              <a:rPr lang="es-ES" dirty="0"/>
              <a:t>::Input()‏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dirty="0" err="1"/>
              <a:t>pM</a:t>
            </a:r>
            <a:r>
              <a:rPr lang="es-ES" dirty="0"/>
              <a:t>-&gt;</a:t>
            </a:r>
            <a:r>
              <a:rPr lang="es-ES" dirty="0" err="1"/>
              <a:t>Display</a:t>
            </a:r>
            <a:r>
              <a:rPr lang="es-ES" dirty="0"/>
              <a:t>();    // </a:t>
            </a:r>
            <a:r>
              <a:rPr lang="es-ES" dirty="0" err="1"/>
              <a:t>CElectricMotor</a:t>
            </a:r>
            <a:r>
              <a:rPr lang="es-ES" dirty="0"/>
              <a:t>::</a:t>
            </a:r>
            <a:r>
              <a:rPr lang="es-ES" dirty="0" err="1"/>
              <a:t>Display</a:t>
            </a:r>
            <a:r>
              <a:rPr lang="es-ES" dirty="0"/>
              <a:t>()‏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3F0C7-D5D4-25A0-4F40-50F251409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0556A-8512-103B-7673-33E7F8E9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707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7224-8D0A-424C-E22B-D4CCE432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Virtuales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D5636-BA34-23AD-96C4-458AE904F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2402481"/>
          </a:xfrm>
        </p:spPr>
        <p:txBody>
          <a:bodyPr/>
          <a:lstStyle/>
          <a:p>
            <a:r>
              <a:rPr lang="es-ES" dirty="0"/>
              <a:t>A menudo,  un puntero será pasado como argumento a una función que espera un puntero a objeto de la clase base.</a:t>
            </a:r>
          </a:p>
          <a:p>
            <a:r>
              <a:rPr lang="es-ES" dirty="0"/>
              <a:t>Cuando el método es llamado, podemos pasar cualquier puntero como parámetro actual, siempre y cuando éste apunte a una instancia derivada de la clase base (“subtipo”).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6F6FA-3F7C-7EFE-1E2D-325918BC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0E364-5E66-4D5D-98AD-E4DA0387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13</a:t>
            </a:fld>
            <a:endParaRPr lang="es-ES_trad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3AE58-EC14-2144-A523-5EFBF63A2A29}"/>
              </a:ext>
            </a:extLst>
          </p:cNvPr>
          <p:cNvSpPr/>
          <p:nvPr/>
        </p:nvSpPr>
        <p:spPr>
          <a:xfrm>
            <a:off x="536405" y="3666076"/>
            <a:ext cx="5244375" cy="2402481"/>
          </a:xfrm>
          <a:prstGeom prst="rect">
            <a:avLst/>
          </a:prstGeom>
          <a:solidFill>
            <a:srgbClr val="FFFF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void</a:t>
            </a:r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GetAndShowMotor</a:t>
            </a:r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CMotor</a:t>
            </a:r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 *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pC</a:t>
            </a:r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 )‏</a:t>
            </a:r>
            <a:r>
              <a:rPr lang="es-ES" sz="2000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{</a:t>
            </a:r>
            <a:endParaRPr lang="es-ES" sz="20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 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pC</a:t>
            </a:r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-&gt;Input();</a:t>
            </a:r>
            <a:endParaRPr lang="es-ES" sz="20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 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cout</a:t>
            </a:r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 &lt;&lt; "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Here's</a:t>
            </a:r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what</a:t>
            </a:r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you</a:t>
            </a:r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entered</a:t>
            </a:r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:\n";</a:t>
            </a:r>
            <a:endParaRPr lang="es-ES" sz="20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 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pC</a:t>
            </a:r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-&gt;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Display</a:t>
            </a:r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();</a:t>
            </a:r>
            <a:endParaRPr lang="es-ES" sz="20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 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cout</a:t>
            </a:r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 &lt;&lt; "\n\n";</a:t>
            </a:r>
            <a:endParaRPr lang="es-ES" sz="20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}</a:t>
            </a:r>
            <a:endParaRPr lang="es-ES" sz="20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83B731-5A80-8AE1-6CFB-C812901790B8}"/>
              </a:ext>
            </a:extLst>
          </p:cNvPr>
          <p:cNvSpPr/>
          <p:nvPr/>
        </p:nvSpPr>
        <p:spPr>
          <a:xfrm>
            <a:off x="6237712" y="3634451"/>
            <a:ext cx="5244375" cy="2421506"/>
          </a:xfrm>
          <a:prstGeom prst="rect">
            <a:avLst/>
          </a:prstGeom>
          <a:solidFill>
            <a:srgbClr val="CC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s-ES" sz="20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void</a:t>
            </a:r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GetAndShowMotor</a:t>
            </a:r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CMotor</a:t>
            </a:r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 &amp; m )‏</a:t>
            </a:r>
            <a:r>
              <a:rPr lang="es-ES" sz="2000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{</a:t>
            </a:r>
            <a:endParaRPr lang="es-ES" sz="20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 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m.Input</a:t>
            </a:r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();</a:t>
            </a:r>
            <a:endParaRPr lang="es-ES" sz="20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 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cout</a:t>
            </a:r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 &lt;&lt; "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Here's</a:t>
            </a:r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what</a:t>
            </a:r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you</a:t>
            </a:r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entered</a:t>
            </a:r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:\n";</a:t>
            </a:r>
            <a:endParaRPr lang="es-ES" sz="20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 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m.Display</a:t>
            </a:r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();</a:t>
            </a:r>
            <a:endParaRPr lang="es-ES" sz="20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 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cout</a:t>
            </a:r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 &lt;&lt; "\n\n";</a:t>
            </a:r>
            <a:endParaRPr lang="es-ES" sz="20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}</a:t>
            </a:r>
            <a:endParaRPr lang="es-ES" sz="20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477BBE-409A-61D6-2EC2-4B290CF6AB06}"/>
                  </a:ext>
                </a:extLst>
              </p:cNvPr>
              <p:cNvSpPr txBox="1"/>
              <p:nvPr/>
            </p:nvSpPr>
            <p:spPr>
              <a:xfrm>
                <a:off x="5824302" y="4626068"/>
                <a:ext cx="323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477BBE-409A-61D6-2EC2-4B290CF6A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302" y="4626068"/>
                <a:ext cx="32304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882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6413-3945-7533-A4BD-8AB0E68A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Virtuales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2A1C-F397-7C1A-0C1A-DB6AFEA01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1025093"/>
          </a:xfrm>
        </p:spPr>
        <p:txBody>
          <a:bodyPr/>
          <a:lstStyle/>
          <a:p>
            <a:r>
              <a:rPr lang="es-ES" dirty="0"/>
              <a:t>Ejemplo de llamados a </a:t>
            </a:r>
            <a:r>
              <a:rPr lang="es-ES" dirty="0" err="1"/>
              <a:t>GetAndShowMotor</a:t>
            </a:r>
            <a:r>
              <a:rPr lang="es-ES" dirty="0"/>
              <a:t> con diferentes tipos de punteros.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EC0B1-4292-0BDD-D767-2EEDC1F6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82608-23C1-5F96-D694-60C46917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14</a:t>
            </a:fld>
            <a:endParaRPr lang="es-ES_trad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901125-D378-9B0E-7611-F7130A0B2067}"/>
              </a:ext>
            </a:extLst>
          </p:cNvPr>
          <p:cNvSpPr/>
          <p:nvPr/>
        </p:nvSpPr>
        <p:spPr>
          <a:xfrm>
            <a:off x="1203944" y="2257063"/>
            <a:ext cx="5669311" cy="3900669"/>
          </a:xfrm>
          <a:prstGeom prst="rect">
            <a:avLst/>
          </a:prstGeom>
          <a:solidFill>
            <a:srgbClr val="FFFFCC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s-ES" sz="2200" b="0" strike="noStrike" spc="-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CGasMotor * pG = new CGasMotor;</a:t>
            </a:r>
            <a:endParaRPr lang="es-ES" sz="2200" b="0" strike="noStrike" spc="-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200" b="0" strike="noStrike" spc="-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GetAndShowMotor( pG );</a:t>
            </a:r>
            <a:endParaRPr lang="es-ES" sz="2200" b="0" strike="noStrike" spc="-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200" b="0" strike="noStrike" spc="-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200" b="0" strike="noStrike" spc="-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CElectricMotor * pE = new CElectricMotor;</a:t>
            </a:r>
            <a:endParaRPr lang="es-ES" sz="2200" b="0" strike="noStrike" spc="-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200" b="0" strike="noStrike" spc="-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GetAndShowMotor( pE );</a:t>
            </a:r>
            <a:endParaRPr lang="es-ES" sz="2200" b="0" strike="noStrike" spc="-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200" b="0" strike="noStrike" spc="-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200" b="0" strike="noStrike" spc="-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CMotor * pM = new CGasMotor;</a:t>
            </a:r>
            <a:endParaRPr lang="es-ES" sz="2200" b="0" strike="noStrike" spc="-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200" b="0" strike="noStrike" spc="-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GetAndShowMotor( pM );</a:t>
            </a:r>
            <a:endParaRPr lang="es-ES" sz="2200" b="0" strike="noStrike" spc="-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200" b="0" strike="noStrike" spc="-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200" b="0" strike="noStrike" spc="-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// la salida sería como ...</a:t>
            </a:r>
            <a:endParaRPr lang="es-ES" sz="2200" b="0" strike="noStrike" spc="-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125202-D5B8-DD44-8A88-595110B06C11}"/>
              </a:ext>
            </a:extLst>
          </p:cNvPr>
          <p:cNvSpPr/>
          <p:nvPr/>
        </p:nvSpPr>
        <p:spPr>
          <a:xfrm>
            <a:off x="7418505" y="2257063"/>
            <a:ext cx="3415576" cy="3900669"/>
          </a:xfrm>
          <a:prstGeom prst="rect">
            <a:avLst/>
          </a:prstGeom>
          <a:solidFill>
            <a:srgbClr val="CCFFFF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s-ES" sz="2200" b="0" strike="noStrike" spc="-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CGasMotor gm;</a:t>
            </a:r>
            <a:endParaRPr lang="es-ES" sz="2200" b="0" strike="noStrike" spc="-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200" b="0" strike="noStrike" spc="-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GetAndShowMotor(gm);</a:t>
            </a:r>
            <a:endParaRPr lang="es-ES" sz="2200" b="0" strike="noStrike" spc="-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200" b="0" strike="noStrike" spc="-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200" b="0" strike="noStrike" spc="-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CElectricMotor em;</a:t>
            </a:r>
            <a:endParaRPr lang="es-ES" sz="2200" b="0" strike="noStrike" spc="-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200" b="0" strike="noStrike" spc="-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GetAndShowMotor(em);</a:t>
            </a:r>
            <a:endParaRPr lang="es-ES" sz="2200" b="0" strike="noStrike" spc="-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200" b="0" strike="noStrike" spc="-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200" b="0" strike="noStrike" spc="-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CMotor m;</a:t>
            </a:r>
            <a:endParaRPr lang="es-ES" sz="2200" b="0" strike="noStrike" spc="-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200" b="0" strike="noStrike" spc="-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GetAndShowMotor(m);</a:t>
            </a:r>
            <a:endParaRPr lang="es-ES" sz="2200" b="0" strike="noStrike" spc="-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200" b="0" strike="noStrike" spc="-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200" b="0" strike="noStrike" spc="-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// la salida sería como ...</a:t>
            </a:r>
            <a:endParaRPr lang="es-ES" sz="2200" b="0" strike="noStrike" spc="-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859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A4917-B6B8-6F62-4E69-EB435583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Salida de la lámina previa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93EE8-5745-F46B-13C3-DEF04FA66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56" y="1192214"/>
            <a:ext cx="10198553" cy="512438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[</a:t>
            </a:r>
            <a:r>
              <a:rPr lang="en-GB" sz="1800" dirty="0" err="1"/>
              <a:t>GasMotor</a:t>
            </a:r>
            <a:r>
              <a:rPr lang="en-GB" sz="1800" dirty="0"/>
              <a:t>]: Enter the Motor ID: 234323</a:t>
            </a:r>
            <a:endParaRPr lang="es-ES" sz="1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Enter the number of cylinders: 3</a:t>
            </a:r>
            <a:endParaRPr lang="es-ES" sz="1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Here's what you entered:</a:t>
            </a:r>
            <a:endParaRPr lang="es-ES" sz="1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[</a:t>
            </a:r>
            <a:r>
              <a:rPr lang="en-GB" sz="1800" dirty="0" err="1"/>
              <a:t>GasMotor</a:t>
            </a:r>
            <a:r>
              <a:rPr lang="en-GB" sz="1800" dirty="0"/>
              <a:t>] ID=234323, Cylinders=3</a:t>
            </a:r>
            <a:endParaRPr lang="es-ES" sz="1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[</a:t>
            </a:r>
            <a:r>
              <a:rPr lang="en-GB" sz="1800" dirty="0" err="1"/>
              <a:t>ElectricMotor</a:t>
            </a:r>
            <a:r>
              <a:rPr lang="en-GB" sz="1800" dirty="0"/>
              <a:t>]: Enter the Motor ID: 234324</a:t>
            </a:r>
            <a:endParaRPr lang="es-ES" sz="1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Voltage: 220</a:t>
            </a:r>
            <a:endParaRPr lang="es-ES" sz="1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Here's what you entered:</a:t>
            </a:r>
            <a:endParaRPr lang="es-ES" sz="1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[</a:t>
            </a:r>
            <a:r>
              <a:rPr lang="en-GB" sz="1800" dirty="0" err="1"/>
              <a:t>ElectricMotor</a:t>
            </a:r>
            <a:r>
              <a:rPr lang="en-GB" sz="1800" dirty="0"/>
              <a:t>] ID=234324, Voltage=220</a:t>
            </a:r>
            <a:endParaRPr lang="es-ES" sz="1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[</a:t>
            </a:r>
            <a:r>
              <a:rPr lang="en-GB" sz="1800" dirty="0" err="1"/>
              <a:t>GasMotor</a:t>
            </a:r>
            <a:r>
              <a:rPr lang="en-GB" sz="1800" dirty="0"/>
              <a:t>]: Enter the Motor ID: 44444</a:t>
            </a:r>
            <a:endParaRPr lang="es-ES" sz="1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Enter the number of cylinders: 5</a:t>
            </a:r>
            <a:endParaRPr lang="es-ES" sz="1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Here's what you entered:</a:t>
            </a:r>
            <a:endParaRPr lang="es-ES" sz="1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[</a:t>
            </a:r>
            <a:r>
              <a:rPr lang="en-GB" sz="1800" dirty="0" err="1"/>
              <a:t>GasMotor</a:t>
            </a:r>
            <a:r>
              <a:rPr lang="en-GB" sz="1800" dirty="0"/>
              <a:t>] ID=44444, Cylinders=5</a:t>
            </a:r>
            <a:endParaRPr lang="es-ES_tradnl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F2AB1F-97C6-5B05-8D9C-9443AF94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2C533-DF3D-6ED5-89EF-82387E38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395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B1796-C036-C1E8-E91F-929B50D0D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un vector de Motores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477ED-9F89-0856-BC79-9D9D18268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Un vector de punteros </a:t>
            </a:r>
            <a:r>
              <a:rPr lang="es-ES" dirty="0" err="1"/>
              <a:t>CMotor</a:t>
            </a:r>
            <a:r>
              <a:rPr lang="es-ES" dirty="0"/>
              <a:t> puede contener punteros a cualquiera tipo de objeto derivado de </a:t>
            </a:r>
            <a:r>
              <a:rPr lang="es-ES" dirty="0" err="1"/>
              <a:t>CMotor</a:t>
            </a:r>
            <a:r>
              <a:rPr lang="es-E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13F7B-3D98-E122-1D8D-79AD4355C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B32792-2D45-E9E2-5D67-73738F91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16</a:t>
            </a:fld>
            <a:endParaRPr lang="es-ES_tradnl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7FE1DB3-6DF7-2F68-C6DE-6FA1AE90201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395959" y="2098814"/>
            <a:ext cx="9272579" cy="423023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" sz="2200" dirty="0"/>
              <a:t>vector&lt;</a:t>
            </a:r>
            <a:r>
              <a:rPr lang="es-ES" sz="2200" dirty="0" err="1"/>
              <a:t>CMotor</a:t>
            </a:r>
            <a:r>
              <a:rPr lang="es-ES" sz="2200" dirty="0"/>
              <a:t>*&gt; </a:t>
            </a:r>
            <a:r>
              <a:rPr lang="es-ES" sz="2200" dirty="0" err="1"/>
              <a:t>vMotors</a:t>
            </a:r>
            <a:r>
              <a:rPr lang="es-ES" sz="22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200" dirty="0" err="1"/>
              <a:t>CMotor</a:t>
            </a:r>
            <a:r>
              <a:rPr lang="es-ES" sz="2200" dirty="0"/>
              <a:t> * </a:t>
            </a:r>
            <a:r>
              <a:rPr lang="es-ES" sz="2200" dirty="0" err="1"/>
              <a:t>pMotor</a:t>
            </a:r>
            <a:r>
              <a:rPr lang="es-ES" sz="22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200" dirty="0" err="1"/>
              <a:t>pMotor</a:t>
            </a:r>
            <a:r>
              <a:rPr lang="es-ES" sz="2200" dirty="0"/>
              <a:t> = new </a:t>
            </a:r>
            <a:r>
              <a:rPr lang="es-ES" sz="2200" dirty="0" err="1"/>
              <a:t>CElectricMotor</a:t>
            </a:r>
            <a:r>
              <a:rPr lang="es-ES" sz="2200" dirty="0"/>
              <a:t>("10000",110);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200" dirty="0" err="1"/>
              <a:t>vMotors.push_back</a:t>
            </a:r>
            <a:r>
              <a:rPr lang="es-ES" sz="2200" dirty="0"/>
              <a:t>(</a:t>
            </a:r>
            <a:r>
              <a:rPr lang="es-ES" sz="2200" dirty="0" err="1"/>
              <a:t>pMotor</a:t>
            </a:r>
            <a:r>
              <a:rPr lang="es-ES" sz="22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200" dirty="0" err="1"/>
              <a:t>pMotor</a:t>
            </a:r>
            <a:r>
              <a:rPr lang="es-ES" sz="2200" dirty="0"/>
              <a:t> = new </a:t>
            </a:r>
            <a:r>
              <a:rPr lang="es-ES" sz="2200" dirty="0" err="1"/>
              <a:t>CGasMotor</a:t>
            </a:r>
            <a:r>
              <a:rPr lang="es-ES" sz="2200" dirty="0"/>
              <a:t>("20000",4);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200" dirty="0" err="1"/>
              <a:t>vMotors.push_back</a:t>
            </a:r>
            <a:r>
              <a:rPr lang="es-ES" sz="2200" dirty="0"/>
              <a:t>(</a:t>
            </a:r>
            <a:r>
              <a:rPr lang="es-ES" sz="2200" dirty="0" err="1"/>
              <a:t>pMotor</a:t>
            </a:r>
            <a:r>
              <a:rPr lang="es-ES" sz="22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200" dirty="0" err="1"/>
              <a:t>pMotor</a:t>
            </a:r>
            <a:r>
              <a:rPr lang="es-ES" sz="2200" dirty="0"/>
              <a:t> = new </a:t>
            </a:r>
            <a:r>
              <a:rPr lang="es-ES" sz="2200" dirty="0" err="1"/>
              <a:t>CElectricMotor</a:t>
            </a:r>
            <a:r>
              <a:rPr lang="es-ES" sz="2200" dirty="0"/>
              <a:t>("30000",220);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200" dirty="0" err="1"/>
              <a:t>vMotors.push_back</a:t>
            </a:r>
            <a:r>
              <a:rPr lang="es-ES" sz="2200" dirty="0"/>
              <a:t>(</a:t>
            </a:r>
            <a:r>
              <a:rPr lang="es-ES" sz="2200" dirty="0" err="1"/>
              <a:t>pMotor</a:t>
            </a:r>
            <a:r>
              <a:rPr lang="es-ES" sz="22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200" dirty="0" err="1"/>
              <a:t>pMotor</a:t>
            </a:r>
            <a:r>
              <a:rPr lang="es-ES" sz="2200" dirty="0"/>
              <a:t> = new </a:t>
            </a:r>
            <a:r>
              <a:rPr lang="es-ES" sz="2200" dirty="0" err="1"/>
              <a:t>CGasMotor</a:t>
            </a:r>
            <a:r>
              <a:rPr lang="es-ES" sz="2200" dirty="0"/>
              <a:t>("40000",2);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2200" dirty="0" err="1"/>
              <a:t>vMotors.push_back</a:t>
            </a:r>
            <a:r>
              <a:rPr lang="es-ES" sz="2200" dirty="0"/>
              <a:t>(</a:t>
            </a:r>
            <a:r>
              <a:rPr lang="es-ES" sz="2200" dirty="0" err="1"/>
              <a:t>pMotor</a:t>
            </a:r>
            <a:r>
              <a:rPr lang="es-ES" sz="2200" dirty="0"/>
              <a:t>);</a:t>
            </a:r>
            <a:endParaRPr lang="es-ES_tradnl" sz="2200" dirty="0"/>
          </a:p>
        </p:txBody>
      </p:sp>
    </p:spTree>
    <p:extLst>
      <p:ext uri="{BB962C8B-B14F-4D97-AF65-F5344CB8AC3E}">
        <p14:creationId xmlns:p14="http://schemas.microsoft.com/office/powerpoint/2010/main" val="530475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9786-2155-C7ED-9E06-9A0499A09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Acceso a Vector de punteros</a:t>
            </a:r>
            <a:endParaRPr lang="es-ES_trad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08C8B9-CC93-A02C-4B25-846FD2D46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función que despliega tales vectores no necesita saber exactamente qué tipo de puntero están en el vector mientras se llame a métodos virtuales.</a:t>
            </a:r>
          </a:p>
          <a:p>
            <a:pPr marL="1080000" indent="0">
              <a:spcAft>
                <a:spcPts val="0"/>
              </a:spcAft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ShowVector</a:t>
            </a:r>
            <a:r>
              <a:rPr lang="es-ES" dirty="0"/>
              <a:t>( </a:t>
            </a:r>
            <a:r>
              <a:rPr lang="es-ES" dirty="0" err="1"/>
              <a:t>const</a:t>
            </a:r>
            <a:r>
              <a:rPr lang="es-ES" dirty="0"/>
              <a:t> vector&lt;</a:t>
            </a:r>
            <a:r>
              <a:rPr lang="es-ES" dirty="0" err="1"/>
              <a:t>CMotor</a:t>
            </a:r>
            <a:r>
              <a:rPr lang="es-ES" dirty="0"/>
              <a:t>*&gt; &amp; </a:t>
            </a:r>
            <a:r>
              <a:rPr lang="es-ES" dirty="0" err="1"/>
              <a:t>vMotors</a:t>
            </a:r>
            <a:r>
              <a:rPr lang="es-ES" dirty="0"/>
              <a:t> )‏ {</a:t>
            </a:r>
          </a:p>
          <a:p>
            <a:pPr marL="1080000" indent="0">
              <a:spcAft>
                <a:spcPts val="0"/>
              </a:spcAft>
              <a:buNone/>
            </a:pPr>
            <a:r>
              <a:rPr lang="es-ES" dirty="0"/>
              <a:t>  </a:t>
            </a:r>
            <a:r>
              <a:rPr lang="es-ES" dirty="0" err="1"/>
              <a:t>cout</a:t>
            </a:r>
            <a:r>
              <a:rPr lang="es-ES" dirty="0"/>
              <a:t> &lt;&lt; "---- Vector </a:t>
            </a:r>
            <a:r>
              <a:rPr lang="es-ES" dirty="0" err="1"/>
              <a:t>of</a:t>
            </a:r>
            <a:r>
              <a:rPr lang="es-ES" dirty="0"/>
              <a:t> Motor Pointers ----\n";</a:t>
            </a:r>
          </a:p>
          <a:p>
            <a:pPr marL="1080000" indent="0">
              <a:spcAft>
                <a:spcPts val="0"/>
              </a:spcAft>
              <a:buNone/>
            </a:pPr>
            <a:r>
              <a:rPr lang="es-ES" dirty="0"/>
              <a:t>  </a:t>
            </a:r>
            <a:r>
              <a:rPr lang="es-ES" dirty="0" err="1"/>
              <a:t>for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i=0; i &lt; </a:t>
            </a:r>
            <a:r>
              <a:rPr lang="es-ES" dirty="0" err="1"/>
              <a:t>vMotors.size</a:t>
            </a:r>
            <a:r>
              <a:rPr lang="es-ES" dirty="0"/>
              <a:t>(); i++)‏ {</a:t>
            </a:r>
          </a:p>
          <a:p>
            <a:pPr marL="1080000" indent="0">
              <a:spcAft>
                <a:spcPts val="0"/>
              </a:spcAft>
              <a:buNone/>
            </a:pPr>
            <a:r>
              <a:rPr lang="es-ES" dirty="0"/>
              <a:t>    </a:t>
            </a:r>
            <a:r>
              <a:rPr lang="es-ES" dirty="0" err="1"/>
              <a:t>cout</a:t>
            </a:r>
            <a:r>
              <a:rPr lang="es-ES" dirty="0"/>
              <a:t> &lt;&lt; (i+1) &lt;&lt; ": ";</a:t>
            </a:r>
          </a:p>
          <a:p>
            <a:pPr marL="1080000" indent="0">
              <a:spcAft>
                <a:spcPts val="0"/>
              </a:spcAft>
              <a:buNone/>
            </a:pPr>
            <a:r>
              <a:rPr lang="es-ES" dirty="0"/>
              <a:t>    </a:t>
            </a:r>
            <a:r>
              <a:rPr lang="es-ES" dirty="0" err="1"/>
              <a:t>vMotors</a:t>
            </a:r>
            <a:r>
              <a:rPr lang="es-ES" dirty="0"/>
              <a:t>[i]-&gt;</a:t>
            </a:r>
            <a:r>
              <a:rPr lang="es-ES" dirty="0" err="1"/>
              <a:t>Display</a:t>
            </a:r>
            <a:r>
              <a:rPr lang="es-ES" dirty="0"/>
              <a:t>();          // virtual</a:t>
            </a:r>
          </a:p>
          <a:p>
            <a:pPr marL="1080000" indent="0">
              <a:spcAft>
                <a:spcPts val="0"/>
              </a:spcAft>
              <a:buNone/>
            </a:pPr>
            <a:r>
              <a:rPr lang="es-ES" dirty="0"/>
              <a:t>  }</a:t>
            </a:r>
          </a:p>
          <a:p>
            <a:pPr marL="1080000" indent="0">
              <a:spcAft>
                <a:spcPts val="0"/>
              </a:spcAft>
              <a:buNone/>
            </a:pPr>
            <a:r>
              <a:rPr lang="es-ES" dirty="0"/>
              <a:t>}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71F85-A534-6907-061C-619D176F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2EC92-1797-5CF0-A2B7-99786498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39441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3F69-95A7-C589-D059-315CBA83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Salida de la función </a:t>
            </a:r>
            <a:r>
              <a:rPr lang="es-ES" dirty="0" err="1"/>
              <a:t>ShowVector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B8E14-83C6-FEA1-48A6-19E83EEF0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función </a:t>
            </a:r>
            <a:r>
              <a:rPr lang="es-ES" dirty="0" err="1"/>
              <a:t>ShowVector</a:t>
            </a:r>
            <a:r>
              <a:rPr lang="es-ES" dirty="0"/>
              <a:t> llama a la versión apropiada del método virtual </a:t>
            </a:r>
            <a:r>
              <a:rPr lang="es-ES" dirty="0" err="1"/>
              <a:t>Display</a:t>
            </a:r>
            <a:r>
              <a:rPr lang="es-ES" dirty="0"/>
              <a:t>() para cada puntero en el  vector.</a:t>
            </a:r>
          </a:p>
          <a:p>
            <a:endParaRPr lang="es-ES" dirty="0"/>
          </a:p>
          <a:p>
            <a:pPr marL="1080000" indent="0">
              <a:buNone/>
            </a:pPr>
            <a:r>
              <a:rPr lang="es-ES" dirty="0"/>
              <a:t>------- Vector </a:t>
            </a:r>
            <a:r>
              <a:rPr lang="es-ES" dirty="0" err="1"/>
              <a:t>of</a:t>
            </a:r>
            <a:r>
              <a:rPr lang="es-ES" dirty="0"/>
              <a:t> Motor Pointers -------</a:t>
            </a:r>
          </a:p>
          <a:p>
            <a:pPr marL="1080000" indent="0">
              <a:buNone/>
            </a:pPr>
            <a:r>
              <a:rPr lang="es-ES" dirty="0"/>
              <a:t>1: [</a:t>
            </a:r>
            <a:r>
              <a:rPr lang="es-ES" dirty="0" err="1"/>
              <a:t>ElectricMotor</a:t>
            </a:r>
            <a:r>
              <a:rPr lang="es-ES" dirty="0"/>
              <a:t>] ID=10000, </a:t>
            </a:r>
            <a:r>
              <a:rPr lang="es-ES" dirty="0" err="1"/>
              <a:t>Voltage</a:t>
            </a:r>
            <a:r>
              <a:rPr lang="es-ES" dirty="0"/>
              <a:t>=110</a:t>
            </a:r>
          </a:p>
          <a:p>
            <a:pPr marL="1080000" indent="0">
              <a:buNone/>
            </a:pPr>
            <a:r>
              <a:rPr lang="es-ES" dirty="0"/>
              <a:t>2: [</a:t>
            </a:r>
            <a:r>
              <a:rPr lang="es-ES" dirty="0" err="1"/>
              <a:t>GasMotor</a:t>
            </a:r>
            <a:r>
              <a:rPr lang="es-ES" dirty="0"/>
              <a:t>] ID=20000, </a:t>
            </a:r>
            <a:r>
              <a:rPr lang="es-ES" dirty="0" err="1"/>
              <a:t>Cylinders</a:t>
            </a:r>
            <a:r>
              <a:rPr lang="es-ES" dirty="0"/>
              <a:t>=4</a:t>
            </a:r>
          </a:p>
          <a:p>
            <a:pPr marL="1080000" indent="0">
              <a:buNone/>
            </a:pPr>
            <a:r>
              <a:rPr lang="es-ES" dirty="0"/>
              <a:t>3: [</a:t>
            </a:r>
            <a:r>
              <a:rPr lang="es-ES" dirty="0" err="1"/>
              <a:t>ElectricMotor</a:t>
            </a:r>
            <a:r>
              <a:rPr lang="es-ES" dirty="0"/>
              <a:t>] ID=30000, </a:t>
            </a:r>
            <a:r>
              <a:rPr lang="es-ES" dirty="0" err="1"/>
              <a:t>Voltage</a:t>
            </a:r>
            <a:r>
              <a:rPr lang="es-ES" dirty="0"/>
              <a:t>=220</a:t>
            </a:r>
          </a:p>
          <a:p>
            <a:pPr marL="1080000" indent="0">
              <a:buNone/>
            </a:pPr>
            <a:r>
              <a:rPr lang="es-ES" dirty="0"/>
              <a:t>4: [</a:t>
            </a:r>
            <a:r>
              <a:rPr lang="es-ES" dirty="0" err="1"/>
              <a:t>GasMotor</a:t>
            </a:r>
            <a:r>
              <a:rPr lang="es-ES" dirty="0"/>
              <a:t>] ID=40000, </a:t>
            </a:r>
            <a:r>
              <a:rPr lang="es-ES" dirty="0" err="1"/>
              <a:t>Cylinders</a:t>
            </a:r>
            <a:r>
              <a:rPr lang="es-ES" dirty="0"/>
              <a:t>=2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03743-B787-7E8C-437F-DD30FC82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816E2-49DA-112E-2F2A-0B3A8B04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20033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7954-2DD7-ADCF-6E3C-E401F8D0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Liberación de almacenamiento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DF43-FCC6-4E48-C298-35C83B43C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Debemos liberar el almacenamiento usado por cada objeto motor. Este bucle remueve los punteros uno por uno.</a:t>
            </a:r>
          </a:p>
          <a:p>
            <a:pPr marL="1080000" indent="0">
              <a:buNone/>
            </a:pPr>
            <a:r>
              <a:rPr lang="es-ES" dirty="0" err="1"/>
              <a:t>for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i=0; i &lt; </a:t>
            </a:r>
            <a:r>
              <a:rPr lang="es-ES" dirty="0" err="1"/>
              <a:t>vMotors.size</a:t>
            </a:r>
            <a:r>
              <a:rPr lang="es-ES" dirty="0"/>
              <a:t>(); i++)‏ {</a:t>
            </a:r>
          </a:p>
          <a:p>
            <a:pPr marL="1080000" indent="0">
              <a:buNone/>
            </a:pPr>
            <a:r>
              <a:rPr lang="es-ES" dirty="0"/>
              <a:t>	</a:t>
            </a:r>
            <a:r>
              <a:rPr lang="es-ES" dirty="0" err="1"/>
              <a:t>delete</a:t>
            </a:r>
            <a:r>
              <a:rPr lang="es-ES" dirty="0"/>
              <a:t> </a:t>
            </a:r>
            <a:r>
              <a:rPr lang="es-ES" dirty="0" err="1"/>
              <a:t>vMotors</a:t>
            </a:r>
            <a:r>
              <a:rPr lang="es-ES" dirty="0"/>
              <a:t>[i];  // </a:t>
            </a:r>
            <a:r>
              <a:rPr lang="es-ES" dirty="0" err="1"/>
              <a:t>delete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motor</a:t>
            </a:r>
          </a:p>
          <a:p>
            <a:pPr marL="1080000" indent="0">
              <a:buNone/>
            </a:pPr>
            <a:r>
              <a:rPr lang="es-ES" dirty="0"/>
              <a:t>}</a:t>
            </a:r>
          </a:p>
          <a:p>
            <a:r>
              <a:rPr lang="es-ES" dirty="0"/>
              <a:t>El operador </a:t>
            </a:r>
            <a:r>
              <a:rPr lang="es-ES" dirty="0" err="1"/>
              <a:t>delete</a:t>
            </a:r>
            <a:r>
              <a:rPr lang="es-ES" dirty="0"/>
              <a:t> accede a información que le permite saber exactamente cuánto almacenamiento liberar por cada puntero (aún cuando los motores ocupan distintos tamaños).</a:t>
            </a:r>
          </a:p>
          <a:p>
            <a:r>
              <a:rPr lang="es-ES" dirty="0"/>
              <a:t>Saber distinguir lo previo de: </a:t>
            </a:r>
          </a:p>
          <a:p>
            <a:pPr marL="1080000" indent="0">
              <a:buNone/>
            </a:pPr>
            <a:r>
              <a:rPr lang="es-ES" dirty="0" err="1"/>
              <a:t>CMotor</a:t>
            </a:r>
            <a:r>
              <a:rPr lang="es-ES" dirty="0"/>
              <a:t> * motor = new </a:t>
            </a:r>
            <a:r>
              <a:rPr lang="es-ES" dirty="0" err="1"/>
              <a:t>CMotor</a:t>
            </a:r>
            <a:r>
              <a:rPr lang="es-ES" dirty="0"/>
              <a:t> [40]; </a:t>
            </a:r>
          </a:p>
          <a:p>
            <a:pPr marL="1080000" indent="0">
              <a:buNone/>
            </a:pPr>
            <a:r>
              <a:rPr lang="es-ES" dirty="0" err="1"/>
              <a:t>delete</a:t>
            </a:r>
            <a:r>
              <a:rPr lang="es-ES" dirty="0"/>
              <a:t> [ ] motor;    // aquí el arreglo está en el </a:t>
            </a:r>
            <a:r>
              <a:rPr lang="es-ES" dirty="0" err="1"/>
              <a:t>heap</a:t>
            </a:r>
            <a:r>
              <a:rPr lang="es-ES" dirty="0"/>
              <a:t>.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3317C-EE96-2AF9-3C51-DC32F8BE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D4804-E6B6-6416-826D-D7FEA37B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61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0F906-F1BD-55BA-40D4-351B65859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Jerarquía de clases Motor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E8DE2-5589-7237-E5B8-B35F07F5F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1321107"/>
          </a:xfrm>
        </p:spPr>
        <p:txBody>
          <a:bodyPr/>
          <a:lstStyle/>
          <a:p>
            <a:r>
              <a:rPr lang="es-ES" dirty="0"/>
              <a:t>Recordemos la jerarquía de clases establecida para el estudio sobre Herencia: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D169E-8DAE-E96D-A55A-A66B49DF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6BDE5-F1B6-0FBC-27A0-E770C090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2</a:t>
            </a:fld>
            <a:endParaRPr lang="es-ES_tradnl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EC11DEF-8B38-9769-FA04-EB31A412CB83}"/>
              </a:ext>
            </a:extLst>
          </p:cNvPr>
          <p:cNvSpPr/>
          <p:nvPr/>
        </p:nvSpPr>
        <p:spPr>
          <a:xfrm>
            <a:off x="4962000" y="2609894"/>
            <a:ext cx="2268000" cy="39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marL="53640"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990" b="0" strike="noStrike" spc="-1">
                <a:solidFill>
                  <a:srgbClr val="000000"/>
                </a:solidFill>
                <a:latin typeface="Arial"/>
              </a:rPr>
              <a:t>Motor</a:t>
            </a:r>
            <a:endParaRPr lang="es-ES" sz="199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23DCD2F2-B4A6-BDFF-F8BA-87D3E03FB687}"/>
              </a:ext>
            </a:extLst>
          </p:cNvPr>
          <p:cNvSpPr/>
          <p:nvPr/>
        </p:nvSpPr>
        <p:spPr>
          <a:xfrm>
            <a:off x="2610120" y="4310894"/>
            <a:ext cx="2772000" cy="39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marL="53640"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990" b="0" strike="noStrike" spc="-1">
                <a:solidFill>
                  <a:srgbClr val="000000"/>
                </a:solidFill>
                <a:latin typeface="Arial"/>
              </a:rPr>
              <a:t>ElectricMotor</a:t>
            </a:r>
            <a:endParaRPr lang="es-ES" sz="199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D05704CB-441B-0CB8-6C81-9E0E9552913E}"/>
              </a:ext>
            </a:extLst>
          </p:cNvPr>
          <p:cNvSpPr/>
          <p:nvPr/>
        </p:nvSpPr>
        <p:spPr>
          <a:xfrm>
            <a:off x="6305880" y="4310894"/>
            <a:ext cx="2772000" cy="397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26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marL="53640" algn="ctr">
              <a:lnSpc>
                <a:spcPct val="100000"/>
              </a:lnSpc>
              <a:spcBef>
                <a:spcPts val="1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990" b="0" strike="noStrike" spc="-1">
                <a:solidFill>
                  <a:srgbClr val="000000"/>
                </a:solidFill>
                <a:latin typeface="Arial"/>
              </a:rPr>
              <a:t>GasMotor</a:t>
            </a:r>
            <a:endParaRPr lang="es-ES" sz="199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4B2B249A-0E08-6402-0982-65789A657BD4}"/>
              </a:ext>
            </a:extLst>
          </p:cNvPr>
          <p:cNvSpPr/>
          <p:nvPr/>
        </p:nvSpPr>
        <p:spPr>
          <a:xfrm flipV="1">
            <a:off x="4122120" y="3046574"/>
            <a:ext cx="1764000" cy="1267920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88940F6E-28F3-C62A-64A0-4872D8354F0D}"/>
              </a:ext>
            </a:extLst>
          </p:cNvPr>
          <p:cNvSpPr/>
          <p:nvPr/>
        </p:nvSpPr>
        <p:spPr>
          <a:xfrm flipH="1" flipV="1">
            <a:off x="6300120" y="3046574"/>
            <a:ext cx="1354320" cy="1267920"/>
          </a:xfrm>
          <a:prstGeom prst="line">
            <a:avLst/>
          </a:prstGeom>
          <a:ln w="1270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909868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79D2-59C4-088F-C103-403CEE93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Virtuales Puros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842A7-A022-AA37-65A7-D22AA3FC8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018572"/>
            <a:ext cx="11042373" cy="533777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Un método virtual puro no tiene implementación. Esto es identificado en C++ con un "= 0" al final de la declaración.</a:t>
            </a:r>
          </a:p>
          <a:p>
            <a:r>
              <a:rPr lang="es-ES" dirty="0"/>
              <a:t>Un método virtual puro </a:t>
            </a:r>
            <a:r>
              <a:rPr lang="es-ES" dirty="0">
                <a:solidFill>
                  <a:srgbClr val="FF0000"/>
                </a:solidFill>
              </a:rPr>
              <a:t>requiere</a:t>
            </a:r>
            <a:r>
              <a:rPr lang="es-ES" dirty="0"/>
              <a:t> que la función sea implementada en la clase derivada.</a:t>
            </a:r>
          </a:p>
          <a:p>
            <a:r>
              <a:rPr lang="es-ES" dirty="0"/>
              <a:t>Es </a:t>
            </a:r>
            <a:r>
              <a:rPr lang="es-ES" dirty="0">
                <a:solidFill>
                  <a:srgbClr val="FF0000"/>
                </a:solidFill>
              </a:rPr>
              <a:t>equivalente a los métodos abstractos en Java</a:t>
            </a:r>
          </a:p>
          <a:p>
            <a:pPr marL="1080000" indent="0">
              <a:buNone/>
            </a:pP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CMotor</a:t>
            </a:r>
            <a:r>
              <a:rPr lang="es-ES" dirty="0"/>
              <a:t> {</a:t>
            </a:r>
          </a:p>
          <a:p>
            <a:pPr marL="1080000" indent="0">
              <a:buNone/>
            </a:pPr>
            <a:r>
              <a:rPr lang="es-ES" dirty="0" err="1"/>
              <a:t>public</a:t>
            </a:r>
            <a:r>
              <a:rPr lang="es-ES" dirty="0"/>
              <a:t>:</a:t>
            </a:r>
          </a:p>
          <a:p>
            <a:pPr marL="1080000" indent="0">
              <a:buNone/>
            </a:pPr>
            <a:r>
              <a:rPr lang="es-ES" dirty="0"/>
              <a:t>  //...</a:t>
            </a:r>
          </a:p>
          <a:p>
            <a:pPr marL="1080000" indent="0">
              <a:buNone/>
            </a:pPr>
            <a:r>
              <a:rPr lang="es-ES" dirty="0"/>
              <a:t>  virtual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Display</a:t>
            </a:r>
            <a:r>
              <a:rPr lang="es-ES" dirty="0"/>
              <a:t>()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>
                <a:solidFill>
                  <a:srgbClr val="FF0000"/>
                </a:solidFill>
              </a:rPr>
              <a:t>= 0</a:t>
            </a:r>
            <a:r>
              <a:rPr lang="es-ES" dirty="0"/>
              <a:t>;  // =&gt; no está implementado</a:t>
            </a:r>
          </a:p>
          <a:p>
            <a:pPr marL="1080000" indent="0">
              <a:buNone/>
            </a:pPr>
            <a:r>
              <a:rPr lang="es-ES" dirty="0"/>
              <a:t>  virtual </a:t>
            </a:r>
            <a:r>
              <a:rPr lang="es-ES" dirty="0" err="1"/>
              <a:t>void</a:t>
            </a:r>
            <a:r>
              <a:rPr lang="es-ES" dirty="0"/>
              <a:t> Input() </a:t>
            </a:r>
            <a:r>
              <a:rPr lang="es-ES" dirty="0">
                <a:solidFill>
                  <a:srgbClr val="FF0000"/>
                </a:solidFill>
              </a:rPr>
              <a:t>= 0</a:t>
            </a:r>
            <a:r>
              <a:rPr lang="es-ES" dirty="0"/>
              <a:t>;                // =&gt; no está implementado</a:t>
            </a:r>
          </a:p>
          <a:p>
            <a:pPr marL="1080000" indent="0">
              <a:buNone/>
            </a:pPr>
            <a:r>
              <a:rPr lang="es-ES" dirty="0"/>
              <a:t>  //...</a:t>
            </a:r>
          </a:p>
          <a:p>
            <a:pPr marL="1080000" indent="0">
              <a:buNone/>
            </a:pPr>
            <a:r>
              <a:rPr lang="es-ES" dirty="0"/>
              <a:t>}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A38F1-892F-DD9E-516D-F66E4F0F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C6EB9-2456-736D-2EA0-883DD133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16837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D0AE-D101-496A-7E26-CB8C6255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Clases Abstractas (</a:t>
            </a:r>
            <a:r>
              <a:rPr lang="es-ES" dirty="0" err="1"/>
              <a:t>Abstract</a:t>
            </a:r>
            <a:r>
              <a:rPr lang="es-ES" dirty="0"/>
              <a:t> </a:t>
            </a:r>
            <a:r>
              <a:rPr lang="es-ES" dirty="0" err="1"/>
              <a:t>Classes</a:t>
            </a:r>
            <a:r>
              <a:rPr lang="es-ES" dirty="0"/>
              <a:t>)‏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FC7CD-204D-AA86-0082-A0EE1BF24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clase que contiene uno o más métodos virtuales puros pasa a ser una clase </a:t>
            </a:r>
            <a:r>
              <a:rPr lang="es-ES" dirty="0">
                <a:solidFill>
                  <a:srgbClr val="FF0000"/>
                </a:solidFill>
              </a:rPr>
              <a:t>abstracta</a:t>
            </a:r>
            <a:r>
              <a:rPr lang="es-ES" dirty="0"/>
              <a:t>.</a:t>
            </a:r>
          </a:p>
          <a:p>
            <a:r>
              <a:rPr lang="es-ES" dirty="0"/>
              <a:t>Por igual razón que en Java, NO es posible crear instancias de una clase abstracta, pero en C++ no requiere calificador “</a:t>
            </a:r>
            <a:r>
              <a:rPr lang="es-ES" dirty="0" err="1"/>
              <a:t>abstract</a:t>
            </a:r>
            <a:r>
              <a:rPr lang="es-ES" dirty="0"/>
              <a:t>”.</a:t>
            </a:r>
          </a:p>
          <a:p>
            <a:r>
              <a:rPr lang="es-ES" dirty="0"/>
              <a:t>Con la declaración previa para </a:t>
            </a:r>
            <a:r>
              <a:rPr lang="es-ES" dirty="0" err="1"/>
              <a:t>CMotor</a:t>
            </a:r>
            <a:r>
              <a:rPr lang="es-ES" dirty="0"/>
              <a:t>:</a:t>
            </a:r>
          </a:p>
          <a:p>
            <a:endParaRPr lang="es-ES" dirty="0"/>
          </a:p>
          <a:p>
            <a:pPr marL="1080000" indent="0">
              <a:buNone/>
            </a:pPr>
            <a:r>
              <a:rPr lang="es-ES" dirty="0" err="1"/>
              <a:t>CMotor</a:t>
            </a:r>
            <a:r>
              <a:rPr lang="es-ES" dirty="0"/>
              <a:t> M;    			   // error</a:t>
            </a:r>
          </a:p>
          <a:p>
            <a:pPr marL="1080000" indent="0">
              <a:buNone/>
            </a:pPr>
            <a:endParaRPr lang="es-ES" dirty="0"/>
          </a:p>
          <a:p>
            <a:pPr marL="1080000" indent="0">
              <a:buNone/>
            </a:pPr>
            <a:r>
              <a:rPr lang="es-ES" dirty="0" err="1"/>
              <a:t>CMotor</a:t>
            </a:r>
            <a:r>
              <a:rPr lang="es-ES" dirty="0"/>
              <a:t> * </a:t>
            </a:r>
            <a:r>
              <a:rPr lang="es-ES" dirty="0" err="1"/>
              <a:t>pM</a:t>
            </a:r>
            <a:r>
              <a:rPr lang="es-ES" dirty="0"/>
              <a:t> = new </a:t>
            </a:r>
            <a:r>
              <a:rPr lang="es-ES" dirty="0" err="1"/>
              <a:t>CMotor</a:t>
            </a:r>
            <a:r>
              <a:rPr lang="es-ES" dirty="0"/>
              <a:t>;     // error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AC94A-696D-959F-F072-A9B287681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5DC46-1CA6-5D9D-7354-EE1C48B3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21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52222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C55C-8B13-CC14-0C37-2FD554A3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Declaración incompleta de clases (1/3)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B6250-B4B4-CB3C-8134-FBFE8B489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784757"/>
          </a:xfrm>
        </p:spPr>
        <p:txBody>
          <a:bodyPr/>
          <a:lstStyle/>
          <a:p>
            <a:r>
              <a:rPr lang="es-ES" dirty="0"/>
              <a:t>En ocasiones podemos tener este tipo de dependencias: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BD30E-133C-C63F-8AA9-34682926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BE266-296E-5E30-3CE2-C468F8CF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22</a:t>
            </a:fld>
            <a:endParaRPr lang="es-ES_tradnl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A7E3CA3-F9C1-9213-2B19-8F09DF763A1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02762" y="5626030"/>
            <a:ext cx="11042373" cy="1004691"/>
          </a:xfrm>
        </p:spPr>
        <p:txBody>
          <a:bodyPr/>
          <a:lstStyle/>
          <a:p>
            <a:r>
              <a:rPr lang="es-ES" dirty="0"/>
              <a:t>¿Cómo resolvemos esta dependencia circular? El preprocesador entraría en </a:t>
            </a:r>
            <a:r>
              <a:rPr lang="es-ES" dirty="0" err="1"/>
              <a:t>loop</a:t>
            </a:r>
            <a:r>
              <a:rPr lang="es-ES" dirty="0"/>
              <a:t> infinito.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58915-E8F7-A777-155E-F614B1CDE454}"/>
              </a:ext>
            </a:extLst>
          </p:cNvPr>
          <p:cNvSpPr txBox="1"/>
          <p:nvPr/>
        </p:nvSpPr>
        <p:spPr>
          <a:xfrm>
            <a:off x="1851949" y="2089692"/>
            <a:ext cx="2057400" cy="1600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90000" tIns="45000" rIns="90000" bIns="45000">
            <a:noAutofit/>
          </a:bodyPr>
          <a:lstStyle/>
          <a:p>
            <a:r>
              <a:rPr lang="es-ES" sz="24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A  {</a:t>
            </a:r>
          </a:p>
          <a:p>
            <a:r>
              <a:rPr lang="es-ES" sz="24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private: B b;</a:t>
            </a:r>
          </a:p>
          <a:p>
            <a:r>
              <a:rPr lang="es-ES" sz="24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//  …</a:t>
            </a:r>
          </a:p>
          <a:p>
            <a:r>
              <a:rPr lang="es-ES" sz="24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6AA7A7-718A-2DBA-6D04-4BACD1A3573B}"/>
              </a:ext>
            </a:extLst>
          </p:cNvPr>
          <p:cNvSpPr txBox="1"/>
          <p:nvPr/>
        </p:nvSpPr>
        <p:spPr>
          <a:xfrm>
            <a:off x="4366549" y="2089692"/>
            <a:ext cx="2057400" cy="1600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90000" tIns="45000" rIns="90000" bIns="45000">
            <a:noAutofit/>
          </a:bodyPr>
          <a:lstStyle/>
          <a:p>
            <a:r>
              <a:rPr lang="es-ES" sz="24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B  {</a:t>
            </a:r>
          </a:p>
          <a:p>
            <a:r>
              <a:rPr lang="es-ES" sz="24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private: C c;</a:t>
            </a:r>
          </a:p>
          <a:p>
            <a:r>
              <a:rPr lang="es-ES" sz="24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//  …</a:t>
            </a:r>
          </a:p>
          <a:p>
            <a:r>
              <a:rPr lang="es-ES" sz="24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630E9F-12E3-A6E2-30D4-EBBEC3628FFD}"/>
              </a:ext>
            </a:extLst>
          </p:cNvPr>
          <p:cNvSpPr txBox="1"/>
          <p:nvPr/>
        </p:nvSpPr>
        <p:spPr>
          <a:xfrm>
            <a:off x="7109749" y="2089692"/>
            <a:ext cx="2514600" cy="1600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90000" tIns="45000" rIns="90000" bIns="45000">
            <a:noAutofit/>
          </a:bodyPr>
          <a:lstStyle/>
          <a:p>
            <a:r>
              <a:rPr lang="es-E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  {</a:t>
            </a:r>
          </a:p>
          <a:p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&amp;a;</a:t>
            </a:r>
          </a:p>
          <a:p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//  …</a:t>
            </a:r>
          </a:p>
          <a:p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1DB04F-6CF7-CDBC-4754-415A55E51A4B}"/>
              </a:ext>
            </a:extLst>
          </p:cNvPr>
          <p:cNvSpPr txBox="1"/>
          <p:nvPr/>
        </p:nvSpPr>
        <p:spPr>
          <a:xfrm>
            <a:off x="5181600" y="4074830"/>
            <a:ext cx="457200" cy="4341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90000" tIns="45000" rIns="90000" bIns="45000">
            <a:noAutofit/>
          </a:bodyPr>
          <a:lstStyle/>
          <a:p>
            <a:r>
              <a:rPr lang="es-ES" sz="24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C7D06E-FC9F-0BDE-6D01-9BB59E8062AB}"/>
              </a:ext>
            </a:extLst>
          </p:cNvPr>
          <p:cNvSpPr txBox="1"/>
          <p:nvPr/>
        </p:nvSpPr>
        <p:spPr>
          <a:xfrm>
            <a:off x="2667000" y="4074830"/>
            <a:ext cx="457200" cy="4341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90000" tIns="45000" rIns="90000" bIns="45000">
            <a:noAutofit/>
          </a:bodyPr>
          <a:lstStyle/>
          <a:p>
            <a:r>
              <a:rPr lang="es-ES" sz="24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018834-EFAE-848A-0364-5C7EAA6F0FC2}"/>
              </a:ext>
            </a:extLst>
          </p:cNvPr>
          <p:cNvSpPr txBox="1"/>
          <p:nvPr/>
        </p:nvSpPr>
        <p:spPr>
          <a:xfrm>
            <a:off x="8153400" y="4074830"/>
            <a:ext cx="457200" cy="4341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90000" tIns="45000" rIns="90000" bIns="45000">
            <a:noAutofit/>
          </a:bodyPr>
          <a:lstStyle/>
          <a:p>
            <a:r>
              <a:rPr lang="es-ES" sz="24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95BF6B74-3F03-246B-1FEC-AFC05EBC00D3}"/>
              </a:ext>
            </a:extLst>
          </p:cNvPr>
          <p:cNvCxnSpPr>
            <a:cxnSpLocks/>
          </p:cNvCxnSpPr>
          <p:nvPr/>
        </p:nvCxnSpPr>
        <p:spPr>
          <a:xfrm>
            <a:off x="3124200" y="4285560"/>
            <a:ext cx="2057400" cy="1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95D2D52F-6C5F-EBE2-1E53-E2EE43B552DD}"/>
              </a:ext>
            </a:extLst>
          </p:cNvPr>
          <p:cNvCxnSpPr>
            <a:cxnSpLocks/>
          </p:cNvCxnSpPr>
          <p:nvPr/>
        </p:nvCxnSpPr>
        <p:spPr>
          <a:xfrm flipV="1">
            <a:off x="5638800" y="4285560"/>
            <a:ext cx="2514600" cy="1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247EAA1-C2A2-7254-3C80-0B64D0CA35FF}"/>
              </a:ext>
            </a:extLst>
          </p:cNvPr>
          <p:cNvSpPr txBox="1"/>
          <p:nvPr/>
        </p:nvSpPr>
        <p:spPr>
          <a:xfrm>
            <a:off x="3419400" y="3770002"/>
            <a:ext cx="1762200" cy="52825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16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 incluir </a:t>
            </a:r>
            <a:br>
              <a:rPr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encabezado </a:t>
            </a:r>
            <a:r>
              <a:rPr lang="es-ES" sz="16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B.h</a:t>
            </a:r>
            <a:endParaRPr lang="es-ES" sz="16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DCC91B-2324-073B-CB36-022E2CDB7A9C}"/>
              </a:ext>
            </a:extLst>
          </p:cNvPr>
          <p:cNvSpPr txBox="1"/>
          <p:nvPr/>
        </p:nvSpPr>
        <p:spPr>
          <a:xfrm>
            <a:off x="6062700" y="3780159"/>
            <a:ext cx="1762200" cy="52825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16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 incluir </a:t>
            </a:r>
            <a:br>
              <a:rPr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encabezado </a:t>
            </a:r>
            <a:r>
              <a:rPr lang="es-ES" sz="1600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.h</a:t>
            </a:r>
            <a:endParaRPr lang="es-ES" sz="16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65723A4C-14D7-C4C0-EFAE-B689EBE90916}"/>
              </a:ext>
            </a:extLst>
          </p:cNvPr>
          <p:cNvCxnSpPr>
            <a:stCxn id="22" idx="2"/>
            <a:endCxn id="21" idx="2"/>
          </p:cNvCxnSpPr>
          <p:nvPr/>
        </p:nvCxnSpPr>
        <p:spPr>
          <a:xfrm rot="5400000">
            <a:off x="5638800" y="1765790"/>
            <a:ext cx="12700" cy="5486400"/>
          </a:xfrm>
          <a:prstGeom prst="curvedConnector3">
            <a:avLst>
              <a:gd name="adj1" fmla="val 334937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8B9D5E9-43DF-375A-8BE1-2BDD470B350D}"/>
              </a:ext>
            </a:extLst>
          </p:cNvPr>
          <p:cNvSpPr txBox="1"/>
          <p:nvPr/>
        </p:nvSpPr>
        <p:spPr>
          <a:xfrm>
            <a:off x="4601463" y="4859836"/>
            <a:ext cx="1762200" cy="52825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16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 incluir </a:t>
            </a:r>
            <a:br>
              <a:rPr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encabezado </a:t>
            </a:r>
            <a:r>
              <a:rPr lang="es-ES" sz="1600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16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.h</a:t>
            </a:r>
            <a:endParaRPr lang="es-ES" sz="16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90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C55C-8B13-CC14-0C37-2FD554A3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Declaración incompleta de clases (2/3)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B6250-B4B4-CB3C-8134-FBFE8B489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pc="-1" dirty="0">
                <a:solidFill>
                  <a:srgbClr val="000000"/>
                </a:solidFill>
              </a:rPr>
              <a:t>La dependencia cíclica la podemos eliminar usando un declaración incompleta de una clase.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BD30E-133C-C63F-8AA9-34682926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BE266-296E-5E30-3CE2-C468F8CF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23</a:t>
            </a:fld>
            <a:endParaRPr lang="es-ES_tradn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58915-E8F7-A777-155E-F614B1CDE454}"/>
              </a:ext>
            </a:extLst>
          </p:cNvPr>
          <p:cNvSpPr txBox="1"/>
          <p:nvPr/>
        </p:nvSpPr>
        <p:spPr>
          <a:xfrm>
            <a:off x="1747777" y="2193865"/>
            <a:ext cx="2161572" cy="1894384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90000" tIns="45000" rIns="90000" bIns="45000">
            <a:noAutofit/>
          </a:bodyPr>
          <a:lstStyle/>
          <a:p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B.h</a:t>
            </a:r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r>
              <a:rPr lang="es-E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 {</a:t>
            </a:r>
          </a:p>
          <a:p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 b;</a:t>
            </a:r>
          </a:p>
          <a:p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//  …</a:t>
            </a:r>
          </a:p>
          <a:p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6AA7A7-718A-2DBA-6D04-4BACD1A3573B}"/>
              </a:ext>
            </a:extLst>
          </p:cNvPr>
          <p:cNvSpPr txBox="1"/>
          <p:nvPr/>
        </p:nvSpPr>
        <p:spPr>
          <a:xfrm>
            <a:off x="4366549" y="2193865"/>
            <a:ext cx="2161572" cy="1931544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90000" tIns="45000" rIns="90000" bIns="45000">
            <a:noAutofit/>
          </a:bodyPr>
          <a:lstStyle/>
          <a:p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C.h</a:t>
            </a:r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b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 {</a:t>
            </a:r>
          </a:p>
          <a:p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 c;</a:t>
            </a:r>
          </a:p>
          <a:p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//  …</a:t>
            </a:r>
          </a:p>
          <a:p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630E9F-12E3-A6E2-30D4-EBBEC3628FFD}"/>
              </a:ext>
            </a:extLst>
          </p:cNvPr>
          <p:cNvSpPr txBox="1"/>
          <p:nvPr/>
        </p:nvSpPr>
        <p:spPr>
          <a:xfrm>
            <a:off x="7109748" y="2193865"/>
            <a:ext cx="4777451" cy="1872854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90000" tIns="45000" rIns="90000" bIns="45000">
            <a:noAutofit/>
          </a:bodyPr>
          <a:lstStyle/>
          <a:p>
            <a:r>
              <a:rPr lang="es-E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A; // declaración incompleta</a:t>
            </a:r>
          </a:p>
          <a:p>
            <a:r>
              <a:rPr lang="es-E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  {</a:t>
            </a:r>
          </a:p>
          <a:p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&amp;a;</a:t>
            </a:r>
          </a:p>
          <a:p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//  …</a:t>
            </a:r>
          </a:p>
          <a:p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1DB04F-6CF7-CDBC-4754-415A55E51A4B}"/>
              </a:ext>
            </a:extLst>
          </p:cNvPr>
          <p:cNvSpPr txBox="1"/>
          <p:nvPr/>
        </p:nvSpPr>
        <p:spPr>
          <a:xfrm>
            <a:off x="5181600" y="5000805"/>
            <a:ext cx="457200" cy="4341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90000" tIns="45000" rIns="90000" bIns="45000">
            <a:noAutofit/>
          </a:bodyPr>
          <a:lstStyle/>
          <a:p>
            <a:r>
              <a:rPr lang="es-ES" sz="24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C7D06E-FC9F-0BDE-6D01-9BB59E8062AB}"/>
              </a:ext>
            </a:extLst>
          </p:cNvPr>
          <p:cNvSpPr txBox="1"/>
          <p:nvPr/>
        </p:nvSpPr>
        <p:spPr>
          <a:xfrm>
            <a:off x="2667000" y="5000805"/>
            <a:ext cx="457200" cy="4341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90000" tIns="45000" rIns="90000" bIns="45000">
            <a:noAutofit/>
          </a:bodyPr>
          <a:lstStyle/>
          <a:p>
            <a:r>
              <a:rPr lang="es-ES" sz="24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018834-EFAE-848A-0364-5C7EAA6F0FC2}"/>
              </a:ext>
            </a:extLst>
          </p:cNvPr>
          <p:cNvSpPr txBox="1"/>
          <p:nvPr/>
        </p:nvSpPr>
        <p:spPr>
          <a:xfrm>
            <a:off x="8153400" y="5000805"/>
            <a:ext cx="457200" cy="4341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90000" tIns="45000" rIns="90000" bIns="45000">
            <a:noAutofit/>
          </a:bodyPr>
          <a:lstStyle/>
          <a:p>
            <a:r>
              <a:rPr lang="es-ES" sz="2400" b="0" strike="noStrike" spc="-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95BF6B74-3F03-246B-1FEC-AFC05EBC00D3}"/>
              </a:ext>
            </a:extLst>
          </p:cNvPr>
          <p:cNvCxnSpPr>
            <a:cxnSpLocks/>
          </p:cNvCxnSpPr>
          <p:nvPr/>
        </p:nvCxnSpPr>
        <p:spPr>
          <a:xfrm>
            <a:off x="3124200" y="5211535"/>
            <a:ext cx="2057400" cy="1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95D2D52F-6C5F-EBE2-1E53-E2EE43B552DD}"/>
              </a:ext>
            </a:extLst>
          </p:cNvPr>
          <p:cNvCxnSpPr>
            <a:cxnSpLocks/>
          </p:cNvCxnSpPr>
          <p:nvPr/>
        </p:nvCxnSpPr>
        <p:spPr>
          <a:xfrm flipV="1">
            <a:off x="5638800" y="5211535"/>
            <a:ext cx="2514600" cy="1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247EAA1-C2A2-7254-3C80-0B64D0CA35FF}"/>
              </a:ext>
            </a:extLst>
          </p:cNvPr>
          <p:cNvSpPr txBox="1"/>
          <p:nvPr/>
        </p:nvSpPr>
        <p:spPr>
          <a:xfrm>
            <a:off x="3419400" y="4695977"/>
            <a:ext cx="1762200" cy="52825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16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A.h</a:t>
            </a:r>
            <a:r>
              <a:rPr lang="es-ES" sz="16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debe incluir </a:t>
            </a:r>
            <a:br>
              <a:rPr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encabezado </a:t>
            </a:r>
            <a:r>
              <a:rPr lang="es-ES" sz="16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B.h</a:t>
            </a:r>
            <a:endParaRPr lang="es-ES" sz="16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DCC91B-2324-073B-CB36-022E2CDB7A9C}"/>
              </a:ext>
            </a:extLst>
          </p:cNvPr>
          <p:cNvSpPr txBox="1"/>
          <p:nvPr/>
        </p:nvSpPr>
        <p:spPr>
          <a:xfrm>
            <a:off x="6062700" y="4706134"/>
            <a:ext cx="1762200" cy="52825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16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B.h</a:t>
            </a:r>
            <a:r>
              <a:rPr lang="es-ES" sz="16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Debe incluir </a:t>
            </a:r>
            <a:br>
              <a:rPr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encabezado </a:t>
            </a:r>
            <a:r>
              <a:rPr lang="es-ES" sz="1600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.h</a:t>
            </a:r>
            <a:endParaRPr lang="es-ES" sz="16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B9D5E9-43DF-375A-8BE1-2BDD470B350D}"/>
              </a:ext>
            </a:extLst>
          </p:cNvPr>
          <p:cNvSpPr txBox="1"/>
          <p:nvPr/>
        </p:nvSpPr>
        <p:spPr>
          <a:xfrm>
            <a:off x="4566235" y="5840793"/>
            <a:ext cx="1762200" cy="52825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16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C.h</a:t>
            </a:r>
            <a:r>
              <a:rPr lang="es-ES" sz="16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debe incluir </a:t>
            </a:r>
            <a:br>
              <a:rPr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encabezado </a:t>
            </a:r>
            <a:r>
              <a:rPr lang="es-ES" sz="1600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16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.h</a:t>
            </a:r>
            <a:endParaRPr lang="es-ES" sz="16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EB86D106-C9EC-B379-03F9-18353C21EB61}"/>
              </a:ext>
            </a:extLst>
          </p:cNvPr>
          <p:cNvCxnSpPr/>
          <p:nvPr/>
        </p:nvCxnSpPr>
        <p:spPr>
          <a:xfrm rot="5400000">
            <a:off x="5632450" y="2701922"/>
            <a:ext cx="12700" cy="5486400"/>
          </a:xfrm>
          <a:prstGeom prst="curvedConnector3">
            <a:avLst>
              <a:gd name="adj1" fmla="val 334937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ross 6">
            <a:extLst>
              <a:ext uri="{FF2B5EF4-FFF2-40B4-BE49-F238E27FC236}">
                <a16:creationId xmlns:a16="http://schemas.microsoft.com/office/drawing/2014/main" id="{6114B43A-A3BF-E8D7-AEDA-D92202C69666}"/>
              </a:ext>
            </a:extLst>
          </p:cNvPr>
          <p:cNvSpPr/>
          <p:nvPr/>
        </p:nvSpPr>
        <p:spPr>
          <a:xfrm rot="19074724">
            <a:off x="5010293" y="5582455"/>
            <a:ext cx="755064" cy="818662"/>
          </a:xfrm>
          <a:prstGeom prst="plus">
            <a:avLst>
              <a:gd name="adj" fmla="val 3991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3634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C55C-8B13-CC14-0C37-2FD554A3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Declaración incompleta de clases (3/3)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B6250-B4B4-CB3C-8134-FBFE8B489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162520"/>
            <a:ext cx="11042373" cy="2448781"/>
          </a:xfrm>
        </p:spPr>
        <p:txBody>
          <a:bodyPr>
            <a:normAutofit/>
          </a:bodyPr>
          <a:lstStyle/>
          <a:p>
            <a:r>
              <a:rPr lang="es-ES" dirty="0"/>
              <a:t>Sólo la podemos usar en clases con atributos punteros o referencias a esa clase. En este caso a es una referencia a instancia de clase A.</a:t>
            </a:r>
          </a:p>
          <a:p>
            <a:r>
              <a:rPr lang="es-ES" dirty="0"/>
              <a:t>En </a:t>
            </a:r>
            <a:r>
              <a:rPr lang="es-ES" dirty="0" err="1"/>
              <a:t>class</a:t>
            </a:r>
            <a:r>
              <a:rPr lang="es-ES" dirty="0"/>
              <a:t> C </a:t>
            </a:r>
            <a:r>
              <a:rPr lang="es-ES" b="1" dirty="0"/>
              <a:t>a</a:t>
            </a:r>
            <a:r>
              <a:rPr lang="es-ES" dirty="0"/>
              <a:t> también pudo ser A  *a;</a:t>
            </a:r>
          </a:p>
          <a:p>
            <a:r>
              <a:rPr lang="es-ES" dirty="0"/>
              <a:t>Cuando usamos referencias o punteros, el compilador reserva un espacio que no depende del contenido de la clase.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BE266-296E-5E30-3CE2-C468F8CF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2727" y="5858642"/>
            <a:ext cx="2743200" cy="378914"/>
          </a:xfrm>
        </p:spPr>
        <p:txBody>
          <a:bodyPr/>
          <a:lstStyle/>
          <a:p>
            <a:fld id="{3AA8B298-836D-BF4F-8BF0-A4B0B62BAAF1}" type="slidenum">
              <a:rPr lang="es-ES_tradnl" smtClean="0"/>
              <a:pPr/>
              <a:t>24</a:t>
            </a:fld>
            <a:endParaRPr lang="es-ES_tradn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758915-E8F7-A777-155E-F614B1CDE454}"/>
              </a:ext>
            </a:extLst>
          </p:cNvPr>
          <p:cNvSpPr txBox="1"/>
          <p:nvPr/>
        </p:nvSpPr>
        <p:spPr>
          <a:xfrm>
            <a:off x="799618" y="4006609"/>
            <a:ext cx="2161572" cy="1965927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90000" tIns="45000" rIns="90000" bIns="45000">
            <a:noAutofit/>
          </a:bodyPr>
          <a:lstStyle/>
          <a:p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B.h</a:t>
            </a:r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r>
              <a:rPr lang="es-E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 {</a:t>
            </a:r>
          </a:p>
          <a:p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 b;</a:t>
            </a:r>
          </a:p>
          <a:p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//  …</a:t>
            </a:r>
          </a:p>
          <a:p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6AA7A7-718A-2DBA-6D04-4BACD1A3573B}"/>
              </a:ext>
            </a:extLst>
          </p:cNvPr>
          <p:cNvSpPr txBox="1"/>
          <p:nvPr/>
        </p:nvSpPr>
        <p:spPr>
          <a:xfrm>
            <a:off x="3418390" y="4006610"/>
            <a:ext cx="2161572" cy="200449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90000" tIns="45000" rIns="90000" bIns="45000">
            <a:noAutofit/>
          </a:bodyPr>
          <a:lstStyle/>
          <a:p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C.h</a:t>
            </a:r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b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 {</a:t>
            </a:r>
          </a:p>
          <a:p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 c;</a:t>
            </a:r>
          </a:p>
          <a:p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//  …</a:t>
            </a:r>
          </a:p>
          <a:p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630E9F-12E3-A6E2-30D4-EBBEC3628FFD}"/>
              </a:ext>
            </a:extLst>
          </p:cNvPr>
          <p:cNvSpPr txBox="1"/>
          <p:nvPr/>
        </p:nvSpPr>
        <p:spPr>
          <a:xfrm>
            <a:off x="6161589" y="4006610"/>
            <a:ext cx="4777451" cy="1943584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90000" tIns="45000" rIns="90000" bIns="45000">
            <a:noAutofit/>
          </a:bodyPr>
          <a:lstStyle/>
          <a:p>
            <a:r>
              <a:rPr lang="es-E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A; // declaración incompleta</a:t>
            </a:r>
          </a:p>
          <a:p>
            <a:r>
              <a:rPr lang="es-E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  {</a:t>
            </a:r>
          </a:p>
          <a:p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&amp;a;</a:t>
            </a:r>
          </a:p>
          <a:p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//  …</a:t>
            </a:r>
          </a:p>
          <a:p>
            <a:r>
              <a:rPr lang="es-ES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82125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FE91-E09C-BC61-D625-604C6EAD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Conversiones Implícitas datos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70E4-32C1-76EA-5EEE-A4EF830FF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C++ maneja conversiones automáticamente en el caso de tipos numéricos intrínsecos (</a:t>
            </a:r>
            <a:r>
              <a:rPr lang="es-ES" dirty="0" err="1"/>
              <a:t>int</a:t>
            </a:r>
            <a:r>
              <a:rPr lang="es-ES" dirty="0"/>
              <a:t>, </a:t>
            </a:r>
            <a:r>
              <a:rPr lang="es-ES" dirty="0" err="1"/>
              <a:t>double</a:t>
            </a:r>
            <a:r>
              <a:rPr lang="es-ES" dirty="0"/>
              <a:t>, </a:t>
            </a:r>
            <a:r>
              <a:rPr lang="es-ES" dirty="0" err="1"/>
              <a:t>float</a:t>
            </a:r>
            <a:r>
              <a:rPr lang="es-ES" dirty="0"/>
              <a:t>)‏</a:t>
            </a:r>
          </a:p>
          <a:p>
            <a:r>
              <a:rPr lang="es-ES" dirty="0"/>
              <a:t>Mensajes de advertencia (</a:t>
            </a:r>
            <a:r>
              <a:rPr lang="es-ES" dirty="0" err="1"/>
              <a:t>warning</a:t>
            </a:r>
            <a:r>
              <a:rPr lang="es-ES" dirty="0"/>
              <a:t>) pueden aparecer cuando hay riesgo de pérdida de información (precisión).</a:t>
            </a:r>
          </a:p>
          <a:p>
            <a:pPr lvl="1"/>
            <a:r>
              <a:rPr lang="es-ES" dirty="0"/>
              <a:t>Hay variaciones de un compilador a otro</a:t>
            </a:r>
          </a:p>
          <a:p>
            <a:endParaRPr lang="es-ES" dirty="0"/>
          </a:p>
          <a:p>
            <a:r>
              <a:rPr lang="es-ES" dirty="0"/>
              <a:t>Ejemplos...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3579D-C099-EC54-6231-CBB879C3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84DC4-E91A-6A84-81BA-4F74B931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25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96546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E4AE-FEA1-A187-DE09-8D65216A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Conversión</a:t>
            </a:r>
            <a:endParaRPr lang="es-ES_trad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1F28B0-0F65-BA78-1A6A-2A8AC1D5A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spcBef>
                <a:spcPts val="448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 spc="-1" dirty="0">
                <a:solidFill>
                  <a:srgbClr val="000000"/>
                </a:solidFill>
                <a:latin typeface="Courier New"/>
              </a:rPr>
              <a:t>int n = 26;</a:t>
            </a:r>
            <a:endParaRPr lang="es-ES" sz="2800" b="1" spc="-1" dirty="0">
              <a:solidFill>
                <a:srgbClr val="000000"/>
              </a:solidFill>
              <a:latin typeface="Times New Roman"/>
            </a:endParaRPr>
          </a:p>
          <a:p>
            <a:pPr marL="0" indent="0">
              <a:lnSpc>
                <a:spcPct val="90000"/>
              </a:lnSpc>
              <a:spcBef>
                <a:spcPts val="448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 spc="-1" dirty="0">
                <a:solidFill>
                  <a:srgbClr val="000000"/>
                </a:solidFill>
                <a:latin typeface="Courier New"/>
              </a:rPr>
              <a:t>double x = n;</a:t>
            </a:r>
            <a:endParaRPr lang="es-ES" sz="2800" b="1" spc="-1" dirty="0">
              <a:solidFill>
                <a:srgbClr val="000000"/>
              </a:solidFill>
              <a:latin typeface="Times New Roman"/>
            </a:endParaRPr>
          </a:p>
          <a:p>
            <a:pPr marL="0" indent="0">
              <a:lnSpc>
                <a:spcPct val="90000"/>
              </a:lnSpc>
              <a:spcBef>
                <a:spcPts val="448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 spc="-1" dirty="0">
                <a:solidFill>
                  <a:srgbClr val="000000"/>
                </a:solidFill>
                <a:latin typeface="Courier New"/>
              </a:rPr>
              <a:t>double x = 36;</a:t>
            </a:r>
            <a:endParaRPr lang="es-ES" sz="2800" b="1" spc="-1" dirty="0">
              <a:solidFill>
                <a:srgbClr val="000000"/>
              </a:solidFill>
              <a:latin typeface="Times New Roman"/>
            </a:endParaRPr>
          </a:p>
          <a:p>
            <a:pPr marL="0" indent="0">
              <a:lnSpc>
                <a:spcPct val="90000"/>
              </a:lnSpc>
              <a:spcBef>
                <a:spcPts val="448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 spc="-1" dirty="0">
                <a:solidFill>
                  <a:srgbClr val="000000"/>
                </a:solidFill>
                <a:latin typeface="Courier New"/>
              </a:rPr>
              <a:t>int b = x;     // </a:t>
            </a:r>
            <a:r>
              <a:rPr lang="en-GB" sz="2800" b="1" spc="-1" dirty="0" err="1">
                <a:solidFill>
                  <a:srgbClr val="000000"/>
                </a:solidFill>
                <a:latin typeface="Courier New"/>
              </a:rPr>
              <a:t>posible</a:t>
            </a:r>
            <a:r>
              <a:rPr lang="en-GB" sz="2800" b="1" spc="-1" dirty="0">
                <a:solidFill>
                  <a:srgbClr val="000000"/>
                </a:solidFill>
                <a:latin typeface="Courier New"/>
              </a:rPr>
              <a:t> warning, </a:t>
            </a:r>
            <a:r>
              <a:rPr lang="en-GB" sz="2800" b="1" spc="-1" dirty="0" err="1">
                <a:solidFill>
                  <a:srgbClr val="000000"/>
                </a:solidFill>
                <a:latin typeface="Courier New"/>
              </a:rPr>
              <a:t>según</a:t>
            </a:r>
            <a:r>
              <a:rPr lang="en-GB" sz="2800" b="1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800" b="1" spc="-1" dirty="0" err="1">
                <a:solidFill>
                  <a:srgbClr val="000000"/>
                </a:solidFill>
                <a:latin typeface="Courier New"/>
              </a:rPr>
              <a:t>compilador</a:t>
            </a:r>
            <a:endParaRPr lang="es-ES" sz="2800" b="1" spc="-1" dirty="0">
              <a:solidFill>
                <a:srgbClr val="000000"/>
              </a:solidFill>
              <a:latin typeface="Times New Roman"/>
            </a:endParaRPr>
          </a:p>
          <a:p>
            <a:pPr marL="0" indent="0">
              <a:lnSpc>
                <a:spcPct val="90000"/>
              </a:lnSpc>
              <a:spcBef>
                <a:spcPts val="448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 spc="-1" dirty="0">
                <a:solidFill>
                  <a:srgbClr val="000000"/>
                </a:solidFill>
                <a:latin typeface="Courier New"/>
              </a:rPr>
              <a:t>bool </a:t>
            </a:r>
            <a:r>
              <a:rPr lang="en-GB" sz="2800" b="1" spc="-1" dirty="0" err="1">
                <a:solidFill>
                  <a:srgbClr val="000000"/>
                </a:solidFill>
                <a:latin typeface="Courier New"/>
              </a:rPr>
              <a:t>isOK</a:t>
            </a:r>
            <a:r>
              <a:rPr lang="en-GB" sz="2800" b="1" spc="-1" dirty="0">
                <a:solidFill>
                  <a:srgbClr val="000000"/>
                </a:solidFill>
                <a:latin typeface="Courier New"/>
              </a:rPr>
              <a:t> = 1; // </a:t>
            </a:r>
            <a:r>
              <a:rPr lang="en-GB" sz="2800" b="1" spc="-1" dirty="0" err="1">
                <a:solidFill>
                  <a:srgbClr val="000000"/>
                </a:solidFill>
                <a:latin typeface="Courier New"/>
              </a:rPr>
              <a:t>posible</a:t>
            </a:r>
            <a:r>
              <a:rPr lang="en-GB" sz="2800" b="1" spc="-1" dirty="0">
                <a:solidFill>
                  <a:srgbClr val="000000"/>
                </a:solidFill>
                <a:latin typeface="Courier New"/>
              </a:rPr>
              <a:t> warning, </a:t>
            </a:r>
            <a:r>
              <a:rPr lang="en-GB" sz="2800" b="1" spc="-1" dirty="0" err="1">
                <a:solidFill>
                  <a:srgbClr val="000000"/>
                </a:solidFill>
                <a:latin typeface="Courier New"/>
              </a:rPr>
              <a:t>según</a:t>
            </a:r>
            <a:r>
              <a:rPr lang="en-GB" sz="2800" b="1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800" b="1" spc="-1" dirty="0" err="1">
                <a:solidFill>
                  <a:srgbClr val="000000"/>
                </a:solidFill>
                <a:latin typeface="Courier New"/>
              </a:rPr>
              <a:t>compilador</a:t>
            </a:r>
            <a:endParaRPr lang="es-ES" sz="2800" b="1" spc="-1" dirty="0">
              <a:solidFill>
                <a:srgbClr val="000000"/>
              </a:solidFill>
              <a:latin typeface="Times New Roman"/>
            </a:endParaRPr>
          </a:p>
          <a:p>
            <a:pPr marL="0" indent="0">
              <a:lnSpc>
                <a:spcPct val="90000"/>
              </a:lnSpc>
              <a:spcBef>
                <a:spcPts val="448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 spc="-1" dirty="0">
                <a:solidFill>
                  <a:srgbClr val="000000"/>
                </a:solidFill>
                <a:latin typeface="Courier New"/>
              </a:rPr>
              <a:t>int n = true;</a:t>
            </a:r>
            <a:endParaRPr lang="es-ES" sz="2800" b="1" spc="-1" dirty="0">
              <a:solidFill>
                <a:srgbClr val="000000"/>
              </a:solidFill>
              <a:latin typeface="Times New Roman"/>
            </a:endParaRPr>
          </a:p>
          <a:p>
            <a:pPr marL="0" indent="0">
              <a:lnSpc>
                <a:spcPct val="90000"/>
              </a:lnSpc>
              <a:spcBef>
                <a:spcPts val="448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 spc="-1" dirty="0">
                <a:solidFill>
                  <a:srgbClr val="000000"/>
                </a:solidFill>
                <a:latin typeface="Courier New"/>
              </a:rPr>
              <a:t>char </a:t>
            </a:r>
            <a:r>
              <a:rPr lang="en-GB" sz="2800" b="1" spc="-1" dirty="0" err="1">
                <a:solidFill>
                  <a:srgbClr val="000000"/>
                </a:solidFill>
                <a:latin typeface="Courier New"/>
              </a:rPr>
              <a:t>ch</a:t>
            </a:r>
            <a:r>
              <a:rPr lang="en-GB" sz="2800" b="1" spc="-1" dirty="0">
                <a:solidFill>
                  <a:srgbClr val="000000"/>
                </a:solidFill>
                <a:latin typeface="Courier New"/>
              </a:rPr>
              <a:t> = 26;  // </a:t>
            </a:r>
            <a:r>
              <a:rPr lang="en-GB" sz="2800" b="1" spc="-1" dirty="0" err="1">
                <a:solidFill>
                  <a:srgbClr val="000000"/>
                </a:solidFill>
                <a:latin typeface="Courier New"/>
              </a:rPr>
              <a:t>posible</a:t>
            </a:r>
            <a:r>
              <a:rPr lang="en-GB" sz="2800" b="1" spc="-1" dirty="0">
                <a:solidFill>
                  <a:srgbClr val="000000"/>
                </a:solidFill>
                <a:latin typeface="Courier New"/>
              </a:rPr>
              <a:t> warning, </a:t>
            </a:r>
            <a:r>
              <a:rPr lang="en-GB" sz="2800" b="1" spc="-1" dirty="0" err="1">
                <a:solidFill>
                  <a:srgbClr val="000000"/>
                </a:solidFill>
                <a:latin typeface="Courier New"/>
              </a:rPr>
              <a:t>según</a:t>
            </a:r>
            <a:r>
              <a:rPr lang="en-GB" sz="2800" b="1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GB" sz="2800" b="1" spc="-1" dirty="0" err="1">
                <a:solidFill>
                  <a:srgbClr val="000000"/>
                </a:solidFill>
                <a:latin typeface="Courier New"/>
              </a:rPr>
              <a:t>compilador</a:t>
            </a:r>
            <a:endParaRPr lang="es-ES" sz="2800" b="1" spc="-1" dirty="0">
              <a:solidFill>
                <a:srgbClr val="000000"/>
              </a:solidFill>
              <a:latin typeface="Times New Roman"/>
            </a:endParaRPr>
          </a:p>
          <a:p>
            <a:pPr marL="0" indent="0">
              <a:lnSpc>
                <a:spcPct val="90000"/>
              </a:lnSpc>
              <a:spcBef>
                <a:spcPts val="448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 spc="-1" dirty="0">
                <a:solidFill>
                  <a:srgbClr val="000000"/>
                </a:solidFill>
                <a:latin typeface="Courier New"/>
              </a:rPr>
              <a:t>int w = 'A';</a:t>
            </a:r>
            <a:endParaRPr lang="es-ES" sz="2800" b="1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824F5-0264-C372-7DE5-446112E6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16206-0FC9-318F-DA14-440DC987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26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9181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330D-AA2D-A25C-1C13-79D5D163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Operación </a:t>
            </a:r>
            <a:r>
              <a:rPr lang="es-ES_tradnl" dirty="0" err="1"/>
              <a:t>cast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D7E7B-F74E-A3E9-19EB-81E1722FA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Al igual que en Java, cuando queremos acceder a métodos sólo existentes en un objeto apuntado o referenciado, necesitamos accederlo con un puntero o referencia donde ese método esté definido.</a:t>
            </a:r>
          </a:p>
          <a:p>
            <a:r>
              <a:rPr lang="es-ES" dirty="0"/>
              <a:t>Una operación de “casteo” (</a:t>
            </a:r>
            <a:r>
              <a:rPr lang="es-ES" dirty="0" err="1"/>
              <a:t>cast</a:t>
            </a:r>
            <a:r>
              <a:rPr lang="es-ES" dirty="0"/>
              <a:t>) convierte explícitamente datos de un tipo a otro. </a:t>
            </a:r>
          </a:p>
          <a:p>
            <a:r>
              <a:rPr lang="es-ES" dirty="0"/>
              <a:t>Es usado en conversiones “seguras” que podrían ser hechas por el compilador. </a:t>
            </a:r>
          </a:p>
          <a:p>
            <a:r>
              <a:rPr lang="es-ES" dirty="0"/>
              <a:t>Para tipos básicos (no objetos), son usadas para evitar mensajes de advertencia (</a:t>
            </a:r>
            <a:r>
              <a:rPr lang="es-ES" dirty="0" err="1"/>
              <a:t>warning</a:t>
            </a:r>
            <a:r>
              <a:rPr lang="es-ES" dirty="0"/>
              <a:t> </a:t>
            </a:r>
            <a:r>
              <a:rPr lang="es-ES" dirty="0" err="1"/>
              <a:t>messages</a:t>
            </a:r>
            <a:r>
              <a:rPr lang="es-ES" dirty="0"/>
              <a:t>).</a:t>
            </a:r>
          </a:p>
          <a:p>
            <a:r>
              <a:rPr lang="es-ES" dirty="0"/>
              <a:t>El operador tradicional de C pone el nuevo tipo de dato entre paréntesis. C++ mejora esto con una operador </a:t>
            </a:r>
            <a:r>
              <a:rPr lang="es-ES" dirty="0" err="1"/>
              <a:t>cast</a:t>
            </a:r>
            <a:r>
              <a:rPr lang="es-ES" dirty="0"/>
              <a:t> tipo función.</a:t>
            </a:r>
          </a:p>
          <a:p>
            <a:r>
              <a:rPr lang="es-ES" dirty="0"/>
              <a:t>Ejemplos...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B1F48-6E64-6F56-3BC9-28B6AE80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FB068-E07A-0385-75C3-E7B72448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27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00594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B831-AAC1-182D-2459-6B13F881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</a:t>
            </a:r>
            <a:r>
              <a:rPr lang="es-ES" dirty="0" err="1"/>
              <a:t>cast</a:t>
            </a:r>
            <a:endParaRPr lang="es-ES_trad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985E8C-6D79-42D6-1B2F-A56738AF2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019908"/>
            <a:ext cx="11042373" cy="533644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448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1" spc="-1" dirty="0">
                <a:solidFill>
                  <a:srgbClr val="000000"/>
                </a:solidFill>
                <a:latin typeface="Courier New"/>
                <a:ea typeface="Arial"/>
              </a:rPr>
              <a:t>int n = (int)3.5; // </a:t>
            </a:r>
            <a:r>
              <a:rPr lang="en-GB" sz="2000" b="1" spc="-1" dirty="0" err="1">
                <a:solidFill>
                  <a:srgbClr val="000000"/>
                </a:solidFill>
                <a:latin typeface="Courier New"/>
                <a:ea typeface="Arial"/>
              </a:rPr>
              <a:t>tradicional</a:t>
            </a:r>
            <a:r>
              <a:rPr lang="en-GB" sz="2000" b="1" spc="-1" dirty="0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lang="en-GB" sz="2000" b="1" spc="-1" dirty="0" err="1">
                <a:solidFill>
                  <a:srgbClr val="000000"/>
                </a:solidFill>
                <a:latin typeface="Courier New"/>
                <a:ea typeface="Arial"/>
              </a:rPr>
              <a:t>proveniente</a:t>
            </a:r>
            <a:r>
              <a:rPr lang="en-GB" sz="2000" b="1" spc="-1" dirty="0">
                <a:solidFill>
                  <a:srgbClr val="000000"/>
                </a:solidFill>
                <a:latin typeface="Courier New"/>
                <a:ea typeface="Arial"/>
              </a:rPr>
              <a:t> de C</a:t>
            </a:r>
            <a:endParaRPr lang="es-ES" sz="2000" spc="-1" dirty="0">
              <a:solidFill>
                <a:srgbClr val="000000"/>
              </a:solidFill>
              <a:latin typeface="FreeSans"/>
            </a:endParaRPr>
          </a:p>
          <a:p>
            <a:pPr marL="0" indent="0">
              <a:lnSpc>
                <a:spcPct val="90000"/>
              </a:lnSpc>
              <a:spcBef>
                <a:spcPts val="448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000" b="1" spc="-1" dirty="0" err="1">
                <a:solidFill>
                  <a:srgbClr val="000000"/>
                </a:solidFill>
                <a:latin typeface="Courier New"/>
                <a:ea typeface="Arial"/>
              </a:rPr>
              <a:t>int</a:t>
            </a:r>
            <a:r>
              <a:rPr lang="es-ES" sz="2000" b="1" spc="-1" dirty="0">
                <a:solidFill>
                  <a:srgbClr val="000000"/>
                </a:solidFill>
                <a:latin typeface="Courier New"/>
                <a:ea typeface="Arial"/>
              </a:rPr>
              <a:t> w = </a:t>
            </a:r>
            <a:r>
              <a:rPr lang="es-ES" sz="2000" b="1" spc="-1" dirty="0" err="1">
                <a:solidFill>
                  <a:srgbClr val="000000"/>
                </a:solidFill>
                <a:latin typeface="Courier New"/>
                <a:ea typeface="Arial"/>
              </a:rPr>
              <a:t>int</a:t>
            </a:r>
            <a:r>
              <a:rPr lang="es-ES" sz="2000" b="1" spc="-1" dirty="0">
                <a:solidFill>
                  <a:srgbClr val="000000"/>
                </a:solidFill>
                <a:latin typeface="Courier New"/>
                <a:ea typeface="Arial"/>
              </a:rPr>
              <a:t>(3.5); // </a:t>
            </a:r>
            <a:r>
              <a:rPr lang="es-ES" sz="2000" b="1" spc="-1" dirty="0" err="1">
                <a:solidFill>
                  <a:srgbClr val="000000"/>
                </a:solidFill>
                <a:latin typeface="Courier New"/>
                <a:ea typeface="Arial"/>
              </a:rPr>
              <a:t>cast</a:t>
            </a:r>
            <a:r>
              <a:rPr lang="es-ES" sz="2000" b="1" spc="-1" dirty="0">
                <a:solidFill>
                  <a:srgbClr val="000000"/>
                </a:solidFill>
                <a:latin typeface="Courier New"/>
                <a:ea typeface="Arial"/>
              </a:rPr>
              <a:t> como función en C++</a:t>
            </a:r>
          </a:p>
          <a:p>
            <a:pPr marL="0" indent="0">
              <a:lnSpc>
                <a:spcPct val="90000"/>
              </a:lnSpc>
              <a:spcBef>
                <a:spcPts val="448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1" spc="-1" dirty="0">
                <a:solidFill>
                  <a:srgbClr val="000000"/>
                </a:solidFill>
                <a:latin typeface="Courier New"/>
                <a:ea typeface="Arial"/>
              </a:rPr>
              <a:t>bool </a:t>
            </a:r>
            <a:r>
              <a:rPr lang="en-GB" sz="2000" b="1" spc="-1" dirty="0" err="1">
                <a:solidFill>
                  <a:srgbClr val="000000"/>
                </a:solidFill>
                <a:latin typeface="Courier New"/>
                <a:ea typeface="Arial"/>
              </a:rPr>
              <a:t>isOK</a:t>
            </a:r>
            <a:r>
              <a:rPr lang="en-GB" sz="2000" b="1" spc="-1" dirty="0">
                <a:solidFill>
                  <a:srgbClr val="000000"/>
                </a:solidFill>
                <a:latin typeface="Courier New"/>
                <a:ea typeface="Arial"/>
              </a:rPr>
              <a:t> = bool(15); </a:t>
            </a:r>
            <a:endParaRPr lang="es-ES" sz="2000" spc="-1" dirty="0">
              <a:solidFill>
                <a:srgbClr val="000000"/>
              </a:solidFill>
              <a:latin typeface="FreeSans"/>
            </a:endParaRPr>
          </a:p>
          <a:p>
            <a:pPr marL="0" indent="0">
              <a:lnSpc>
                <a:spcPct val="90000"/>
              </a:lnSpc>
              <a:spcBef>
                <a:spcPts val="448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1" spc="-1" dirty="0">
                <a:solidFill>
                  <a:srgbClr val="000000"/>
                </a:solidFill>
                <a:latin typeface="Courier New"/>
                <a:ea typeface="Arial"/>
              </a:rPr>
              <a:t>char </a:t>
            </a:r>
            <a:r>
              <a:rPr lang="en-GB" sz="2000" b="1" spc="-1" dirty="0" err="1">
                <a:solidFill>
                  <a:srgbClr val="000000"/>
                </a:solidFill>
                <a:latin typeface="Courier New"/>
                <a:ea typeface="Arial"/>
              </a:rPr>
              <a:t>ch</a:t>
            </a:r>
            <a:r>
              <a:rPr lang="en-GB" sz="2000" b="1" spc="-1" dirty="0">
                <a:solidFill>
                  <a:srgbClr val="000000"/>
                </a:solidFill>
                <a:latin typeface="Courier New"/>
                <a:ea typeface="Arial"/>
              </a:rPr>
              <a:t> = char(86);  // </a:t>
            </a:r>
            <a:r>
              <a:rPr lang="es-ES" sz="2000" b="1" spc="-1" dirty="0">
                <a:solidFill>
                  <a:srgbClr val="000000"/>
                </a:solidFill>
                <a:latin typeface="Courier New"/>
                <a:ea typeface="Arial"/>
              </a:rPr>
              <a:t>símbolo</a:t>
            </a:r>
            <a:r>
              <a:rPr lang="en-GB" sz="2000" b="1" spc="-1" dirty="0">
                <a:solidFill>
                  <a:srgbClr val="000000"/>
                </a:solidFill>
                <a:latin typeface="Courier New"/>
                <a:ea typeface="Arial"/>
              </a:rPr>
              <a:t> ascii</a:t>
            </a:r>
            <a:endParaRPr lang="es-ES" sz="2000" spc="-1" dirty="0">
              <a:solidFill>
                <a:srgbClr val="000000"/>
              </a:solidFill>
              <a:latin typeface="FreeSans"/>
            </a:endParaRPr>
          </a:p>
          <a:p>
            <a:pPr marL="0" indent="0">
              <a:lnSpc>
                <a:spcPct val="90000"/>
              </a:lnSpc>
              <a:spcBef>
                <a:spcPts val="448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1" spc="-1" dirty="0">
                <a:solidFill>
                  <a:srgbClr val="000000"/>
                </a:solidFill>
                <a:latin typeface="Courier New"/>
                <a:ea typeface="Arial"/>
              </a:rPr>
              <a:t>string </a:t>
            </a:r>
            <a:r>
              <a:rPr lang="en-GB" sz="2000" b="1" spc="-1" dirty="0" err="1">
                <a:solidFill>
                  <a:srgbClr val="000000"/>
                </a:solidFill>
                <a:latin typeface="Courier New"/>
                <a:ea typeface="Arial"/>
              </a:rPr>
              <a:t>st</a:t>
            </a:r>
            <a:r>
              <a:rPr lang="en-GB" sz="2000" b="1" spc="-1" dirty="0">
                <a:solidFill>
                  <a:srgbClr val="000000"/>
                </a:solidFill>
                <a:latin typeface="Courier New"/>
                <a:ea typeface="Arial"/>
              </a:rPr>
              <a:t> = string("123");</a:t>
            </a:r>
            <a:endParaRPr lang="es-ES" sz="2000" spc="-1" dirty="0">
              <a:solidFill>
                <a:srgbClr val="000000"/>
              </a:solidFill>
              <a:latin typeface="FreeSans"/>
            </a:endParaRPr>
          </a:p>
          <a:p>
            <a:pPr marL="0" indent="0">
              <a:lnSpc>
                <a:spcPct val="90000"/>
              </a:lnSpc>
              <a:spcBef>
                <a:spcPts val="448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2000" spc="-1" dirty="0">
              <a:solidFill>
                <a:srgbClr val="000000"/>
              </a:solidFill>
              <a:latin typeface="FreeSans"/>
            </a:endParaRPr>
          </a:p>
          <a:p>
            <a:pPr marL="0" indent="0">
              <a:lnSpc>
                <a:spcPct val="90000"/>
              </a:lnSpc>
              <a:spcBef>
                <a:spcPts val="448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1" spc="-1" dirty="0">
                <a:solidFill>
                  <a:srgbClr val="000000"/>
                </a:solidFill>
                <a:latin typeface="Courier New"/>
                <a:ea typeface="Arial"/>
              </a:rPr>
              <a:t>// </a:t>
            </a:r>
            <a:r>
              <a:rPr lang="en-GB" sz="2000" b="1" spc="-1" dirty="0" err="1">
                <a:solidFill>
                  <a:srgbClr val="000000"/>
                </a:solidFill>
                <a:latin typeface="Courier New"/>
                <a:ea typeface="Arial"/>
              </a:rPr>
              <a:t>situaciones</a:t>
            </a:r>
            <a:r>
              <a:rPr lang="en-GB" sz="2000" b="1" spc="-1" dirty="0">
                <a:solidFill>
                  <a:srgbClr val="000000"/>
                </a:solidFill>
                <a:latin typeface="Courier New"/>
                <a:ea typeface="Arial"/>
              </a:rPr>
              <a:t> sin </a:t>
            </a:r>
            <a:r>
              <a:rPr lang="en-GB" sz="2000" b="1" spc="-1" dirty="0" err="1">
                <a:solidFill>
                  <a:srgbClr val="000000"/>
                </a:solidFill>
                <a:latin typeface="Courier New"/>
                <a:ea typeface="Arial"/>
              </a:rPr>
              <a:t>conversión</a:t>
            </a:r>
            <a:r>
              <a:rPr lang="en-GB" sz="2000" b="1" spc="-1" dirty="0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lang="en-GB" sz="2000" b="1" spc="-1" dirty="0" err="1">
                <a:solidFill>
                  <a:srgbClr val="000000"/>
                </a:solidFill>
                <a:latin typeface="Courier New"/>
                <a:ea typeface="Arial"/>
              </a:rPr>
              <a:t>disonible</a:t>
            </a:r>
            <a:r>
              <a:rPr lang="en-GB" sz="2000" b="1" spc="-1" dirty="0">
                <a:solidFill>
                  <a:srgbClr val="000000"/>
                </a:solidFill>
                <a:latin typeface="Courier New"/>
                <a:ea typeface="Arial"/>
              </a:rPr>
              <a:t>, genera error</a:t>
            </a:r>
            <a:endParaRPr lang="es-ES" sz="2000" spc="-1" dirty="0">
              <a:solidFill>
                <a:srgbClr val="000000"/>
              </a:solidFill>
              <a:latin typeface="FreeSans"/>
            </a:endParaRPr>
          </a:p>
          <a:p>
            <a:pPr marL="0" indent="0">
              <a:lnSpc>
                <a:spcPct val="90000"/>
              </a:lnSpc>
              <a:spcBef>
                <a:spcPts val="448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1" spc="-1" dirty="0">
                <a:solidFill>
                  <a:srgbClr val="000000"/>
                </a:solidFill>
                <a:latin typeface="Courier New"/>
                <a:ea typeface="Arial"/>
              </a:rPr>
              <a:t>int x = int("123");  //error      </a:t>
            </a:r>
            <a:endParaRPr lang="es-ES" sz="2000" spc="-1" dirty="0">
              <a:solidFill>
                <a:srgbClr val="000000"/>
              </a:solidFill>
              <a:latin typeface="FreeSans"/>
            </a:endParaRPr>
          </a:p>
          <a:p>
            <a:pPr marL="0" indent="0">
              <a:lnSpc>
                <a:spcPct val="90000"/>
              </a:lnSpc>
              <a:spcBef>
                <a:spcPts val="448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1" spc="-1" dirty="0">
                <a:solidFill>
                  <a:srgbClr val="000000"/>
                </a:solidFill>
                <a:latin typeface="Courier New"/>
                <a:ea typeface="Arial"/>
              </a:rPr>
              <a:t>string s = string(3.5); //error</a:t>
            </a:r>
            <a:endParaRPr lang="es-ES" sz="2000" spc="-1" dirty="0">
              <a:solidFill>
                <a:srgbClr val="000000"/>
              </a:solidFill>
              <a:latin typeface="FreeSans"/>
            </a:endParaRPr>
          </a:p>
          <a:p>
            <a:pPr marL="0" indent="0">
              <a:lnSpc>
                <a:spcPct val="90000"/>
              </a:lnSpc>
              <a:spcBef>
                <a:spcPts val="448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z="2000" b="1" spc="-1" dirty="0">
              <a:solidFill>
                <a:srgbClr val="000000"/>
              </a:solidFill>
              <a:latin typeface="Courier New"/>
            </a:endParaRPr>
          </a:p>
          <a:p>
            <a:pPr marL="0" indent="0">
              <a:lnSpc>
                <a:spcPct val="90000"/>
              </a:lnSpc>
              <a:spcBef>
                <a:spcPts val="448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sz="2000" b="1" spc="-1" dirty="0">
                <a:solidFill>
                  <a:srgbClr val="000000"/>
                </a:solidFill>
                <a:latin typeface="Courier New"/>
              </a:rPr>
              <a:t>// si usted necesita acceder avalores byte por byte</a:t>
            </a:r>
          </a:p>
          <a:p>
            <a:pPr marL="0" indent="0">
              <a:lnSpc>
                <a:spcPct val="90000"/>
              </a:lnSpc>
              <a:spcBef>
                <a:spcPts val="448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1" spc="-1" dirty="0">
                <a:solidFill>
                  <a:srgbClr val="000000"/>
                </a:solidFill>
                <a:latin typeface="Courier New"/>
                <a:ea typeface="Arial"/>
              </a:rPr>
              <a:t>double x=3.1415;</a:t>
            </a:r>
            <a:endParaRPr lang="es-ES" sz="2000" spc="-1" dirty="0">
              <a:solidFill>
                <a:srgbClr val="000000"/>
              </a:solidFill>
              <a:latin typeface="FreeSans"/>
            </a:endParaRPr>
          </a:p>
          <a:p>
            <a:pPr marL="0" indent="0">
              <a:lnSpc>
                <a:spcPct val="90000"/>
              </a:lnSpc>
              <a:spcBef>
                <a:spcPts val="448"/>
              </a:spcBef>
              <a:buNone/>
              <a:tabLst>
                <a:tab pos="0" algn="l"/>
                <a:tab pos="447480" algn="l"/>
                <a:tab pos="896760" algn="l"/>
                <a:tab pos="1346040" algn="l"/>
                <a:tab pos="1795320" algn="l"/>
                <a:tab pos="2244600" algn="l"/>
                <a:tab pos="2693880" algn="l"/>
                <a:tab pos="3143160" algn="l"/>
                <a:tab pos="3592440" algn="l"/>
                <a:tab pos="4041720" algn="l"/>
                <a:tab pos="4491000" algn="l"/>
                <a:tab pos="4940280" algn="l"/>
                <a:tab pos="5389560" algn="l"/>
                <a:tab pos="5838480" algn="l"/>
                <a:tab pos="6287760" algn="l"/>
                <a:tab pos="6737040" algn="l"/>
                <a:tab pos="7186320" algn="l"/>
                <a:tab pos="7635600" algn="l"/>
                <a:tab pos="8084880" algn="l"/>
                <a:tab pos="8534160" algn="l"/>
                <a:tab pos="898344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s-ES" sz="2000" b="1" spc="-1" dirty="0" err="1">
                <a:solidFill>
                  <a:srgbClr val="000000"/>
                </a:solidFill>
                <a:latin typeface="Courier New"/>
                <a:ea typeface="Arial"/>
              </a:rPr>
              <a:t>char</a:t>
            </a:r>
            <a:r>
              <a:rPr lang="es-ES" sz="2000" b="1" spc="-1" dirty="0">
                <a:solidFill>
                  <a:srgbClr val="000000"/>
                </a:solidFill>
                <a:latin typeface="Courier New"/>
                <a:ea typeface="Arial"/>
              </a:rPr>
              <a:t> *p = (</a:t>
            </a:r>
            <a:r>
              <a:rPr lang="es-ES" sz="2000" b="1" spc="-1" dirty="0" err="1">
                <a:solidFill>
                  <a:srgbClr val="000000"/>
                </a:solidFill>
                <a:latin typeface="Courier New"/>
                <a:ea typeface="Arial"/>
              </a:rPr>
              <a:t>char</a:t>
            </a:r>
            <a:r>
              <a:rPr lang="es-ES" sz="2000" b="1" spc="-1" dirty="0">
                <a:solidFill>
                  <a:srgbClr val="000000"/>
                </a:solidFill>
                <a:latin typeface="Courier New"/>
                <a:ea typeface="Arial"/>
              </a:rPr>
              <a:t>*)&amp;x; // permitiría analizar formato de números reales</a:t>
            </a:r>
            <a:endParaRPr lang="es-ES_tradnl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91A2F-F67E-8FC5-A183-2E5ECD60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3D9D0-3BA7-44A8-A6F8-3533E5A7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28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046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90C3-AE8B-D484-55F8-3F8F8E29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813" y="136525"/>
            <a:ext cx="11042373" cy="866844"/>
          </a:xfrm>
        </p:spPr>
        <p:txBody>
          <a:bodyPr/>
          <a:lstStyle/>
          <a:p>
            <a:r>
              <a:rPr lang="es-ES" sz="3200" dirty="0"/>
              <a:t>“casteo” en C++: </a:t>
            </a:r>
            <a:r>
              <a:rPr lang="es-ES" sz="3200" dirty="0" err="1"/>
              <a:t>static_cast</a:t>
            </a:r>
            <a:r>
              <a:rPr lang="es-ES" sz="3200" dirty="0"/>
              <a:t>&lt;&gt;   y   </a:t>
            </a:r>
            <a:r>
              <a:rPr lang="es-ES" sz="3200" dirty="0" err="1"/>
              <a:t>dynamic_cast</a:t>
            </a:r>
            <a:r>
              <a:rPr lang="es-ES" sz="3200" dirty="0"/>
              <a:t>&lt;&gt;</a:t>
            </a:r>
            <a:endParaRPr lang="es-ES_tradnl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E88BB59-5981-AACB-914E-09E43AA83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813" y="933521"/>
            <a:ext cx="11042373" cy="512438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1000"/>
              </a:lnSpc>
              <a:spcBef>
                <a:spcPts val="400"/>
              </a:spcBef>
              <a:buClr>
                <a:srgbClr val="3333CC"/>
              </a:buClr>
              <a:buSzPct val="60000"/>
              <a:buNone/>
              <a:tabLst>
                <a:tab pos="118800" algn="l"/>
                <a:tab pos="576000" algn="l"/>
                <a:tab pos="1033200" algn="l"/>
                <a:tab pos="1490400" algn="l"/>
                <a:tab pos="1947600" algn="l"/>
                <a:tab pos="2404800" algn="l"/>
                <a:tab pos="2862000" algn="l"/>
                <a:tab pos="3319200" algn="l"/>
                <a:tab pos="3776400" algn="l"/>
                <a:tab pos="4233600" algn="l"/>
                <a:tab pos="4690800" algn="l"/>
                <a:tab pos="5148000" algn="l"/>
                <a:tab pos="5605200" algn="l"/>
                <a:tab pos="6062400" algn="l"/>
                <a:tab pos="6519600" algn="l"/>
                <a:tab pos="6976800" algn="l"/>
                <a:tab pos="7434000" algn="l"/>
                <a:tab pos="7891200" algn="l"/>
                <a:tab pos="8348400" algn="l"/>
                <a:tab pos="8805600" algn="l"/>
              </a:tabLst>
            </a:pPr>
            <a:r>
              <a:rPr lang="es-ES" sz="2800" spc="-1" dirty="0" err="1">
                <a:solidFill>
                  <a:srgbClr val="0000CC"/>
                </a:solidFill>
                <a:latin typeface="FreeSans"/>
              </a:rPr>
              <a:t>Dynamic_cast</a:t>
            </a:r>
            <a:r>
              <a:rPr lang="es-ES" sz="2800" spc="-1" dirty="0">
                <a:solidFill>
                  <a:srgbClr val="0000CC"/>
                </a:solidFill>
                <a:latin typeface="FreeSans"/>
              </a:rPr>
              <a:t>&lt;</a:t>
            </a:r>
            <a:r>
              <a:rPr lang="es-ES" sz="2800" spc="-1" dirty="0" err="1">
                <a:solidFill>
                  <a:srgbClr val="0000CC"/>
                </a:solidFill>
                <a:latin typeface="FreeSans"/>
              </a:rPr>
              <a:t>new_type</a:t>
            </a:r>
            <a:r>
              <a:rPr lang="es-ES" sz="2800" spc="-1" dirty="0">
                <a:solidFill>
                  <a:srgbClr val="0000CC"/>
                </a:solidFill>
                <a:latin typeface="FreeSans"/>
              </a:rPr>
              <a:t>&gt; (</a:t>
            </a:r>
            <a:r>
              <a:rPr lang="es-ES" sz="2800" spc="-1" dirty="0" err="1">
                <a:solidFill>
                  <a:srgbClr val="0000CC"/>
                </a:solidFill>
                <a:latin typeface="FreeSans"/>
              </a:rPr>
              <a:t>expression</a:t>
            </a:r>
            <a:r>
              <a:rPr lang="es-ES" sz="2800" spc="-1" dirty="0">
                <a:solidFill>
                  <a:srgbClr val="0000CC"/>
                </a:solidFill>
                <a:latin typeface="FreeSans"/>
              </a:rPr>
              <a:t>)</a:t>
            </a:r>
          </a:p>
          <a:p>
            <a:pPr marL="338040" indent="-338040">
              <a:lnSpc>
                <a:spcPct val="101000"/>
              </a:lnSpc>
              <a:spcBef>
                <a:spcPts val="4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118800" algn="l"/>
                <a:tab pos="576000" algn="l"/>
                <a:tab pos="1033200" algn="l"/>
                <a:tab pos="1490400" algn="l"/>
                <a:tab pos="1947600" algn="l"/>
                <a:tab pos="2404800" algn="l"/>
                <a:tab pos="2862000" algn="l"/>
                <a:tab pos="3319200" algn="l"/>
                <a:tab pos="3776400" algn="l"/>
                <a:tab pos="4233600" algn="l"/>
                <a:tab pos="4690800" algn="l"/>
                <a:tab pos="5148000" algn="l"/>
                <a:tab pos="5605200" algn="l"/>
                <a:tab pos="6062400" algn="l"/>
                <a:tab pos="6519600" algn="l"/>
                <a:tab pos="6976800" algn="l"/>
                <a:tab pos="7434000" algn="l"/>
                <a:tab pos="7891200" algn="l"/>
                <a:tab pos="8348400" algn="l"/>
                <a:tab pos="8805600" algn="l"/>
              </a:tabLst>
            </a:pPr>
            <a:r>
              <a:rPr lang="es-ES" sz="2800" spc="-1" dirty="0">
                <a:solidFill>
                  <a:srgbClr val="000000"/>
                </a:solidFill>
                <a:latin typeface="FreeSans"/>
              </a:rPr>
              <a:t>Éste asegura que el resultado de la conversión es un dato compatible. Sólo se aplica a punteros o referencias a objetos.</a:t>
            </a:r>
          </a:p>
          <a:p>
            <a:pPr marL="338040" indent="-338040">
              <a:lnSpc>
                <a:spcPct val="101000"/>
              </a:lnSpc>
              <a:spcBef>
                <a:spcPts val="4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118800" algn="l"/>
                <a:tab pos="576000" algn="l"/>
                <a:tab pos="1033200" algn="l"/>
                <a:tab pos="1490400" algn="l"/>
                <a:tab pos="1947600" algn="l"/>
                <a:tab pos="2404800" algn="l"/>
                <a:tab pos="2862000" algn="l"/>
                <a:tab pos="3319200" algn="l"/>
                <a:tab pos="3776400" algn="l"/>
                <a:tab pos="4233600" algn="l"/>
                <a:tab pos="4690800" algn="l"/>
                <a:tab pos="5148000" algn="l"/>
                <a:tab pos="5605200" algn="l"/>
                <a:tab pos="6062400" algn="l"/>
                <a:tab pos="6519600" algn="l"/>
                <a:tab pos="6976800" algn="l"/>
                <a:tab pos="7434000" algn="l"/>
                <a:tab pos="7891200" algn="l"/>
                <a:tab pos="8348400" algn="l"/>
                <a:tab pos="8805600" algn="l"/>
              </a:tabLst>
            </a:pPr>
            <a:r>
              <a:rPr lang="es-ES" sz="2800" spc="-1" dirty="0">
                <a:solidFill>
                  <a:srgbClr val="000000"/>
                </a:solidFill>
                <a:latin typeface="FreeSans"/>
              </a:rPr>
              <a:t>Cuando no hay compatibilidad:</a:t>
            </a:r>
          </a:p>
          <a:p>
            <a:pPr marL="513540" lvl="1" indent="-338040">
              <a:lnSpc>
                <a:spcPct val="101000"/>
              </a:lnSpc>
              <a:spcBef>
                <a:spcPts val="4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118800" algn="l"/>
                <a:tab pos="576000" algn="l"/>
                <a:tab pos="1033200" algn="l"/>
                <a:tab pos="1490400" algn="l"/>
                <a:tab pos="1947600" algn="l"/>
                <a:tab pos="2404800" algn="l"/>
                <a:tab pos="2862000" algn="l"/>
                <a:tab pos="3319200" algn="l"/>
                <a:tab pos="3776400" algn="l"/>
                <a:tab pos="4233600" algn="l"/>
                <a:tab pos="4690800" algn="l"/>
                <a:tab pos="5148000" algn="l"/>
                <a:tab pos="5605200" algn="l"/>
                <a:tab pos="6062400" algn="l"/>
                <a:tab pos="6519600" algn="l"/>
                <a:tab pos="6976800" algn="l"/>
                <a:tab pos="7434000" algn="l"/>
                <a:tab pos="7891200" algn="l"/>
                <a:tab pos="8348400" algn="l"/>
                <a:tab pos="8805600" algn="l"/>
              </a:tabLst>
            </a:pPr>
            <a:r>
              <a:rPr lang="es-ES" sz="2600" spc="-1" dirty="0">
                <a:solidFill>
                  <a:srgbClr val="000000"/>
                </a:solidFill>
                <a:latin typeface="FreeSans"/>
              </a:rPr>
              <a:t>Retorna </a:t>
            </a:r>
            <a:r>
              <a:rPr lang="es-ES" sz="2600" spc="-1" dirty="0" err="1">
                <a:solidFill>
                  <a:srgbClr val="000000"/>
                </a:solidFill>
                <a:latin typeface="FreeSans"/>
              </a:rPr>
              <a:t>null</a:t>
            </a:r>
            <a:r>
              <a:rPr lang="es-ES" sz="2600" spc="-1" dirty="0">
                <a:solidFill>
                  <a:srgbClr val="000000"/>
                </a:solidFill>
                <a:latin typeface="FreeSans"/>
              </a:rPr>
              <a:t> cuando el </a:t>
            </a:r>
            <a:r>
              <a:rPr lang="es-ES" sz="2600" spc="-1" dirty="0" err="1">
                <a:solidFill>
                  <a:srgbClr val="000000"/>
                </a:solidFill>
                <a:latin typeface="FreeSans"/>
              </a:rPr>
              <a:t>new_type</a:t>
            </a:r>
            <a:r>
              <a:rPr lang="es-ES" sz="2600" spc="-1" dirty="0">
                <a:solidFill>
                  <a:srgbClr val="000000"/>
                </a:solidFill>
                <a:latin typeface="FreeSans"/>
              </a:rPr>
              <a:t> es puntero</a:t>
            </a:r>
          </a:p>
          <a:p>
            <a:pPr marL="513540" lvl="1" indent="-338040">
              <a:lnSpc>
                <a:spcPct val="101000"/>
              </a:lnSpc>
              <a:spcBef>
                <a:spcPts val="4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118800" algn="l"/>
                <a:tab pos="576000" algn="l"/>
                <a:tab pos="1033200" algn="l"/>
                <a:tab pos="1490400" algn="l"/>
                <a:tab pos="1947600" algn="l"/>
                <a:tab pos="2404800" algn="l"/>
                <a:tab pos="2862000" algn="l"/>
                <a:tab pos="3319200" algn="l"/>
                <a:tab pos="3776400" algn="l"/>
                <a:tab pos="4233600" algn="l"/>
                <a:tab pos="4690800" algn="l"/>
                <a:tab pos="5148000" algn="l"/>
                <a:tab pos="5605200" algn="l"/>
                <a:tab pos="6062400" algn="l"/>
                <a:tab pos="6519600" algn="l"/>
                <a:tab pos="6976800" algn="l"/>
                <a:tab pos="7434000" algn="l"/>
                <a:tab pos="7891200" algn="l"/>
                <a:tab pos="8348400" algn="l"/>
                <a:tab pos="8805600" algn="l"/>
              </a:tabLst>
            </a:pPr>
            <a:r>
              <a:rPr lang="es-ES" sz="2600" spc="-1" dirty="0">
                <a:solidFill>
                  <a:srgbClr val="000000"/>
                </a:solidFill>
                <a:latin typeface="FreeSans"/>
              </a:rPr>
              <a:t>Lanza una excepción cuando </a:t>
            </a:r>
            <a:r>
              <a:rPr lang="es-ES" sz="2600" spc="-1" dirty="0" err="1">
                <a:solidFill>
                  <a:srgbClr val="000000"/>
                </a:solidFill>
                <a:latin typeface="FreeSans"/>
              </a:rPr>
              <a:t>new_type</a:t>
            </a:r>
            <a:r>
              <a:rPr lang="es-ES" sz="2600" spc="-1" dirty="0">
                <a:solidFill>
                  <a:srgbClr val="000000"/>
                </a:solidFill>
                <a:latin typeface="FreeSans"/>
              </a:rPr>
              <a:t> es referencia</a:t>
            </a:r>
          </a:p>
          <a:p>
            <a:pPr marL="0" indent="0">
              <a:lnSpc>
                <a:spcPct val="101000"/>
              </a:lnSpc>
              <a:spcBef>
                <a:spcPts val="400"/>
              </a:spcBef>
              <a:buClr>
                <a:srgbClr val="3333CC"/>
              </a:buClr>
              <a:buSzPct val="60000"/>
              <a:buNone/>
              <a:tabLst>
                <a:tab pos="118800" algn="l"/>
                <a:tab pos="576000" algn="l"/>
                <a:tab pos="1033200" algn="l"/>
                <a:tab pos="1490400" algn="l"/>
                <a:tab pos="1947600" algn="l"/>
                <a:tab pos="2404800" algn="l"/>
                <a:tab pos="2862000" algn="l"/>
                <a:tab pos="3319200" algn="l"/>
                <a:tab pos="3776400" algn="l"/>
                <a:tab pos="4233600" algn="l"/>
                <a:tab pos="4690800" algn="l"/>
                <a:tab pos="5148000" algn="l"/>
                <a:tab pos="5605200" algn="l"/>
                <a:tab pos="6062400" algn="l"/>
                <a:tab pos="6519600" algn="l"/>
                <a:tab pos="6976800" algn="l"/>
                <a:tab pos="7434000" algn="l"/>
                <a:tab pos="7891200" algn="l"/>
                <a:tab pos="8348400" algn="l"/>
                <a:tab pos="8805600" algn="l"/>
              </a:tabLst>
            </a:pPr>
            <a:r>
              <a:rPr lang="es-ES" sz="2800" spc="-1" dirty="0" err="1">
                <a:solidFill>
                  <a:srgbClr val="0000CC"/>
                </a:solidFill>
                <a:latin typeface="FreeSans"/>
              </a:rPr>
              <a:t>Static_cast</a:t>
            </a:r>
            <a:r>
              <a:rPr lang="es-ES" sz="2800" spc="-1" dirty="0">
                <a:solidFill>
                  <a:srgbClr val="0000CC"/>
                </a:solidFill>
                <a:latin typeface="FreeSans"/>
              </a:rPr>
              <a:t> &lt;</a:t>
            </a:r>
            <a:r>
              <a:rPr lang="es-ES" sz="2800" spc="-1" dirty="0" err="1">
                <a:solidFill>
                  <a:srgbClr val="0000CC"/>
                </a:solidFill>
                <a:latin typeface="FreeSans"/>
              </a:rPr>
              <a:t>new_type</a:t>
            </a:r>
            <a:r>
              <a:rPr lang="es-ES" sz="2800" spc="-1" dirty="0">
                <a:solidFill>
                  <a:srgbClr val="0000CC"/>
                </a:solidFill>
                <a:latin typeface="FreeSans"/>
              </a:rPr>
              <a:t>&gt; (</a:t>
            </a:r>
            <a:r>
              <a:rPr lang="es-ES" sz="2800" spc="-1" dirty="0" err="1">
                <a:solidFill>
                  <a:srgbClr val="0000CC"/>
                </a:solidFill>
                <a:latin typeface="FreeSans"/>
              </a:rPr>
              <a:t>expression</a:t>
            </a:r>
            <a:r>
              <a:rPr lang="es-ES" sz="2800" spc="-1" dirty="0">
                <a:solidFill>
                  <a:srgbClr val="0000CC"/>
                </a:solidFill>
                <a:latin typeface="FreeSans"/>
              </a:rPr>
              <a:t>)</a:t>
            </a:r>
          </a:p>
          <a:p>
            <a:pPr marL="338040" indent="-338040">
              <a:lnSpc>
                <a:spcPct val="101000"/>
              </a:lnSpc>
              <a:spcBef>
                <a:spcPts val="4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118800" algn="l"/>
                <a:tab pos="576000" algn="l"/>
                <a:tab pos="1033200" algn="l"/>
                <a:tab pos="1490400" algn="l"/>
                <a:tab pos="1947600" algn="l"/>
                <a:tab pos="2404800" algn="l"/>
                <a:tab pos="2862000" algn="l"/>
                <a:tab pos="3319200" algn="l"/>
                <a:tab pos="3776400" algn="l"/>
                <a:tab pos="4233600" algn="l"/>
                <a:tab pos="4690800" algn="l"/>
                <a:tab pos="5148000" algn="l"/>
                <a:tab pos="5605200" algn="l"/>
                <a:tab pos="6062400" algn="l"/>
                <a:tab pos="6519600" algn="l"/>
                <a:tab pos="6976800" algn="l"/>
                <a:tab pos="7434000" algn="l"/>
                <a:tab pos="7891200" algn="l"/>
                <a:tab pos="8348400" algn="l"/>
                <a:tab pos="8805600" algn="l"/>
              </a:tabLst>
            </a:pPr>
            <a:r>
              <a:rPr lang="es-ES" sz="2800" spc="-1" dirty="0">
                <a:solidFill>
                  <a:srgbClr val="000000"/>
                </a:solidFill>
                <a:latin typeface="FreeSans"/>
              </a:rPr>
              <a:t>Éste reemplaza el estilo función de C++.</a:t>
            </a:r>
          </a:p>
          <a:p>
            <a:pPr marL="338040" indent="-338040">
              <a:lnSpc>
                <a:spcPct val="101000"/>
              </a:lnSpc>
              <a:spcBef>
                <a:spcPts val="4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118800" algn="l"/>
                <a:tab pos="576000" algn="l"/>
                <a:tab pos="1033200" algn="l"/>
                <a:tab pos="1490400" algn="l"/>
                <a:tab pos="1947600" algn="l"/>
                <a:tab pos="2404800" algn="l"/>
                <a:tab pos="2862000" algn="l"/>
                <a:tab pos="3319200" algn="l"/>
                <a:tab pos="3776400" algn="l"/>
                <a:tab pos="4233600" algn="l"/>
                <a:tab pos="4690800" algn="l"/>
                <a:tab pos="5148000" algn="l"/>
                <a:tab pos="5605200" algn="l"/>
                <a:tab pos="6062400" algn="l"/>
                <a:tab pos="6519600" algn="l"/>
                <a:tab pos="6976800" algn="l"/>
                <a:tab pos="7434000" algn="l"/>
                <a:tab pos="7891200" algn="l"/>
                <a:tab pos="8348400" algn="l"/>
                <a:tab pos="8805600" algn="l"/>
              </a:tabLst>
            </a:pPr>
            <a:r>
              <a:rPr lang="es-ES" sz="2800" spc="-1" dirty="0">
                <a:solidFill>
                  <a:srgbClr val="000000"/>
                </a:solidFill>
                <a:latin typeface="FreeSans"/>
              </a:rPr>
              <a:t>No se garantiza compatibilidad entre los tipos de datos. Es más rápido que </a:t>
            </a:r>
            <a:r>
              <a:rPr lang="es-ES" sz="2800" spc="-1" dirty="0" err="1">
                <a:solidFill>
                  <a:srgbClr val="000000"/>
                </a:solidFill>
                <a:latin typeface="FreeSans"/>
              </a:rPr>
              <a:t>Dynamic_cast</a:t>
            </a:r>
            <a:r>
              <a:rPr lang="es-ES" sz="2800" spc="-1" dirty="0">
                <a:solidFill>
                  <a:srgbClr val="000000"/>
                </a:solidFill>
                <a:latin typeface="FreeSans"/>
              </a:rPr>
              <a:t>.</a:t>
            </a:r>
          </a:p>
          <a:p>
            <a:pPr marL="338040" indent="-338040">
              <a:lnSpc>
                <a:spcPct val="101000"/>
              </a:lnSpc>
              <a:spcBef>
                <a:spcPts val="400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pos="118800" algn="l"/>
                <a:tab pos="576000" algn="l"/>
                <a:tab pos="1033200" algn="l"/>
                <a:tab pos="1490400" algn="l"/>
                <a:tab pos="1947600" algn="l"/>
                <a:tab pos="2404800" algn="l"/>
                <a:tab pos="2862000" algn="l"/>
                <a:tab pos="3319200" algn="l"/>
                <a:tab pos="3776400" algn="l"/>
                <a:tab pos="4233600" algn="l"/>
                <a:tab pos="4690800" algn="l"/>
                <a:tab pos="5148000" algn="l"/>
                <a:tab pos="5605200" algn="l"/>
                <a:tab pos="6062400" algn="l"/>
                <a:tab pos="6519600" algn="l"/>
                <a:tab pos="6976800" algn="l"/>
                <a:tab pos="7434000" algn="l"/>
                <a:tab pos="7891200" algn="l"/>
                <a:tab pos="8348400" algn="l"/>
                <a:tab pos="8805600" algn="l"/>
              </a:tabLst>
            </a:pPr>
            <a:r>
              <a:rPr lang="es-ES" sz="2800" spc="-1" dirty="0">
                <a:solidFill>
                  <a:srgbClr val="000000"/>
                </a:solidFill>
                <a:latin typeface="FreeSans"/>
              </a:rPr>
              <a:t>Ejemplos...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7F125-E20B-A06F-4247-C9F7733C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F1ABD-0FBA-BEE9-76D6-F0ABA454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29</a:t>
            </a:fld>
            <a:endParaRPr lang="es-ES_trad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38A386-0F3A-D2E4-FBB3-4CDE55B283DD}"/>
              </a:ext>
            </a:extLst>
          </p:cNvPr>
          <p:cNvSpPr txBox="1"/>
          <p:nvPr/>
        </p:nvSpPr>
        <p:spPr>
          <a:xfrm>
            <a:off x="7529986" y="5468326"/>
            <a:ext cx="4315800" cy="888024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2400" b="0" i="1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C++ no hay equivalente directo a </a:t>
            </a:r>
            <a:r>
              <a:rPr lang="es-ES" sz="2400" b="0" i="1" strike="noStrike" spc="-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instanceof</a:t>
            </a:r>
            <a:r>
              <a:rPr lang="es-ES" sz="2400" b="0" i="1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java  </a:t>
            </a:r>
          </a:p>
        </p:txBody>
      </p:sp>
    </p:spTree>
    <p:extLst>
      <p:ext uri="{BB962C8B-B14F-4D97-AF65-F5344CB8AC3E}">
        <p14:creationId xmlns:p14="http://schemas.microsoft.com/office/powerpoint/2010/main" val="55576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1EFF2-F83D-8B1D-156F-21345033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</a:t>
            </a:r>
            <a:r>
              <a:rPr lang="es-ES" dirty="0" err="1"/>
              <a:t>CMotor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44531-63CB-6CC8-378E-99F6C1263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La definición de la clase </a:t>
            </a:r>
            <a:r>
              <a:rPr lang="es-ES" dirty="0" err="1"/>
              <a:t>CMotor</a:t>
            </a:r>
            <a:r>
              <a:rPr lang="es-ES" dirty="0"/>
              <a:t>:</a:t>
            </a:r>
          </a:p>
          <a:p>
            <a:pPr marL="1080000" indent="0">
              <a:buNone/>
            </a:pP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CMotor</a:t>
            </a:r>
            <a:r>
              <a:rPr lang="es-ES" dirty="0"/>
              <a:t> {</a:t>
            </a:r>
          </a:p>
          <a:p>
            <a:pPr marL="1080000" indent="0">
              <a:buNone/>
            </a:pPr>
            <a:r>
              <a:rPr lang="es-ES" dirty="0" err="1"/>
              <a:t>public</a:t>
            </a:r>
            <a:r>
              <a:rPr lang="es-ES" dirty="0"/>
              <a:t>:</a:t>
            </a:r>
          </a:p>
          <a:p>
            <a:pPr marL="1080000" indent="0">
              <a:buNone/>
            </a:pPr>
            <a:r>
              <a:rPr lang="es-ES" dirty="0"/>
              <a:t>  </a:t>
            </a:r>
            <a:r>
              <a:rPr lang="es-ES" dirty="0" err="1"/>
              <a:t>CMotor</a:t>
            </a:r>
            <a:r>
              <a:rPr lang="es-ES" dirty="0"/>
              <a:t>() { }</a:t>
            </a:r>
          </a:p>
          <a:p>
            <a:pPr marL="1080000" indent="0">
              <a:buNone/>
            </a:pPr>
            <a:r>
              <a:rPr lang="es-ES" dirty="0"/>
              <a:t>  </a:t>
            </a:r>
            <a:r>
              <a:rPr lang="es-ES" dirty="0" err="1"/>
              <a:t>CMotor</a:t>
            </a:r>
            <a:r>
              <a:rPr lang="es-ES" dirty="0"/>
              <a:t>(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 &amp; id );</a:t>
            </a:r>
          </a:p>
          <a:p>
            <a:pPr marL="1080000" indent="0">
              <a:buNone/>
            </a:pPr>
            <a:r>
              <a:rPr lang="es-ES" dirty="0"/>
              <a:t> 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get_ID</a:t>
            </a:r>
            <a:r>
              <a:rPr lang="es-ES" dirty="0"/>
              <a:t>() </a:t>
            </a:r>
            <a:r>
              <a:rPr lang="es-ES" dirty="0" err="1"/>
              <a:t>const</a:t>
            </a:r>
            <a:r>
              <a:rPr lang="es-ES" dirty="0"/>
              <a:t>;</a:t>
            </a:r>
          </a:p>
          <a:p>
            <a:pPr marL="1080000" indent="0">
              <a:buNone/>
            </a:pPr>
            <a:r>
              <a:rPr lang="es-ES" dirty="0"/>
              <a:t> 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set_ID</a:t>
            </a:r>
            <a:r>
              <a:rPr lang="es-ES" dirty="0"/>
              <a:t>(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 &amp; s);</a:t>
            </a:r>
          </a:p>
          <a:p>
            <a:pPr marL="1080000" indent="0">
              <a:buNone/>
            </a:pPr>
            <a:r>
              <a:rPr lang="es-ES" dirty="0"/>
              <a:t>  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Display</a:t>
            </a:r>
            <a:r>
              <a:rPr lang="es-ES" dirty="0"/>
              <a:t>() </a:t>
            </a:r>
            <a:r>
              <a:rPr lang="es-ES" dirty="0" err="1"/>
              <a:t>const</a:t>
            </a:r>
            <a:r>
              <a:rPr lang="es-ES" dirty="0"/>
              <a:t>;</a:t>
            </a:r>
          </a:p>
          <a:p>
            <a:pPr marL="1080000" indent="0">
              <a:buNone/>
            </a:pPr>
            <a:r>
              <a:rPr lang="es-ES" dirty="0"/>
              <a:t>  </a:t>
            </a:r>
            <a:r>
              <a:rPr lang="es-ES" dirty="0" err="1"/>
              <a:t>void</a:t>
            </a:r>
            <a:r>
              <a:rPr lang="es-ES" dirty="0"/>
              <a:t> Input();</a:t>
            </a:r>
          </a:p>
          <a:p>
            <a:pPr marL="1080000" indent="0">
              <a:buNone/>
            </a:pPr>
            <a:endParaRPr lang="es-ES" dirty="0"/>
          </a:p>
          <a:p>
            <a:pPr marL="1080000" indent="0">
              <a:buNone/>
            </a:pPr>
            <a:r>
              <a:rPr lang="es-ES" dirty="0" err="1"/>
              <a:t>private</a:t>
            </a:r>
            <a:r>
              <a:rPr lang="es-ES" dirty="0"/>
              <a:t>:</a:t>
            </a:r>
          </a:p>
          <a:p>
            <a:pPr marL="1080000" indent="0">
              <a:buNone/>
            </a:pPr>
            <a:r>
              <a:rPr lang="es-ES" dirty="0"/>
              <a:t>	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m_sID</a:t>
            </a:r>
            <a:r>
              <a:rPr lang="es-ES" dirty="0"/>
              <a:t>;</a:t>
            </a:r>
          </a:p>
          <a:p>
            <a:pPr marL="1080000" indent="0">
              <a:buNone/>
            </a:pPr>
            <a:r>
              <a:rPr lang="es-ES" dirty="0"/>
              <a:t>};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2D3EC-2FD5-D6C1-1DC3-0B9B48C9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DB1C5-9167-0A74-2E6E-BC86277F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83095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4222-30F1-E182-9CE4-846FD4C9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162903"/>
            <a:ext cx="11042373" cy="866844"/>
          </a:xfrm>
        </p:spPr>
        <p:txBody>
          <a:bodyPr/>
          <a:lstStyle/>
          <a:p>
            <a:r>
              <a:rPr lang="es-ES" dirty="0"/>
              <a:t>Ejemplos de </a:t>
            </a:r>
            <a:r>
              <a:rPr lang="es-ES" dirty="0" err="1"/>
              <a:t>static</a:t>
            </a:r>
            <a:r>
              <a:rPr lang="es-ES" dirty="0"/>
              <a:t>_ y </a:t>
            </a:r>
            <a:r>
              <a:rPr lang="es-ES" dirty="0" err="1"/>
              <a:t>dynamic_cast</a:t>
            </a:r>
            <a:endParaRPr lang="es-ES_tradn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55CC21-2503-3D25-0AD9-F8B13364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108882"/>
            <a:ext cx="11042373" cy="152881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448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1" spc="-1" dirty="0" err="1">
                <a:solidFill>
                  <a:srgbClr val="0000CC"/>
                </a:solidFill>
                <a:latin typeface="Courier New"/>
              </a:rPr>
              <a:t>static_cast</a:t>
            </a:r>
            <a:endParaRPr lang="es-ES" sz="2000" spc="-1" dirty="0">
              <a:solidFill>
                <a:srgbClr val="000000"/>
              </a:solidFill>
              <a:latin typeface="Times New Roman"/>
            </a:endParaRPr>
          </a:p>
          <a:p>
            <a:pPr marL="0" indent="0">
              <a:lnSpc>
                <a:spcPct val="90000"/>
              </a:lnSpc>
              <a:spcBef>
                <a:spcPts val="448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1" spc="-1" dirty="0">
                <a:solidFill>
                  <a:srgbClr val="000000"/>
                </a:solidFill>
                <a:latin typeface="Courier New"/>
              </a:rPr>
              <a:t>int w = </a:t>
            </a:r>
            <a:r>
              <a:rPr lang="en-GB" sz="2000" b="1" spc="-1" dirty="0" err="1">
                <a:solidFill>
                  <a:srgbClr val="000000"/>
                </a:solidFill>
                <a:latin typeface="Courier New"/>
              </a:rPr>
              <a:t>static_cast</a:t>
            </a:r>
            <a:r>
              <a:rPr lang="en-GB" sz="2000" b="1" spc="-1" dirty="0">
                <a:solidFill>
                  <a:srgbClr val="000000"/>
                </a:solidFill>
                <a:latin typeface="Courier New"/>
              </a:rPr>
              <a:t>&lt;int&gt;(3.5);</a:t>
            </a:r>
            <a:endParaRPr lang="es-ES" sz="2000" spc="-1" dirty="0">
              <a:solidFill>
                <a:srgbClr val="000000"/>
              </a:solidFill>
              <a:latin typeface="Times New Roman"/>
            </a:endParaRPr>
          </a:p>
          <a:p>
            <a:pPr marL="0" indent="0">
              <a:lnSpc>
                <a:spcPct val="90000"/>
              </a:lnSpc>
              <a:spcBef>
                <a:spcPts val="448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1" spc="-1" dirty="0">
                <a:solidFill>
                  <a:srgbClr val="000000"/>
                </a:solidFill>
                <a:latin typeface="Courier New"/>
              </a:rPr>
              <a:t>bool </a:t>
            </a:r>
            <a:r>
              <a:rPr lang="en-GB" sz="2000" b="1" spc="-1" dirty="0" err="1">
                <a:solidFill>
                  <a:srgbClr val="000000"/>
                </a:solidFill>
                <a:latin typeface="Courier New"/>
              </a:rPr>
              <a:t>isOK</a:t>
            </a:r>
            <a:r>
              <a:rPr lang="en-GB" sz="2000" b="1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2000" b="1" spc="-1" dirty="0" err="1">
                <a:solidFill>
                  <a:srgbClr val="000000"/>
                </a:solidFill>
                <a:latin typeface="Courier New"/>
              </a:rPr>
              <a:t>static_cast</a:t>
            </a:r>
            <a:r>
              <a:rPr lang="en-GB" sz="2000" b="1" spc="-1" dirty="0">
                <a:solidFill>
                  <a:srgbClr val="000000"/>
                </a:solidFill>
                <a:latin typeface="Courier New"/>
              </a:rPr>
              <a:t>&lt;bool&gt;(1); </a:t>
            </a:r>
            <a:endParaRPr lang="es-ES" sz="2000" spc="-1" dirty="0">
              <a:solidFill>
                <a:srgbClr val="000000"/>
              </a:solidFill>
              <a:latin typeface="Times New Roman"/>
            </a:endParaRPr>
          </a:p>
          <a:p>
            <a:pPr marL="0" indent="0">
              <a:lnSpc>
                <a:spcPct val="90000"/>
              </a:lnSpc>
              <a:spcBef>
                <a:spcPts val="448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 b="1" spc="-1" dirty="0">
                <a:solidFill>
                  <a:srgbClr val="000000"/>
                </a:solidFill>
                <a:latin typeface="Courier New"/>
              </a:rPr>
              <a:t>char </a:t>
            </a:r>
            <a:r>
              <a:rPr lang="en-GB" sz="2000" b="1" spc="-1" dirty="0" err="1">
                <a:solidFill>
                  <a:srgbClr val="000000"/>
                </a:solidFill>
                <a:latin typeface="Courier New"/>
              </a:rPr>
              <a:t>ch</a:t>
            </a:r>
            <a:r>
              <a:rPr lang="en-GB" sz="2000" b="1" spc="-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GB" sz="2000" b="1" spc="-1" dirty="0" err="1">
                <a:solidFill>
                  <a:srgbClr val="000000"/>
                </a:solidFill>
                <a:latin typeface="Courier New"/>
              </a:rPr>
              <a:t>static_cast</a:t>
            </a:r>
            <a:r>
              <a:rPr lang="en-GB" sz="2000" b="1" spc="-1" dirty="0">
                <a:solidFill>
                  <a:srgbClr val="000000"/>
                </a:solidFill>
                <a:latin typeface="Courier New"/>
              </a:rPr>
              <a:t>&lt;char&gt;(86);</a:t>
            </a:r>
            <a:endParaRPr lang="es-ES_tradnl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5AD64-CD34-A12D-FDA8-DD5BF186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AE986-9886-3018-7180-C9D79446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30</a:t>
            </a:fld>
            <a:endParaRPr lang="es-ES_tradnl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FC42C97-7C81-A2D9-3B08-0F35AB4B08E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165" y="2760785"/>
            <a:ext cx="11042373" cy="356826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448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 spc="-1" dirty="0" err="1">
                <a:solidFill>
                  <a:srgbClr val="0000CC"/>
                </a:solidFill>
                <a:latin typeface="Courier New"/>
                <a:ea typeface="Arial"/>
              </a:rPr>
              <a:t>dynamic_cast</a:t>
            </a:r>
            <a:endParaRPr lang="es-ES" spc="-1" dirty="0">
              <a:solidFill>
                <a:srgbClr val="000000"/>
              </a:solidFill>
              <a:latin typeface="Times New Roman"/>
            </a:endParaRPr>
          </a:p>
          <a:p>
            <a:pPr marL="0" indent="0">
              <a:lnSpc>
                <a:spcPct val="90000"/>
              </a:lnSpc>
              <a:spcBef>
                <a:spcPts val="448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 spc="-1" dirty="0">
                <a:solidFill>
                  <a:srgbClr val="000000"/>
                </a:solidFill>
                <a:latin typeface="Courier New"/>
                <a:ea typeface="Arial"/>
              </a:rPr>
              <a:t>class </a:t>
            </a:r>
            <a:r>
              <a:rPr lang="en-GB" b="1" spc="-1" dirty="0" err="1">
                <a:solidFill>
                  <a:srgbClr val="000000"/>
                </a:solidFill>
                <a:latin typeface="Courier New"/>
                <a:ea typeface="Arial"/>
              </a:rPr>
              <a:t>CBase</a:t>
            </a:r>
            <a:r>
              <a:rPr lang="en-GB" b="1" spc="-1" dirty="0">
                <a:solidFill>
                  <a:srgbClr val="000000"/>
                </a:solidFill>
                <a:latin typeface="Courier New"/>
                <a:ea typeface="Arial"/>
              </a:rPr>
              <a:t> { };</a:t>
            </a:r>
            <a:endParaRPr lang="es-ES" spc="-1" dirty="0">
              <a:solidFill>
                <a:srgbClr val="000000"/>
              </a:solidFill>
              <a:latin typeface="Times New Roman"/>
            </a:endParaRPr>
          </a:p>
          <a:p>
            <a:pPr marL="0" indent="0">
              <a:lnSpc>
                <a:spcPct val="90000"/>
              </a:lnSpc>
              <a:spcBef>
                <a:spcPts val="448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 spc="-1" dirty="0">
                <a:solidFill>
                  <a:srgbClr val="000000"/>
                </a:solidFill>
                <a:latin typeface="Courier New"/>
                <a:ea typeface="Arial"/>
              </a:rPr>
              <a:t>class </a:t>
            </a:r>
            <a:r>
              <a:rPr lang="en-GB" b="1" spc="-1" dirty="0" err="1">
                <a:solidFill>
                  <a:srgbClr val="000000"/>
                </a:solidFill>
                <a:latin typeface="Courier New"/>
                <a:ea typeface="Arial"/>
              </a:rPr>
              <a:t>CDerived</a:t>
            </a:r>
            <a:r>
              <a:rPr lang="en-GB" b="1" spc="-1" dirty="0">
                <a:solidFill>
                  <a:srgbClr val="000000"/>
                </a:solidFill>
                <a:latin typeface="Courier New"/>
                <a:ea typeface="Arial"/>
              </a:rPr>
              <a:t>: public </a:t>
            </a:r>
            <a:r>
              <a:rPr lang="en-GB" b="1" spc="-1" dirty="0" err="1">
                <a:solidFill>
                  <a:srgbClr val="000000"/>
                </a:solidFill>
                <a:latin typeface="Courier New"/>
                <a:ea typeface="Arial"/>
              </a:rPr>
              <a:t>CBase</a:t>
            </a:r>
            <a:r>
              <a:rPr lang="en-GB" b="1" spc="-1" dirty="0">
                <a:solidFill>
                  <a:srgbClr val="000000"/>
                </a:solidFill>
                <a:latin typeface="Courier New"/>
                <a:ea typeface="Arial"/>
              </a:rPr>
              <a:t> { };</a:t>
            </a:r>
            <a:endParaRPr lang="es-ES" spc="-1" dirty="0">
              <a:solidFill>
                <a:srgbClr val="000000"/>
              </a:solidFill>
              <a:latin typeface="Times New Roman"/>
            </a:endParaRPr>
          </a:p>
          <a:p>
            <a:pPr marL="0" indent="0">
              <a:lnSpc>
                <a:spcPct val="90000"/>
              </a:lnSpc>
              <a:spcBef>
                <a:spcPts val="448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 spc="-1" dirty="0" err="1">
                <a:solidFill>
                  <a:srgbClr val="000000"/>
                </a:solidFill>
                <a:latin typeface="Courier New"/>
                <a:ea typeface="Arial"/>
              </a:rPr>
              <a:t>CBase</a:t>
            </a:r>
            <a:r>
              <a:rPr lang="en-GB" b="1" spc="-1" dirty="0">
                <a:solidFill>
                  <a:srgbClr val="000000"/>
                </a:solidFill>
                <a:latin typeface="Courier New"/>
                <a:ea typeface="Arial"/>
              </a:rPr>
              <a:t> b; </a:t>
            </a:r>
            <a:r>
              <a:rPr lang="en-GB" b="1" spc="-1" dirty="0" err="1">
                <a:solidFill>
                  <a:srgbClr val="000000"/>
                </a:solidFill>
                <a:latin typeface="Courier New"/>
                <a:ea typeface="Arial"/>
              </a:rPr>
              <a:t>CBase</a:t>
            </a:r>
            <a:r>
              <a:rPr lang="en-GB" b="1" spc="-1" dirty="0">
                <a:solidFill>
                  <a:srgbClr val="000000"/>
                </a:solidFill>
                <a:latin typeface="Courier New"/>
                <a:ea typeface="Arial"/>
              </a:rPr>
              <a:t>* </a:t>
            </a:r>
            <a:r>
              <a:rPr lang="en-GB" b="1" spc="-1" dirty="0">
                <a:solidFill>
                  <a:srgbClr val="0000CC"/>
                </a:solidFill>
                <a:latin typeface="Courier New"/>
                <a:ea typeface="Arial"/>
              </a:rPr>
              <a:t>pb</a:t>
            </a:r>
            <a:r>
              <a:rPr lang="en-GB" b="1" spc="-1" dirty="0">
                <a:solidFill>
                  <a:srgbClr val="000000"/>
                </a:solidFill>
                <a:latin typeface="Courier New"/>
                <a:ea typeface="Arial"/>
              </a:rPr>
              <a:t>;</a:t>
            </a:r>
            <a:endParaRPr lang="es-ES" spc="-1" dirty="0">
              <a:solidFill>
                <a:srgbClr val="000000"/>
              </a:solidFill>
              <a:latin typeface="Times New Roman"/>
            </a:endParaRPr>
          </a:p>
          <a:p>
            <a:pPr marL="0" indent="0">
              <a:lnSpc>
                <a:spcPct val="90000"/>
              </a:lnSpc>
              <a:spcBef>
                <a:spcPts val="448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 spc="-1" dirty="0" err="1">
                <a:solidFill>
                  <a:srgbClr val="000000"/>
                </a:solidFill>
                <a:latin typeface="Courier New"/>
                <a:ea typeface="Arial"/>
              </a:rPr>
              <a:t>CDerived</a:t>
            </a:r>
            <a:r>
              <a:rPr lang="en-GB" b="1" spc="-1" dirty="0">
                <a:solidFill>
                  <a:srgbClr val="000000"/>
                </a:solidFill>
                <a:latin typeface="Courier New"/>
                <a:ea typeface="Arial"/>
              </a:rPr>
              <a:t> d; </a:t>
            </a:r>
            <a:r>
              <a:rPr lang="en-GB" b="1" spc="-1" dirty="0" err="1">
                <a:solidFill>
                  <a:srgbClr val="000000"/>
                </a:solidFill>
                <a:latin typeface="Courier New"/>
                <a:ea typeface="Arial"/>
              </a:rPr>
              <a:t>CDerived</a:t>
            </a:r>
            <a:r>
              <a:rPr lang="en-GB" b="1" spc="-1" dirty="0">
                <a:solidFill>
                  <a:srgbClr val="000000"/>
                </a:solidFill>
                <a:latin typeface="Courier New"/>
                <a:ea typeface="Arial"/>
              </a:rPr>
              <a:t>* pd;</a:t>
            </a:r>
            <a:endParaRPr lang="es-ES" spc="-1" dirty="0">
              <a:solidFill>
                <a:srgbClr val="000000"/>
              </a:solidFill>
              <a:latin typeface="Times New Roman"/>
            </a:endParaRPr>
          </a:p>
          <a:p>
            <a:pPr marL="0" indent="0">
              <a:lnSpc>
                <a:spcPct val="90000"/>
              </a:lnSpc>
              <a:spcBef>
                <a:spcPts val="448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s-ES" spc="-1" dirty="0">
              <a:solidFill>
                <a:srgbClr val="000000"/>
              </a:solidFill>
              <a:latin typeface="Times New Roman"/>
            </a:endParaRPr>
          </a:p>
          <a:p>
            <a:pPr marL="0" indent="0">
              <a:lnSpc>
                <a:spcPct val="90000"/>
              </a:lnSpc>
              <a:spcBef>
                <a:spcPts val="448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 spc="-1" dirty="0">
                <a:solidFill>
                  <a:srgbClr val="0000CC"/>
                </a:solidFill>
                <a:latin typeface="Courier New"/>
                <a:ea typeface="Arial"/>
              </a:rPr>
              <a:t>pb</a:t>
            </a:r>
            <a:r>
              <a:rPr lang="en-GB" b="1" spc="-1" dirty="0">
                <a:solidFill>
                  <a:srgbClr val="000000"/>
                </a:solidFill>
                <a:latin typeface="Courier New"/>
                <a:ea typeface="Arial"/>
              </a:rPr>
              <a:t> = </a:t>
            </a:r>
            <a:r>
              <a:rPr lang="en-GB" b="1" spc="-1" dirty="0" err="1">
                <a:solidFill>
                  <a:srgbClr val="000000"/>
                </a:solidFill>
                <a:latin typeface="Courier New"/>
                <a:ea typeface="Arial"/>
              </a:rPr>
              <a:t>dynamic_cast</a:t>
            </a:r>
            <a:r>
              <a:rPr lang="en-GB" b="1" spc="-1" dirty="0">
                <a:solidFill>
                  <a:srgbClr val="000000"/>
                </a:solidFill>
                <a:latin typeface="Courier New"/>
                <a:ea typeface="Arial"/>
              </a:rPr>
              <a:t>&lt;</a:t>
            </a:r>
            <a:r>
              <a:rPr lang="en-GB" b="1" spc="-1" dirty="0" err="1">
                <a:solidFill>
                  <a:srgbClr val="000000"/>
                </a:solidFill>
                <a:latin typeface="Courier New"/>
                <a:ea typeface="Arial"/>
              </a:rPr>
              <a:t>CBase</a:t>
            </a:r>
            <a:r>
              <a:rPr lang="en-GB" b="1" spc="-1" dirty="0">
                <a:solidFill>
                  <a:srgbClr val="000000"/>
                </a:solidFill>
                <a:latin typeface="Courier New"/>
                <a:ea typeface="Arial"/>
              </a:rPr>
              <a:t>*&gt;(&amp;d);    // ok: derived-to-base</a:t>
            </a:r>
            <a:endParaRPr lang="es-ES" spc="-1" dirty="0">
              <a:solidFill>
                <a:srgbClr val="000000"/>
              </a:solidFill>
              <a:latin typeface="Times New Roman"/>
            </a:endParaRPr>
          </a:p>
          <a:p>
            <a:pPr marL="0" indent="0">
              <a:lnSpc>
                <a:spcPct val="90000"/>
              </a:lnSpc>
              <a:spcBef>
                <a:spcPts val="448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 spc="-1" dirty="0">
                <a:solidFill>
                  <a:srgbClr val="000000"/>
                </a:solidFill>
                <a:latin typeface="Courier New"/>
                <a:ea typeface="Arial"/>
              </a:rPr>
              <a:t>pd = </a:t>
            </a:r>
            <a:r>
              <a:rPr lang="en-GB" b="1" spc="-1" dirty="0" err="1">
                <a:solidFill>
                  <a:srgbClr val="000000"/>
                </a:solidFill>
                <a:latin typeface="Courier New"/>
                <a:ea typeface="Arial"/>
              </a:rPr>
              <a:t>dynamic_cast</a:t>
            </a:r>
            <a:r>
              <a:rPr lang="en-GB" b="1" spc="-1" dirty="0">
                <a:solidFill>
                  <a:srgbClr val="000000"/>
                </a:solidFill>
                <a:latin typeface="Courier New"/>
                <a:ea typeface="Arial"/>
              </a:rPr>
              <a:t>&lt;</a:t>
            </a:r>
            <a:r>
              <a:rPr lang="en-GB" b="1" spc="-1" dirty="0" err="1">
                <a:solidFill>
                  <a:srgbClr val="000000"/>
                </a:solidFill>
                <a:latin typeface="Courier New"/>
                <a:ea typeface="Arial"/>
              </a:rPr>
              <a:t>CDerived</a:t>
            </a:r>
            <a:r>
              <a:rPr lang="en-GB" b="1" spc="-1" dirty="0">
                <a:solidFill>
                  <a:srgbClr val="000000"/>
                </a:solidFill>
                <a:latin typeface="Courier New"/>
                <a:ea typeface="Arial"/>
              </a:rPr>
              <a:t>*&gt;(&amp;b); // wrong: base-to-derived </a:t>
            </a:r>
            <a:endParaRPr lang="es-ES" spc="-1" dirty="0">
              <a:solidFill>
                <a:srgbClr val="000000"/>
              </a:solidFill>
              <a:latin typeface="Times New Roman"/>
            </a:endParaRPr>
          </a:p>
          <a:p>
            <a:pPr marL="0" indent="0">
              <a:lnSpc>
                <a:spcPct val="90000"/>
              </a:lnSpc>
              <a:spcBef>
                <a:spcPts val="448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b="1" spc="-1" dirty="0">
                <a:solidFill>
                  <a:srgbClr val="000000"/>
                </a:solidFill>
                <a:latin typeface="Courier New"/>
                <a:ea typeface="Arial"/>
              </a:rPr>
              <a:t>// </a:t>
            </a:r>
            <a:r>
              <a:rPr lang="en-GB" b="1" spc="-1" dirty="0" err="1">
                <a:solidFill>
                  <a:srgbClr val="000000"/>
                </a:solidFill>
                <a:latin typeface="Courier New"/>
                <a:ea typeface="Arial"/>
              </a:rPr>
              <a:t>si</a:t>
            </a:r>
            <a:r>
              <a:rPr lang="en-GB" b="1" spc="-1" dirty="0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lang="en-GB" b="1" spc="-1" dirty="0" err="1">
                <a:solidFill>
                  <a:srgbClr val="000000"/>
                </a:solidFill>
                <a:latin typeface="Courier New"/>
                <a:ea typeface="Arial"/>
              </a:rPr>
              <a:t>tipo</a:t>
            </a:r>
            <a:r>
              <a:rPr lang="en-GB" b="1" spc="-1" dirty="0">
                <a:solidFill>
                  <a:srgbClr val="000000"/>
                </a:solidFill>
                <a:latin typeface="Courier New"/>
                <a:ea typeface="Arial"/>
              </a:rPr>
              <a:t> es </a:t>
            </a:r>
            <a:r>
              <a:rPr lang="en-GB" b="1" spc="-1" dirty="0" err="1">
                <a:solidFill>
                  <a:srgbClr val="000000"/>
                </a:solidFill>
                <a:latin typeface="Courier New"/>
                <a:ea typeface="Arial"/>
              </a:rPr>
              <a:t>puntero</a:t>
            </a:r>
            <a:r>
              <a:rPr lang="en-GB" b="1" spc="-1" dirty="0">
                <a:solidFill>
                  <a:srgbClr val="000000"/>
                </a:solidFill>
                <a:latin typeface="Courier New"/>
                <a:ea typeface="Arial"/>
              </a:rPr>
              <a:t>, </a:t>
            </a:r>
            <a:r>
              <a:rPr lang="es-ES" b="1" spc="-1" dirty="0">
                <a:solidFill>
                  <a:srgbClr val="000000"/>
                </a:solidFill>
                <a:latin typeface="Courier New"/>
                <a:ea typeface="Arial"/>
              </a:rPr>
              <a:t>retorna </a:t>
            </a:r>
            <a:r>
              <a:rPr lang="es-ES" b="1" spc="-1" dirty="0" err="1">
                <a:solidFill>
                  <a:srgbClr val="000000"/>
                </a:solidFill>
                <a:latin typeface="Courier New"/>
                <a:ea typeface="Arial"/>
              </a:rPr>
              <a:t>null</a:t>
            </a:r>
            <a:r>
              <a:rPr lang="es-ES" b="1" spc="-1" dirty="0">
                <a:solidFill>
                  <a:srgbClr val="000000"/>
                </a:solidFill>
                <a:latin typeface="Courier New"/>
                <a:ea typeface="Arial"/>
              </a:rPr>
              <a:t> cuando hay incompatibilidad</a:t>
            </a:r>
            <a:endParaRPr lang="es-ES" spc="-1" dirty="0">
              <a:solidFill>
                <a:srgbClr val="000000"/>
              </a:solidFill>
              <a:latin typeface="Times New Roman"/>
            </a:endParaRPr>
          </a:p>
          <a:p>
            <a:pPr marL="0" indent="0">
              <a:lnSpc>
                <a:spcPct val="90000"/>
              </a:lnSpc>
              <a:spcBef>
                <a:spcPts val="448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s-ES" b="1" spc="-1" dirty="0">
                <a:solidFill>
                  <a:srgbClr val="000000"/>
                </a:solidFill>
                <a:latin typeface="Courier New"/>
                <a:ea typeface="Arial"/>
              </a:rPr>
              <a:t>// si tipo es referencia, se lanza una excepción ante falla</a:t>
            </a:r>
            <a:endParaRPr lang="es-ES" spc="-1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8593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2473-19F2-FEF3-FCF8-30EA7801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Otros tipos de </a:t>
            </a:r>
            <a:r>
              <a:rPr lang="es-ES_tradnl" dirty="0" err="1"/>
              <a:t>cast</a:t>
            </a:r>
            <a:r>
              <a:rPr lang="es-ES_tradnl" dirty="0"/>
              <a:t> en C+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63B705-DE6A-E70E-1DCA-3CF204762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 err="1"/>
              <a:t>reinterpret_cast</a:t>
            </a:r>
            <a:r>
              <a:rPr lang="es-ES_tradnl" dirty="0"/>
              <a:t> &lt;</a:t>
            </a:r>
            <a:r>
              <a:rPr lang="es-ES_tradnl" dirty="0" err="1"/>
              <a:t>new_type</a:t>
            </a:r>
            <a:r>
              <a:rPr lang="es-ES_tradnl" dirty="0"/>
              <a:t>&gt; (“puntero”)</a:t>
            </a:r>
          </a:p>
          <a:p>
            <a:r>
              <a:rPr lang="es-ES_tradnl" dirty="0"/>
              <a:t>Permite conversión de tipo de clases incluso no relacionadas.</a:t>
            </a:r>
          </a:p>
          <a:p>
            <a:r>
              <a:rPr lang="es-ES_tradnl" dirty="0"/>
              <a:t>Simplemente se copia el el valor binario de un puntero al otro.</a:t>
            </a:r>
          </a:p>
          <a:p>
            <a:r>
              <a:rPr lang="es-ES_tradnl" dirty="0"/>
              <a:t>No recomiendo su uso en este curso.</a:t>
            </a:r>
          </a:p>
          <a:p>
            <a:pPr marL="0" indent="0">
              <a:buNone/>
            </a:pPr>
            <a:r>
              <a:rPr lang="es-ES_tradnl" dirty="0" err="1"/>
              <a:t>const_cast</a:t>
            </a:r>
            <a:r>
              <a:rPr lang="es-ES_tradnl" dirty="0"/>
              <a:t> &lt;</a:t>
            </a:r>
            <a:r>
              <a:rPr lang="es-ES_tradnl" dirty="0" err="1"/>
              <a:t>new_type</a:t>
            </a:r>
            <a:r>
              <a:rPr lang="es-ES_tradnl" dirty="0"/>
              <a:t>&gt; (</a:t>
            </a:r>
            <a:r>
              <a:rPr lang="es-ES_tradnl" dirty="0" err="1"/>
              <a:t>expression</a:t>
            </a:r>
            <a:r>
              <a:rPr lang="es-ES_tradnl" dirty="0"/>
              <a:t>)</a:t>
            </a:r>
          </a:p>
          <a:p>
            <a:r>
              <a:rPr lang="es-ES_tradnl" dirty="0"/>
              <a:t>Se usa, por ejemplo, para pasar punteros a valores constantes a funciones que no han declaro de ese modo su argumento.</a:t>
            </a:r>
          </a:p>
          <a:p>
            <a:pPr marL="720000" indent="0">
              <a:buNone/>
            </a:pPr>
            <a:r>
              <a:rPr lang="es-ES_tradnl" sz="2400" dirty="0"/>
              <a:t>Ej. </a:t>
            </a:r>
            <a:r>
              <a:rPr lang="es-ES_tradnl" sz="2400" dirty="0" err="1"/>
              <a:t>void</a:t>
            </a:r>
            <a:r>
              <a:rPr lang="es-ES_tradnl" sz="2400" dirty="0"/>
              <a:t> </a:t>
            </a:r>
            <a:r>
              <a:rPr lang="es-ES_tradnl" sz="2400" dirty="0" err="1"/>
              <a:t>foo</a:t>
            </a:r>
            <a:r>
              <a:rPr lang="es-ES_tradnl" sz="2400" dirty="0"/>
              <a:t>(</a:t>
            </a:r>
            <a:r>
              <a:rPr lang="es-ES_tradnl" sz="2400" dirty="0" err="1"/>
              <a:t>char</a:t>
            </a:r>
            <a:r>
              <a:rPr lang="es-ES_tradnl" sz="2400" dirty="0"/>
              <a:t> * </a:t>
            </a:r>
            <a:r>
              <a:rPr lang="es-ES_tradnl" sz="2400" dirty="0" err="1"/>
              <a:t>str</a:t>
            </a:r>
            <a:r>
              <a:rPr lang="es-ES_tradnl" sz="2400" dirty="0"/>
              <a:t>) {….}.    // </a:t>
            </a:r>
            <a:r>
              <a:rPr lang="es-ES_tradnl" sz="2400" dirty="0" err="1"/>
              <a:t>str</a:t>
            </a:r>
            <a:r>
              <a:rPr lang="es-ES_tradnl" sz="2400" dirty="0"/>
              <a:t> no es tratado como constante</a:t>
            </a:r>
          </a:p>
          <a:p>
            <a:pPr marL="720000" lvl="1" indent="0">
              <a:buNone/>
            </a:pPr>
            <a:r>
              <a:rPr lang="es-ES_tradnl" sz="2000" dirty="0"/>
              <a:t>Luego tenemos: </a:t>
            </a:r>
            <a:r>
              <a:rPr lang="es-ES_tradnl" sz="2000" dirty="0" err="1"/>
              <a:t>const</a:t>
            </a:r>
            <a:r>
              <a:rPr lang="es-ES_tradnl" sz="2000" dirty="0"/>
              <a:t> </a:t>
            </a:r>
            <a:r>
              <a:rPr lang="es-ES_tradnl" sz="2000" dirty="0" err="1"/>
              <a:t>char</a:t>
            </a:r>
            <a:r>
              <a:rPr lang="es-ES_tradnl" sz="2000" dirty="0"/>
              <a:t> * </a:t>
            </a:r>
            <a:r>
              <a:rPr lang="es-ES_tradnl" sz="2000" dirty="0" err="1"/>
              <a:t>phola</a:t>
            </a:r>
            <a:r>
              <a:rPr lang="es-ES_tradnl" sz="2000" dirty="0"/>
              <a:t> =“Hola”;  // *</a:t>
            </a:r>
            <a:r>
              <a:rPr lang="es-ES_tradnl" sz="2000" dirty="0" err="1"/>
              <a:t>phola</a:t>
            </a:r>
            <a:r>
              <a:rPr lang="es-ES_tradnl" sz="2000" dirty="0"/>
              <a:t> es constante</a:t>
            </a:r>
          </a:p>
          <a:p>
            <a:pPr marL="720000" lvl="1" indent="0">
              <a:buNone/>
            </a:pPr>
            <a:r>
              <a:rPr lang="es-ES_tradnl" sz="2000" dirty="0"/>
              <a:t>                           </a:t>
            </a:r>
            <a:r>
              <a:rPr lang="es-ES_tradnl" sz="2000" dirty="0" err="1"/>
              <a:t>foo</a:t>
            </a:r>
            <a:r>
              <a:rPr lang="es-ES_tradnl" sz="2000" dirty="0"/>
              <a:t>(</a:t>
            </a:r>
            <a:r>
              <a:rPr lang="es-ES_tradnl" sz="2000" dirty="0" err="1"/>
              <a:t>const_cast</a:t>
            </a:r>
            <a:r>
              <a:rPr lang="es-ES_tradnl" sz="2000" dirty="0"/>
              <a:t>&lt;</a:t>
            </a:r>
            <a:r>
              <a:rPr lang="es-ES_tradnl" sz="2000" dirty="0" err="1"/>
              <a:t>char</a:t>
            </a:r>
            <a:r>
              <a:rPr lang="es-ES_tradnl" sz="2000" dirty="0"/>
              <a:t>*&gt; (</a:t>
            </a:r>
            <a:r>
              <a:rPr lang="es-ES_tradnl" sz="2000" dirty="0" err="1"/>
              <a:t>phola</a:t>
            </a:r>
            <a:r>
              <a:rPr lang="es-ES_tradnl" sz="2000" dirty="0"/>
              <a:t>));</a:t>
            </a:r>
          </a:p>
          <a:p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A5527-BE25-BBCC-1DDA-7A33ECCD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0A8C5-FDA9-7480-39B8-95507AAD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31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996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9CC8D-69CE-5434-27FA-D7DE3DF0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</a:t>
            </a:r>
            <a:r>
              <a:rPr lang="es-ES" dirty="0" err="1"/>
              <a:t>CElectricMotor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9886B-85BC-3A6E-61C6-52ADE4412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6" y="1231970"/>
            <a:ext cx="7036276" cy="51243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CElectricMotor</a:t>
            </a:r>
            <a:r>
              <a:rPr lang="en-GB" dirty="0"/>
              <a:t> : public </a:t>
            </a:r>
            <a:r>
              <a:rPr lang="en-GB" dirty="0" err="1"/>
              <a:t>CMotor</a:t>
            </a:r>
            <a:r>
              <a:rPr lang="en-GB" dirty="0"/>
              <a:t>  {</a:t>
            </a:r>
            <a:endParaRPr lang="es-ES" dirty="0"/>
          </a:p>
          <a:p>
            <a:pPr marL="0" indent="0">
              <a:buNone/>
            </a:pPr>
            <a:r>
              <a:rPr lang="en-GB" dirty="0"/>
              <a:t>public:</a:t>
            </a:r>
            <a:endParaRPr lang="es-ES" dirty="0"/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err="1"/>
              <a:t>CElectricMotor</a:t>
            </a:r>
            <a:r>
              <a:rPr lang="en-GB" dirty="0"/>
              <a:t>();</a:t>
            </a:r>
            <a:endParaRPr lang="es-ES" dirty="0"/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err="1"/>
              <a:t>CElectricMotor</a:t>
            </a:r>
            <a:r>
              <a:rPr lang="en-GB" dirty="0"/>
              <a:t>(</a:t>
            </a:r>
            <a:r>
              <a:rPr lang="en-GB" dirty="0" err="1"/>
              <a:t>const</a:t>
            </a:r>
            <a:r>
              <a:rPr lang="en-GB" dirty="0"/>
              <a:t> string &amp; id,  double volts);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GB" dirty="0"/>
              <a:t>  void Display() </a:t>
            </a:r>
            <a:r>
              <a:rPr lang="en-GB" dirty="0" err="1"/>
              <a:t>const</a:t>
            </a:r>
            <a:r>
              <a:rPr lang="en-GB" dirty="0"/>
              <a:t>;</a:t>
            </a:r>
            <a:endParaRPr lang="es-ES" dirty="0"/>
          </a:p>
          <a:p>
            <a:pPr marL="0" indent="0">
              <a:buNone/>
            </a:pPr>
            <a:r>
              <a:rPr lang="en-GB" dirty="0"/>
              <a:t>  void Input();</a:t>
            </a:r>
            <a:endParaRPr lang="es-ES" dirty="0"/>
          </a:p>
          <a:p>
            <a:pPr marL="0" indent="0">
              <a:buNone/>
            </a:pPr>
            <a:r>
              <a:rPr lang="en-GB" dirty="0"/>
              <a:t>  void </a:t>
            </a:r>
            <a:r>
              <a:rPr lang="en-GB" dirty="0" err="1"/>
              <a:t>set_Voltage</a:t>
            </a:r>
            <a:r>
              <a:rPr lang="en-GB" dirty="0"/>
              <a:t>(double volts);</a:t>
            </a:r>
            <a:endParaRPr lang="es-ES" dirty="0"/>
          </a:p>
          <a:p>
            <a:pPr marL="0" indent="0">
              <a:buNone/>
            </a:pPr>
            <a:r>
              <a:rPr lang="en-GB" dirty="0"/>
              <a:t>  double </a:t>
            </a:r>
            <a:r>
              <a:rPr lang="en-GB" dirty="0" err="1"/>
              <a:t>get_Voltage</a:t>
            </a:r>
            <a:r>
              <a:rPr lang="en-GB" dirty="0"/>
              <a:t>() </a:t>
            </a:r>
            <a:r>
              <a:rPr lang="en-GB" dirty="0" err="1"/>
              <a:t>const</a:t>
            </a:r>
            <a:r>
              <a:rPr lang="en-GB" dirty="0"/>
              <a:t>;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GB" dirty="0"/>
              <a:t>private:</a:t>
            </a:r>
            <a:endParaRPr lang="es-ES" dirty="0"/>
          </a:p>
          <a:p>
            <a:pPr marL="0" indent="0">
              <a:buNone/>
            </a:pPr>
            <a:r>
              <a:rPr lang="en-GB" dirty="0"/>
              <a:t>	double </a:t>
            </a:r>
            <a:r>
              <a:rPr lang="en-GB" dirty="0" err="1"/>
              <a:t>m_nVoltage</a:t>
            </a:r>
            <a:r>
              <a:rPr lang="en-GB" dirty="0"/>
              <a:t>;</a:t>
            </a:r>
            <a:endParaRPr lang="es-ES" dirty="0"/>
          </a:p>
          <a:p>
            <a:pPr marL="0" indent="0">
              <a:buNone/>
            </a:pPr>
            <a:r>
              <a:rPr lang="en-GB" dirty="0"/>
              <a:t>};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1C527-B237-52A9-0430-C3CB67DF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828F3-E983-3798-BD00-3E2F1C2D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4</a:t>
            </a:fld>
            <a:endParaRPr lang="es-ES_trad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1A136D-0C34-9EC9-5016-1B6499BF3FAA}"/>
              </a:ext>
            </a:extLst>
          </p:cNvPr>
          <p:cNvSpPr txBox="1"/>
          <p:nvPr/>
        </p:nvSpPr>
        <p:spPr>
          <a:xfrm>
            <a:off x="8153399" y="1433965"/>
            <a:ext cx="3884271" cy="3971411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tIns="0" rIns="0" bIns="0" anchor="ctr">
            <a:noAutofit/>
          </a:bodyPr>
          <a:lstStyle/>
          <a:p>
            <a:pPr marL="360000">
              <a:spcAft>
                <a:spcPts val="400"/>
              </a:spcAft>
            </a:pPr>
            <a:r>
              <a:rPr lang="es-ES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CMotor</a:t>
            </a: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360000">
              <a:spcAft>
                <a:spcPts val="400"/>
              </a:spcAft>
            </a:pPr>
            <a:r>
              <a:rPr lang="es-ES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60000">
              <a:spcAft>
                <a:spcPts val="400"/>
              </a:spcAft>
            </a:pP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CMotor</a:t>
            </a: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 }</a:t>
            </a:r>
          </a:p>
          <a:p>
            <a:pPr marL="360000">
              <a:spcAft>
                <a:spcPts val="400"/>
              </a:spcAft>
            </a:pP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CMotor</a:t>
            </a: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s-ES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id );</a:t>
            </a:r>
          </a:p>
          <a:p>
            <a:pPr marL="360000">
              <a:spcAft>
                <a:spcPts val="400"/>
              </a:spcAft>
            </a:pP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get_ID</a:t>
            </a: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s-ES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60000">
              <a:spcAft>
                <a:spcPts val="400"/>
              </a:spcAft>
            </a:pP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set_ID</a:t>
            </a: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s);</a:t>
            </a:r>
          </a:p>
          <a:p>
            <a:pPr marL="360000">
              <a:spcAft>
                <a:spcPts val="400"/>
              </a:spcAft>
            </a:pP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s-ES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60000">
              <a:spcAft>
                <a:spcPts val="400"/>
              </a:spcAft>
            </a:pP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Input();</a:t>
            </a:r>
          </a:p>
          <a:p>
            <a:pPr marL="360000">
              <a:spcAft>
                <a:spcPts val="400"/>
              </a:spcAft>
            </a:pPr>
            <a:endParaRPr lang="es-ES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>
              <a:spcAft>
                <a:spcPts val="400"/>
              </a:spcAft>
            </a:pPr>
            <a:r>
              <a:rPr lang="es-ES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60000">
              <a:spcAft>
                <a:spcPts val="400"/>
              </a:spcAft>
            </a:pP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m_sID</a:t>
            </a: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60000">
              <a:spcAft>
                <a:spcPts val="400"/>
              </a:spcAft>
            </a:pP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20067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9CC8D-69CE-5434-27FA-D7DE3DF0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 </a:t>
            </a:r>
            <a:r>
              <a:rPr lang="es-ES" dirty="0" err="1"/>
              <a:t>CGasMotor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9886B-85BC-3A6E-61C6-52ADE4412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class </a:t>
            </a:r>
            <a:r>
              <a:rPr lang="en-GB" dirty="0" err="1"/>
              <a:t>CGasMotor</a:t>
            </a:r>
            <a:r>
              <a:rPr lang="en-GB" dirty="0"/>
              <a:t>  :public </a:t>
            </a:r>
            <a:r>
              <a:rPr lang="en-GB" dirty="0" err="1"/>
              <a:t>CMotor</a:t>
            </a:r>
            <a:r>
              <a:rPr lang="en-GB" dirty="0"/>
              <a:t> {</a:t>
            </a:r>
            <a:endParaRPr lang="es-ES" dirty="0"/>
          </a:p>
          <a:p>
            <a:pPr marL="0" indent="0">
              <a:buNone/>
            </a:pPr>
            <a:r>
              <a:rPr lang="en-GB" dirty="0"/>
              <a:t>public:</a:t>
            </a:r>
            <a:endParaRPr lang="es-ES" dirty="0"/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err="1"/>
              <a:t>CGasMotor</a:t>
            </a:r>
            <a:r>
              <a:rPr lang="en-GB" dirty="0"/>
              <a:t>();</a:t>
            </a:r>
            <a:endParaRPr lang="es-ES" dirty="0"/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err="1"/>
              <a:t>CGasMotor</a:t>
            </a:r>
            <a:r>
              <a:rPr lang="en-GB" dirty="0"/>
              <a:t>(</a:t>
            </a:r>
            <a:r>
              <a:rPr lang="en-GB" dirty="0" err="1"/>
              <a:t>const</a:t>
            </a:r>
            <a:r>
              <a:rPr lang="en-GB" dirty="0"/>
              <a:t> string &amp; id, int cylinders);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GB" dirty="0"/>
              <a:t>  void Display() </a:t>
            </a:r>
            <a:r>
              <a:rPr lang="en-GB" dirty="0" err="1"/>
              <a:t>const</a:t>
            </a:r>
            <a:r>
              <a:rPr lang="en-GB" dirty="0"/>
              <a:t>;</a:t>
            </a:r>
            <a:endParaRPr lang="es-ES" dirty="0"/>
          </a:p>
          <a:p>
            <a:pPr marL="0" indent="0">
              <a:buNone/>
            </a:pPr>
            <a:r>
              <a:rPr lang="en-GB" dirty="0"/>
              <a:t>  void Input();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GB" dirty="0"/>
              <a:t>private:</a:t>
            </a:r>
            <a:endParaRPr lang="es-ES" dirty="0"/>
          </a:p>
          <a:p>
            <a:pPr marL="0" indent="0">
              <a:buNone/>
            </a:pPr>
            <a:r>
              <a:rPr lang="en-GB" dirty="0"/>
              <a:t>  int </a:t>
            </a:r>
            <a:r>
              <a:rPr lang="en-GB" dirty="0" err="1"/>
              <a:t>m_nCylinders</a:t>
            </a:r>
            <a:r>
              <a:rPr lang="en-GB" dirty="0"/>
              <a:t>;</a:t>
            </a:r>
            <a:endParaRPr lang="es-ES" dirty="0"/>
          </a:p>
          <a:p>
            <a:pPr marL="0" indent="0">
              <a:buNone/>
            </a:pPr>
            <a:r>
              <a:rPr lang="en-GB" dirty="0"/>
              <a:t>};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1C527-B237-52A9-0430-C3CB67DF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828F3-E983-3798-BD00-3E2F1C2D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5</a:t>
            </a:fld>
            <a:endParaRPr lang="es-ES_trad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1A136D-0C34-9EC9-5016-1B6499BF3FAA}"/>
              </a:ext>
            </a:extLst>
          </p:cNvPr>
          <p:cNvSpPr txBox="1"/>
          <p:nvPr/>
        </p:nvSpPr>
        <p:spPr>
          <a:xfrm>
            <a:off x="8153399" y="1433965"/>
            <a:ext cx="3884271" cy="3971411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tIns="0" rIns="0" bIns="0" anchor="ctr">
            <a:noAutofit/>
          </a:bodyPr>
          <a:lstStyle/>
          <a:p>
            <a:pPr marL="360000">
              <a:spcAft>
                <a:spcPts val="400"/>
              </a:spcAft>
            </a:pPr>
            <a:r>
              <a:rPr lang="es-ES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CMotor</a:t>
            </a: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360000">
              <a:spcAft>
                <a:spcPts val="400"/>
              </a:spcAft>
            </a:pPr>
            <a:r>
              <a:rPr lang="es-ES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60000">
              <a:spcAft>
                <a:spcPts val="400"/>
              </a:spcAft>
            </a:pP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CMotor</a:t>
            </a: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{ }</a:t>
            </a:r>
          </a:p>
          <a:p>
            <a:pPr marL="360000">
              <a:spcAft>
                <a:spcPts val="400"/>
              </a:spcAft>
            </a:pP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CMotor</a:t>
            </a: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s-ES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id );</a:t>
            </a:r>
          </a:p>
          <a:p>
            <a:pPr marL="360000">
              <a:spcAft>
                <a:spcPts val="400"/>
              </a:spcAft>
            </a:pP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get_ID</a:t>
            </a: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s-ES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60000">
              <a:spcAft>
                <a:spcPts val="400"/>
              </a:spcAft>
            </a:pP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set_ID</a:t>
            </a: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s);</a:t>
            </a:r>
          </a:p>
          <a:p>
            <a:pPr marL="360000">
              <a:spcAft>
                <a:spcPts val="400"/>
              </a:spcAft>
            </a:pP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s-ES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60000">
              <a:spcAft>
                <a:spcPts val="400"/>
              </a:spcAft>
            </a:pP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Input();</a:t>
            </a:r>
          </a:p>
          <a:p>
            <a:pPr marL="360000">
              <a:spcAft>
                <a:spcPts val="400"/>
              </a:spcAft>
            </a:pPr>
            <a:endParaRPr lang="es-ES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>
              <a:spcAft>
                <a:spcPts val="400"/>
              </a:spcAft>
            </a:pPr>
            <a:r>
              <a:rPr lang="es-ES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60000">
              <a:spcAft>
                <a:spcPts val="400"/>
              </a:spcAft>
            </a:pP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m_sID</a:t>
            </a: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60000">
              <a:spcAft>
                <a:spcPts val="400"/>
              </a:spcAft>
            </a:pPr>
            <a:r>
              <a:rPr lang="es-ES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16923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07E6-0F69-CD00-510E-FA9309F2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Punteros y referencias a objetos de clases derivadas</a:t>
            </a:r>
            <a:endParaRPr lang="es-ES_trad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81CFD-149E-3BD0-5AAA-AD300B97B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fácil definir objetos dinámicos de una clase derivada usando un puntero de tipo específico: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dirty="0" err="1"/>
              <a:t>CElectricMotor</a:t>
            </a:r>
            <a:r>
              <a:rPr lang="es-ES" dirty="0"/>
              <a:t> * </a:t>
            </a:r>
            <a:r>
              <a:rPr lang="es-ES" dirty="0" err="1"/>
              <a:t>pC</a:t>
            </a:r>
            <a:r>
              <a:rPr lang="es-ES" dirty="0"/>
              <a:t> = new </a:t>
            </a:r>
            <a:r>
              <a:rPr lang="es-ES" dirty="0" err="1"/>
              <a:t>CElectricMotor</a:t>
            </a:r>
            <a:r>
              <a:rPr lang="es-ES" dirty="0"/>
              <a:t>;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dirty="0" err="1"/>
              <a:t>pC</a:t>
            </a:r>
            <a:r>
              <a:rPr lang="es-ES" dirty="0"/>
              <a:t>-&gt;</a:t>
            </a:r>
            <a:r>
              <a:rPr lang="es-ES" dirty="0" err="1"/>
              <a:t>set_ID</a:t>
            </a:r>
            <a:r>
              <a:rPr lang="es-ES" dirty="0"/>
              <a:t>("3099999");   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dirty="0" err="1"/>
              <a:t>pC</a:t>
            </a:r>
            <a:r>
              <a:rPr lang="es-ES" dirty="0"/>
              <a:t>-&gt;</a:t>
            </a:r>
            <a:r>
              <a:rPr lang="es-ES" dirty="0" err="1"/>
              <a:t>set_Voltage</a:t>
            </a:r>
            <a:r>
              <a:rPr lang="es-ES" dirty="0"/>
              <a:t>(110.5);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dirty="0" err="1"/>
              <a:t>pC</a:t>
            </a:r>
            <a:r>
              <a:rPr lang="es-ES" dirty="0"/>
              <a:t>-&gt;</a:t>
            </a:r>
            <a:r>
              <a:rPr lang="es-ES" dirty="0" err="1"/>
              <a:t>Display</a:t>
            </a:r>
            <a:r>
              <a:rPr lang="es-ES" dirty="0"/>
              <a:t>();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dirty="0"/>
              <a:t>	  :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dirty="0" err="1"/>
              <a:t>delete</a:t>
            </a:r>
            <a:r>
              <a:rPr lang="es-ES" dirty="0"/>
              <a:t> </a:t>
            </a:r>
            <a:r>
              <a:rPr lang="es-ES" dirty="0" err="1"/>
              <a:t>pC</a:t>
            </a:r>
            <a:r>
              <a:rPr lang="es-ES" dirty="0"/>
              <a:t>;</a:t>
            </a:r>
          </a:p>
          <a:p>
            <a:r>
              <a:rPr lang="es-ES_tradnl" dirty="0"/>
              <a:t>No hay novedad hasta aquí. ¿</a:t>
            </a:r>
            <a:r>
              <a:rPr lang="es-ES_tradnl" dirty="0">
                <a:solidFill>
                  <a:srgbClr val="FF0000"/>
                </a:solidFill>
              </a:rPr>
              <a:t>Qué pasa en C++ cuando el puntero es definido como </a:t>
            </a:r>
            <a:r>
              <a:rPr lang="es-ES_tradnl" dirty="0" err="1">
                <a:solidFill>
                  <a:srgbClr val="FF0000"/>
                </a:solidFill>
              </a:rPr>
              <a:t>CMotor</a:t>
            </a:r>
            <a:r>
              <a:rPr lang="es-ES_tradnl" dirty="0">
                <a:solidFill>
                  <a:srgbClr val="FF0000"/>
                </a:solidFill>
              </a:rPr>
              <a:t> *</a:t>
            </a:r>
            <a:r>
              <a:rPr lang="es-ES_tradnl" dirty="0" err="1">
                <a:solidFill>
                  <a:srgbClr val="FF0000"/>
                </a:solidFill>
              </a:rPr>
              <a:t>pC</a:t>
            </a:r>
            <a:r>
              <a:rPr lang="es-ES_tradnl" dirty="0">
                <a:solidFill>
                  <a:srgbClr val="FF0000"/>
                </a:solidFill>
              </a:rPr>
              <a:t>;  </a:t>
            </a:r>
            <a:r>
              <a:rPr lang="es-ES_tradnl" dirty="0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4E54F-5AD1-ABFE-F6EF-648295C53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F3248-EC60-0166-1C05-2C2764DB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089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E2AA-37E8-11DF-ECC1-9ADB75F7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Polimorfismo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C69B-FBA0-C33E-7408-0A8F640F9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104645"/>
            <a:ext cx="11042373" cy="5340416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Análogo a Java, en C++ podemos declarar punteros a una clase base, y luego asignarle la dirección de una instancia de una clase derivada. </a:t>
            </a:r>
            <a:r>
              <a:rPr lang="es-ES" dirty="0">
                <a:solidFill>
                  <a:srgbClr val="FF0000"/>
                </a:solidFill>
              </a:rPr>
              <a:t>Este caso es normal en Java</a:t>
            </a:r>
            <a:r>
              <a:rPr lang="es-ES" dirty="0"/>
              <a:t>. Es el principio de sustitución en C++. Esta técnica es un tipo de polimorfismo.</a:t>
            </a:r>
          </a:p>
          <a:p>
            <a:r>
              <a:rPr lang="es-ES" dirty="0"/>
              <a:t>Recordar: </a:t>
            </a:r>
            <a:r>
              <a:rPr lang="es-ES" b="1" dirty="0"/>
              <a:t>Polimorfismo es un concepto donde, en una de sus formas, un mismo nombre puede referirse a objetos de clases diferentes que están relacionadas por una clase base común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CMotor</a:t>
            </a:r>
            <a:r>
              <a:rPr lang="es-ES" dirty="0"/>
              <a:t> * </a:t>
            </a:r>
            <a:r>
              <a:rPr lang="es-ES" dirty="0" err="1"/>
              <a:t>pM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pM</a:t>
            </a:r>
            <a:r>
              <a:rPr lang="es-ES" dirty="0"/>
              <a:t> = new </a:t>
            </a:r>
            <a:r>
              <a:rPr lang="es-ES" dirty="0" err="1"/>
              <a:t>CElectricMotor</a:t>
            </a:r>
            <a:r>
              <a:rPr lang="es-ES" dirty="0"/>
              <a:t>;  // puntero a motor eléctrico</a:t>
            </a:r>
          </a:p>
          <a:p>
            <a:pPr marL="0" indent="0">
              <a:buNone/>
            </a:pPr>
            <a:r>
              <a:rPr lang="es-ES" dirty="0"/>
              <a:t>                                              // semántica similar a Java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CElectricMotor</a:t>
            </a:r>
            <a:r>
              <a:rPr lang="es-ES" dirty="0"/>
              <a:t> em;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CMotor</a:t>
            </a:r>
            <a:r>
              <a:rPr lang="es-ES" dirty="0"/>
              <a:t> &amp; motor =  em;  // referencia a motor eléctrico</a:t>
            </a:r>
          </a:p>
          <a:p>
            <a:pPr marL="0" indent="0">
              <a:buNone/>
            </a:pPr>
            <a:r>
              <a:rPr lang="es-ES" dirty="0"/>
              <a:t>                                              // esta opción no existe en Java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8C9E4-EDFF-6807-27F9-BF875478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4A5FB-CED0-5BB4-6B63-4E6BE060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35518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E1E9-7F0F-2C27-9F1F-2809D91A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Polimorfismo</a:t>
            </a:r>
            <a:endParaRPr lang="es-ES_trad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1156C-7FFB-64ED-B8AF-C6B759A32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150947"/>
            <a:ext cx="11042373" cy="157767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 </a:t>
            </a:r>
            <a:r>
              <a:rPr lang="es-ES" dirty="0" err="1"/>
              <a:t>CMotor</a:t>
            </a:r>
            <a:r>
              <a:rPr lang="es-ES" dirty="0"/>
              <a:t> * </a:t>
            </a:r>
            <a:r>
              <a:rPr lang="es-ES" dirty="0" err="1"/>
              <a:t>pM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err="1"/>
              <a:t>pM</a:t>
            </a:r>
            <a:r>
              <a:rPr lang="es-ES" dirty="0"/>
              <a:t> = new </a:t>
            </a:r>
            <a:r>
              <a:rPr lang="es-ES" dirty="0" err="1"/>
              <a:t>CElectricMotor</a:t>
            </a:r>
            <a:r>
              <a:rPr lang="es-ES" dirty="0"/>
              <a:t>;  // puntero a motor eléctrico</a:t>
            </a:r>
          </a:p>
          <a:p>
            <a:pPr marL="0" indent="0">
              <a:buNone/>
            </a:pPr>
            <a:r>
              <a:rPr lang="es-ES" dirty="0"/>
              <a:t>                                            // semántica similar a Java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B40BC-4ABF-899C-5CA9-48CFD970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7C765-F105-EECA-5497-50E78B71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8</a:t>
            </a:fld>
            <a:endParaRPr lang="es-ES_tradnl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0008D5-1AF7-8848-00BC-F3C921A2C7F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4849" y="3654778"/>
            <a:ext cx="11042373" cy="1577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/>
              <a:t>CElectricMotor</a:t>
            </a:r>
            <a:r>
              <a:rPr lang="es-ES" dirty="0"/>
              <a:t> em;</a:t>
            </a:r>
          </a:p>
          <a:p>
            <a:pPr marL="0" indent="0">
              <a:buNone/>
            </a:pPr>
            <a:r>
              <a:rPr lang="es-ES" dirty="0" err="1"/>
              <a:t>CMotor</a:t>
            </a:r>
            <a:r>
              <a:rPr lang="es-ES" dirty="0"/>
              <a:t> &amp; motor =  em;  // referencia a motor eléctrico</a:t>
            </a:r>
          </a:p>
          <a:p>
            <a:pPr marL="0" indent="0">
              <a:buNone/>
            </a:pPr>
            <a:r>
              <a:rPr lang="es-ES" dirty="0"/>
              <a:t>       // </a:t>
            </a:r>
            <a:r>
              <a:rPr lang="es-ES" dirty="0">
                <a:solidFill>
                  <a:srgbClr val="FF0000"/>
                </a:solidFill>
              </a:rPr>
              <a:t>dos nombres para un mismo objeto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C39BB7-2817-BFC2-FB73-871E4DA0D1D3}"/>
              </a:ext>
            </a:extLst>
          </p:cNvPr>
          <p:cNvGrpSpPr/>
          <p:nvPr/>
        </p:nvGrpSpPr>
        <p:grpSpPr>
          <a:xfrm>
            <a:off x="4572811" y="2824863"/>
            <a:ext cx="6558120" cy="756000"/>
            <a:chOff x="4572811" y="2824863"/>
            <a:chExt cx="6558120" cy="7560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B3B6AE-C8F2-A372-0178-C114666F13F6}"/>
                </a:ext>
              </a:extLst>
            </p:cNvPr>
            <p:cNvSpPr txBox="1"/>
            <p:nvPr/>
          </p:nvSpPr>
          <p:spPr>
            <a:xfrm>
              <a:off x="4572811" y="3013863"/>
              <a:ext cx="662760" cy="375120"/>
            </a:xfrm>
            <a:prstGeom prst="rect">
              <a:avLst/>
            </a:prstGeom>
            <a:noFill/>
            <a:ln w="0">
              <a:solidFill>
                <a:srgbClr val="000000"/>
              </a:solidFill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s-ES" sz="2000" b="0" strike="noStrike" spc="-1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pM</a:t>
              </a:r>
              <a:endParaRPr lang="es-ES" sz="20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5D0ABB4-F42B-8D3F-B00C-1C7565D22634}"/>
                </a:ext>
              </a:extLst>
            </p:cNvPr>
            <p:cNvSpPr/>
            <p:nvPr/>
          </p:nvSpPr>
          <p:spPr>
            <a:xfrm>
              <a:off x="7602931" y="2824863"/>
              <a:ext cx="3528000" cy="756000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s-ES" sz="2000" b="0" strike="noStrike" spc="-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“electric Motor object”</a:t>
              </a:r>
            </a:p>
          </p:txBody>
        </p: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D4D0CA9C-425A-450F-3BD6-86192FC43A98}"/>
                </a:ext>
              </a:extLst>
            </p:cNvPr>
            <p:cNvCxnSpPr>
              <a:stCxn id="13" idx="3"/>
              <a:endCxn id="14" idx="2"/>
            </p:cNvCxnSpPr>
            <p:nvPr/>
          </p:nvCxnSpPr>
          <p:spPr>
            <a:xfrm>
              <a:off x="5235571" y="3201423"/>
              <a:ext cx="2367720" cy="1800"/>
            </a:xfrm>
            <a:prstGeom prst="curvedConnector3">
              <a:avLst/>
            </a:prstGeom>
            <a:ln w="0">
              <a:solidFill>
                <a:srgbClr val="000000"/>
              </a:solidFill>
              <a:tailEnd type="triangle" w="med" len="med"/>
            </a:ln>
          </p:spPr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E716C3-BA14-FD11-FD04-90E147488047}"/>
              </a:ext>
            </a:extLst>
          </p:cNvPr>
          <p:cNvGrpSpPr/>
          <p:nvPr/>
        </p:nvGrpSpPr>
        <p:grpSpPr>
          <a:xfrm>
            <a:off x="6222486" y="5246673"/>
            <a:ext cx="4496040" cy="926280"/>
            <a:chOff x="6222486" y="5246673"/>
            <a:chExt cx="4496040" cy="92628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855D4A1-C7B5-D65A-F026-541D1C7EA59C}"/>
                </a:ext>
              </a:extLst>
            </p:cNvPr>
            <p:cNvSpPr/>
            <p:nvPr/>
          </p:nvSpPr>
          <p:spPr>
            <a:xfrm>
              <a:off x="7190526" y="5416953"/>
              <a:ext cx="3528000" cy="756000"/>
            </a:xfrm>
            <a:prstGeom prst="ellipse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s-ES" sz="2000" b="0" strike="noStrike" spc="-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“electric Motor object”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AB88D9-AFA1-FACB-3C06-E9DD384C7838}"/>
                </a:ext>
              </a:extLst>
            </p:cNvPr>
            <p:cNvSpPr txBox="1"/>
            <p:nvPr/>
          </p:nvSpPr>
          <p:spPr>
            <a:xfrm>
              <a:off x="6686886" y="5246673"/>
              <a:ext cx="651240" cy="3751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s-ES" sz="2000" b="0" strike="noStrike" spc="-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FAF2C3-32F6-2BFE-898B-BA0F9770A2B1}"/>
                </a:ext>
              </a:extLst>
            </p:cNvPr>
            <p:cNvSpPr txBox="1"/>
            <p:nvPr/>
          </p:nvSpPr>
          <p:spPr>
            <a:xfrm>
              <a:off x="6222486" y="5554833"/>
              <a:ext cx="1035720" cy="3751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s-ES" sz="2000" b="0" strike="noStrike" spc="-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514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1752-2563-E48B-CC52-4C33F7FB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Ligado dinámico</a:t>
            </a:r>
            <a:endParaRPr lang="es-ES_trad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CF9AD5-0C40-5A4F-0056-1AB3AB496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En C++ la opción por </a:t>
            </a:r>
            <a:r>
              <a:rPr lang="es-ES" dirty="0">
                <a:solidFill>
                  <a:srgbClr val="FF0000"/>
                </a:solidFill>
              </a:rPr>
              <a:t>omisión es llamar el método definido por el tipo del puntero o referencia</a:t>
            </a:r>
            <a:r>
              <a:rPr lang="es-ES" dirty="0"/>
              <a:t>, no el tipo del objeto apuntado. Esto es </a:t>
            </a:r>
            <a:r>
              <a:rPr lang="es-ES" dirty="0">
                <a:solidFill>
                  <a:srgbClr val="FF0000"/>
                </a:solidFill>
              </a:rPr>
              <a:t>Distinto a Java!</a:t>
            </a:r>
            <a:br>
              <a:rPr lang="es-ES" dirty="0">
                <a:solidFill>
                  <a:srgbClr val="FF0000"/>
                </a:solidFill>
              </a:rPr>
            </a:br>
            <a:endParaRPr lang="es-ES" dirty="0"/>
          </a:p>
          <a:p>
            <a:pPr marL="1080000" indent="0">
              <a:spcBef>
                <a:spcPts val="0"/>
              </a:spcBef>
              <a:buNone/>
            </a:pPr>
            <a:r>
              <a:rPr lang="es-ES" dirty="0" err="1"/>
              <a:t>CMotor</a:t>
            </a:r>
            <a:r>
              <a:rPr lang="es-ES" dirty="0"/>
              <a:t> * </a:t>
            </a:r>
            <a:r>
              <a:rPr lang="es-ES" dirty="0" err="1"/>
              <a:t>pM</a:t>
            </a:r>
            <a:r>
              <a:rPr lang="es-ES" dirty="0"/>
              <a:t>; 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dirty="0" err="1"/>
              <a:t>pM</a:t>
            </a:r>
            <a:r>
              <a:rPr lang="es-ES" dirty="0"/>
              <a:t> = new </a:t>
            </a:r>
            <a:r>
              <a:rPr lang="es-ES" dirty="0" err="1"/>
              <a:t>CElectricMotor</a:t>
            </a:r>
            <a:r>
              <a:rPr lang="es-ES" dirty="0"/>
              <a:t>;</a:t>
            </a:r>
          </a:p>
          <a:p>
            <a:pPr marL="1080000" indent="0">
              <a:spcBef>
                <a:spcPts val="0"/>
              </a:spcBef>
              <a:buNone/>
            </a:pPr>
            <a:endParaRPr lang="es-ES" dirty="0"/>
          </a:p>
          <a:p>
            <a:pPr marL="1080000" indent="0">
              <a:spcBef>
                <a:spcPts val="0"/>
              </a:spcBef>
              <a:buNone/>
            </a:pPr>
            <a:r>
              <a:rPr lang="es-ES" dirty="0" err="1"/>
              <a:t>pM</a:t>
            </a:r>
            <a:r>
              <a:rPr lang="es-ES" dirty="0"/>
              <a:t>-&gt;Input();           // llama a </a:t>
            </a:r>
            <a:r>
              <a:rPr lang="es-ES" dirty="0" err="1"/>
              <a:t>CMotor</a:t>
            </a:r>
            <a:r>
              <a:rPr lang="es-ES" dirty="0"/>
              <a:t>::Input()‏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dirty="0" err="1"/>
              <a:t>pM</a:t>
            </a:r>
            <a:r>
              <a:rPr lang="es-ES" dirty="0"/>
              <a:t>-&gt;</a:t>
            </a:r>
            <a:r>
              <a:rPr lang="es-ES" dirty="0" err="1"/>
              <a:t>Display</a:t>
            </a:r>
            <a:r>
              <a:rPr lang="es-ES" dirty="0"/>
              <a:t>();       // llama a </a:t>
            </a:r>
            <a:r>
              <a:rPr lang="es-ES" dirty="0" err="1"/>
              <a:t>CMotor</a:t>
            </a:r>
            <a:r>
              <a:rPr lang="es-ES" dirty="0"/>
              <a:t>::</a:t>
            </a:r>
            <a:r>
              <a:rPr lang="es-ES" dirty="0" err="1"/>
              <a:t>Display</a:t>
            </a:r>
            <a:r>
              <a:rPr lang="es-ES" dirty="0"/>
              <a:t>()‏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dirty="0"/>
              <a:t>            // </a:t>
            </a:r>
            <a:r>
              <a:rPr lang="es-ES" dirty="0">
                <a:solidFill>
                  <a:srgbClr val="FF0000"/>
                </a:solidFill>
              </a:rPr>
              <a:t>esta es una gran diferencia con Java</a:t>
            </a:r>
            <a:r>
              <a:rPr lang="es-ES" dirty="0"/>
              <a:t>. </a:t>
            </a:r>
          </a:p>
          <a:p>
            <a:pPr marL="1080000" indent="0">
              <a:spcBef>
                <a:spcPts val="0"/>
              </a:spcBef>
              <a:buNone/>
            </a:pPr>
            <a:r>
              <a:rPr lang="es-ES" dirty="0"/>
              <a:t>            // En Java el ligado dinámico es la única opción</a:t>
            </a:r>
          </a:p>
          <a:p>
            <a:pPr marL="1080000" indent="0">
              <a:spcBef>
                <a:spcPts val="0"/>
              </a:spcBef>
              <a:buNone/>
            </a:pPr>
            <a:endParaRPr lang="es-ES" dirty="0"/>
          </a:p>
          <a:p>
            <a:pPr marL="1080000" indent="0">
              <a:spcBef>
                <a:spcPts val="0"/>
              </a:spcBef>
              <a:buNone/>
            </a:pPr>
            <a:r>
              <a:rPr lang="es-ES" dirty="0"/>
              <a:t>// más...</a:t>
            </a:r>
          </a:p>
          <a:p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67266-A130-BEC4-FDB9-E8651CF4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3BA0B-FD00-3E16-5ECF-E6828AE2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3483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OP_Template_2022" id="{EF16D744-8F12-A949-9806-AE42449CCAFF}" vid="{36B2CFD3-DDCD-6242-8B0B-6D31F49772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4929</TotalTime>
  <Words>3039</Words>
  <Application>Microsoft Macintosh PowerPoint</Application>
  <PresentationFormat>Widescreen</PresentationFormat>
  <Paragraphs>448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Cambria Math</vt:lpstr>
      <vt:lpstr>Courier New</vt:lpstr>
      <vt:lpstr>FreeSans</vt:lpstr>
      <vt:lpstr>Times New Roman</vt:lpstr>
      <vt:lpstr>Wingdings</vt:lpstr>
      <vt:lpstr>Office Theme</vt:lpstr>
      <vt:lpstr>Polimorfismo en C++, ligado dinámico y Métodos Virtuales, Declaración incompleta de clases, Cambios de tipo</vt:lpstr>
      <vt:lpstr>Jerarquía de clases Motor</vt:lpstr>
      <vt:lpstr>Clase CMotor</vt:lpstr>
      <vt:lpstr>Clase CElectricMotor</vt:lpstr>
      <vt:lpstr>Clase CGasMotor</vt:lpstr>
      <vt:lpstr>Punteros y referencias a objetos de clases derivadas</vt:lpstr>
      <vt:lpstr>Polimorfismo</vt:lpstr>
      <vt:lpstr>Polimorfismo</vt:lpstr>
      <vt:lpstr>Ligado dinámico</vt:lpstr>
      <vt:lpstr>Métodos Virtuales (Virtual)‏</vt:lpstr>
      <vt:lpstr>Métodos Virtuales (cont.)</vt:lpstr>
      <vt:lpstr>Métodos Virtuales. Ejemplo</vt:lpstr>
      <vt:lpstr>Métodos Virtuales</vt:lpstr>
      <vt:lpstr>Métodos Virtuales</vt:lpstr>
      <vt:lpstr>Salida de la lámina previa</vt:lpstr>
      <vt:lpstr>Creación de un vector de Motores</vt:lpstr>
      <vt:lpstr>Acceso a Vector de punteros</vt:lpstr>
      <vt:lpstr>Salida de la función ShowVector</vt:lpstr>
      <vt:lpstr>Liberación de almacenamiento</vt:lpstr>
      <vt:lpstr>Métodos Virtuales Puros</vt:lpstr>
      <vt:lpstr>Clases Abstractas (Abstract Classes)‏</vt:lpstr>
      <vt:lpstr>Declaración incompleta de clases (1/3)</vt:lpstr>
      <vt:lpstr>Declaración incompleta de clases (2/3)</vt:lpstr>
      <vt:lpstr>Declaración incompleta de clases (3/3)</vt:lpstr>
      <vt:lpstr>Conversiones Implícitas datos</vt:lpstr>
      <vt:lpstr>Ejemplos de Conversión</vt:lpstr>
      <vt:lpstr>Operación cast</vt:lpstr>
      <vt:lpstr>Ejemplos de cast</vt:lpstr>
      <vt:lpstr>“casteo” en C++: static_cast&lt;&gt;   y   dynamic_cast&lt;&gt;</vt:lpstr>
      <vt:lpstr>Ejemplos de static_ y dynamic_cast</vt:lpstr>
      <vt:lpstr>Otros tipos de cast en C+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y Programación Orientados a Objetos</dc:title>
  <dc:subject/>
  <dc:creator>Agustín González</dc:creator>
  <cp:keywords/>
  <dc:description/>
  <cp:lastModifiedBy>Agustin Gonzalez</cp:lastModifiedBy>
  <cp:revision>257</cp:revision>
  <dcterms:created xsi:type="dcterms:W3CDTF">2021-09-30T23:46:18Z</dcterms:created>
  <dcterms:modified xsi:type="dcterms:W3CDTF">2022-06-15T13:47:20Z</dcterms:modified>
  <cp:category/>
</cp:coreProperties>
</file>