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9" r:id="rId22"/>
    <p:sldId id="277" r:id="rId23"/>
    <p:sldId id="278" r:id="rId24"/>
    <p:sldId id="273" r:id="rId25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7"/>
    <p:restoredTop sz="95964"/>
  </p:normalViewPr>
  <p:slideViewPr>
    <p:cSldViewPr snapToGrid="0" snapToObjects="1">
      <p:cViewPr varScale="1">
        <p:scale>
          <a:sx n="144" d="100"/>
          <a:sy n="144" d="100"/>
        </p:scale>
        <p:origin x="672" y="192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21/6/22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21/6/22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6/21/22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qmlbook.github.io/" TargetMode="External"/><Relationship Id="rId2" Type="http://schemas.openxmlformats.org/officeDocument/2006/relationships/hyperlink" Target="https://wiki.qt.io/Qt_for_Begin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2D1942A4688E9D63" TargetMode="External"/><Relationship Id="rId5" Type="http://schemas.openxmlformats.org/officeDocument/2006/relationships/hyperlink" Target="http://doc.qt.io/qt-5/" TargetMode="External"/><Relationship Id="rId4" Type="http://schemas.openxmlformats.org/officeDocument/2006/relationships/hyperlink" Target="https://www.qt.io/i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Desarrollos en Qt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74D3-279F-C9BE-92F2-06342B0A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un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CA15-8DD4-CB13-4CFF-EF909858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81455"/>
            <a:ext cx="11042373" cy="5398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dirty="0"/>
              <a:t>Un proyecto Qt está compuesto por los siguientes elementos: </a:t>
            </a:r>
          </a:p>
          <a:p>
            <a:r>
              <a:rPr lang="es-ES_tradnl" dirty="0" err="1">
                <a:solidFill>
                  <a:srgbClr val="0000CC"/>
                </a:solidFill>
              </a:rPr>
              <a:t>Headers</a:t>
            </a:r>
            <a:r>
              <a:rPr lang="es-ES_tradnl" dirty="0"/>
              <a:t>: Conjunto de archivos con extensión .h que contienen las definiciones de las clases utilizadas en la aplicación. </a:t>
            </a:r>
          </a:p>
          <a:p>
            <a:r>
              <a:rPr lang="es-ES_tradnl" dirty="0" err="1">
                <a:solidFill>
                  <a:srgbClr val="0000CC"/>
                </a:solidFill>
              </a:rPr>
              <a:t>Sources</a:t>
            </a:r>
            <a:r>
              <a:rPr lang="es-ES_tradnl" dirty="0"/>
              <a:t>: Conjunto de archivos con extensión .</a:t>
            </a:r>
            <a:r>
              <a:rPr lang="es-ES_tradnl" dirty="0" err="1"/>
              <a:t>cpp</a:t>
            </a:r>
            <a:r>
              <a:rPr lang="es-ES_tradnl" dirty="0"/>
              <a:t> que contienen las implementaciones de los métodos de clase y funciones utilizadas en el proyecto. </a:t>
            </a:r>
          </a:p>
          <a:p>
            <a:r>
              <a:rPr lang="es-ES_tradnl" dirty="0" err="1">
                <a:solidFill>
                  <a:srgbClr val="0000CC"/>
                </a:solidFill>
              </a:rPr>
              <a:t>Forms</a:t>
            </a:r>
            <a:r>
              <a:rPr lang="es-ES_tradnl" dirty="0"/>
              <a:t>: Conjunto de archivos con extensión .</a:t>
            </a:r>
            <a:r>
              <a:rPr lang="es-ES_tradnl" dirty="0" err="1"/>
              <a:t>ui</a:t>
            </a:r>
            <a:r>
              <a:rPr lang="es-ES_tradnl" dirty="0"/>
              <a:t>. Son archivos con formato XML que contienen las características y disposición de los distintos elementos gráficos de cada pantalla del programa. Estos archivos pueden ser modificados utilizando el Qt </a:t>
            </a:r>
            <a:r>
              <a:rPr lang="es-ES_tradnl" dirty="0" err="1"/>
              <a:t>Designer</a:t>
            </a:r>
            <a:r>
              <a:rPr lang="es-ES_tradnl" dirty="0"/>
              <a:t> de forma gráfica o modificando directamente los archivos .</a:t>
            </a:r>
            <a:r>
              <a:rPr lang="es-ES_tradnl" dirty="0" err="1"/>
              <a:t>ui</a:t>
            </a:r>
            <a:r>
              <a:rPr lang="es-ES_tradnl" dirty="0"/>
              <a:t>. </a:t>
            </a:r>
          </a:p>
          <a:p>
            <a:r>
              <a:rPr lang="es-ES_tradnl" dirty="0">
                <a:solidFill>
                  <a:srgbClr val="0000CC"/>
                </a:solidFill>
              </a:rPr>
              <a:t>Archivo .pro</a:t>
            </a:r>
            <a:r>
              <a:rPr lang="es-ES_tradnl" dirty="0"/>
              <a:t>: Es el archivo que contiene las directivas de compilación para el comando </a:t>
            </a:r>
            <a:r>
              <a:rPr lang="es-ES_tradnl" dirty="0" err="1"/>
              <a:t>qmake</a:t>
            </a:r>
            <a:r>
              <a:rPr lang="es-ES_tradnl" dirty="0"/>
              <a:t>, comando encargado de generar </a:t>
            </a:r>
            <a:r>
              <a:rPr lang="es-ES_tradnl" dirty="0" err="1"/>
              <a:t>makefiles</a:t>
            </a:r>
            <a:r>
              <a:rPr lang="es-ES_tradnl" dirty="0"/>
              <a:t> para desarrollos en Qt.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828D0-18A7-0AF2-9694-B0E7234A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DE1F4-5242-BCDD-ABE1-7E6320D0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460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4AD-B4A1-F5A7-E059-F2BDA9D1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Hola Mundo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98B44B5-C3F6-D024-FF80-F0DF253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Revisar Qt </a:t>
            </a:r>
            <a:r>
              <a:rPr lang="es-ES_tradnl" dirty="0" err="1"/>
              <a:t>Creator</a:t>
            </a:r>
            <a:r>
              <a:rPr lang="es-ES_tradnl" dirty="0"/>
              <a:t>, en particular archivos: </a:t>
            </a:r>
          </a:p>
          <a:p>
            <a:r>
              <a:rPr lang="es-ES_tradnl" dirty="0" err="1"/>
              <a:t>HelloWorld.pro</a:t>
            </a:r>
            <a:endParaRPr lang="es-ES_tradnl" dirty="0"/>
          </a:p>
          <a:p>
            <a:r>
              <a:rPr lang="es-ES_tradnl" dirty="0" err="1"/>
              <a:t>Headers</a:t>
            </a:r>
            <a:r>
              <a:rPr lang="es-ES_tradnl" dirty="0"/>
              <a:t>/</a:t>
            </a:r>
            <a:r>
              <a:rPr lang="es-ES_tradnl" dirty="0" err="1"/>
              <a:t>mainwindow.h</a:t>
            </a:r>
            <a:endParaRPr lang="es-ES_tradnl" dirty="0"/>
          </a:p>
          <a:p>
            <a:r>
              <a:rPr lang="es-ES_tradnl" dirty="0" err="1"/>
              <a:t>Sources</a:t>
            </a:r>
            <a:r>
              <a:rPr lang="es-ES_tradnl" dirty="0"/>
              <a:t>/</a:t>
            </a:r>
            <a:r>
              <a:rPr lang="es-ES_tradnl" dirty="0" err="1"/>
              <a:t>main.cpp</a:t>
            </a:r>
            <a:endParaRPr lang="es-ES_tradnl" dirty="0"/>
          </a:p>
          <a:p>
            <a:r>
              <a:rPr lang="es-ES_tradnl" dirty="0" err="1"/>
              <a:t>Sources</a:t>
            </a:r>
            <a:r>
              <a:rPr lang="es-ES_tradnl" dirty="0"/>
              <a:t>/</a:t>
            </a:r>
            <a:r>
              <a:rPr lang="es-ES_tradnl" dirty="0" err="1"/>
              <a:t>mainwindow.cpp</a:t>
            </a:r>
            <a:endParaRPr lang="es-ES_tradnl" dirty="0"/>
          </a:p>
          <a:p>
            <a:r>
              <a:rPr lang="es-ES_tradnl" dirty="0" err="1"/>
              <a:t>Forms</a:t>
            </a:r>
            <a:r>
              <a:rPr lang="es-ES_tradnl" dirty="0"/>
              <a:t>/</a:t>
            </a:r>
            <a:r>
              <a:rPr lang="es-ES_tradnl" err="1"/>
              <a:t>mainwindow</a:t>
            </a:r>
            <a:r>
              <a:rPr lang="es-ES_tradnl"/>
              <a:t>.ui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019F8-BB2E-9390-1A95-B083BF69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9FAD-02BA-91F6-3CA5-4B626060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47D0-F66C-DAE5-F33B-FB953BB2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79340"/>
            <a:ext cx="11042373" cy="824302"/>
          </a:xfrm>
        </p:spPr>
        <p:txBody>
          <a:bodyPr/>
          <a:lstStyle/>
          <a:p>
            <a:r>
              <a:rPr lang="es-ES_tradnl" dirty="0"/>
              <a:t>Hola mundo: </a:t>
            </a:r>
            <a:r>
              <a:rPr lang="es-ES_tradnl" dirty="0" err="1"/>
              <a:t>Headers</a:t>
            </a:r>
            <a:r>
              <a:rPr lang="es-ES_tradnl" dirty="0"/>
              <a:t>/</a:t>
            </a:r>
            <a:r>
              <a:rPr lang="es-ES_tradnl" dirty="0" err="1"/>
              <a:t>mainwindow.h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AB9D-2218-3AFC-6567-D0D07197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8D3088-71C4-A827-34AA-EBCB7C64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39" y="978946"/>
            <a:ext cx="9600378" cy="5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4A91-433A-8B5D-A421-ABC6523E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136525"/>
            <a:ext cx="11042373" cy="866844"/>
          </a:xfrm>
        </p:spPr>
        <p:txBody>
          <a:bodyPr/>
          <a:lstStyle/>
          <a:p>
            <a:r>
              <a:rPr lang="es-ES_tradnl" dirty="0"/>
              <a:t>Hola Mundo: </a:t>
            </a:r>
            <a:r>
              <a:rPr lang="es-ES_tradnl" dirty="0" err="1"/>
              <a:t>source</a:t>
            </a:r>
            <a:r>
              <a:rPr lang="es-ES_tradnl" dirty="0"/>
              <a:t>/</a:t>
            </a:r>
            <a:r>
              <a:rPr lang="es-ES_tradnl" dirty="0" err="1"/>
              <a:t>main.cpp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B93E4-A402-9BEA-F440-F44FBEBF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6E73-44C7-158F-DFAC-78BE6E98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BEDE31-CAAA-9EAB-E1B3-03246992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79" y="1732392"/>
            <a:ext cx="7441916" cy="35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2762-C44B-4E55-7423-DE56D35F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136525"/>
            <a:ext cx="11042373" cy="866844"/>
          </a:xfrm>
        </p:spPr>
        <p:txBody>
          <a:bodyPr/>
          <a:lstStyle/>
          <a:p>
            <a:r>
              <a:rPr lang="es-ES_tradnl" dirty="0"/>
              <a:t>Hola Mundo: </a:t>
            </a:r>
            <a:r>
              <a:rPr lang="es-ES_tradnl" dirty="0" err="1"/>
              <a:t>Source</a:t>
            </a:r>
            <a:r>
              <a:rPr lang="es-ES_tradnl" dirty="0"/>
              <a:t>/</a:t>
            </a:r>
            <a:r>
              <a:rPr lang="es-ES_tradnl" dirty="0" err="1"/>
              <a:t>mainwindows.cpp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DE9D-CB85-B394-7FB7-86FC2DD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33BD0-798C-92EE-4B6E-202B536D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1DBBD5-1438-AF64-FCB0-7556DBA7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9" y="1409250"/>
            <a:ext cx="10400161" cy="38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21F0-ECE4-10B6-3287-FBCD8397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6678277" cy="2496408"/>
          </a:xfrm>
        </p:spPr>
        <p:txBody>
          <a:bodyPr/>
          <a:lstStyle/>
          <a:p>
            <a:r>
              <a:rPr lang="es-ES_tradnl" dirty="0"/>
              <a:t>Hola Mundo: </a:t>
            </a:r>
            <a:r>
              <a:rPr lang="es-ES_tradnl" dirty="0" err="1"/>
              <a:t>Forms</a:t>
            </a:r>
            <a:r>
              <a:rPr lang="es-ES_tradnl" dirty="0"/>
              <a:t>/</a:t>
            </a:r>
            <a:r>
              <a:rPr lang="es-ES_tradnl" dirty="0" err="1"/>
              <a:t>mainwindow.ui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3EFFC-AE52-A478-AD93-D974D871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15</a:t>
            </a:fld>
            <a:endParaRPr lang="es-ES_tradnl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F9BD7DB-3FD3-5DAF-1563-31E73903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35" y="177800"/>
            <a:ext cx="44323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DFFEAAF-884C-DC78-2095-ADEA9D8B3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9" t="12640" r="6633" b="10648"/>
          <a:stretch/>
        </p:blipFill>
        <p:spPr>
          <a:xfrm>
            <a:off x="1882589" y="1231970"/>
            <a:ext cx="8530814" cy="5260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321F0-ECE4-10B6-3287-FBCD8397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Hola Mundo: </a:t>
            </a:r>
            <a:r>
              <a:rPr lang="es-ES_tradnl" dirty="0" err="1"/>
              <a:t>Forms</a:t>
            </a:r>
            <a:r>
              <a:rPr lang="es-ES_tradnl" dirty="0"/>
              <a:t>/</a:t>
            </a:r>
            <a:r>
              <a:rPr lang="es-ES_tradnl" dirty="0" err="1"/>
              <a:t>mainwindow.ui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DC793-6A3A-0AC9-3662-587D98FC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3EFFC-AE52-A478-AD93-D974D871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147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338E-AFC4-C7B3-29DC-15E5FB1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Señales y Ranuras (</a:t>
            </a:r>
            <a:r>
              <a:rPr lang="es-ES_tradnl" dirty="0" err="1"/>
              <a:t>Signals</a:t>
            </a:r>
            <a:r>
              <a:rPr lang="es-ES_tradnl" dirty="0"/>
              <a:t> and Slots)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8052D4E-DCFF-4F13-7C6F-799EE1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094" y="1333923"/>
            <a:ext cx="5090906" cy="49429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B2BFA-6D32-52A4-F2D6-D754C4DE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6796611" cy="5124380"/>
          </a:xfrm>
        </p:spPr>
        <p:txBody>
          <a:bodyPr/>
          <a:lstStyle/>
          <a:p>
            <a:r>
              <a:rPr lang="es-ES_tradnl" dirty="0"/>
              <a:t>Permiten la comunicación entre objetos de tipo </a:t>
            </a:r>
            <a:r>
              <a:rPr lang="es-ES_tradnl" dirty="0" err="1"/>
              <a:t>QObject</a:t>
            </a:r>
            <a:r>
              <a:rPr lang="es-ES_tradnl" dirty="0"/>
              <a:t>.</a:t>
            </a:r>
          </a:p>
          <a:p>
            <a:r>
              <a:rPr lang="es-ES_tradnl" dirty="0"/>
              <a:t>Una señal (</a:t>
            </a:r>
            <a:r>
              <a:rPr lang="es-ES_tradnl" dirty="0" err="1"/>
              <a:t>signal</a:t>
            </a:r>
            <a:r>
              <a:rPr lang="es-ES_tradnl" dirty="0"/>
              <a:t>) es emitida por un objeto para señalar un evento o cambio de interés particular.</a:t>
            </a:r>
          </a:p>
          <a:p>
            <a:r>
              <a:rPr lang="es-ES_tradnl" dirty="0"/>
              <a:t>Una ranura (slot) es un método que es llamado en respuesta a una señal particular.</a:t>
            </a:r>
          </a:p>
          <a:p>
            <a:r>
              <a:rPr lang="es-ES_tradnl" dirty="0"/>
              <a:t>Una clase puede tener tanto </a:t>
            </a:r>
            <a:r>
              <a:rPr lang="es-ES_tradnl" dirty="0" err="1"/>
              <a:t>signals</a:t>
            </a:r>
            <a:r>
              <a:rPr lang="es-ES_tradnl" dirty="0"/>
              <a:t> como slots.</a:t>
            </a:r>
          </a:p>
          <a:p>
            <a:r>
              <a:rPr lang="es-ES_tradnl" dirty="0" err="1"/>
              <a:t>Connect</a:t>
            </a:r>
            <a:r>
              <a:rPr lang="es-ES_tradnl" dirty="0"/>
              <a:t> permite asociar slots a </a:t>
            </a:r>
            <a:r>
              <a:rPr lang="es-ES_tradnl" dirty="0" err="1"/>
              <a:t>signals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9B13B-8D9E-ADED-A376-F57E4A47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3B9B-C21B-7F18-CA1B-C7F92EB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18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338E-AFC4-C7B3-29DC-15E5FB1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Señales y Ranuras (</a:t>
            </a:r>
            <a:r>
              <a:rPr lang="es-ES_tradnl" dirty="0" err="1"/>
              <a:t>Signals</a:t>
            </a:r>
            <a:r>
              <a:rPr lang="es-ES_tradnl" dirty="0"/>
              <a:t> and Slots)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B2BFA-6D32-52A4-F2D6-D754C4D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>
                <a:solidFill>
                  <a:srgbClr val="FF0000"/>
                </a:solidFill>
              </a:rPr>
              <a:t>Signals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/>
              <a:t>Son funciones/métodos de acceso público que no deben ser implementadas y no retornan valores </a:t>
            </a:r>
          </a:p>
          <a:p>
            <a:r>
              <a:rPr lang="es-ES_tradnl" dirty="0"/>
              <a:t>Señales son emitidas por un objeto para señalar algún evento de interés (definido por el programador). 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Slots</a:t>
            </a:r>
          </a:p>
          <a:p>
            <a:r>
              <a:rPr lang="es-ES_tradnl" dirty="0"/>
              <a:t>Son funciones/métodos que pueden ser llamados normalmente. Su única diferencia es que señales pueden ser conectadas a estas funciones. </a:t>
            </a:r>
          </a:p>
          <a:p>
            <a:r>
              <a:rPr lang="es-ES_tradnl" dirty="0"/>
              <a:t>Un slot es llamado cuando la señal o las señales a las que está conectado son emitidas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9B13B-8D9E-ADED-A376-F57E4A47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3B9B-C21B-7F18-CA1B-C7F92EB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62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786D-0311-4DB8-DCA6-53C7D9EC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Signals</a:t>
            </a:r>
            <a:r>
              <a:rPr lang="es-ES_tradnl" dirty="0"/>
              <a:t> &amp; Slots: Ejemplo vía programación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8886A-6E55-33C8-610F-FB0EF04D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19</a:t>
            </a:fld>
            <a:endParaRPr lang="es-ES_tradnl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D1F7271-970F-E092-8EFD-E8E4C9E0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20" y="978674"/>
            <a:ext cx="4514224" cy="55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905-7833-5993-5A7D-1D2B82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Desarrollos en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C29D-42E1-902E-87FE-EE6E6196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1.- Introducción</a:t>
            </a:r>
          </a:p>
          <a:p>
            <a:r>
              <a:rPr lang="es-ES_tradnl" dirty="0"/>
              <a:t>2.- Elementos de Qt</a:t>
            </a:r>
          </a:p>
          <a:p>
            <a:r>
              <a:rPr lang="es-ES_tradnl" dirty="0"/>
              <a:t>3.- Desarrollando en Qt</a:t>
            </a:r>
          </a:p>
          <a:p>
            <a:r>
              <a:rPr lang="es-ES_tradnl" dirty="0"/>
              <a:t>4.- Interfaces de usuario QML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EBBEB-3C79-7559-4845-2196DAD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D9453-7E0D-FCA4-A007-E177001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926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DCE-EA58-C91B-E228-EC78BC0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GUI en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45B0-0586-6C38-21C6-A13E6E5F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rgbClr val="0000CC"/>
                </a:solidFill>
              </a:rPr>
              <a:t>Qt Widgets</a:t>
            </a:r>
          </a:p>
          <a:p>
            <a:r>
              <a:rPr lang="es-ES_tradnl" dirty="0"/>
              <a:t>Equivalente a </a:t>
            </a:r>
            <a:r>
              <a:rPr lang="es-ES_tradnl" dirty="0" err="1"/>
              <a:t>Node</a:t>
            </a:r>
            <a:r>
              <a:rPr lang="es-ES_tradnl" dirty="0"/>
              <a:t> de </a:t>
            </a:r>
            <a:r>
              <a:rPr lang="es-ES_tradnl" dirty="0" err="1"/>
              <a:t>JavaFX</a:t>
            </a:r>
            <a:r>
              <a:rPr lang="es-ES_tradnl" dirty="0"/>
              <a:t> </a:t>
            </a:r>
          </a:p>
          <a:p>
            <a:r>
              <a:rPr lang="es-ES_tradnl" dirty="0"/>
              <a:t>Permite acceder a los elementos gráficos incluidos en las bibliotecas Qt, tanto </a:t>
            </a:r>
            <a:r>
              <a:rPr lang="es-ES_tradnl" dirty="0" err="1"/>
              <a:t>layouts</a:t>
            </a:r>
            <a:r>
              <a:rPr lang="es-ES_tradnl" dirty="0"/>
              <a:t> como definición de ventanas, etc.</a:t>
            </a:r>
          </a:p>
          <a:p>
            <a:r>
              <a:rPr lang="es-ES_tradnl" dirty="0"/>
              <a:t>Algunos elementos gráficos que heredan de </a:t>
            </a:r>
            <a:r>
              <a:rPr lang="es-ES_tradnl" dirty="0" err="1"/>
              <a:t>QWidget</a:t>
            </a:r>
            <a:r>
              <a:rPr lang="es-ES_tradnl" dirty="0"/>
              <a:t>: </a:t>
            </a:r>
          </a:p>
          <a:p>
            <a:pPr lvl="1"/>
            <a:r>
              <a:rPr lang="es-ES_tradnl" dirty="0" err="1"/>
              <a:t>QLabel</a:t>
            </a:r>
            <a:endParaRPr lang="es-ES_tradnl" dirty="0"/>
          </a:p>
          <a:p>
            <a:pPr lvl="1"/>
            <a:r>
              <a:rPr lang="es-ES_tradnl" dirty="0" err="1"/>
              <a:t>QPushButton</a:t>
            </a:r>
            <a:endParaRPr lang="es-ES_tradnl" dirty="0"/>
          </a:p>
          <a:p>
            <a:pPr lvl="1"/>
            <a:r>
              <a:rPr lang="es-ES_tradnl" dirty="0" err="1"/>
              <a:t>QGraphicsLayout</a:t>
            </a:r>
            <a:endParaRPr lang="es-ES_tradnl" dirty="0"/>
          </a:p>
          <a:p>
            <a:pPr lvl="1"/>
            <a:r>
              <a:rPr lang="es-ES_tradnl" dirty="0" err="1"/>
              <a:t>etc</a:t>
            </a:r>
            <a:r>
              <a:rPr lang="es-ES_tradn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1BA5-8DAD-BF40-BBB7-C7D5773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27415-5081-123B-C5F1-B11E8052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841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625C99-2650-8D91-9E2C-BF0115AD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objetos arbitrarios en una aplicación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DE07F2-E1DD-30B3-4F77-E46C402B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994299"/>
            <a:ext cx="11042373" cy="5578087"/>
          </a:xfrm>
        </p:spPr>
        <p:txBody>
          <a:bodyPr>
            <a:normAutofit/>
          </a:bodyPr>
          <a:lstStyle/>
          <a:p>
            <a:r>
              <a:rPr lang="es-ES_tradnl" dirty="0"/>
              <a:t>Una forma de hacerlo es vía la clase </a:t>
            </a:r>
            <a:r>
              <a:rPr lang="es-ES_tradnl" dirty="0" err="1"/>
              <a:t>QGraphicsView</a:t>
            </a:r>
            <a:endParaRPr lang="es-ES_tradnl" dirty="0"/>
          </a:p>
          <a:p>
            <a:pPr lvl="1"/>
            <a:r>
              <a:rPr lang="es-ES_tradnl" dirty="0"/>
              <a:t>Esta clase provee un widget (objeto gráfico) para desplegar contenido de un </a:t>
            </a:r>
            <a:r>
              <a:rPr lang="es-ES_tradnl" dirty="0" err="1"/>
              <a:t>QGraphicsScene</a:t>
            </a:r>
            <a:endParaRPr lang="es-ES_tradnl" dirty="0"/>
          </a:p>
          <a:p>
            <a:r>
              <a:rPr lang="es-ES_tradnl" dirty="0"/>
              <a:t>La clase </a:t>
            </a:r>
            <a:r>
              <a:rPr lang="es-ES_tradnl" dirty="0" err="1"/>
              <a:t>QGraphicsScene</a:t>
            </a:r>
            <a:r>
              <a:rPr lang="es-ES_tradnl" dirty="0"/>
              <a:t> provee una superficie para manejar un gran número de ítems gráficos 2D.</a:t>
            </a:r>
          </a:p>
          <a:p>
            <a:pPr lvl="1"/>
            <a:r>
              <a:rPr lang="es-ES_tradnl" dirty="0"/>
              <a:t>Entre estos ítems gráficos que se pueden agregar vía su método </a:t>
            </a:r>
            <a:r>
              <a:rPr lang="es-ES_tradnl" dirty="0" err="1"/>
              <a:t>addItem</a:t>
            </a:r>
            <a:r>
              <a:rPr lang="es-ES_tradnl" dirty="0"/>
              <a:t> están </a:t>
            </a:r>
            <a:r>
              <a:rPr lang="es-ES_tradnl" dirty="0" err="1"/>
              <a:t>QGraphicsPolygonItem</a:t>
            </a:r>
            <a:r>
              <a:rPr lang="es-ES_tradnl" dirty="0"/>
              <a:t>, </a:t>
            </a:r>
            <a:r>
              <a:rPr lang="es-ES_tradnl" dirty="0" err="1"/>
              <a:t>QGraphicsEllipseItem</a:t>
            </a:r>
            <a:r>
              <a:rPr lang="es-ES_tradnl" dirty="0"/>
              <a:t>, </a:t>
            </a:r>
            <a:r>
              <a:rPr lang="es-ES_tradnl" dirty="0" err="1"/>
              <a:t>QGraphicsLineItem</a:t>
            </a:r>
            <a:r>
              <a:rPr lang="es-ES_tradnl" dirty="0"/>
              <a:t>, </a:t>
            </a:r>
            <a:r>
              <a:rPr lang="es-ES_tradnl" dirty="0" err="1"/>
              <a:t>QGraphicsPathItem</a:t>
            </a:r>
            <a:r>
              <a:rPr lang="es-ES_tradnl" dirty="0"/>
              <a:t>, </a:t>
            </a:r>
            <a:r>
              <a:rPr lang="es-ES_tradnl" dirty="0" err="1"/>
              <a:t>QGraphicsRectItem</a:t>
            </a:r>
            <a:r>
              <a:rPr lang="es-ES_tradnl" dirty="0"/>
              <a:t>, </a:t>
            </a:r>
            <a:r>
              <a:rPr lang="es-ES_tradnl" dirty="0" err="1"/>
              <a:t>QGraphicsTextItem</a:t>
            </a:r>
            <a:endParaRPr lang="es-ES_tradnl" dirty="0"/>
          </a:p>
          <a:p>
            <a:pPr lvl="1"/>
            <a:r>
              <a:rPr lang="es-ES_tradnl" dirty="0"/>
              <a:t>Todas estas clases incluyen las funciones </a:t>
            </a:r>
            <a:r>
              <a:rPr lang="es-ES_tradnl" dirty="0" err="1"/>
              <a:t>setBrush</a:t>
            </a:r>
            <a:r>
              <a:rPr lang="es-ES_tradnl" dirty="0"/>
              <a:t>(..) y </a:t>
            </a:r>
            <a:r>
              <a:rPr lang="es-ES_tradnl" dirty="0" err="1"/>
              <a:t>setPen</a:t>
            </a:r>
            <a:r>
              <a:rPr lang="es-ES_tradnl" dirty="0"/>
              <a:t>(..) para definir cómo se dibujará su contorno e interior.</a:t>
            </a:r>
          </a:p>
          <a:p>
            <a:r>
              <a:rPr lang="es-ES_tradnl" dirty="0"/>
              <a:t>Otra forma de dibujar objetos arbitrarios es heredando de </a:t>
            </a:r>
            <a:r>
              <a:rPr lang="es-ES_tradnl" dirty="0" err="1"/>
              <a:t>Qwidget</a:t>
            </a:r>
            <a:r>
              <a:rPr lang="es-ES_tradnl" dirty="0"/>
              <a:t> como en el próximo ejemplo.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28277-913E-7AF7-0975-A7844BF8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F9D84-6A7E-9956-34C3-586599F9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400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9C62-F752-6B5D-442E-EE2719AE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 </a:t>
            </a:r>
            <a:r>
              <a:rPr lang="es-ES_tradnl" dirty="0" err="1"/>
              <a:t>QPainter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34D-777F-3C6E-DEFF-D96164EA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Permite realizar pintados de bajo nivel de elementos gráficos, generalmente sobre widgets. </a:t>
            </a:r>
          </a:p>
          <a:p>
            <a:r>
              <a:rPr lang="es-ES_tradnl" dirty="0"/>
              <a:t>Su uso común es dentro del método </a:t>
            </a:r>
            <a:r>
              <a:rPr lang="es-ES_tradnl" dirty="0" err="1"/>
              <a:t>paintEvent</a:t>
            </a:r>
            <a:r>
              <a:rPr lang="es-ES_tradnl" dirty="0"/>
              <a:t> de un widget. </a:t>
            </a:r>
            <a:r>
              <a:rPr lang="es-ES_tradnl" dirty="0" err="1"/>
              <a:t>paintEvent</a:t>
            </a:r>
            <a:r>
              <a:rPr lang="es-ES_tradnl" dirty="0"/>
              <a:t> le dice a la clase qué debe hacer cuando se pinta el widget.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F1B90-FD57-FC23-9ECE-75A9E43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6104D-483F-E1E5-79CE-0DDEB36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3375045-E072-7D35-DB46-777245D0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01" y="3552979"/>
            <a:ext cx="6388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5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C384-8D53-6D59-7CFD-F61FB90A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36525"/>
            <a:ext cx="11042373" cy="730320"/>
          </a:xfrm>
        </p:spPr>
        <p:txBody>
          <a:bodyPr/>
          <a:lstStyle/>
          <a:p>
            <a:r>
              <a:rPr lang="es-ES_tradnl" sz="3600" dirty="0"/>
              <a:t>Ejemplo clase </a:t>
            </a:r>
            <a:r>
              <a:rPr lang="es-ES_tradnl" sz="3600" dirty="0" err="1"/>
              <a:t>QPainter</a:t>
            </a:r>
            <a:r>
              <a:rPr lang="es-ES_tradnl" sz="3600" dirty="0"/>
              <a:t>: Dibujar un rectángulo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3871-6396-9ED3-F2F2-5614E6A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9B9D6-06C8-EF2E-48A7-3A6D359A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60AD6B0-2176-65B4-3949-D72FAF4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976544"/>
            <a:ext cx="5469835" cy="53798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Headers/</a:t>
            </a:r>
            <a:r>
              <a:rPr lang="en-US" dirty="0" err="1"/>
              <a:t>widget.h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FBA0A8C-3184-AAFE-2099-BFB58F6290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976544"/>
            <a:ext cx="5469835" cy="5380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Sources/</a:t>
            </a:r>
            <a:r>
              <a:rPr lang="en-US" dirty="0" err="1"/>
              <a:t>widget.cpp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s-ES_tradnl" dirty="0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DAE4BE7-C0E1-BC75-1945-0561744D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454770"/>
            <a:ext cx="3929044" cy="4901580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B9FB8A-2623-EE50-4B6F-0F878297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55" y="1654951"/>
            <a:ext cx="3859690" cy="45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2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7D5A-E32E-ED88-E11E-0EF8F96E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780D-3B48-70FF-497D-65C48227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[1]  </a:t>
            </a:r>
            <a:r>
              <a:rPr lang="es-ES_tradnl" sz="2000" dirty="0">
                <a:hlinkClick r:id="rId2"/>
              </a:rPr>
              <a:t>https://wiki.qt.io/Qt_for_Beginners</a:t>
            </a:r>
            <a:r>
              <a:rPr lang="es-ES_tradnl" sz="2000" dirty="0"/>
              <a:t> </a:t>
            </a:r>
          </a:p>
          <a:p>
            <a:r>
              <a:rPr lang="es-ES_tradnl" sz="2000" dirty="0"/>
              <a:t>[2]  </a:t>
            </a:r>
            <a:r>
              <a:rPr lang="es-ES_tradnl" sz="2000" dirty="0">
                <a:hlinkClick r:id="rId3"/>
              </a:rPr>
              <a:t>http://qmlbook.github.io</a:t>
            </a:r>
            <a:r>
              <a:rPr lang="es-ES_tradnl" sz="2000" dirty="0"/>
              <a:t> </a:t>
            </a:r>
          </a:p>
          <a:p>
            <a:r>
              <a:rPr lang="es-ES_tradnl" sz="2000" dirty="0"/>
              <a:t>[3]  </a:t>
            </a:r>
            <a:r>
              <a:rPr lang="es-ES_tradnl" sz="2000" dirty="0">
                <a:hlinkClick r:id="rId4"/>
              </a:rPr>
              <a:t>https://www.qt.io/ide/ </a:t>
            </a:r>
            <a:endParaRPr lang="es-ES_tradnl" sz="2000" dirty="0"/>
          </a:p>
          <a:p>
            <a:r>
              <a:rPr lang="es-ES_tradnl" sz="2000" dirty="0"/>
              <a:t>[4]  </a:t>
            </a:r>
            <a:r>
              <a:rPr lang="es-ES_tradnl" sz="2000" dirty="0">
                <a:hlinkClick r:id="rId5"/>
              </a:rPr>
              <a:t>http://doc.qt.io/qt-5/ </a:t>
            </a:r>
            <a:endParaRPr lang="es-ES_tradnl" sz="2000" dirty="0"/>
          </a:p>
          <a:p>
            <a:r>
              <a:rPr lang="es-ES_tradnl" sz="2000" dirty="0"/>
              <a:t>[5]  Ray </a:t>
            </a:r>
            <a:r>
              <a:rPr lang="es-ES_tradnl" sz="2000" dirty="0" err="1"/>
              <a:t>Rischpater</a:t>
            </a:r>
            <a:r>
              <a:rPr lang="es-ES_tradnl" sz="2000" dirty="0"/>
              <a:t>, Daniel </a:t>
            </a:r>
            <a:r>
              <a:rPr lang="es-ES_tradnl" sz="2000" dirty="0" err="1"/>
              <a:t>Zucker</a:t>
            </a:r>
            <a:r>
              <a:rPr lang="es-ES_tradnl" sz="2000" dirty="0"/>
              <a:t>. </a:t>
            </a:r>
            <a:r>
              <a:rPr lang="es-ES_tradnl" sz="2000" dirty="0" err="1"/>
              <a:t>Beginning</a:t>
            </a:r>
            <a:r>
              <a:rPr lang="es-ES_tradnl" sz="2000" dirty="0"/>
              <a:t> Nokia Apps </a:t>
            </a:r>
            <a:r>
              <a:rPr lang="es-ES_tradnl" sz="2000" dirty="0" err="1"/>
              <a:t>Development</a:t>
            </a:r>
            <a:r>
              <a:rPr lang="es-ES_tradnl" sz="2000" dirty="0"/>
              <a:t>, 2010 </a:t>
            </a:r>
          </a:p>
          <a:p>
            <a:r>
              <a:rPr lang="es-ES_tradnl" sz="2000" dirty="0"/>
              <a:t>[6]  J. </a:t>
            </a:r>
            <a:r>
              <a:rPr lang="es-ES_tradnl" sz="2000" dirty="0" err="1"/>
              <a:t>Ryannel,J</a:t>
            </a:r>
            <a:r>
              <a:rPr lang="es-ES_tradnl" sz="2000" dirty="0"/>
              <a:t>. </a:t>
            </a:r>
            <a:r>
              <a:rPr lang="es-ES_tradnl" sz="2000" dirty="0" err="1"/>
              <a:t>Thelin</a:t>
            </a:r>
            <a:r>
              <a:rPr lang="es-ES_tradnl" sz="2000" dirty="0"/>
              <a:t>. Qt5 </a:t>
            </a:r>
            <a:r>
              <a:rPr lang="es-ES_tradnl" sz="2000" dirty="0" err="1"/>
              <a:t>Cadaques</a:t>
            </a:r>
            <a:r>
              <a:rPr lang="es-ES_tradnl" sz="2000" dirty="0"/>
              <a:t>. </a:t>
            </a:r>
            <a:r>
              <a:rPr lang="es-ES_tradnl" sz="2000" dirty="0" err="1"/>
              <a:t>Release</a:t>
            </a:r>
            <a:r>
              <a:rPr lang="es-ES_tradnl" sz="2000" dirty="0"/>
              <a:t> 2015-03 </a:t>
            </a:r>
          </a:p>
          <a:p>
            <a:r>
              <a:rPr lang="es-ES_tradnl" sz="2000" dirty="0"/>
              <a:t>[7]  </a:t>
            </a:r>
            <a:r>
              <a:rPr lang="es-ES_tradnl" sz="2000" dirty="0">
                <a:hlinkClick r:id="rId6"/>
              </a:rPr>
              <a:t>https://www.youtube.com/playlist?list=PL2D1942A4688E9D63</a:t>
            </a:r>
            <a:r>
              <a:rPr lang="es-ES_tradnl" sz="2000" dirty="0"/>
              <a:t> </a:t>
            </a:r>
          </a:p>
          <a:p>
            <a:r>
              <a:rPr lang="es-ES_tradnl" sz="2000" dirty="0"/>
              <a:t>[8]  Marcos Zúñiga, Eduardo García. Presentación Seminario de Programación - Interfaces en QT. Octubre, 2016 </a:t>
            </a:r>
          </a:p>
          <a:p>
            <a:r>
              <a:rPr lang="es-ES_tradnl" sz="2000" dirty="0"/>
              <a:t>[9] Aportes de Patricio Olivares en versiones previas de ELO329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0136-B9EB-1954-9587-BF1F898F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01427-9434-2454-D5A0-BC5DFA5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722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BEFB-5D11-ADA0-7395-14031DF8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es Qt?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2D53-D445-E8AA-CCAA-B96F87EF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46285"/>
            <a:ext cx="11042373" cy="5310065"/>
          </a:xfrm>
        </p:spPr>
        <p:txBody>
          <a:bodyPr>
            <a:noAutofit/>
          </a:bodyPr>
          <a:lstStyle/>
          <a:p>
            <a:r>
              <a:rPr lang="es-ES_tradnl" sz="2400" dirty="0"/>
              <a:t>Qt (pronunciado como “</a:t>
            </a:r>
            <a:r>
              <a:rPr lang="es-ES_tradnl" sz="2400" dirty="0" err="1"/>
              <a:t>çute</a:t>
            </a:r>
            <a:r>
              <a:rPr lang="es-ES_tradnl" sz="2400" dirty="0"/>
              <a:t>”) es un </a:t>
            </a:r>
            <a:r>
              <a:rPr lang="es-ES_tradnl" sz="2400" dirty="0" err="1"/>
              <a:t>framework</a:t>
            </a:r>
            <a:r>
              <a:rPr lang="es-ES_tradnl" sz="2400" dirty="0"/>
              <a:t> de desarrollo de aplicaciones con múltiples bibliotecas </a:t>
            </a:r>
          </a:p>
          <a:p>
            <a:r>
              <a:rPr lang="es-ES_tradnl" sz="2400" dirty="0"/>
              <a:t>Su primera versión data de 1995 </a:t>
            </a:r>
          </a:p>
          <a:p>
            <a:r>
              <a:rPr lang="es-ES_tradnl" sz="2400" dirty="0"/>
              <a:t>Desarrollado sobre C++ inicialmente, pero en la actualidad es posible utilizarlo en otros lenguajes (</a:t>
            </a:r>
            <a:r>
              <a:rPr lang="es-ES_tradnl" sz="2400" dirty="0" err="1"/>
              <a:t>Ej</a:t>
            </a:r>
            <a:r>
              <a:rPr lang="es-ES_tradnl" sz="2400" dirty="0"/>
              <a:t>: </a:t>
            </a:r>
            <a:r>
              <a:rPr lang="es-ES_tradnl" sz="2400" dirty="0" err="1"/>
              <a:t>PyQt</a:t>
            </a:r>
            <a:r>
              <a:rPr lang="es-ES_tradnl" sz="2400" dirty="0"/>
              <a:t> para Python). </a:t>
            </a:r>
          </a:p>
          <a:p>
            <a:r>
              <a:rPr lang="es-ES_tradnl" sz="2400" dirty="0"/>
              <a:t>Provee mejoras a las bibliotecas nativas de C++ y permite que códigos desarrollados sobre estas bibliotecas sean compatibles con múltiples plataformas (mismo concepto que se aplicaba en Java).</a:t>
            </a:r>
            <a:br>
              <a:rPr lang="es-ES_tradnl" sz="2400" dirty="0"/>
            </a:br>
            <a:r>
              <a:rPr lang="es-ES_tradnl" sz="2400" dirty="0"/>
              <a:t>Algunas de las plataformas compatibles con Qt </a:t>
            </a:r>
          </a:p>
          <a:p>
            <a:pPr lvl="1"/>
            <a:r>
              <a:rPr lang="es-ES_tradnl" sz="2000" dirty="0"/>
              <a:t>Windows,	Linux,	Unix,	MacOS,	Mobile (iOS, Windows </a:t>
            </a:r>
            <a:r>
              <a:rPr lang="es-ES_tradnl" sz="2000" dirty="0" err="1"/>
              <a:t>Phone</a:t>
            </a:r>
            <a:r>
              <a:rPr lang="es-ES_tradnl" sz="2000" dirty="0"/>
              <a:t>, Android) </a:t>
            </a:r>
          </a:p>
          <a:p>
            <a:r>
              <a:rPr lang="es-ES_tradnl" sz="2400" dirty="0"/>
              <a:t>Puede encontrar información de la última versión en el siguiente enlace: </a:t>
            </a:r>
            <a:r>
              <a:rPr lang="es-ES_tradnl" sz="2400" dirty="0">
                <a:hlinkClick r:id="rId2"/>
              </a:rPr>
              <a:t>https://</a:t>
            </a:r>
            <a:r>
              <a:rPr lang="es-ES_tradnl" sz="2400" dirty="0" err="1">
                <a:hlinkClick r:id="rId2"/>
              </a:rPr>
              <a:t>www.qt.io</a:t>
            </a:r>
            <a:r>
              <a:rPr lang="es-ES_tradnl" sz="2400" dirty="0">
                <a:hlinkClick r:id="rId2"/>
              </a:rPr>
              <a:t>/</a:t>
            </a:r>
            <a:r>
              <a:rPr lang="es-ES_tradnl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0B34-312F-7362-7B8A-15CF852A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F0A77-0BA4-D653-FC3E-BF8D67F9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69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21BC-5E4B-1426-56CE-C49F7C90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36525"/>
            <a:ext cx="11042373" cy="602029"/>
          </a:xfrm>
        </p:spPr>
        <p:txBody>
          <a:bodyPr/>
          <a:lstStyle/>
          <a:p>
            <a:r>
              <a:rPr lang="es-ES_tradnl" sz="3200" dirty="0"/>
              <a:t>¿Qué es Qt? Arquitectura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AAB4-6149-2649-5383-A0903A67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4" y="738554"/>
            <a:ext cx="11042373" cy="1890346"/>
          </a:xfrm>
        </p:spPr>
        <p:txBody>
          <a:bodyPr>
            <a:normAutofit/>
          </a:bodyPr>
          <a:lstStyle/>
          <a:p>
            <a:r>
              <a:rPr lang="es-ES_tradnl" sz="2000" dirty="0"/>
              <a:t>El código se construye sobre bibliotecas Qt y sus distintas herramientas de desarrollo</a:t>
            </a:r>
          </a:p>
          <a:p>
            <a:r>
              <a:rPr lang="es-ES_tradnl" sz="2000" dirty="0"/>
              <a:t>Estas a su vez generan una abstracción para ejecución multiplataforma </a:t>
            </a:r>
          </a:p>
          <a:p>
            <a:pPr marL="0" indent="0">
              <a:buNone/>
            </a:pP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3685B-2E0E-D70E-3666-5FF16BCC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4AF33-0B20-70C3-D5B6-B9DFB7AF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360DF-BFDB-95F6-DE4F-1D8B3C6E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23" y="1527856"/>
            <a:ext cx="7252677" cy="482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CB2B8-660E-58B7-EDD6-18D4D3CC9D61}"/>
              </a:ext>
            </a:extLst>
          </p:cNvPr>
          <p:cNvSpPr txBox="1"/>
          <p:nvPr/>
        </p:nvSpPr>
        <p:spPr>
          <a:xfrm>
            <a:off x="8610600" y="413868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En este curso usaremos Qt5, LTS</a:t>
            </a:r>
          </a:p>
        </p:txBody>
      </p:sp>
    </p:spTree>
    <p:extLst>
      <p:ext uri="{BB962C8B-B14F-4D97-AF65-F5344CB8AC3E}">
        <p14:creationId xmlns:p14="http://schemas.microsoft.com/office/powerpoint/2010/main" val="15296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878F-F19C-C6F4-16D9-8C592D66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Elementos de Qt: Módulos Qt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589C5A-4411-BC91-CE6F-048EF4C3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Existen dos tipos de módulos en Qt: </a:t>
            </a:r>
          </a:p>
          <a:p>
            <a:pPr lvl="1"/>
            <a:r>
              <a:rPr lang="es-ES_tradnl" dirty="0"/>
              <a:t>Módulos Core-</a:t>
            </a:r>
            <a:r>
              <a:rPr lang="es-ES_tradnl" dirty="0" err="1"/>
              <a:t>Essential</a:t>
            </a:r>
            <a:r>
              <a:rPr lang="es-ES_tradnl" dirty="0"/>
              <a:t>: Son los que dan forma a Qt. Son parte del desarrollo de estas bibliotecas.</a:t>
            </a:r>
            <a:br>
              <a:rPr lang="es-ES_tradnl" dirty="0"/>
            </a:br>
            <a:r>
              <a:rPr lang="es-ES_tradnl" dirty="0"/>
              <a:t>Ejemplos de módulos </a:t>
            </a:r>
            <a:r>
              <a:rPr lang="es-ES_tradnl" dirty="0" err="1"/>
              <a:t>core-essential</a:t>
            </a:r>
            <a:r>
              <a:rPr lang="es-ES_tradnl" dirty="0"/>
              <a:t>: </a:t>
            </a:r>
            <a:r>
              <a:rPr lang="es-ES_tradnl" dirty="0" err="1"/>
              <a:t>QtCore</a:t>
            </a:r>
            <a:r>
              <a:rPr lang="es-ES_tradnl" dirty="0"/>
              <a:t>, </a:t>
            </a:r>
            <a:r>
              <a:rPr lang="es-ES_tradnl" dirty="0" err="1"/>
              <a:t>QtGui</a:t>
            </a:r>
            <a:r>
              <a:rPr lang="es-ES_tradnl" dirty="0"/>
              <a:t>, </a:t>
            </a:r>
            <a:r>
              <a:rPr lang="es-ES_tradnl" dirty="0" err="1"/>
              <a:t>QtWidgets</a:t>
            </a:r>
            <a:r>
              <a:rPr lang="es-ES_tradnl" dirty="0"/>
              <a:t>, etc. </a:t>
            </a:r>
          </a:p>
          <a:p>
            <a:pPr lvl="1"/>
            <a:r>
              <a:rPr lang="es-ES_tradnl" dirty="0"/>
              <a:t>Módulos </a:t>
            </a:r>
            <a:r>
              <a:rPr lang="es-ES_tradnl" dirty="0" err="1"/>
              <a:t>add-ons</a:t>
            </a:r>
            <a:r>
              <a:rPr lang="es-ES_tradnl" dirty="0"/>
              <a:t> (agregados): Son códigos externos al desarrollo de Qt. Depende de las contribuciones de usuarios externos activos en el proyecto.</a:t>
            </a:r>
            <a:br>
              <a:rPr lang="es-ES_tradnl" dirty="0"/>
            </a:br>
            <a:r>
              <a:rPr lang="es-ES_tradnl" dirty="0"/>
              <a:t>Ejemplo de módulos </a:t>
            </a:r>
            <a:r>
              <a:rPr lang="es-ES_tradnl" dirty="0" err="1"/>
              <a:t>add-ons</a:t>
            </a:r>
            <a:r>
              <a:rPr lang="es-ES_tradnl" dirty="0"/>
              <a:t>: Qt3D, </a:t>
            </a:r>
            <a:r>
              <a:rPr lang="es-ES_tradnl" dirty="0" err="1"/>
              <a:t>QtBluetooth</a:t>
            </a:r>
            <a:r>
              <a:rPr lang="es-ES_tradnl" dirty="0"/>
              <a:t>, </a:t>
            </a:r>
            <a:r>
              <a:rPr lang="es-ES_tradnl" dirty="0" err="1"/>
              <a:t>QtSensors</a:t>
            </a:r>
            <a:r>
              <a:rPr lang="es-ES_tradnl" dirty="0"/>
              <a:t>, etc.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7C5B5-E9F9-D815-3DC1-77A3380C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EE3F3-8E7C-9171-A8B6-69F84B34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4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C283-FC26-B602-800F-F2D863E6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Elementos de Qt: Qt </a:t>
            </a:r>
            <a:r>
              <a:rPr lang="es-ES_tradnl" dirty="0" err="1"/>
              <a:t>Creator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C6DE-8A2A-BC02-A01C-E71FCADA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64916"/>
            <a:ext cx="11042373" cy="5124380"/>
          </a:xfrm>
        </p:spPr>
        <p:txBody>
          <a:bodyPr/>
          <a:lstStyle/>
          <a:p>
            <a:r>
              <a:rPr lang="es-ES_tradnl" dirty="0"/>
              <a:t>Qt al ser un conjunto de bibliotecas, pueden ser integradas en cualquier IDE que lo permita. Incluso, es posible compilar programas Qt sin IDE. </a:t>
            </a:r>
          </a:p>
          <a:p>
            <a:r>
              <a:rPr lang="es-ES_tradnl" dirty="0"/>
              <a:t>Qt </a:t>
            </a:r>
            <a:r>
              <a:rPr lang="es-ES_tradnl" dirty="0" err="1"/>
              <a:t>Creator</a:t>
            </a:r>
            <a:r>
              <a:rPr lang="es-ES_tradnl" dirty="0"/>
              <a:t> es un IDE multiplataforma creado por el equipo de desarrollo de Qt para el desarrollo de programas en C++. Está orientado principalmente a crear aplicaciones gráficas fácilmente utilizando las bibliotecas de desarrollo que provee Qt.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7338-81DA-41FF-E2CF-33FA4F7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3EF3-F632-18CA-B6E2-9C85BDA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4938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C283-FC26-B602-800F-F2D863E6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Selector de Modos de Qt: Editor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AEB9A1-3080-5048-4E4E-D8CE1B61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13749"/>
            <a:ext cx="11042373" cy="5124380"/>
          </a:xfrm>
        </p:spPr>
        <p:txBody>
          <a:bodyPr/>
          <a:lstStyle/>
          <a:p>
            <a:r>
              <a:rPr lang="es-ES_tradnl" dirty="0"/>
              <a:t>Modo editor: Éste posee varias funcionalidades, como autocompletado, revisión de sintaxis, </a:t>
            </a:r>
            <a:r>
              <a:rPr lang="es-ES_tradnl" dirty="0" err="1"/>
              <a:t>identación</a:t>
            </a:r>
            <a:r>
              <a:rPr lang="es-ES_tradnl" dirty="0"/>
              <a:t> automática,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7338-81DA-41FF-E2CF-33FA4F7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3EF3-F632-18CA-B6E2-9C85BDA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1DB44-4CF4-3647-FC74-5FB7492B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35" y="1916175"/>
            <a:ext cx="8821125" cy="53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C283-FC26-B602-800F-F2D863E6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211034"/>
            <a:ext cx="11042373" cy="581231"/>
          </a:xfrm>
        </p:spPr>
        <p:txBody>
          <a:bodyPr/>
          <a:lstStyle/>
          <a:p>
            <a:r>
              <a:rPr lang="es-ES_tradnl" sz="3600" dirty="0"/>
              <a:t>Selector de Modo de Qt: Diseño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18AB7-8E8B-A9BB-D682-487C83D0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792265"/>
            <a:ext cx="11042373" cy="5564085"/>
          </a:xfrm>
        </p:spPr>
        <p:txBody>
          <a:bodyPr/>
          <a:lstStyle/>
          <a:p>
            <a:r>
              <a:rPr lang="es-ES_tradnl" dirty="0"/>
              <a:t>Qt </a:t>
            </a:r>
            <a:r>
              <a:rPr lang="es-ES_tradnl" dirty="0" err="1"/>
              <a:t>Designer</a:t>
            </a:r>
            <a:r>
              <a:rPr lang="es-ES_tradnl" dirty="0"/>
              <a:t>: Para creación de interfaces gráficas de forma sencilla.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3EF3-F632-18CA-B6E2-9C85BDA1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B72A0-1B68-5336-ADCC-46A3EC98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42" y="1236884"/>
            <a:ext cx="7495218" cy="541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C0C40-FD76-0937-C7FF-F21E7867F7EE}"/>
              </a:ext>
            </a:extLst>
          </p:cNvPr>
          <p:cNvSpPr txBox="1"/>
          <p:nvPr/>
        </p:nvSpPr>
        <p:spPr>
          <a:xfrm>
            <a:off x="102019" y="3762116"/>
            <a:ext cx="2297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Otras funcionalidades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, conexión con sistemas de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versionamiento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(GIT, SVN, otros), etc. </a:t>
            </a:r>
          </a:p>
          <a:p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217BAEF-9CE8-D823-53CF-07EE96BD3AAA}"/>
              </a:ext>
            </a:extLst>
          </p:cNvPr>
          <p:cNvSpPr/>
          <p:nvPr/>
        </p:nvSpPr>
        <p:spPr>
          <a:xfrm>
            <a:off x="2399742" y="1698171"/>
            <a:ext cx="474087" cy="20639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80E27-6B78-7E45-765A-CDE218561A7F}"/>
              </a:ext>
            </a:extLst>
          </p:cNvPr>
          <p:cNvSpPr txBox="1"/>
          <p:nvPr/>
        </p:nvSpPr>
        <p:spPr>
          <a:xfrm>
            <a:off x="523462" y="1853169"/>
            <a:ext cx="14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 de Modo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D0BE6B-4BCD-BE54-CB95-EC82BD6707F9}"/>
              </a:ext>
            </a:extLst>
          </p:cNvPr>
          <p:cNvCxnSpPr/>
          <p:nvPr/>
        </p:nvCxnSpPr>
        <p:spPr>
          <a:xfrm flipV="1">
            <a:off x="1698171" y="1984803"/>
            <a:ext cx="701571" cy="127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33F3-F7E5-AED8-8F5F-B5A99535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Ejemplo: Hola Mundo!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9991-8F37-B982-58E7-3623ACA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389DD-50F9-3B3E-A26E-59D9F80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466AD-3E99-5341-811A-A8B36ECC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31" y="1097159"/>
            <a:ext cx="9473989" cy="576084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0EFBCA-5D98-1861-F35F-07B736BBB7B7}"/>
              </a:ext>
            </a:extLst>
          </p:cNvPr>
          <p:cNvSpPr/>
          <p:nvPr/>
        </p:nvSpPr>
        <p:spPr>
          <a:xfrm>
            <a:off x="2399742" y="1964004"/>
            <a:ext cx="1638858" cy="17153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27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6997</TotalTime>
  <Words>1302</Words>
  <Application>Microsoft Macintosh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Desarrollos en Qt</vt:lpstr>
      <vt:lpstr>Desarrollos en Qt</vt:lpstr>
      <vt:lpstr>¿Qué es Qt?</vt:lpstr>
      <vt:lpstr>¿Qué es Qt? Arquitectura</vt:lpstr>
      <vt:lpstr>Elementos de Qt: Módulos Qt</vt:lpstr>
      <vt:lpstr>Elementos de Qt: Qt Creator</vt:lpstr>
      <vt:lpstr>Selector de Modos de Qt: Editor</vt:lpstr>
      <vt:lpstr>Selector de Modo de Qt: Diseño</vt:lpstr>
      <vt:lpstr>Ejemplo: Hola Mundo!</vt:lpstr>
      <vt:lpstr>Creando un Proyecto</vt:lpstr>
      <vt:lpstr>Hola Mundo</vt:lpstr>
      <vt:lpstr>Hola mundo: Headers/mainwindow.h</vt:lpstr>
      <vt:lpstr>Hola Mundo: source/main.cpp</vt:lpstr>
      <vt:lpstr>Hola Mundo: Source/mainwindows.cpp</vt:lpstr>
      <vt:lpstr>Hola Mundo: Forms/mainwindow.ui</vt:lpstr>
      <vt:lpstr>Hola Mundo: Forms/mainwindow.ui</vt:lpstr>
      <vt:lpstr>Señales y Ranuras (Signals and Slots)</vt:lpstr>
      <vt:lpstr>Señales y Ranuras (Signals and Slots)</vt:lpstr>
      <vt:lpstr>Signals &amp; Slots: Ejemplo vía programación</vt:lpstr>
      <vt:lpstr>Creando GUI en Qt</vt:lpstr>
      <vt:lpstr>Creando objetos arbitrarios en una aplicación</vt:lpstr>
      <vt:lpstr>Clase QPainter</vt:lpstr>
      <vt:lpstr>Ejemplo clase QPainter: Dibujar un rectángulo </vt:lpstr>
      <vt:lpstr>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275</cp:revision>
  <dcterms:created xsi:type="dcterms:W3CDTF">2021-09-30T23:46:18Z</dcterms:created>
  <dcterms:modified xsi:type="dcterms:W3CDTF">2022-06-23T01:58:20Z</dcterms:modified>
  <cp:category/>
</cp:coreProperties>
</file>