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5964"/>
  </p:normalViewPr>
  <p:slideViewPr>
    <p:cSldViewPr snapToGrid="0" snapToObjects="1">
      <p:cViewPr varScale="1">
        <p:scale>
          <a:sx n="144" d="100"/>
          <a:sy n="144" d="100"/>
        </p:scale>
        <p:origin x="392" y="192"/>
      </p:cViewPr>
      <p:guideLst/>
    </p:cSldViewPr>
  </p:slideViewPr>
  <p:outlineViewPr>
    <p:cViewPr>
      <p:scale>
        <a:sx n="33" d="100"/>
        <a:sy n="33" d="100"/>
      </p:scale>
      <p:origin x="0" y="-8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29/6/22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29/6/22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6/29/22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9E8F8-0D46-0208-B226-DAC00837D827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4784099" y="206098"/>
            <a:ext cx="2471400" cy="154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285614"/>
            <a:ext cx="11042373" cy="866844"/>
          </a:xfrm>
        </p:spPr>
        <p:txBody>
          <a:bodyPr/>
          <a:lstStyle>
            <a:lvl1pPr>
              <a:defRPr sz="4000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6/29/22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6/29/22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6/29/22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6/29/22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6/29/22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exception/excep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exception/excep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FF9F-81B7-9795-31F8-FE466F524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/>
              <a:t>Manejo de Excepciones en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06-B36E-A309-60D2-FAFAB8954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3420A-3361-3D2B-7FB0-F0E9764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96DF-3354-E438-22CD-28F29FF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29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3552-789B-F203-22AB-9684B52A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Atrapando múltiples Excepciones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EA09-6E06-8255-40BB-D970BBA2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726" y="1221453"/>
            <a:ext cx="8685641" cy="5124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try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DoOneThing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DoAnother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DoSomethingElse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}catch( </a:t>
            </a:r>
            <a:r>
              <a:rPr lang="es-ES" dirty="0" err="1"/>
              <a:t>RangeException</a:t>
            </a:r>
            <a:r>
              <a:rPr lang="es-ES" dirty="0"/>
              <a:t> &amp; )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"A </a:t>
            </a:r>
            <a:r>
              <a:rPr lang="es-ES" dirty="0" err="1"/>
              <a:t>range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occurred</a:t>
            </a:r>
            <a:r>
              <a:rPr lang="es-ES" dirty="0"/>
              <a:t>.\n";</a:t>
            </a:r>
          </a:p>
          <a:p>
            <a:pPr marL="0" indent="0">
              <a:buNone/>
            </a:pPr>
            <a:r>
              <a:rPr lang="es-ES" dirty="0"/>
              <a:t>}catch( </a:t>
            </a:r>
            <a:r>
              <a:rPr lang="es-ES" dirty="0" err="1"/>
              <a:t>OpenFileError</a:t>
            </a:r>
            <a:r>
              <a:rPr lang="es-ES" dirty="0"/>
              <a:t> &amp; )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Cannot</a:t>
            </a:r>
            <a:r>
              <a:rPr lang="es-ES" dirty="0"/>
              <a:t> open file.\n";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// etc...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5F82-2E03-FC68-1868-9D0296F6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DC81-86DE-B7BD-431B-9E3A039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015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E32C-D9A9-EB03-688A-BC29937D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RangeException</a:t>
            </a:r>
            <a:r>
              <a:rPr lang="es-ES" dirty="0"/>
              <a:t> (más completa)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9EE5-A565-A6B6-CE27-04622CC0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Una mejor versión de la clase </a:t>
            </a:r>
            <a:r>
              <a:rPr lang="es-ES" sz="2000" dirty="0" err="1"/>
              <a:t>RangeException</a:t>
            </a:r>
            <a:r>
              <a:rPr lang="es-ES" sz="2000" dirty="0"/>
              <a:t> nos permite pasar un </a:t>
            </a:r>
            <a:r>
              <a:rPr lang="es-ES" sz="2000" dirty="0" err="1"/>
              <a:t>string</a:t>
            </a:r>
            <a:r>
              <a:rPr lang="es-ES" sz="2000" dirty="0"/>
              <a:t> a su constructor. También incluimos un método </a:t>
            </a:r>
            <a:r>
              <a:rPr lang="es-ES" sz="2000" dirty="0" err="1"/>
              <a:t>GetMsg</a:t>
            </a:r>
            <a:r>
              <a:rPr lang="es-ES" sz="2000" dirty="0"/>
              <a:t> que retorna el mismo </a:t>
            </a:r>
            <a:r>
              <a:rPr lang="es-ES" sz="2000" dirty="0" err="1"/>
              <a:t>string</a:t>
            </a:r>
            <a:r>
              <a:rPr lang="es-ES" sz="2000" dirty="0"/>
              <a:t>.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 err="1"/>
              <a:t>class</a:t>
            </a:r>
            <a:r>
              <a:rPr lang="es-ES" sz="2000" dirty="0"/>
              <a:t> </a:t>
            </a:r>
            <a:r>
              <a:rPr lang="es-ES" sz="2000" dirty="0" err="1"/>
              <a:t>RangeException</a:t>
            </a:r>
            <a:r>
              <a:rPr lang="es-ES" sz="2000" dirty="0"/>
              <a:t> {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 err="1"/>
              <a:t>public</a:t>
            </a:r>
            <a:r>
              <a:rPr lang="es-ES" sz="2000" dirty="0"/>
              <a:t>: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</a:t>
            </a:r>
            <a:r>
              <a:rPr lang="es-ES" sz="2000" dirty="0" err="1"/>
              <a:t>RangeException</a:t>
            </a:r>
            <a:r>
              <a:rPr lang="es-ES" sz="2000" dirty="0"/>
              <a:t>(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&amp; </a:t>
            </a:r>
            <a:r>
              <a:rPr lang="es-ES" sz="2000" dirty="0" err="1"/>
              <a:t>msg</a:t>
            </a:r>
            <a:r>
              <a:rPr lang="es-ES" sz="2000" dirty="0"/>
              <a:t>)‏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{ </a:t>
            </a:r>
            <a:r>
              <a:rPr lang="es-ES" sz="2000" dirty="0" err="1"/>
              <a:t>m_sMsg</a:t>
            </a:r>
            <a:r>
              <a:rPr lang="es-ES" sz="2000" dirty="0"/>
              <a:t> = </a:t>
            </a:r>
            <a:r>
              <a:rPr lang="es-ES" sz="2000" dirty="0" err="1"/>
              <a:t>msg</a:t>
            </a:r>
            <a:r>
              <a:rPr lang="es-ES" sz="2000" dirty="0"/>
              <a:t>; }</a:t>
            </a:r>
          </a:p>
          <a:p>
            <a:pPr marL="1080000" indent="0">
              <a:spcBef>
                <a:spcPts val="0"/>
              </a:spcBef>
              <a:buNone/>
            </a:pPr>
            <a:endParaRPr lang="es-ES" sz="2000" dirty="0"/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err="1"/>
              <a:t>GetMsg</a:t>
            </a:r>
            <a:r>
              <a:rPr lang="es-ES" sz="2000" dirty="0"/>
              <a:t>() </a:t>
            </a:r>
            <a:r>
              <a:rPr lang="es-ES" sz="2000" dirty="0" err="1"/>
              <a:t>const</a:t>
            </a:r>
            <a:endParaRPr lang="es-ES" sz="2000" dirty="0"/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{ </a:t>
            </a:r>
            <a:r>
              <a:rPr lang="es-ES" sz="2000" dirty="0" err="1"/>
              <a:t>return</a:t>
            </a:r>
            <a:r>
              <a:rPr lang="es-ES" sz="2000" dirty="0"/>
              <a:t> </a:t>
            </a:r>
            <a:r>
              <a:rPr lang="es-ES" sz="2000" dirty="0" err="1"/>
              <a:t>m_sMsg</a:t>
            </a:r>
            <a:r>
              <a:rPr lang="es-ES" sz="2000" dirty="0"/>
              <a:t>; }</a:t>
            </a:r>
          </a:p>
          <a:p>
            <a:pPr marL="1080000" indent="0">
              <a:spcBef>
                <a:spcPts val="0"/>
              </a:spcBef>
              <a:buNone/>
            </a:pPr>
            <a:endParaRPr lang="es-ES" sz="2000" dirty="0"/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 err="1"/>
              <a:t>private</a:t>
            </a:r>
            <a:r>
              <a:rPr lang="es-ES" sz="2000" dirty="0"/>
              <a:t>: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err="1"/>
              <a:t>m_sMsg</a:t>
            </a:r>
            <a:r>
              <a:rPr lang="es-ES" sz="2000" dirty="0"/>
              <a:t>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};</a:t>
            </a:r>
            <a:endParaRPr lang="es-ES_tradn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12C9-3FC3-F69D-8232-5D3F33E9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9592E-3B7C-BF3E-B946-76C56F67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050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2D8-ECF2-5427-3C16-815E2743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RangeException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E341-1015-28CA-9656-E2286413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4" y="1231970"/>
            <a:ext cx="10425664" cy="512438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( vector&lt;</a:t>
            </a:r>
            <a:r>
              <a:rPr lang="es-ES" dirty="0" err="1"/>
              <a:t>int</a:t>
            </a:r>
            <a:r>
              <a:rPr lang="es-ES" dirty="0"/>
              <a:t>&gt; &amp; array,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,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)‏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if</a:t>
            </a:r>
            <a:r>
              <a:rPr lang="es-ES" dirty="0"/>
              <a:t>( </a:t>
            </a:r>
            <a:r>
              <a:rPr lang="es-ES" dirty="0" err="1"/>
              <a:t>index</a:t>
            </a:r>
            <a:r>
              <a:rPr lang="es-ES" dirty="0"/>
              <a:t> &lt; 0 || </a:t>
            </a:r>
            <a:r>
              <a:rPr lang="es-ES" dirty="0" err="1"/>
              <a:t>index</a:t>
            </a:r>
            <a:r>
              <a:rPr lang="es-ES" dirty="0"/>
              <a:t> &gt;= </a:t>
            </a:r>
            <a:r>
              <a:rPr lang="es-ES" dirty="0" err="1"/>
              <a:t>array.size</a:t>
            </a:r>
            <a:r>
              <a:rPr lang="es-ES" dirty="0"/>
              <a:t>())‏</a:t>
            </a:r>
          </a:p>
          <a:p>
            <a:pPr marL="0" indent="0">
              <a:buNone/>
            </a:pPr>
            <a:r>
              <a:rPr lang="es-ES" dirty="0"/>
              <a:t>	 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RangeException</a:t>
            </a:r>
            <a:r>
              <a:rPr lang="es-ES" dirty="0"/>
              <a:t>("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bounds</a:t>
            </a:r>
            <a:r>
              <a:rPr lang="es-ES" dirty="0"/>
              <a:t> in </a:t>
            </a:r>
            <a:r>
              <a:rPr lang="es-ES" dirty="0" err="1"/>
              <a:t>Insert</a:t>
            </a:r>
            <a:r>
              <a:rPr lang="es-ES" dirty="0"/>
              <a:t>()");</a:t>
            </a:r>
          </a:p>
          <a:p>
            <a:pPr marL="0" indent="0">
              <a:buNone/>
            </a:pPr>
            <a:r>
              <a:rPr lang="es-ES" dirty="0"/>
              <a:t>  array[</a:t>
            </a:r>
            <a:r>
              <a:rPr lang="es-ES" dirty="0" err="1"/>
              <a:t>index</a:t>
            </a:r>
            <a:r>
              <a:rPr lang="es-ES" dirty="0"/>
              <a:t>] = </a:t>
            </a:r>
            <a:r>
              <a:rPr lang="es-ES" dirty="0" err="1"/>
              <a:t>value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D6934-0F69-4EFC-F1C7-98C8140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90FBE-338C-5F17-1B35-6FFCACD8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078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23E4-3FA3-10A2-4B55-F66E8E5B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Re-envío de un Excepción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B177-3E21-F67B-8806-59F479C8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Algunas veces es útil lanzar una excepción nuevamente y dejar que la función previa en la cadena de llamados se haga cargo de su manejo.</a:t>
            </a:r>
            <a:br>
              <a:rPr lang="es-ES" sz="2400" dirty="0"/>
            </a:br>
            <a:r>
              <a:rPr lang="es-ES" sz="2400" dirty="0"/>
              <a:t>    	  </a:t>
            </a:r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TestVector</a:t>
            </a:r>
            <a:r>
              <a:rPr lang="es-ES" sz="2000" dirty="0"/>
              <a:t>(vector&lt;</a:t>
            </a:r>
            <a:r>
              <a:rPr lang="es-ES" sz="2000" dirty="0" err="1"/>
              <a:t>int</a:t>
            </a:r>
            <a:r>
              <a:rPr lang="es-ES" sz="2000" dirty="0"/>
              <a:t>&gt; &amp; scores, 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)‏ {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 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index</a:t>
            </a:r>
            <a:r>
              <a:rPr lang="es-ES" sz="2000" dirty="0"/>
              <a:t>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  try {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  </a:t>
            </a:r>
            <a:r>
              <a:rPr lang="es-ES" sz="2000" dirty="0" err="1"/>
              <a:t>cout</a:t>
            </a:r>
            <a:r>
              <a:rPr lang="es-ES" sz="2000" dirty="0"/>
              <a:t> &lt;&lt; "</a:t>
            </a:r>
            <a:r>
              <a:rPr lang="es-ES" sz="2000" dirty="0" err="1"/>
              <a:t>Enter</a:t>
            </a:r>
            <a:r>
              <a:rPr lang="es-ES" sz="2000" dirty="0"/>
              <a:t>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index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0 and " &lt;&lt; (VECSIZE-1) &lt;&lt; ": ";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  </a:t>
            </a:r>
            <a:r>
              <a:rPr lang="es-ES" sz="2000" dirty="0" err="1"/>
              <a:t>cin</a:t>
            </a:r>
            <a:r>
              <a:rPr lang="es-ES" sz="2000" dirty="0"/>
              <a:t> &gt;&gt; </a:t>
            </a:r>
            <a:r>
              <a:rPr lang="es-ES" sz="2000" dirty="0" err="1"/>
              <a:t>index</a:t>
            </a:r>
            <a:r>
              <a:rPr lang="es-ES" sz="2000" dirty="0"/>
              <a:t>;		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  Insert1( scores, </a:t>
            </a:r>
            <a:r>
              <a:rPr lang="es-ES" sz="2000" dirty="0" err="1"/>
              <a:t>index</a:t>
            </a:r>
            <a:r>
              <a:rPr lang="es-ES" sz="2000" dirty="0"/>
              <a:t>, </a:t>
            </a:r>
            <a:r>
              <a:rPr lang="es-ES" sz="2000" dirty="0" err="1"/>
              <a:t>value</a:t>
            </a:r>
            <a:r>
              <a:rPr lang="es-ES" sz="2000" dirty="0"/>
              <a:t> );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  </a:t>
            </a:r>
            <a:r>
              <a:rPr lang="es-ES" sz="2000" dirty="0" err="1"/>
              <a:t>cout</a:t>
            </a:r>
            <a:r>
              <a:rPr lang="es-ES" sz="2000" dirty="0"/>
              <a:t> &lt;&lt; "</a:t>
            </a:r>
            <a:r>
              <a:rPr lang="es-ES" sz="2000" dirty="0" err="1"/>
              <a:t>Insertion</a:t>
            </a:r>
            <a:r>
              <a:rPr lang="es-ES" sz="2000" dirty="0"/>
              <a:t> </a:t>
            </a:r>
            <a:r>
              <a:rPr lang="es-ES" sz="2000" dirty="0" err="1"/>
              <a:t>successful</a:t>
            </a:r>
            <a:r>
              <a:rPr lang="es-ES" sz="2000" dirty="0"/>
              <a:t>.\n";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  } catch( </a:t>
            </a:r>
            <a:r>
              <a:rPr lang="es-ES" sz="2000" dirty="0" err="1"/>
              <a:t>RangeException</a:t>
            </a:r>
            <a:r>
              <a:rPr lang="es-ES" sz="2000" dirty="0"/>
              <a:t> &amp; R ) {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	</a:t>
            </a:r>
            <a:r>
              <a:rPr lang="es-ES" sz="2000" dirty="0">
                <a:solidFill>
                  <a:srgbClr val="FF0000"/>
                </a:solidFill>
              </a:rPr>
              <a:t>  </a:t>
            </a:r>
            <a:r>
              <a:rPr lang="es-ES" sz="2000" dirty="0" err="1">
                <a:solidFill>
                  <a:srgbClr val="FF0000"/>
                </a:solidFill>
              </a:rPr>
              <a:t>throw</a:t>
            </a:r>
            <a:r>
              <a:rPr lang="es-ES" sz="2000" dirty="0">
                <a:solidFill>
                  <a:srgbClr val="FF0000"/>
                </a:solidFill>
              </a:rPr>
              <a:t> R;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  }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000" dirty="0"/>
              <a:t>}                         </a:t>
            </a:r>
            <a:r>
              <a:rPr lang="es-ES" dirty="0"/>
              <a:t>          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7A71D-0FD5-84BB-833C-46AED0E8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65F96-F201-35E4-18D5-7B7B5764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956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245F-9218-8EE7-B534-418437EC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Capturando Excepciones Desconocidas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43E8-42FC-F3A3-DF7E-FB522AD6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 una excepción es lanzada en algún lugar en la cadena de llamados y nunca es atrapada, ésta puede ser capturada usando (...) como el parámetro de la sentencia try-catch.</a:t>
            </a:r>
          </a:p>
          <a:p>
            <a:pPr marL="599400" indent="0">
              <a:spcBef>
                <a:spcPts val="0"/>
              </a:spcBef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()‏ {</a:t>
            </a:r>
          </a:p>
          <a:p>
            <a:pPr marL="599400" indent="0">
              <a:spcBef>
                <a:spcPts val="0"/>
              </a:spcBef>
              <a:buNone/>
            </a:pPr>
            <a:r>
              <a:rPr lang="es-ES" dirty="0"/>
              <a:t>  try {</a:t>
            </a:r>
          </a:p>
          <a:p>
            <a:pPr marL="599400" indent="0">
              <a:spcBef>
                <a:spcPts val="0"/>
              </a:spcBef>
              <a:buNone/>
            </a:pPr>
            <a:r>
              <a:rPr lang="es-ES" dirty="0"/>
              <a:t>    Example2();</a:t>
            </a:r>
          </a:p>
          <a:p>
            <a:pPr marL="599400" indent="0">
              <a:spcBef>
                <a:spcPts val="0"/>
              </a:spcBef>
              <a:buNone/>
            </a:pPr>
            <a:r>
              <a:rPr lang="es-ES" dirty="0"/>
              <a:t>  }</a:t>
            </a:r>
          </a:p>
          <a:p>
            <a:pPr marL="599400" indent="0">
              <a:spcBef>
                <a:spcPts val="0"/>
              </a:spcBef>
              <a:buNone/>
            </a:pPr>
            <a:r>
              <a:rPr lang="es-ES" dirty="0"/>
              <a:t>  catch( ... ) {</a:t>
            </a:r>
          </a:p>
          <a:p>
            <a:pPr marL="599400" indent="0">
              <a:spcBef>
                <a:spcPts val="0"/>
              </a:spcBef>
              <a:buNone/>
            </a:pPr>
            <a:r>
              <a:rPr lang="es-ES" dirty="0"/>
              <a:t>   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Caught</a:t>
            </a:r>
            <a:r>
              <a:rPr lang="es-ES" dirty="0"/>
              <a:t> </a:t>
            </a:r>
            <a:r>
              <a:rPr lang="es-ES" dirty="0" err="1"/>
              <a:t>unknown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in </a:t>
            </a:r>
            <a:r>
              <a:rPr lang="es-ES" dirty="0" err="1"/>
              <a:t>main</a:t>
            </a:r>
            <a:r>
              <a:rPr lang="es-ES" dirty="0"/>
              <a:t>()\n";</a:t>
            </a:r>
          </a:p>
          <a:p>
            <a:pPr marL="599400" indent="0">
              <a:spcBef>
                <a:spcPts val="0"/>
              </a:spcBef>
              <a:buNone/>
            </a:pPr>
            <a:r>
              <a:rPr lang="es-ES" dirty="0"/>
              <a:t>  }</a:t>
            </a:r>
          </a:p>
          <a:p>
            <a:pPr marL="599400" indent="0">
              <a:spcBef>
                <a:spcPts val="0"/>
              </a:spcBef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F4C7B-3BD9-F0A5-5BC6-E750BB72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30B6B-37C6-92FF-DBEB-F3E06A5F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99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886B-DA43-7A29-332B-DBDE2D05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Excepciones: Recordar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1203-9F0A-8EDE-7547-95AC3638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Manejo de Excepciones es un mecanismo para comunicar estados de error desde una parte del programa a otra.</a:t>
            </a:r>
          </a:p>
          <a:p>
            <a:r>
              <a:rPr lang="es-ES" dirty="0"/>
              <a:t>Comúnmente, una parte del programa detecta un error, pero no es conveniente mezclar las situaciones de excepción con el flujo normal y más probable del programa. </a:t>
            </a:r>
          </a:p>
          <a:p>
            <a:r>
              <a:rPr lang="es-ES" dirty="0"/>
              <a:t>Otra parte del programa puede hacerse cargo de todos los errores, pero éstos no siempre se generan en esa sección del código. </a:t>
            </a:r>
          </a:p>
          <a:p>
            <a:r>
              <a:rPr lang="es-ES" dirty="0">
                <a:solidFill>
                  <a:srgbClr val="FF0000"/>
                </a:solidFill>
              </a:rPr>
              <a:t>Hay poca diferencia con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C059C-C64B-EACC-C11D-4D66188C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09A8E-188F-3DCE-3319-65EFAED2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42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5A8-7833-1235-BCB7-03C523C8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respecto de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79F0-0640-E548-A2E9-981DAF49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sentencia </a:t>
            </a:r>
            <a:r>
              <a:rPr lang="es-ES" dirty="0" err="1"/>
              <a:t>throw</a:t>
            </a:r>
            <a:r>
              <a:rPr lang="es-ES" dirty="0"/>
              <a:t> admite argumentos escalares (=tipos básicos,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 u objetos.</a:t>
            </a:r>
          </a:p>
          <a:p>
            <a:r>
              <a:rPr lang="es-ES" dirty="0"/>
              <a:t>Podemos o no indicar en una función o método el tipo de dato lanzado. Si se indica, sólo podemos lazar ese tipo de dato. Si no se indica, cualquier tipo puede ser lanzado.</a:t>
            </a:r>
          </a:p>
          <a:p>
            <a:r>
              <a:rPr lang="es-ES" dirty="0"/>
              <a:t>La </a:t>
            </a:r>
            <a:r>
              <a:rPr lang="es-ES" dirty="0">
                <a:hlinkClick r:id="rId2"/>
              </a:rPr>
              <a:t>biblioteca estándar</a:t>
            </a:r>
            <a:r>
              <a:rPr lang="es-ES" dirty="0"/>
              <a:t> de C++ provee la clase </a:t>
            </a:r>
            <a:r>
              <a:rPr lang="es-ES" dirty="0" err="1"/>
              <a:t>exception</a:t>
            </a:r>
            <a:r>
              <a:rPr lang="es-ES" dirty="0"/>
              <a:t> de la cual podemos crear clases derivadas.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7EA12-BDFB-D5EF-8ED0-7D6FE23C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C2244-6FDF-A992-A05F-2CBD3DB2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680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2D41-EF6D-E8D7-F5F6-DDDB36A3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Inserción fuera de rango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D203-ADC3-E06F-F9F7-D3B6A567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83076"/>
            <a:ext cx="11042373" cy="5273274"/>
          </a:xfrm>
        </p:spPr>
        <p:txBody>
          <a:bodyPr>
            <a:normAutofit/>
          </a:bodyPr>
          <a:lstStyle/>
          <a:p>
            <a:r>
              <a:rPr lang="es-ES" sz="2000" dirty="0"/>
              <a:t>Una función recibe el requerimiento de inserción de un número en la posición n de un vector. La función descubre que n es mayor que el tamaño del vector, por lo tanto lanza o envía un excepción, la cual hace retornar inmediatamente la función al segmento de código llamador.</a:t>
            </a:r>
          </a:p>
          <a:p>
            <a:r>
              <a:rPr lang="es-ES" sz="2000" dirty="0"/>
              <a:t>Notar que no hay restricciones para la clase del objeto retornado.</a:t>
            </a:r>
          </a:p>
          <a:p>
            <a:pPr marL="1080000" indent="0">
              <a:buNone/>
            </a:pPr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Insert</a:t>
            </a:r>
            <a:r>
              <a:rPr lang="es-ES" sz="2000" dirty="0"/>
              <a:t>( vector&lt;</a:t>
            </a:r>
            <a:r>
              <a:rPr lang="es-ES" sz="2000" dirty="0" err="1"/>
              <a:t>int</a:t>
            </a:r>
            <a:r>
              <a:rPr lang="es-ES" sz="2000" dirty="0"/>
              <a:t>&gt; &amp; array,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index</a:t>
            </a:r>
            <a:r>
              <a:rPr lang="es-ES" sz="2000" dirty="0"/>
              <a:t>, 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)‏ {</a:t>
            </a:r>
          </a:p>
          <a:p>
            <a:pPr marL="1080000" indent="0">
              <a:buNone/>
            </a:pPr>
            <a:r>
              <a:rPr lang="es-ES" sz="2000" dirty="0"/>
              <a:t>  </a:t>
            </a:r>
            <a:r>
              <a:rPr lang="es-ES" sz="2000" dirty="0" err="1"/>
              <a:t>if</a:t>
            </a:r>
            <a:r>
              <a:rPr lang="es-ES" sz="2000" dirty="0"/>
              <a:t>( </a:t>
            </a:r>
            <a:r>
              <a:rPr lang="es-ES" sz="2000" dirty="0" err="1"/>
              <a:t>index</a:t>
            </a:r>
            <a:r>
              <a:rPr lang="es-ES" sz="2000" dirty="0"/>
              <a:t> &lt; 0 || </a:t>
            </a:r>
            <a:r>
              <a:rPr lang="es-ES" sz="2000" dirty="0" err="1"/>
              <a:t>index</a:t>
            </a:r>
            <a:r>
              <a:rPr lang="es-ES" sz="2000" dirty="0"/>
              <a:t> &gt;= </a:t>
            </a:r>
            <a:r>
              <a:rPr lang="es-ES" sz="2000" dirty="0" err="1"/>
              <a:t>array.size</a:t>
            </a:r>
            <a:r>
              <a:rPr lang="es-ES" sz="2000" dirty="0"/>
              <a:t>())‏</a:t>
            </a:r>
          </a:p>
          <a:p>
            <a:pPr marL="1080000" indent="0">
              <a:buNone/>
            </a:pPr>
            <a:r>
              <a:rPr lang="es-ES" sz="2000" dirty="0"/>
              <a:t>	  </a:t>
            </a:r>
            <a:r>
              <a:rPr lang="es-ES" sz="2000" dirty="0" err="1">
                <a:solidFill>
                  <a:srgbClr val="FF0000"/>
                </a:solidFill>
              </a:rPr>
              <a:t>throw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string</a:t>
            </a:r>
            <a:r>
              <a:rPr lang="es-ES" sz="2000" dirty="0">
                <a:solidFill>
                  <a:srgbClr val="FF0000"/>
                </a:solidFill>
              </a:rPr>
              <a:t>("</a:t>
            </a:r>
            <a:r>
              <a:rPr lang="es-ES" sz="2000" dirty="0" err="1">
                <a:solidFill>
                  <a:srgbClr val="FF0000"/>
                </a:solidFill>
              </a:rPr>
              <a:t>Index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out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of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bounds</a:t>
            </a:r>
            <a:r>
              <a:rPr lang="es-ES" sz="2000" dirty="0">
                <a:solidFill>
                  <a:srgbClr val="FF0000"/>
                </a:solidFill>
              </a:rPr>
              <a:t> in </a:t>
            </a:r>
            <a:r>
              <a:rPr lang="es-ES" sz="2000" dirty="0" err="1">
                <a:solidFill>
                  <a:srgbClr val="FF0000"/>
                </a:solidFill>
              </a:rPr>
              <a:t>Insert</a:t>
            </a:r>
            <a:r>
              <a:rPr lang="es-ES" sz="2000" dirty="0">
                <a:solidFill>
                  <a:srgbClr val="FF0000"/>
                </a:solidFill>
              </a:rPr>
              <a:t>()");</a:t>
            </a:r>
          </a:p>
          <a:p>
            <a:pPr marL="1080000" indent="0">
              <a:buNone/>
            </a:pPr>
            <a:r>
              <a:rPr lang="es-ES" sz="2000" dirty="0"/>
              <a:t>   //….</a:t>
            </a:r>
          </a:p>
          <a:p>
            <a:pPr marL="1080000" indent="0">
              <a:buNone/>
            </a:pPr>
            <a:r>
              <a:rPr lang="es-ES" sz="2000" dirty="0"/>
              <a:t>  array[</a:t>
            </a:r>
            <a:r>
              <a:rPr lang="es-ES" sz="2000" dirty="0" err="1"/>
              <a:t>index</a:t>
            </a:r>
            <a:r>
              <a:rPr lang="es-ES" sz="2000" dirty="0"/>
              <a:t>] = </a:t>
            </a:r>
            <a:r>
              <a:rPr lang="es-ES" sz="2000" dirty="0" err="1"/>
              <a:t>value</a:t>
            </a:r>
            <a:r>
              <a:rPr lang="es-ES" sz="2000" dirty="0"/>
              <a:t>;</a:t>
            </a:r>
          </a:p>
          <a:p>
            <a:pPr marL="1080000" indent="0">
              <a:buNone/>
            </a:pPr>
            <a:r>
              <a:rPr lang="es-ES" sz="2000" dirty="0"/>
              <a:t>}</a:t>
            </a:r>
          </a:p>
          <a:p>
            <a:r>
              <a:rPr lang="es-ES" sz="2000" dirty="0"/>
              <a:t>El prototipo también pudo ser: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Insert</a:t>
            </a:r>
            <a:r>
              <a:rPr lang="es-ES" sz="2000" dirty="0"/>
              <a:t>(vector&lt;</a:t>
            </a:r>
            <a:r>
              <a:rPr lang="es-ES" sz="2000" dirty="0" err="1"/>
              <a:t>int</a:t>
            </a:r>
            <a:r>
              <a:rPr lang="es-ES" sz="2000" dirty="0"/>
              <a:t>&gt; &amp;array,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index</a:t>
            </a:r>
            <a:r>
              <a:rPr lang="es-ES" sz="2000" dirty="0"/>
              <a:t>,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) </a:t>
            </a:r>
            <a:r>
              <a:rPr lang="es-ES" sz="2000" dirty="0" err="1">
                <a:solidFill>
                  <a:srgbClr val="FF0000"/>
                </a:solidFill>
              </a:rPr>
              <a:t>throw</a:t>
            </a:r>
            <a:r>
              <a:rPr lang="es-ES" sz="2000" dirty="0">
                <a:solidFill>
                  <a:srgbClr val="FF0000"/>
                </a:solidFill>
              </a:rPr>
              <a:t>(</a:t>
            </a:r>
            <a:r>
              <a:rPr lang="es-ES" sz="2000" dirty="0" err="1">
                <a:solidFill>
                  <a:srgbClr val="FF0000"/>
                </a:solidFill>
              </a:rPr>
              <a:t>string</a:t>
            </a:r>
            <a:r>
              <a:rPr lang="es-ES" sz="2000" dirty="0">
                <a:solidFill>
                  <a:srgbClr val="FF0000"/>
                </a:solidFill>
              </a:rPr>
              <a:t>)</a:t>
            </a:r>
            <a:endParaRPr lang="es-ES_tradnl" sz="20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A5345-7C90-64DE-F1ED-FD1760FA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2340F-2EB2-88FC-1BD4-70794BD1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792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339E-82E4-96BE-A99D-8B6C6527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a </a:t>
            </a:r>
            <a:r>
              <a:rPr lang="es-ES" dirty="0" err="1"/>
              <a:t>Insert</a:t>
            </a:r>
            <a:r>
              <a:rPr lang="es-ES" dirty="0"/>
              <a:t>() del escenario previo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51F4-E5FD-CC24-2662-C8F2BD38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bloque try rodea cada sección de código siendo probado. </a:t>
            </a:r>
          </a:p>
          <a:p>
            <a:r>
              <a:rPr lang="es-ES" dirty="0"/>
              <a:t>Una o más sentencias catch siguen al bloque try.</a:t>
            </a:r>
          </a:p>
          <a:p>
            <a:pPr marL="1080000" indent="0">
              <a:lnSpc>
                <a:spcPct val="110000"/>
              </a:lnSpc>
              <a:buNone/>
            </a:pPr>
            <a:r>
              <a:rPr lang="es-ES" dirty="0"/>
              <a:t>try {</a:t>
            </a:r>
          </a:p>
          <a:p>
            <a:pPr marL="1080000" indent="0">
              <a:lnSpc>
                <a:spcPct val="110000"/>
              </a:lnSpc>
              <a:buNone/>
            </a:pPr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0 and “&lt;&lt; (VECSIZE-1) &lt;&lt; ": ";</a:t>
            </a:r>
          </a:p>
          <a:p>
            <a:pPr marL="1080000" indent="0">
              <a:lnSpc>
                <a:spcPct val="110000"/>
              </a:lnSpc>
              <a:buNone/>
            </a:pPr>
            <a:r>
              <a:rPr lang="es-ES" dirty="0"/>
              <a:t>	</a:t>
            </a:r>
            <a:r>
              <a:rPr lang="es-ES" dirty="0" err="1"/>
              <a:t>cin</a:t>
            </a:r>
            <a:r>
              <a:rPr lang="es-ES" dirty="0"/>
              <a:t> &gt;&gt; </a:t>
            </a:r>
            <a:r>
              <a:rPr lang="es-ES" dirty="0" err="1"/>
              <a:t>index</a:t>
            </a:r>
            <a:r>
              <a:rPr lang="es-ES" dirty="0"/>
              <a:t>;</a:t>
            </a:r>
          </a:p>
          <a:p>
            <a:pPr marL="1080000" indent="0">
              <a:lnSpc>
                <a:spcPct val="110000"/>
              </a:lnSpc>
              <a:buNone/>
            </a:pPr>
            <a:r>
              <a:rPr lang="es-ES" dirty="0"/>
              <a:t>	</a:t>
            </a:r>
            <a:r>
              <a:rPr lang="es-ES" dirty="0" err="1"/>
              <a:t>Insert</a:t>
            </a:r>
            <a:r>
              <a:rPr lang="es-ES" dirty="0"/>
              <a:t>( scores, </a:t>
            </a:r>
            <a:r>
              <a:rPr lang="es-ES" dirty="0" err="1"/>
              <a:t>index</a:t>
            </a:r>
            <a:r>
              <a:rPr lang="es-ES" dirty="0"/>
              <a:t>, </a:t>
            </a:r>
            <a:r>
              <a:rPr lang="es-ES" dirty="0" err="1"/>
              <a:t>value</a:t>
            </a:r>
            <a:r>
              <a:rPr lang="es-ES" dirty="0"/>
              <a:t> );</a:t>
            </a:r>
          </a:p>
          <a:p>
            <a:pPr marL="1080000" indent="0">
              <a:lnSpc>
                <a:spcPct val="110000"/>
              </a:lnSpc>
              <a:buNone/>
            </a:pPr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Insertion</a:t>
            </a:r>
            <a:r>
              <a:rPr lang="es-ES" dirty="0"/>
              <a:t> </a:t>
            </a:r>
            <a:r>
              <a:rPr lang="es-ES" dirty="0" err="1"/>
              <a:t>successful</a:t>
            </a:r>
            <a:r>
              <a:rPr lang="es-ES" dirty="0"/>
              <a:t>.\n";</a:t>
            </a:r>
          </a:p>
          <a:p>
            <a:pPr marL="1080000" indent="0">
              <a:lnSpc>
                <a:spcPct val="110000"/>
              </a:lnSpc>
              <a:buNone/>
            </a:pPr>
            <a:r>
              <a:rPr lang="es-ES" dirty="0"/>
              <a:t>}  catch( </a:t>
            </a:r>
            <a:r>
              <a:rPr lang="es-ES" dirty="0" err="1"/>
              <a:t>string</a:t>
            </a:r>
            <a:r>
              <a:rPr lang="es-ES" dirty="0"/>
              <a:t> &amp; s ) {</a:t>
            </a:r>
          </a:p>
          <a:p>
            <a:pPr marL="1080000" indent="0">
              <a:lnSpc>
                <a:spcPct val="110000"/>
              </a:lnSpc>
              <a:buNone/>
            </a:pPr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s &lt;&lt;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1080000" indent="0">
              <a:lnSpc>
                <a:spcPct val="110000"/>
              </a:lnSpc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40005-9BD5-FA16-2A48-7F71B810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66AC-FF38-7EF3-90AD-6C6E1555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48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BA7E-AA3B-7EE0-CF51-505035AC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más general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70AA-A543-7805-291F-BF2A97B3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38687"/>
            <a:ext cx="11042373" cy="5317663"/>
          </a:xfrm>
        </p:spPr>
        <p:txBody>
          <a:bodyPr>
            <a:noAutofit/>
          </a:bodyPr>
          <a:lstStyle/>
          <a:p>
            <a:r>
              <a:rPr lang="es-ES" sz="2000" dirty="0"/>
              <a:t>Para capturar varias excepciones posibles:</a:t>
            </a:r>
          </a:p>
          <a:p>
            <a:pPr marL="108000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2000" dirty="0"/>
              <a:t>try {</a:t>
            </a:r>
          </a:p>
          <a:p>
            <a:pPr marL="108000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2000" dirty="0"/>
              <a:t>  // </a:t>
            </a:r>
            <a:r>
              <a:rPr lang="es-ES" sz="2000" dirty="0" err="1"/>
              <a:t>code</a:t>
            </a:r>
            <a:r>
              <a:rPr lang="es-ES" sz="2000" dirty="0"/>
              <a:t> </a:t>
            </a:r>
            <a:r>
              <a:rPr lang="es-ES" sz="2000" dirty="0" err="1"/>
              <a:t>here</a:t>
            </a:r>
            <a:endParaRPr lang="es-ES" sz="2000" dirty="0"/>
          </a:p>
          <a:p>
            <a:pPr marL="108000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2000" dirty="0"/>
              <a:t>} catch (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param</a:t>
            </a:r>
            <a:r>
              <a:rPr lang="es-ES" sz="2000" dirty="0"/>
              <a:t>) { </a:t>
            </a:r>
            <a:r>
              <a:rPr lang="es-ES" sz="2000" dirty="0" err="1"/>
              <a:t>cout</a:t>
            </a:r>
            <a:r>
              <a:rPr lang="es-ES" sz="2000" dirty="0"/>
              <a:t> &lt;&lt; "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exception</a:t>
            </a:r>
            <a:r>
              <a:rPr lang="es-ES" sz="2000" dirty="0"/>
              <a:t>"; }</a:t>
            </a:r>
          </a:p>
          <a:p>
            <a:pPr marL="108000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2000" dirty="0"/>
              <a:t>  catch (</a:t>
            </a:r>
            <a:r>
              <a:rPr lang="es-ES" sz="2000" dirty="0" err="1"/>
              <a:t>char</a:t>
            </a:r>
            <a:r>
              <a:rPr lang="es-ES" sz="2000" dirty="0"/>
              <a:t> </a:t>
            </a:r>
            <a:r>
              <a:rPr lang="es-ES" sz="2000" dirty="0" err="1"/>
              <a:t>param</a:t>
            </a:r>
            <a:r>
              <a:rPr lang="es-ES" sz="2000" dirty="0"/>
              <a:t>) { </a:t>
            </a:r>
            <a:r>
              <a:rPr lang="es-ES" sz="2000" dirty="0" err="1"/>
              <a:t>cout</a:t>
            </a:r>
            <a:r>
              <a:rPr lang="es-ES" sz="2000" dirty="0"/>
              <a:t> &lt;&lt; "</a:t>
            </a:r>
            <a:r>
              <a:rPr lang="es-ES" sz="2000" dirty="0" err="1"/>
              <a:t>char</a:t>
            </a:r>
            <a:r>
              <a:rPr lang="es-ES" sz="2000" dirty="0"/>
              <a:t> </a:t>
            </a:r>
            <a:r>
              <a:rPr lang="es-ES" sz="2000" dirty="0" err="1"/>
              <a:t>exception</a:t>
            </a:r>
            <a:r>
              <a:rPr lang="es-ES" sz="2000" dirty="0"/>
              <a:t>"; }</a:t>
            </a:r>
          </a:p>
          <a:p>
            <a:pPr marL="108000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2000" dirty="0"/>
              <a:t>  catch (</a:t>
            </a:r>
            <a:r>
              <a:rPr lang="es-ES" sz="2000" dirty="0">
                <a:solidFill>
                  <a:srgbClr val="FF0000"/>
                </a:solidFill>
              </a:rPr>
              <a:t>...</a:t>
            </a:r>
            <a:r>
              <a:rPr lang="es-ES" sz="2000" dirty="0"/>
              <a:t>) { </a:t>
            </a:r>
            <a:r>
              <a:rPr lang="es-ES" sz="2000" dirty="0" err="1"/>
              <a:t>cout</a:t>
            </a:r>
            <a:r>
              <a:rPr lang="es-ES" sz="2000" dirty="0"/>
              <a:t> &lt;&lt; "default </a:t>
            </a:r>
            <a:r>
              <a:rPr lang="es-ES" sz="2000" dirty="0" err="1"/>
              <a:t>exception</a:t>
            </a:r>
            <a:r>
              <a:rPr lang="es-ES" sz="2000" dirty="0"/>
              <a:t>"; }</a:t>
            </a:r>
          </a:p>
          <a:p>
            <a:r>
              <a:rPr lang="es-ES" sz="2000" dirty="0"/>
              <a:t>Las funciones o métodos puedes indicar tipo lanzado:</a:t>
            </a:r>
          </a:p>
          <a:p>
            <a:pPr marL="0" indent="0">
              <a:buNone/>
            </a:pPr>
            <a:r>
              <a:rPr lang="es-ES" sz="2000" dirty="0"/>
              <a:t> 		</a:t>
            </a:r>
            <a:r>
              <a:rPr lang="es-ES" sz="2000" dirty="0" err="1"/>
              <a:t>float</a:t>
            </a:r>
            <a:r>
              <a:rPr lang="es-ES" sz="2000" dirty="0"/>
              <a:t> </a:t>
            </a:r>
            <a:r>
              <a:rPr lang="es-ES" sz="2000" dirty="0" err="1"/>
              <a:t>myfunction</a:t>
            </a:r>
            <a:r>
              <a:rPr lang="es-ES" sz="2000" dirty="0"/>
              <a:t> (</a:t>
            </a:r>
            <a:r>
              <a:rPr lang="es-ES" sz="2000" dirty="0" err="1"/>
              <a:t>char</a:t>
            </a:r>
            <a:r>
              <a:rPr lang="es-ES" sz="2000" dirty="0"/>
              <a:t> </a:t>
            </a:r>
            <a:r>
              <a:rPr lang="es-ES" sz="2000" dirty="0" err="1"/>
              <a:t>param</a:t>
            </a:r>
            <a:r>
              <a:rPr lang="es-ES" sz="2000" dirty="0"/>
              <a:t>) </a:t>
            </a:r>
            <a:r>
              <a:rPr lang="es-ES" sz="2000" dirty="0" err="1"/>
              <a:t>throw</a:t>
            </a:r>
            <a:r>
              <a:rPr lang="es-ES" sz="2000" dirty="0"/>
              <a:t> (</a:t>
            </a:r>
            <a:r>
              <a:rPr lang="es-ES" sz="2000" dirty="0" err="1"/>
              <a:t>int</a:t>
            </a:r>
            <a:r>
              <a:rPr lang="es-ES" sz="2000" dirty="0"/>
              <a:t>);</a:t>
            </a:r>
          </a:p>
          <a:p>
            <a:r>
              <a:rPr lang="es-ES" sz="2000" dirty="0"/>
              <a:t>Si queremos prohibir las excepciones:</a:t>
            </a:r>
          </a:p>
          <a:p>
            <a:pPr marL="0" indent="0">
              <a:buNone/>
            </a:pPr>
            <a:r>
              <a:rPr lang="es-ES" sz="2000" dirty="0"/>
              <a:t> 	 	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myfunction</a:t>
            </a:r>
            <a:r>
              <a:rPr lang="es-ES" sz="2000" dirty="0"/>
              <a:t> (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param</a:t>
            </a:r>
            <a:r>
              <a:rPr lang="es-ES" sz="2000" dirty="0"/>
              <a:t>) </a:t>
            </a:r>
            <a:r>
              <a:rPr lang="es-ES" sz="2000" dirty="0" err="1"/>
              <a:t>throw</a:t>
            </a:r>
            <a:r>
              <a:rPr lang="es-ES" sz="2000" dirty="0"/>
              <a:t>();  //  C++98</a:t>
            </a:r>
          </a:p>
          <a:p>
            <a:pPr marL="0" indent="0">
              <a:buNone/>
            </a:pPr>
            <a:r>
              <a:rPr lang="es-ES" sz="2000" dirty="0"/>
              <a:t> 	 	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myfunction</a:t>
            </a:r>
            <a:r>
              <a:rPr lang="es-ES" sz="2000" dirty="0"/>
              <a:t> (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param</a:t>
            </a:r>
            <a:r>
              <a:rPr lang="es-ES" sz="2000" dirty="0"/>
              <a:t>) </a:t>
            </a:r>
            <a:r>
              <a:rPr lang="es-ES" sz="2000" dirty="0" err="1"/>
              <a:t>noexcept</a:t>
            </a:r>
            <a:r>
              <a:rPr lang="es-ES" sz="2000" dirty="0"/>
              <a:t>;  // desde C++11</a:t>
            </a:r>
          </a:p>
          <a:p>
            <a:r>
              <a:rPr lang="es-ES" sz="2000" dirty="0"/>
              <a:t>Si queremos permitir cualquier tipo de excepción:</a:t>
            </a:r>
          </a:p>
          <a:p>
            <a:pPr marL="0" indent="0">
              <a:buNone/>
            </a:pPr>
            <a:r>
              <a:rPr lang="es-ES" sz="2000" dirty="0"/>
              <a:t> 		 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myfunction</a:t>
            </a:r>
            <a:r>
              <a:rPr lang="es-ES" sz="2000" dirty="0"/>
              <a:t> (</a:t>
            </a:r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param</a:t>
            </a:r>
            <a:r>
              <a:rPr lang="es-ES" sz="2000" dirty="0"/>
              <a:t>);</a:t>
            </a:r>
            <a:endParaRPr lang="es-ES_tradn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1FA95-BDCB-1899-FD68-47C6B3F1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9452-B070-8C24-1064-DA120F15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292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DBCB-8C37-3921-6CD9-B090020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para excepciones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82A7-DC94-2417-36D6-91F2F6C8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000" dirty="0"/>
              <a:t>Podemos definir nuestras propias clases para manejo de excepciones. </a:t>
            </a:r>
          </a:p>
          <a:p>
            <a:pPr>
              <a:spcBef>
                <a:spcPts val="0"/>
              </a:spcBef>
            </a:pPr>
            <a:r>
              <a:rPr lang="es-ES" sz="2000" dirty="0"/>
              <a:t>Éstas pueden o no derivar de </a:t>
            </a:r>
            <a:r>
              <a:rPr lang="es-ES" sz="2000" dirty="0">
                <a:hlinkClick r:id="rId2"/>
              </a:rPr>
              <a:t>exception</a:t>
            </a:r>
            <a:endParaRPr lang="es-ES" sz="2000" dirty="0"/>
          </a:p>
          <a:p>
            <a:pPr>
              <a:spcBef>
                <a:spcPts val="0"/>
              </a:spcBef>
            </a:pPr>
            <a:r>
              <a:rPr lang="es-ES" sz="2000" dirty="0"/>
              <a:t>La clase </a:t>
            </a:r>
            <a:r>
              <a:rPr lang="es-ES" sz="2000" dirty="0" err="1"/>
              <a:t>exception</a:t>
            </a:r>
            <a:r>
              <a:rPr lang="es-ES" sz="2000" dirty="0"/>
              <a:t> tiene un método virtual con siguiente prototipo: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/>
              <a:t> 		</a:t>
            </a:r>
            <a:r>
              <a:rPr lang="es-ES" sz="2000" dirty="0">
                <a:solidFill>
                  <a:srgbClr val="FF0000"/>
                </a:solidFill>
              </a:rPr>
              <a:t>virtual </a:t>
            </a:r>
            <a:r>
              <a:rPr lang="es-ES" sz="2000" dirty="0" err="1">
                <a:solidFill>
                  <a:srgbClr val="FF0000"/>
                </a:solidFill>
              </a:rPr>
              <a:t>const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char</a:t>
            </a:r>
            <a:r>
              <a:rPr lang="es-ES" sz="2000" dirty="0">
                <a:solidFill>
                  <a:srgbClr val="FF0000"/>
                </a:solidFill>
              </a:rPr>
              <a:t>* </a:t>
            </a:r>
            <a:r>
              <a:rPr lang="es-ES" sz="2000" dirty="0" err="1">
                <a:solidFill>
                  <a:srgbClr val="FF0000"/>
                </a:solidFill>
              </a:rPr>
              <a:t>what</a:t>
            </a:r>
            <a:r>
              <a:rPr lang="es-ES" sz="2000" dirty="0">
                <a:solidFill>
                  <a:srgbClr val="FF0000"/>
                </a:solidFill>
              </a:rPr>
              <a:t>() </a:t>
            </a:r>
            <a:r>
              <a:rPr lang="es-ES" sz="2000" dirty="0" err="1">
                <a:solidFill>
                  <a:srgbClr val="FF0000"/>
                </a:solidFill>
              </a:rPr>
              <a:t>const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throw</a:t>
            </a:r>
            <a:r>
              <a:rPr lang="es-ES" sz="2000" dirty="0">
                <a:solidFill>
                  <a:srgbClr val="FF0000"/>
                </a:solidFill>
              </a:rPr>
              <a:t>() // C++98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0000"/>
                </a:solidFill>
              </a:rPr>
              <a:t> 		virtual </a:t>
            </a:r>
            <a:r>
              <a:rPr lang="es-ES" sz="2000" dirty="0" err="1">
                <a:solidFill>
                  <a:srgbClr val="FF0000"/>
                </a:solidFill>
              </a:rPr>
              <a:t>const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char</a:t>
            </a:r>
            <a:r>
              <a:rPr lang="es-ES" sz="2000" dirty="0">
                <a:solidFill>
                  <a:srgbClr val="FF0000"/>
                </a:solidFill>
              </a:rPr>
              <a:t>* </a:t>
            </a:r>
            <a:r>
              <a:rPr lang="es-ES" sz="2000" dirty="0" err="1">
                <a:solidFill>
                  <a:srgbClr val="FF0000"/>
                </a:solidFill>
              </a:rPr>
              <a:t>what</a:t>
            </a:r>
            <a:r>
              <a:rPr lang="es-ES" sz="2000" dirty="0">
                <a:solidFill>
                  <a:srgbClr val="FF0000"/>
                </a:solidFill>
              </a:rPr>
              <a:t>() </a:t>
            </a:r>
            <a:r>
              <a:rPr lang="es-ES" sz="2000" dirty="0" err="1">
                <a:solidFill>
                  <a:srgbClr val="FF0000"/>
                </a:solidFill>
              </a:rPr>
              <a:t>const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noexcept</a:t>
            </a:r>
            <a:r>
              <a:rPr lang="es-ES" sz="2000" dirty="0">
                <a:solidFill>
                  <a:srgbClr val="FF0000"/>
                </a:solidFill>
              </a:rPr>
              <a:t> // C++11</a:t>
            </a:r>
          </a:p>
          <a:p>
            <a:pPr>
              <a:spcBef>
                <a:spcPts val="0"/>
              </a:spcBef>
            </a:pPr>
            <a:r>
              <a:rPr lang="es-ES" sz="2000" dirty="0"/>
              <a:t>Si derivamos de </a:t>
            </a:r>
            <a:r>
              <a:rPr lang="es-ES" sz="2000" dirty="0" err="1"/>
              <a:t>exception</a:t>
            </a:r>
            <a:r>
              <a:rPr lang="es-ES" sz="2000" dirty="0"/>
              <a:t>, agregar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/>
              <a:t> 	 	 </a:t>
            </a:r>
            <a:r>
              <a:rPr lang="es-ES" sz="2000" dirty="0">
                <a:solidFill>
                  <a:srgbClr val="FF0000"/>
                </a:solidFill>
              </a:rPr>
              <a:t>#</a:t>
            </a:r>
            <a:r>
              <a:rPr lang="es-ES" sz="2000" dirty="0" err="1">
                <a:solidFill>
                  <a:srgbClr val="FF0000"/>
                </a:solidFill>
              </a:rPr>
              <a:t>include</a:t>
            </a:r>
            <a:r>
              <a:rPr lang="es-ES" sz="2000" dirty="0">
                <a:solidFill>
                  <a:srgbClr val="FF0000"/>
                </a:solidFill>
              </a:rPr>
              <a:t> &lt;</a:t>
            </a:r>
            <a:r>
              <a:rPr lang="es-ES" sz="2000" dirty="0" err="1">
                <a:solidFill>
                  <a:srgbClr val="FF0000"/>
                </a:solidFill>
              </a:rPr>
              <a:t>exception</a:t>
            </a:r>
            <a:r>
              <a:rPr lang="es-ES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0000"/>
                </a:solidFill>
              </a:rPr>
              <a:t> 	 	</a:t>
            </a:r>
            <a:r>
              <a:rPr lang="es-ES" sz="2000" dirty="0" err="1">
                <a:solidFill>
                  <a:srgbClr val="FF0000"/>
                </a:solidFill>
              </a:rPr>
              <a:t>using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namespace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std</a:t>
            </a:r>
            <a:r>
              <a:rPr lang="es-ES" sz="2000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2000" dirty="0"/>
              <a:t>La clase excepción usualmente lleva por nombre la excepción, por ejemplo </a:t>
            </a:r>
            <a:r>
              <a:rPr lang="es-ES" sz="2000" dirty="0" err="1"/>
              <a:t>RangeException</a:t>
            </a:r>
            <a:r>
              <a:rPr lang="es-ES" sz="2000" dirty="0"/>
              <a:t>.</a:t>
            </a:r>
          </a:p>
          <a:p>
            <a:pPr>
              <a:spcBef>
                <a:spcPts val="0"/>
              </a:spcBef>
            </a:pPr>
            <a:r>
              <a:rPr lang="es-ES" sz="2000" dirty="0"/>
              <a:t>Consideremos al siguiente clase simple: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/>
              <a:t>		</a:t>
            </a:r>
            <a:r>
              <a:rPr lang="es-ES" sz="2000" dirty="0" err="1"/>
              <a:t>class</a:t>
            </a:r>
            <a:r>
              <a:rPr lang="es-ES" sz="2000" dirty="0"/>
              <a:t> </a:t>
            </a:r>
            <a:r>
              <a:rPr lang="es-ES" sz="2000" dirty="0" err="1"/>
              <a:t>RangeException</a:t>
            </a:r>
            <a:r>
              <a:rPr lang="es-ES" sz="2000" dirty="0"/>
              <a:t> {  };  // para índices fuera rango</a:t>
            </a:r>
            <a:endParaRPr lang="es-ES_tradn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9B4EC-3C54-89DB-976C-D204DA97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69251-ABAF-5EA8-FCB9-6881709A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975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ABDF-FC44-6E90-BAB4-43ACD108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para lanzar Excepción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0597-5C0A-5C05-28B6-0321D5BA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 versión de la función </a:t>
            </a:r>
            <a:r>
              <a:rPr lang="es-ES" dirty="0" err="1"/>
              <a:t>Insert</a:t>
            </a:r>
            <a:r>
              <a:rPr lang="es-ES" dirty="0"/>
              <a:t> construye y lanza un objeto </a:t>
            </a:r>
            <a:r>
              <a:rPr lang="es-ES" dirty="0" err="1"/>
              <a:t>RangeException</a:t>
            </a:r>
            <a:r>
              <a:rPr lang="es-ES" dirty="0"/>
              <a:t> si el índice está fuera del rango.</a:t>
            </a:r>
          </a:p>
          <a:p>
            <a:pPr marL="108000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( vector&lt;</a:t>
            </a:r>
            <a:r>
              <a:rPr lang="es-ES" dirty="0" err="1"/>
              <a:t>int</a:t>
            </a:r>
            <a:r>
              <a:rPr lang="es-ES" dirty="0"/>
              <a:t>&gt; &amp; array,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,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)‏</a:t>
            </a:r>
          </a:p>
          <a:p>
            <a:pPr marL="1080000" indent="0">
              <a:buNone/>
            </a:pPr>
            <a:r>
              <a:rPr lang="es-ES" dirty="0"/>
              <a:t>{</a:t>
            </a:r>
          </a:p>
          <a:p>
            <a:pPr marL="1080000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( </a:t>
            </a:r>
            <a:r>
              <a:rPr lang="es-ES" dirty="0" err="1"/>
              <a:t>index</a:t>
            </a:r>
            <a:r>
              <a:rPr lang="es-ES" dirty="0"/>
              <a:t> &lt; 0 || </a:t>
            </a:r>
            <a:r>
              <a:rPr lang="es-ES" dirty="0" err="1"/>
              <a:t>index</a:t>
            </a:r>
            <a:r>
              <a:rPr lang="es-ES" dirty="0"/>
              <a:t> &gt;= </a:t>
            </a:r>
            <a:r>
              <a:rPr lang="es-ES" dirty="0" err="1"/>
              <a:t>array.size</a:t>
            </a:r>
            <a:r>
              <a:rPr lang="es-ES" dirty="0"/>
              <a:t>())‏</a:t>
            </a:r>
          </a:p>
          <a:p>
            <a:pPr marL="1080000" indent="0">
              <a:buNone/>
            </a:pPr>
            <a:r>
              <a:rPr lang="es-ES" dirty="0"/>
              <a:t>	  </a:t>
            </a:r>
            <a:r>
              <a:rPr lang="es-ES" dirty="0" err="1">
                <a:solidFill>
                  <a:srgbClr val="FF0000"/>
                </a:solidFill>
              </a:rPr>
              <a:t>throw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RangeException</a:t>
            </a:r>
            <a:r>
              <a:rPr lang="es-ES" dirty="0">
                <a:solidFill>
                  <a:srgbClr val="FF0000"/>
                </a:solidFill>
              </a:rPr>
              <a:t>();</a:t>
            </a:r>
          </a:p>
          <a:p>
            <a:pPr marL="1080000" indent="0">
              <a:buNone/>
            </a:pPr>
            <a:r>
              <a:rPr lang="es-ES" dirty="0"/>
              <a:t>  array[</a:t>
            </a:r>
            <a:r>
              <a:rPr lang="es-ES" dirty="0" err="1"/>
              <a:t>index</a:t>
            </a:r>
            <a:r>
              <a:rPr lang="es-ES" dirty="0"/>
              <a:t>] = </a:t>
            </a:r>
            <a:r>
              <a:rPr lang="es-ES" dirty="0" err="1"/>
              <a:t>value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2F098-3A2B-B997-1AB2-3D12B88F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1EB7-6342-EA3F-7930-75287E7A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60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8800-616C-110A-A569-784BC858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Atrapando una Excepción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7B5C-55F7-4AC3-FCA3-E34108C2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Ahora la función llamadora puede nombrar un tipo específico de excepción en la sentencia catch.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400" dirty="0"/>
              <a:t>try {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400" dirty="0"/>
              <a:t>	</a:t>
            </a:r>
            <a:r>
              <a:rPr lang="es-ES" sz="2400" dirty="0" err="1"/>
              <a:t>cout</a:t>
            </a:r>
            <a:r>
              <a:rPr lang="es-ES" sz="2400" dirty="0"/>
              <a:t> &lt;&lt; "</a:t>
            </a:r>
            <a:r>
              <a:rPr lang="es-ES" sz="2400" dirty="0" err="1"/>
              <a:t>Enter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index</a:t>
            </a:r>
            <a:r>
              <a:rPr lang="es-ES" sz="2400" dirty="0"/>
              <a:t> </a:t>
            </a:r>
            <a:r>
              <a:rPr lang="es-ES" sz="2400" dirty="0" err="1"/>
              <a:t>between</a:t>
            </a:r>
            <a:r>
              <a:rPr lang="es-ES" sz="2400" dirty="0"/>
              <a:t> 0 and " &lt;&lt; (VECSIZE-1) &lt;&lt; ": ";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400" dirty="0"/>
              <a:t>	</a:t>
            </a:r>
            <a:r>
              <a:rPr lang="es-ES" sz="2400" dirty="0" err="1"/>
              <a:t>cin</a:t>
            </a:r>
            <a:r>
              <a:rPr lang="es-ES" sz="2400" dirty="0"/>
              <a:t> &gt;&gt; </a:t>
            </a:r>
            <a:r>
              <a:rPr lang="es-ES" sz="2400" dirty="0" err="1"/>
              <a:t>index</a:t>
            </a:r>
            <a:r>
              <a:rPr lang="es-ES" sz="2400" dirty="0"/>
              <a:t>;		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400" dirty="0"/>
              <a:t>	</a:t>
            </a:r>
            <a:r>
              <a:rPr lang="es-ES" sz="2400" dirty="0" err="1"/>
              <a:t>Insert</a:t>
            </a:r>
            <a:r>
              <a:rPr lang="es-ES" sz="2400" dirty="0"/>
              <a:t>( scores, </a:t>
            </a:r>
            <a:r>
              <a:rPr lang="es-ES" sz="2400" dirty="0" err="1"/>
              <a:t>index</a:t>
            </a:r>
            <a:r>
              <a:rPr lang="es-ES" sz="2400" dirty="0"/>
              <a:t>, </a:t>
            </a:r>
            <a:r>
              <a:rPr lang="es-ES" sz="2400" dirty="0" err="1"/>
              <a:t>value</a:t>
            </a:r>
            <a:r>
              <a:rPr lang="es-ES" sz="2400" dirty="0"/>
              <a:t> );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400" dirty="0"/>
              <a:t>	</a:t>
            </a:r>
            <a:r>
              <a:rPr lang="es-ES" sz="2400" dirty="0" err="1"/>
              <a:t>cout</a:t>
            </a:r>
            <a:r>
              <a:rPr lang="es-ES" sz="2400" dirty="0"/>
              <a:t> &lt;&lt; "</a:t>
            </a:r>
            <a:r>
              <a:rPr lang="es-ES" sz="2400" dirty="0" err="1"/>
              <a:t>Insertion</a:t>
            </a:r>
            <a:r>
              <a:rPr lang="es-ES" sz="2400" dirty="0"/>
              <a:t> </a:t>
            </a:r>
            <a:r>
              <a:rPr lang="es-ES" sz="2400" dirty="0" err="1"/>
              <a:t>successful</a:t>
            </a:r>
            <a:r>
              <a:rPr lang="es-ES" sz="2400" dirty="0"/>
              <a:t>.\n";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400" dirty="0"/>
              <a:t>}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400" dirty="0"/>
              <a:t>catch( </a:t>
            </a:r>
            <a:r>
              <a:rPr lang="es-ES" sz="2400" dirty="0" err="1"/>
              <a:t>RangeException</a:t>
            </a:r>
            <a:r>
              <a:rPr lang="es-ES" sz="2400" dirty="0"/>
              <a:t> &amp; ) {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400" dirty="0"/>
              <a:t>	</a:t>
            </a:r>
            <a:r>
              <a:rPr lang="es-ES" sz="2400" dirty="0" err="1"/>
              <a:t>cout</a:t>
            </a:r>
            <a:r>
              <a:rPr lang="es-ES" sz="2400" dirty="0"/>
              <a:t> &lt;&lt; "A </a:t>
            </a:r>
            <a:r>
              <a:rPr lang="es-ES" sz="2400" dirty="0" err="1"/>
              <a:t>range</a:t>
            </a:r>
            <a:r>
              <a:rPr lang="es-ES" sz="2400" dirty="0"/>
              <a:t> </a:t>
            </a:r>
            <a:r>
              <a:rPr lang="es-ES" sz="2400" dirty="0" err="1"/>
              <a:t>exception</a:t>
            </a:r>
            <a:r>
              <a:rPr lang="es-ES" sz="2400" dirty="0"/>
              <a:t> </a:t>
            </a:r>
            <a:r>
              <a:rPr lang="es-ES" sz="2400" dirty="0" err="1"/>
              <a:t>occurred</a:t>
            </a:r>
            <a:r>
              <a:rPr lang="es-ES" sz="2400" dirty="0"/>
              <a:t>.\n";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sz="2400" dirty="0"/>
              <a:t>}</a:t>
            </a:r>
            <a:endParaRPr lang="es-ES_trad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C6D2E-1719-F787-377C-CC1A0D2B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22218-813F-E287-5C70-624FD400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316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7021</TotalTime>
  <Words>1297</Words>
  <Application>Microsoft Macintosh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Manejo de Excepciones en C++</vt:lpstr>
      <vt:lpstr>Manejo de Excepciones: Recordar</vt:lpstr>
      <vt:lpstr>Diferencias respecto de Java</vt:lpstr>
      <vt:lpstr>Ejemplo: Inserción fuera de rango</vt:lpstr>
      <vt:lpstr>Invocación a Insert() del escenario previo</vt:lpstr>
      <vt:lpstr>Caso más general</vt:lpstr>
      <vt:lpstr>Clases para excepciones</vt:lpstr>
      <vt:lpstr>Clases para lanzar Excepción</vt:lpstr>
      <vt:lpstr>Atrapando una Excepción</vt:lpstr>
      <vt:lpstr>Atrapando múltiples Excepciones</vt:lpstr>
      <vt:lpstr>Clase RangeException (más completa)</vt:lpstr>
      <vt:lpstr>Clase RangeException</vt:lpstr>
      <vt:lpstr>Re-envío de un Excepción</vt:lpstr>
      <vt:lpstr>Capturando Excepciones Desconocidas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278</cp:revision>
  <dcterms:created xsi:type="dcterms:W3CDTF">2021-09-30T23:46:18Z</dcterms:created>
  <dcterms:modified xsi:type="dcterms:W3CDTF">2022-06-29T14:13:06Z</dcterms:modified>
  <cp:category/>
</cp:coreProperties>
</file>