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0096D5-2327-47F7-B4A2-073703950A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524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3908520"/>
            <a:ext cx="1051524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9B44B3-B3FD-4AFF-8FAE-6754BBD7C8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2319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39085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39085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AA049D-483F-478D-A90C-72BA4F0535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338580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231920"/>
            <a:ext cx="338580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231920"/>
            <a:ext cx="338580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3908520"/>
            <a:ext cx="338580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3908520"/>
            <a:ext cx="338580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3908520"/>
            <a:ext cx="338580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0D1D31-5400-43F1-A0A6-8F436C379D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6C2F49-3384-4211-8639-0D12FE6374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231920"/>
            <a:ext cx="1051524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DB6A1F-220E-406D-AFC3-0F44970844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524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2BDDF6-001D-4E86-9732-3D6FEF1FE4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513108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231920"/>
            <a:ext cx="513108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F0FE46-611D-4E43-BADD-E53081DA35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001B83-4EE4-425C-9D0E-B89A8FB3C2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401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6E0A95-5EF6-4FF8-B8B6-3D5D3C4E04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231920"/>
            <a:ext cx="513108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39085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CF0A75-B54C-433A-BE8D-F6763A55D5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231920"/>
            <a:ext cx="1051524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9D0A06-F3F5-49B7-A123-C9F687CF9D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513108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2319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39085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DAA34F-26E4-4A82-A512-92BC1BC336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2319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3908520"/>
            <a:ext cx="1051524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9B4BD3-0E87-44F3-92FA-0E76BF807D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524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3908520"/>
            <a:ext cx="1051524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C6E156-2D2A-4217-B658-18A6AA8BA1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2319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39085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39085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62099A-141E-498A-B4DB-77BE0B2AAF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338580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231920"/>
            <a:ext cx="338580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231920"/>
            <a:ext cx="338580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3908520"/>
            <a:ext cx="338580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3908520"/>
            <a:ext cx="338580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3908520"/>
            <a:ext cx="338580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B545B3-EA5C-4638-9BD4-19FA973B5B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524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0CEAA7-F7D8-4BBE-A1E9-3D8227D271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513108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231920"/>
            <a:ext cx="513108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B5271D-441D-4AB4-B29F-8A4D487AF1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D41723-BF8C-451E-9267-34C74356C7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401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C0D7F9-C097-4BC1-8E1B-B78321DDE5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231920"/>
            <a:ext cx="513108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39085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784FB1-405B-4FBB-B979-832AAD5582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513108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2319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39085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456053-3C71-4735-9294-09F2625749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231920"/>
            <a:ext cx="513108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3908520"/>
            <a:ext cx="1051524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C8E3A5-1921-46D8-A78D-6D016870DF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367920"/>
            <a:ext cx="10753920" cy="3141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 u="sng">
                <a:solidFill>
                  <a:srgbClr val="0000cc"/>
                </a:solidFill>
                <a:uFillTx/>
                <a:latin typeface="Arial"/>
              </a:rPr>
              <a:t>Click to edit Master title style</a:t>
            </a:r>
            <a:endParaRPr b="0" lang="en-C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8767DC-C7D7-4FE1-B011-FA4F72B6AD07}" type="slidenum">
              <a:rPr b="0" lang="es-ES_tradnl" sz="1200" spc="-1" strike="noStrike">
                <a:solidFill>
                  <a:srgbClr val="0000cc"/>
                </a:solidFill>
                <a:latin typeface="Arial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 u="sng">
                <a:solidFill>
                  <a:srgbClr val="0000cc"/>
                </a:solidFill>
                <a:uFillTx/>
                <a:latin typeface="Arial"/>
              </a:rPr>
              <a:t>Click to edit Master title style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231920"/>
            <a:ext cx="10515240" cy="512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9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EF6DD3-9898-4B29-816F-8F28EBBDE3A7}" type="slidenum">
              <a:rPr b="0" lang="es-ES_tradnl" sz="1200" spc="-1" strike="noStrike">
                <a:solidFill>
                  <a:srgbClr val="0000cc"/>
                </a:solidFill>
                <a:latin typeface="Arial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367920"/>
            <a:ext cx="10753920" cy="3141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s-ES" sz="4000" spc="-1" strike="noStrike" u="sng">
                <a:solidFill>
                  <a:srgbClr val="0000cc"/>
                </a:solidFill>
                <a:uFillTx/>
                <a:latin typeface="Arial"/>
              </a:rPr>
              <a:t>ELO329: Diseño y Programación Orientados a </a:t>
            </a:r>
            <a:r>
              <a:rPr b="0" lang="es-ES" sz="6000" spc="-1" strike="noStrike" u="sng">
                <a:solidFill>
                  <a:srgbClr val="0000cc"/>
                </a:solidFill>
                <a:uFillTx/>
                <a:latin typeface="Arial"/>
              </a:rPr>
              <a:t>Planificación General</a:t>
            </a:r>
            <a:endParaRPr b="0" lang="en-C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85800" y="4065120"/>
            <a:ext cx="10667520" cy="1192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Agustín J. González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Departamento de Electrónica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_tradnl" sz="4400" spc="-1" strike="noStrike" u="sng">
                <a:solidFill>
                  <a:srgbClr val="0000cc"/>
                </a:solidFill>
                <a:uFillTx/>
                <a:latin typeface="Arial"/>
              </a:rPr>
              <a:t>Resultados de Aprendizaje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5240" cy="512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Al finalizar el curso se espera que sea capaz de: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Reconocer las características de los lenguajes orientados a objetos, definiendo cada una de ellas y reconociendo sus contextos de uso.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Utilizar los lenguajes Java y C++ sobre distintos entornos en la creación de soluciones de software de propósito general.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Utilizar metodologías de desarrollo y herramientas que las apoyen, aplicadas a proyectos.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7B4B65-147D-43C3-917A-65D1C5EB26A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_tradnl" sz="4400" spc="-1" strike="noStrike" u="sng">
                <a:solidFill>
                  <a:srgbClr val="0000cc"/>
                </a:solidFill>
                <a:uFillTx/>
                <a:latin typeface="Arial"/>
              </a:rPr>
              <a:t>Contenidos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5240" cy="512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Conceptos de Orientación a Objetos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Java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Introducción a Java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Objetos, clases, herencia, clases abstractas, clase Object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Interfaces, clases anidadas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Programación basada en eventos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Programación de interfaces gráficas: JavaFX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Manejo de excepciones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Generación de paquetes y documentación Javadoc Layout 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Managers y Java Archives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Introducción a la programación en Android 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E416B1-E0F5-4B26-969E-E4DA2566D2E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_tradnl" sz="4400" spc="-1" strike="noStrike" u="sng">
                <a:solidFill>
                  <a:srgbClr val="0000cc"/>
                </a:solidFill>
                <a:uFillTx/>
                <a:latin typeface="Arial"/>
              </a:rPr>
              <a:t>Contenidos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5240" cy="512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C++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Clases en C++ 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Sobrecarga de operadores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Calificador Friend y Static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Manejo de punteros y memoria dinámica Herencia y ligado dinámico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Excepciones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Programación genérica: templates: Vectores y listas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Algoritmos genéricos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Patrones de diseño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Programación en Qt 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Ingeniería de software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Proceso de desarrollo de software 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Desarrollo iterativo e incremental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Casos de uso y certificación de empresas desarrolladoras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CB263B-9A63-447C-AFFA-059C100FB73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_tradnl" sz="4400" spc="-1" strike="noStrike" u="sng">
                <a:solidFill>
                  <a:srgbClr val="0000cc"/>
                </a:solidFill>
                <a:uFillTx/>
                <a:latin typeface="Arial"/>
              </a:rPr>
              <a:t>Evaluación del curso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5240" cy="512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Individual: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2 Certámenes (C), 65 %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90000"/>
              <a:buFont typeface="Wingdings" charset="2"/>
              <a:buChar char=""/>
            </a:pPr>
            <a:r>
              <a:rPr b="0" lang="es-ES_tradnl" sz="2000" spc="-1" strike="noStrike">
                <a:solidFill>
                  <a:srgbClr val="000000"/>
                </a:solidFill>
                <a:latin typeface="Arial"/>
              </a:rPr>
              <a:t>1/3 teórico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90000"/>
              <a:buFont typeface="Wingdings" charset="2"/>
              <a:buChar char=""/>
            </a:pPr>
            <a:r>
              <a:rPr b="0" lang="es-ES_tradnl" sz="2000" spc="-1" strike="noStrike">
                <a:solidFill>
                  <a:srgbClr val="000000"/>
                </a:solidFill>
                <a:latin typeface="Arial"/>
              </a:rPr>
              <a:t>2/3 práctico 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Grupal: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Proyecto (P), 10 % 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3 Tareas (T), 25 % 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Nota final (NF):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C = PROMEDIO(C1,C2)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T = PROMEDIO(T1,T2,T3)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if C &gt;= 50: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3132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NF = 0.65*C + 0.25*T + 0.1*P 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else: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3132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NF = 0.9*C + 0.07*T + 0.03*P 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AE5597-37AB-4932-8EDC-52ED11076CD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_tradnl" sz="4400" spc="-1" strike="noStrike" u="sng">
                <a:solidFill>
                  <a:srgbClr val="0000cc"/>
                </a:solidFill>
                <a:uFillTx/>
                <a:latin typeface="Arial"/>
              </a:rPr>
              <a:t>Código de ética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5240" cy="512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Arial"/>
              </a:rPr>
              <a:t>Al realizar una evaluación en este curso, cada estudiante adhiere a las siguientes reglas: </a:t>
            </a:r>
            <a:endParaRPr b="0" lang="en-CL" sz="2200" spc="-1" strike="noStrike">
              <a:solidFill>
                <a:srgbClr val="000000"/>
              </a:solidFill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Arial"/>
              </a:rPr>
              <a:t>Desarrollar las evaluaciones individuales por su propia cuenta, sin la ayuda de terceros.</a:t>
            </a:r>
            <a:endParaRPr b="0" lang="en-CL" sz="2200" spc="-1" strike="noStrike">
              <a:solidFill>
                <a:srgbClr val="000000"/>
              </a:solidFill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Arial"/>
              </a:rPr>
              <a:t>El código desarrollado en las actividades grupales debe ser de autoría de los integrantes del grupo. </a:t>
            </a:r>
            <a:endParaRPr b="0" lang="en-CL" sz="2200" spc="-1" strike="noStrike">
              <a:solidFill>
                <a:srgbClr val="000000"/>
              </a:solidFill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Arial"/>
              </a:rPr>
              <a:t>No participar en actividad alguna que pretenda mejorar deshonestamente su resultado, o para mejorar o perjudicar los resultados de otros.</a:t>
            </a:r>
            <a:endParaRPr b="0" lang="en-CL" sz="2200" spc="-1" strike="noStrike">
              <a:solidFill>
                <a:srgbClr val="000000"/>
              </a:solidFill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Arial"/>
              </a:rPr>
              <a:t>No publicar sus respuestas durante el desarrollo de las evaluaciones por ningún medio. </a:t>
            </a:r>
            <a:endParaRPr b="0" lang="en-CL" sz="2200" spc="-1" strike="noStrike">
              <a:solidFill>
                <a:srgbClr val="000000"/>
              </a:solidFill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Arial"/>
              </a:rPr>
              <a:t>Subir sus respuestas del certamen a la plataforma Aula USM con su propio login institucional.</a:t>
            </a:r>
            <a:endParaRPr b="0" lang="en-CL" sz="2200" spc="-1" strike="noStrike">
              <a:solidFill>
                <a:srgbClr val="000000"/>
              </a:solidFill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Arial"/>
              </a:rPr>
              <a:t>No permitir que nadie más use su nombre de usuario y/o contraseña institucional. </a:t>
            </a:r>
            <a:endParaRPr b="0" lang="en-CL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F7FC07-98C8-466A-8839-3A49F9CB3EAB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66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_tradnl" sz="4400" spc="-1" strike="noStrike" u="sng">
                <a:solidFill>
                  <a:srgbClr val="0000cc"/>
                </a:solidFill>
                <a:uFillTx/>
                <a:latin typeface="Arial"/>
              </a:rPr>
              <a:t>Ante una falta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5240" cy="512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_tradnl" sz="2600" spc="-1" strike="noStrike">
                <a:solidFill>
                  <a:srgbClr val="000000"/>
                </a:solidFill>
                <a:latin typeface="Arial"/>
              </a:rPr>
              <a:t>En caso de constatar que algún estudiante ha cometido una infracción a alguna de estas reglas y dependiendo la gravedad de la falta, la Coordinación del curso considerará calificar la evaluación con nota cero e informar a la Dirección General de Docencia, o alternativamente, presentar el caso a la Comisión Universitaria.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26DE2C-BC82-498D-AE95-5BBC276A5A6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Application>LibreOffice/7.3.7.2$Linux_X86_64 LibreOffice_project/30$Build-2</Application>
  <AppVersion>15.0000</AppVersion>
  <Words>482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2021-09-30T23:46:18Z</dcterms:created>
  <dc:creator>Agustin Gonzalez</dc:creator>
  <dc:description/>
  <dc:language>en-CA</dc:language>
  <cp:lastModifiedBy/>
  <dcterms:modified xsi:type="dcterms:W3CDTF">2023-03-05T18:47:04Z</dcterms:modified>
  <cp:revision>15</cp:revision>
  <dc:subject/>
  <dc:title>Capítulo 9: Multimedia en Redes de Computadores Aplicaciones Multimedia en Redes Streaming de Video almacenado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