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</p:sldIdLst>
  <p:sldSz cx="12192000" cy="6858000"/>
  <p:notesSz cx="6858000" cy="9144000"/>
  <p:defaultTextStyle>
    <a:defPPr>
      <a:defRPr lang="en-C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55"/>
    <p:restoredTop sz="96327"/>
  </p:normalViewPr>
  <p:slideViewPr>
    <p:cSldViewPr snapToGrid="0" snapToObjects="1">
      <p:cViewPr varScale="1">
        <p:scale>
          <a:sx n="111" d="100"/>
          <a:sy n="111" d="100"/>
        </p:scale>
        <p:origin x="22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138AB84-CECE-BE48-AB3C-D0820CC5CC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F92FA2-4D86-E945-B1E7-D79A4445F6C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EDD30-79D7-FE41-B50E-14052E171100}" type="datetimeFigureOut">
              <a:rPr lang="es-ES_tradnl" smtClean="0"/>
              <a:t>23/3/22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E0E65-6298-4A4C-A227-654A6FBBD7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07875-EB86-E64F-B3B2-236AA39B08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7A599-16ED-DC41-873E-7EF29FBB764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4919218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9A7660-3494-8440-A325-A7DB5B5FD4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ED5D9B-AA3D-4140-91E2-A520695D0B4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EBB5320-4B53-AF40-904B-D859662E0D98}" type="datetimeFigureOut">
              <a:rPr lang="es-ES_tradnl"/>
              <a:pPr>
                <a:defRPr/>
              </a:pPr>
              <a:t>23/3/22</a:t>
            </a:fld>
            <a:endParaRPr lang="es-ES_tradnl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BAD040F-D45A-F648-A194-523D050DAC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_tradnl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15530DC-16F1-7542-83E6-B3DDA968F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_tradnl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F3908-65A7-8247-A0A3-E1469EF3DD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B2F6D-D449-CC4D-A866-A86AF2F4EF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9FC8FD29-F16D-B24D-AC1C-5ACC7AEF9236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367748"/>
            <a:ext cx="10754139" cy="3142215"/>
          </a:xfrm>
        </p:spPr>
        <p:txBody>
          <a:bodyPr anchor="b"/>
          <a:lstStyle>
            <a:lvl1pPr algn="ctr">
              <a:defRPr sz="60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ES_trad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3602038"/>
            <a:ext cx="10668001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E9B3F-BDD1-6B49-BEB9-4EB2EA47A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E2E22-B21D-8446-A7CF-76EEDA5EFE52}" type="datetime1">
              <a:rPr lang="en-US" smtClean="0"/>
              <a:t>3/23/22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C4020-FAC2-E248-8B61-90DF951D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7C314-29ED-0A40-B57B-77F24A9C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87212-83C0-BD4A-AAC5-B1605D949D77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2908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165" y="365126"/>
            <a:ext cx="11042373" cy="866844"/>
          </a:xfrm>
        </p:spPr>
        <p:txBody>
          <a:bodyPr/>
          <a:lstStyle>
            <a:lvl1pPr>
              <a:defRPr u="sng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165" y="1231970"/>
            <a:ext cx="11042373" cy="5124380"/>
          </a:xfrm>
        </p:spPr>
        <p:txBody>
          <a:bodyPr>
            <a:normAutofit/>
          </a:bodyPr>
          <a:lstStyle>
            <a:lvl1pPr marL="552600" indent="-552600">
              <a:buClr>
                <a:srgbClr val="0000CC"/>
              </a:buClr>
              <a:buFont typeface="Wingdings" pitchFamily="2" charset="2"/>
              <a:buChar char="q"/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56100" indent="-342900">
              <a:lnSpc>
                <a:spcPct val="100000"/>
              </a:lnSpc>
              <a:spcBef>
                <a:spcPts val="500"/>
              </a:spcBef>
              <a:buClr>
                <a:srgbClr val="0000CC"/>
              </a:buClr>
              <a:buSzPct val="130000"/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E7F8-EA5F-5E40-9305-018A9F10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4783C-AF27-154F-A073-B778A62B4E57}" type="datetime1">
              <a:rPr lang="en-US" smtClean="0"/>
              <a:t>3/23/22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58534-DED8-D645-B5B0-59F890B1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C0DC-AF28-F94A-A73D-D545D17F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8B298-836D-BF4F-8BF0-A4B0B62BAAF1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6431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165" y="365126"/>
            <a:ext cx="11042373" cy="866844"/>
          </a:xfrm>
        </p:spPr>
        <p:txBody>
          <a:bodyPr/>
          <a:lstStyle>
            <a:lvl1pPr>
              <a:defRPr u="sng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E7F8-EA5F-5E40-9305-018A9F10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4783C-AF27-154F-A073-B778A62B4E57}" type="datetime1">
              <a:rPr lang="en-US" smtClean="0"/>
              <a:t>3/23/22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58534-DED8-D645-B5B0-59F890B1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C0DC-AF28-F94A-A73D-D545D17F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8B298-836D-BF4F-8BF0-A4B0B62BAAF1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17316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158E6D5-321A-C44C-8269-81A05BBAB8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CL"/>
              <a:t>Click to edit Master title style</a:t>
            </a:r>
            <a:endParaRPr lang="es-ES_tradnl" altLang="en-CL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6E7C4DE-8F85-3B45-BBB7-67D85E5894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460500"/>
            <a:ext cx="105156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CL"/>
              <a:t>Click to edit Master text styles fghfhfghfghfghfgfghfghfghf fgdf dg df dfg</a:t>
            </a:r>
          </a:p>
          <a:p>
            <a:pPr lvl="1"/>
            <a:r>
              <a:rPr lang="en-US" altLang="en-CL"/>
              <a:t>Second level</a:t>
            </a:r>
          </a:p>
          <a:p>
            <a:pPr lvl="2"/>
            <a:r>
              <a:rPr lang="en-US" altLang="en-CL"/>
              <a:t>Third level</a:t>
            </a:r>
          </a:p>
          <a:p>
            <a:pPr lvl="3"/>
            <a:r>
              <a:rPr lang="en-US" altLang="en-CL"/>
              <a:t>Fourth level</a:t>
            </a:r>
          </a:p>
          <a:p>
            <a:pPr lvl="4"/>
            <a:r>
              <a:rPr lang="en-US" altLang="en-CL"/>
              <a:t>Fifth level</a:t>
            </a:r>
            <a:endParaRPr lang="es-ES_tradnl" alt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B4EB2-1254-D14A-90C4-D9074D410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B1728EA-DD79-3B4D-A14E-C2659AC6343D}" type="datetime1">
              <a:rPr lang="en-US" smtClean="0"/>
              <a:t>3/23/22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CF085-5E94-2643-B32D-27C573C15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65FF4-3F47-FD42-990E-850CFB3A3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98FC004-2C64-4344-85B6-8952237AD3D5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 kern="1200">
          <a:solidFill>
            <a:srgbClr val="0000C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58775" indent="-371475" algn="l" rtl="0" fontAlgn="base">
        <a:spcBef>
          <a:spcPts val="400"/>
        </a:spcBef>
        <a:spcAft>
          <a:spcPct val="0"/>
        </a:spcAft>
        <a:buClr>
          <a:srgbClr val="0C48C8"/>
        </a:buClr>
        <a:buFont typeface="Wingdings" pitchFamily="2" charset="2"/>
        <a:buChar char="q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Clr>
          <a:srgbClr val="0C48C8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Clr>
          <a:srgbClr val="0C48C8"/>
        </a:buClr>
        <a:buSzPct val="90000"/>
        <a:buFont typeface="Wingdings" pitchFamily="2" charset="2"/>
        <a:buChar char="q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764D-EC82-5248-82FB-1C62C2921D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Clases y Objetos en Java</a:t>
            </a:r>
          </a:p>
        </p:txBody>
      </p:sp>
      <p:sp>
        <p:nvSpPr>
          <p:cNvPr id="3074" name="Subtitle 2">
            <a:extLst>
              <a:ext uri="{FF2B5EF4-FFF2-40B4-BE49-F238E27FC236}">
                <a16:creationId xmlns:a16="http://schemas.microsoft.com/office/drawing/2014/main" id="{FBAC81FB-EF25-B643-B283-6C274555A0A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ELO329: Diseño y Programación Orientados a Objetos</a:t>
            </a:r>
          </a:p>
          <a:p>
            <a:r>
              <a:rPr lang="es-ES_tradnl" altLang="en-CL" dirty="0"/>
              <a:t>Departamento de Electrónica</a:t>
            </a:r>
          </a:p>
          <a:p>
            <a:r>
              <a:rPr lang="es-ES_tradnl" altLang="en-CL" dirty="0"/>
              <a:t>Universidad Técnica Federico Santa María</a:t>
            </a:r>
            <a:endParaRPr lang="es-ES" altLang="en-C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F992F1-426E-0A44-8A48-A8AA50089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AA56A-1EFE-AB4D-88F2-9189B15B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7212-83C0-BD4A-AAC5-B1605D949D77}" type="slidenum">
              <a:rPr lang="es-ES_tradnl" smtClean="0"/>
              <a:pPr/>
              <a:t>1</a:t>
            </a:fld>
            <a:endParaRPr lang="es-ES_tradn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5B639-6C99-8C49-BD6C-ACBCC9979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Efectos de las referencias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320F-D8D0-F346-9B2A-6BBD0E3FB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Los identificadores o nombres de objetos son referencias</a:t>
            </a:r>
          </a:p>
          <a:p>
            <a:pPr lvl="1"/>
            <a:r>
              <a:rPr lang="es-ES" dirty="0"/>
              <a:t>Es decir no son el objeto mismo o su contenido.</a:t>
            </a:r>
          </a:p>
          <a:p>
            <a:r>
              <a:rPr lang="es-ES" dirty="0"/>
              <a:t>= es copiar la referencia</a:t>
            </a:r>
          </a:p>
          <a:p>
            <a:pPr lvl="1"/>
            <a:r>
              <a:rPr lang="es-ES" dirty="0"/>
              <a:t>Usar método clone para crear copia del objeto completo (más adelante).</a:t>
            </a:r>
          </a:p>
          <a:p>
            <a:r>
              <a:rPr lang="es-ES" dirty="0"/>
              <a:t>== es comparación de referencias</a:t>
            </a:r>
          </a:p>
          <a:p>
            <a:pPr lvl="1"/>
            <a:r>
              <a:rPr lang="es-ES" dirty="0"/>
              <a:t>Usar </a:t>
            </a:r>
            <a:r>
              <a:rPr lang="es-ES" dirty="0" err="1"/>
              <a:t>equals</a:t>
            </a:r>
            <a:r>
              <a:rPr lang="es-ES" dirty="0"/>
              <a:t> para comparar contenidos</a:t>
            </a:r>
          </a:p>
          <a:p>
            <a:r>
              <a:rPr lang="es-ES" dirty="0" err="1"/>
              <a:t>obj.aMethod</a:t>
            </a:r>
            <a:r>
              <a:rPr lang="es-ES" dirty="0"/>
              <a:t>(</a:t>
            </a:r>
            <a:r>
              <a:rPr lang="es-ES" dirty="0" err="1"/>
              <a:t>objetoPasado</a:t>
            </a:r>
            <a:r>
              <a:rPr lang="es-ES" dirty="0"/>
              <a:t>)	</a:t>
            </a:r>
            <a:r>
              <a:rPr lang="es-ES" dirty="0" err="1"/>
              <a:t>objetoPasado</a:t>
            </a:r>
            <a:r>
              <a:rPr lang="es-ES" dirty="0"/>
              <a:t> es una referencia</a:t>
            </a:r>
          </a:p>
          <a:p>
            <a:r>
              <a:rPr lang="es-ES" dirty="0" err="1"/>
              <a:t>obj.aMethod</a:t>
            </a:r>
            <a:r>
              <a:rPr lang="es-ES" dirty="0"/>
              <a:t>(</a:t>
            </a:r>
            <a:r>
              <a:rPr lang="es-ES" dirty="0" err="1"/>
              <a:t>tipo_básico</a:t>
            </a:r>
            <a:r>
              <a:rPr lang="es-ES" dirty="0"/>
              <a:t>)    	pasa el valor</a:t>
            </a:r>
          </a:p>
          <a:p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valorRetornado</a:t>
            </a:r>
            <a:r>
              <a:rPr lang="es-ES" dirty="0"/>
              <a:t>		retorna una referencia o valor según si el valor retornado es objeto o tipo básico</a:t>
            </a:r>
          </a:p>
          <a:p>
            <a:pPr lvl="1"/>
            <a:r>
              <a:rPr lang="es-ES" dirty="0"/>
              <a:t>Si queremos retornar una copia, usar clone para crearla y luego retornarla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8B7D3E-1E6C-5942-9BD5-F4F27E94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39B84B-3B8E-8846-8749-27AC4CB7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46369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16F21-1128-884B-B690-A4D3F40B1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/>
              <a:t>Visibilidad de clases, métodos y atributos</a:t>
            </a:r>
            <a:br>
              <a:rPr lang="es-ES" sz="4000" dirty="0"/>
            </a:br>
            <a:r>
              <a:rPr lang="es-ES" sz="4000" dirty="0"/>
              <a:t>o Control de acceso a miembros de una clase</a:t>
            </a:r>
            <a:endParaRPr lang="es-ES_tradn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AF593-909E-AD48-9EF1-ACD6F02E7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597095"/>
            <a:ext cx="11042373" cy="5124380"/>
          </a:xfrm>
        </p:spPr>
        <p:txBody>
          <a:bodyPr/>
          <a:lstStyle/>
          <a:p>
            <a:r>
              <a:rPr lang="es-ES" dirty="0"/>
              <a:t>Para crear buenas abstracciones desde fuera de una clase debemos dejar visible (accesible) solo aquello que es estrictamente necesario.</a:t>
            </a:r>
          </a:p>
          <a:p>
            <a:r>
              <a:rPr lang="es-ES" dirty="0"/>
              <a:t>Para esto Java posee varios </a:t>
            </a:r>
            <a:r>
              <a:rPr lang="es-ES" dirty="0">
                <a:solidFill>
                  <a:srgbClr val="FF0000"/>
                </a:solidFill>
              </a:rPr>
              <a:t>modificadores del nivel de acceso </a:t>
            </a:r>
            <a:r>
              <a:rPr lang="es-ES" dirty="0"/>
              <a:t>(o visibilidad). Éstos preceden los nombres de clases, método o atributos.</a:t>
            </a:r>
          </a:p>
          <a:p>
            <a:r>
              <a:rPr lang="es-ES" dirty="0"/>
              <a:t>Estos modificadores son: </a:t>
            </a:r>
            <a:r>
              <a:rPr lang="es-ES" dirty="0" err="1"/>
              <a:t>public</a:t>
            </a:r>
            <a:r>
              <a:rPr lang="es-ES" dirty="0"/>
              <a:t>, </a:t>
            </a:r>
            <a:r>
              <a:rPr lang="es-ES" dirty="0" err="1"/>
              <a:t>protected</a:t>
            </a:r>
            <a:r>
              <a:rPr lang="es-ES" dirty="0"/>
              <a:t> o privado. Si se omite, corresponde a  visibilidad dentro del paquete.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DD2EDD-94E4-744B-91CC-4D6A22E3A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56D11-55E1-8F47-BF3F-889EC9DE8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85908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BF34-EB12-F44B-9E58-6E8BD6BF3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pc="-1" dirty="0">
                <a:solidFill>
                  <a:srgbClr val="0000FF"/>
                </a:solidFill>
                <a:latin typeface="Arial"/>
              </a:rPr>
              <a:t>Visibilidad de clases, métodos y atributos</a:t>
            </a:r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3C604C-5EB1-834D-9E5D-9E2058617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8F9D3-38CB-7842-849B-601FC3DB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A8B298-836D-BF4F-8BF0-A4B0B62BAAF1}" type="slidenum">
              <a:rPr lang="es-ES_tradnl" smtClean="0"/>
              <a:pPr>
                <a:defRPr/>
              </a:pPr>
              <a:t>12</a:t>
            </a:fld>
            <a:endParaRPr lang="es-ES_tradnl"/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1C1809FA-B270-FE4B-B32E-5AAC95C86D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7753484"/>
              </p:ext>
            </p:extLst>
          </p:nvPr>
        </p:nvGraphicFramePr>
        <p:xfrm>
          <a:off x="3852336" y="4109520"/>
          <a:ext cx="6504480" cy="1272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3" imgW="0" imgH="0" progId="Excel.Sheet.12">
                  <p:embed/>
                </p:oleObj>
              </mc:Choice>
              <mc:Fallback>
                <p:oleObj r:id="rId3" imgW="0" imgH="0" progId="Excel.Sheet.12">
                  <p:embed/>
                  <p:pic>
                    <p:nvPicPr>
                      <p:cNvPr id="98" name="Object 2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>
                      <a:xfrm>
                        <a:off x="3852336" y="4109520"/>
                        <a:ext cx="6504480" cy="127224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ustomShape 3">
            <a:extLst>
              <a:ext uri="{FF2B5EF4-FFF2-40B4-BE49-F238E27FC236}">
                <a16:creationId xmlns:a16="http://schemas.microsoft.com/office/drawing/2014/main" id="{FF51A128-986E-BE47-B00F-B121A31E96BB}"/>
              </a:ext>
            </a:extLst>
          </p:cNvPr>
          <p:cNvSpPr/>
          <p:nvPr/>
        </p:nvSpPr>
        <p:spPr>
          <a:xfrm>
            <a:off x="1331976" y="4687320"/>
            <a:ext cx="1828800" cy="102852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000" tIns="54000" rIns="99000" bIns="54000">
            <a:noAutofit/>
          </a:bodyPr>
          <a:lstStyle/>
          <a:p>
            <a:pPr algn="ctr"/>
            <a:r>
              <a:rPr lang="es-ES" sz="1350" b="0" strike="noStrike" spc="-1">
                <a:latin typeface="Arial"/>
              </a:rPr>
              <a:t>“ausente”,</a:t>
            </a:r>
          </a:p>
          <a:p>
            <a:pPr algn="ctr"/>
            <a:r>
              <a:rPr lang="es-ES" sz="1350" b="0" strike="noStrike" spc="-1">
                <a:latin typeface="Arial"/>
              </a:rPr>
              <a:t>(package)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EF1DFA47-9EF6-BA42-9C4E-996E1EC133A0}"/>
              </a:ext>
            </a:extLst>
          </p:cNvPr>
          <p:cNvSpPr/>
          <p:nvPr/>
        </p:nvSpPr>
        <p:spPr>
          <a:xfrm>
            <a:off x="1560576" y="5201760"/>
            <a:ext cx="1371600" cy="34272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000" tIns="54000" rIns="99000" bIns="54000" anchor="ctr">
            <a:noAutofit/>
          </a:bodyPr>
          <a:lstStyle/>
          <a:p>
            <a:pPr algn="ctr"/>
            <a:r>
              <a:rPr lang="es-ES" sz="1350" b="0" strike="noStrike" spc="-1">
                <a:latin typeface="Arial"/>
              </a:rPr>
              <a:t>private</a:t>
            </a:r>
          </a:p>
        </p:txBody>
      </p:sp>
      <p:sp>
        <p:nvSpPr>
          <p:cNvPr id="9" name="CustomShape 5">
            <a:extLst>
              <a:ext uri="{FF2B5EF4-FFF2-40B4-BE49-F238E27FC236}">
                <a16:creationId xmlns:a16="http://schemas.microsoft.com/office/drawing/2014/main" id="{D8C94BBF-FB3F-294F-A2E1-B99169E5E4A5}"/>
              </a:ext>
            </a:extLst>
          </p:cNvPr>
          <p:cNvSpPr/>
          <p:nvPr/>
        </p:nvSpPr>
        <p:spPr>
          <a:xfrm>
            <a:off x="1103376" y="4344240"/>
            <a:ext cx="2286000" cy="154332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000" tIns="54000" rIns="99000" bIns="54000">
            <a:noAutofit/>
          </a:bodyPr>
          <a:lstStyle/>
          <a:p>
            <a:pPr algn="ctr"/>
            <a:r>
              <a:rPr lang="es-ES" sz="1350" b="0" strike="noStrike" spc="-1">
                <a:latin typeface="Arial"/>
              </a:rPr>
              <a:t>protected</a:t>
            </a: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6CB0F9C2-0865-F54A-AE25-734375A2DE16}"/>
              </a:ext>
            </a:extLst>
          </p:cNvPr>
          <p:cNvSpPr/>
          <p:nvPr/>
        </p:nvSpPr>
        <p:spPr>
          <a:xfrm>
            <a:off x="874776" y="4001520"/>
            <a:ext cx="2743200" cy="20574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000" tIns="54000" rIns="99000" bIns="54000">
            <a:noAutofit/>
          </a:bodyPr>
          <a:lstStyle/>
          <a:p>
            <a:pPr algn="ctr"/>
            <a:r>
              <a:rPr lang="es-ES" sz="1350" b="0" strike="noStrike" spc="-1">
                <a:latin typeface="Arial"/>
              </a:rPr>
              <a:t>public</a:t>
            </a:r>
          </a:p>
        </p:txBody>
      </p:sp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3C531794-5B74-9549-BF19-D79C65EEA9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982154"/>
              </p:ext>
            </p:extLst>
          </p:nvPr>
        </p:nvGraphicFramePr>
        <p:xfrm>
          <a:off x="1560576" y="1529400"/>
          <a:ext cx="8520120" cy="2229120"/>
        </p:xfrm>
        <a:graphic>
          <a:graphicData uri="http://schemas.openxmlformats.org/drawingml/2006/table">
            <a:tbl>
              <a:tblPr/>
              <a:tblGrid>
                <a:gridCol w="4005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4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1" strike="noStrike" spc="-1" dirty="0">
                          <a:latin typeface="Arial"/>
                          <a:ea typeface="DejaVu Sans"/>
                        </a:rPr>
                        <a:t>Modificador de Acceso</a:t>
                      </a:r>
                      <a:endParaRPr lang="es-E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111111"/>
                      </a:solidFill>
                    </a:lnL>
                    <a:lnR w="4320">
                      <a:solidFill>
                        <a:srgbClr val="111111"/>
                      </a:solidFill>
                    </a:lnR>
                    <a:lnT w="4320">
                      <a:solidFill>
                        <a:srgbClr val="111111"/>
                      </a:solidFill>
                    </a:lnT>
                    <a:lnB w="4320">
                      <a:solidFill>
                        <a:srgbClr val="111111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1" strike="noStrike" spc="-1">
                          <a:latin typeface="Arial"/>
                          <a:ea typeface="DejaVu Sans"/>
                        </a:rPr>
                        <a:t>Visibilidad</a:t>
                      </a:r>
                    </a:p>
                  </a:txBody>
                  <a:tcPr marL="90000" marR="90000">
                    <a:lnL w="4320">
                      <a:solidFill>
                        <a:srgbClr val="111111"/>
                      </a:solidFill>
                    </a:lnL>
                    <a:lnR w="4320">
                      <a:solidFill>
                        <a:srgbClr val="111111"/>
                      </a:solidFill>
                    </a:lnR>
                    <a:lnT w="4320">
                      <a:solidFill>
                        <a:srgbClr val="111111"/>
                      </a:solidFill>
                    </a:lnT>
                    <a:lnB w="4320">
                      <a:solidFill>
                        <a:srgbClr val="111111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800" b="1" strike="noStrike" spc="-1">
                          <a:latin typeface="Arial"/>
                          <a:ea typeface="DejaVu Sans"/>
                        </a:rPr>
                        <a:t>private</a:t>
                      </a:r>
                    </a:p>
                  </a:txBody>
                  <a:tcPr marL="90000" marR="90000">
                    <a:lnL w="4320">
                      <a:solidFill>
                        <a:srgbClr val="111111"/>
                      </a:solidFill>
                    </a:lnL>
                    <a:lnR w="4320">
                      <a:solidFill>
                        <a:srgbClr val="111111"/>
                      </a:solidFill>
                    </a:lnR>
                    <a:lnT w="4320">
                      <a:solidFill>
                        <a:srgbClr val="111111"/>
                      </a:solidFill>
                    </a:lnT>
                    <a:lnB w="4320">
                      <a:solidFill>
                        <a:srgbClr val="111111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800" b="1" strike="noStrike" spc="-1">
                          <a:latin typeface="Arial"/>
                          <a:ea typeface="DejaVu Sans"/>
                        </a:rPr>
                        <a:t>Sólo visible en la clase</a:t>
                      </a:r>
                    </a:p>
                  </a:txBody>
                  <a:tcPr marL="90000" marR="90000">
                    <a:lnL w="4320">
                      <a:solidFill>
                        <a:srgbClr val="111111"/>
                      </a:solidFill>
                    </a:lnL>
                    <a:lnR w="4320">
                      <a:solidFill>
                        <a:srgbClr val="111111"/>
                      </a:solidFill>
                    </a:lnR>
                    <a:lnT w="4320">
                      <a:solidFill>
                        <a:srgbClr val="111111"/>
                      </a:solidFill>
                    </a:lnT>
                    <a:lnB w="4320">
                      <a:solidFill>
                        <a:srgbClr val="111111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800" b="1" strike="noStrike" spc="-1">
                          <a:latin typeface="Arial"/>
                          <a:ea typeface="DejaVu Sans"/>
                        </a:rPr>
                        <a:t>Sin modificador (omitido)</a:t>
                      </a:r>
                    </a:p>
                  </a:txBody>
                  <a:tcPr marL="90000" marR="90000">
                    <a:lnL w="4320">
                      <a:solidFill>
                        <a:srgbClr val="111111"/>
                      </a:solidFill>
                    </a:lnL>
                    <a:lnR w="4320">
                      <a:solidFill>
                        <a:srgbClr val="111111"/>
                      </a:solidFill>
                    </a:lnR>
                    <a:lnT w="4320">
                      <a:solidFill>
                        <a:srgbClr val="111111"/>
                      </a:solidFill>
                    </a:lnT>
                    <a:lnB w="4320">
                      <a:solidFill>
                        <a:srgbClr val="111111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800" b="1" strike="noStrike" spc="-1">
                          <a:latin typeface="Arial"/>
                          <a:ea typeface="DejaVu Sans"/>
                        </a:rPr>
                        <a:t>En clase y el paquete</a:t>
                      </a:r>
                    </a:p>
                  </a:txBody>
                  <a:tcPr marL="90000" marR="90000">
                    <a:lnL w="4320">
                      <a:solidFill>
                        <a:srgbClr val="111111"/>
                      </a:solidFill>
                    </a:lnL>
                    <a:lnR w="4320">
                      <a:solidFill>
                        <a:srgbClr val="111111"/>
                      </a:solidFill>
                    </a:lnR>
                    <a:lnT w="4320">
                      <a:solidFill>
                        <a:srgbClr val="111111"/>
                      </a:solidFill>
                    </a:lnT>
                    <a:lnB w="4320">
                      <a:solidFill>
                        <a:srgbClr val="111111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800" b="1" strike="noStrike" spc="-1">
                          <a:latin typeface="Arial"/>
                          <a:ea typeface="DejaVu Sans"/>
                        </a:rPr>
                        <a:t>protected</a:t>
                      </a:r>
                    </a:p>
                  </a:txBody>
                  <a:tcPr marL="90000" marR="90000">
                    <a:lnL w="4320">
                      <a:solidFill>
                        <a:srgbClr val="111111"/>
                      </a:solidFill>
                    </a:lnL>
                    <a:lnR w="4320">
                      <a:solidFill>
                        <a:srgbClr val="111111"/>
                      </a:solidFill>
                    </a:lnR>
                    <a:lnT w="4320">
                      <a:solidFill>
                        <a:srgbClr val="111111"/>
                      </a:solidFill>
                    </a:lnT>
                    <a:lnB w="4320">
                      <a:solidFill>
                        <a:srgbClr val="111111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800" b="1" strike="noStrike" spc="-1">
                          <a:latin typeface="Arial"/>
                          <a:ea typeface="DejaVu Sans"/>
                        </a:rPr>
                        <a:t>En clase subclases y paquete</a:t>
                      </a:r>
                    </a:p>
                  </a:txBody>
                  <a:tcPr marL="90000" marR="90000">
                    <a:lnL w="4320">
                      <a:solidFill>
                        <a:srgbClr val="111111"/>
                      </a:solidFill>
                    </a:lnL>
                    <a:lnR w="4320">
                      <a:solidFill>
                        <a:srgbClr val="111111"/>
                      </a:solidFill>
                    </a:lnR>
                    <a:lnT w="4320">
                      <a:solidFill>
                        <a:srgbClr val="111111"/>
                      </a:solidFill>
                    </a:lnT>
                    <a:lnB w="4320">
                      <a:solidFill>
                        <a:srgbClr val="111111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800" b="1" strike="noStrike" spc="-1">
                          <a:latin typeface="Arial"/>
                          <a:ea typeface="DejaVu Sans"/>
                        </a:rPr>
                        <a:t>public</a:t>
                      </a:r>
                    </a:p>
                  </a:txBody>
                  <a:tcPr marL="90000" marR="90000">
                    <a:lnL w="4320">
                      <a:solidFill>
                        <a:srgbClr val="111111"/>
                      </a:solidFill>
                    </a:lnL>
                    <a:lnR w="4320">
                      <a:solidFill>
                        <a:srgbClr val="111111"/>
                      </a:solidFill>
                    </a:lnR>
                    <a:lnT w="4320">
                      <a:solidFill>
                        <a:srgbClr val="111111"/>
                      </a:solidFill>
                    </a:lnT>
                    <a:lnB w="4320">
                      <a:solidFill>
                        <a:srgbClr val="111111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800" b="1" strike="noStrike" spc="-1" dirty="0">
                          <a:latin typeface="Arial"/>
                          <a:ea typeface="DejaVu Sans"/>
                        </a:rPr>
                        <a:t>Desde todas partes</a:t>
                      </a:r>
                    </a:p>
                  </a:txBody>
                  <a:tcPr marL="90000" marR="90000">
                    <a:lnL w="4320">
                      <a:solidFill>
                        <a:srgbClr val="111111"/>
                      </a:solidFill>
                    </a:lnL>
                    <a:lnR w="4320">
                      <a:solidFill>
                        <a:srgbClr val="111111"/>
                      </a:solidFill>
                    </a:lnR>
                    <a:lnT w="4320">
                      <a:solidFill>
                        <a:srgbClr val="111111"/>
                      </a:solidFill>
                    </a:lnT>
                    <a:lnB w="4320">
                      <a:solidFill>
                        <a:srgbClr val="111111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779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3E51C-385C-6C48-9667-E6247EDF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Pregunta de aplicación</a:t>
            </a:r>
            <a:endParaRPr lang="es-ES_trad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109C90-42EE-C249-A783-8281CC55A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231970"/>
            <a:ext cx="11042373" cy="1511230"/>
          </a:xfrm>
        </p:spPr>
        <p:txBody>
          <a:bodyPr/>
          <a:lstStyle/>
          <a:p>
            <a:r>
              <a:rPr lang="es-ES" dirty="0"/>
              <a:t>¿Cómo sabe el computador dónde está la JVM?</a:t>
            </a:r>
          </a:p>
          <a:p>
            <a:r>
              <a:rPr lang="es-ES" dirty="0"/>
              <a:t>¿Cómo sabe el compilador “</a:t>
            </a:r>
            <a:r>
              <a:rPr lang="es-ES" dirty="0" err="1"/>
              <a:t>javac</a:t>
            </a:r>
            <a:r>
              <a:rPr lang="es-ES" dirty="0"/>
              <a:t>” y la JVM “java” dónde están las clases de una aplicación?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8E2482-C194-264F-8620-150DABB9F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382B7-3F17-854E-95CB-52781B7CA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13</a:t>
            </a:fld>
            <a:endParaRPr lang="es-ES_tradnl"/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7230DED1-0FAD-FC46-9B45-0B359330A8E1}"/>
              </a:ext>
            </a:extLst>
          </p:cNvPr>
          <p:cNvSpPr txBox="1">
            <a:spLocks/>
          </p:cNvSpPr>
          <p:nvPr/>
        </p:nvSpPr>
        <p:spPr bwMode="auto">
          <a:xfrm>
            <a:off x="574813" y="3429000"/>
            <a:ext cx="11042373" cy="151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552600" indent="-552600" algn="l" rtl="0" fontAlgn="base">
              <a:spcBef>
                <a:spcPts val="400"/>
              </a:spcBef>
              <a:spcAft>
                <a:spcPct val="0"/>
              </a:spcAft>
              <a:buClr>
                <a:srgbClr val="0000CC"/>
              </a:buClr>
              <a:buFont typeface="Wingdings" pitchFamily="2" charset="2"/>
              <a:buChar char="q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56100" indent="-342900" algn="l" rtl="0" fontAlgn="base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00CC"/>
              </a:buClr>
              <a:buSzPct val="13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fontAlgn="base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itchFamily="2" charset="2"/>
              <a:buChar char="q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itchFamily="2" charset="2"/>
              <a:buChar char="q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5200" indent="-457200">
              <a:spcAft>
                <a:spcPts val="567"/>
              </a:spcAft>
              <a:buClr>
                <a:srgbClr val="000000"/>
              </a:buClr>
              <a:buSzPct val="45000"/>
            </a:pPr>
            <a:r>
              <a:rPr lang="es-ES" sz="2800" spc="-1" dirty="0">
                <a:solidFill>
                  <a:srgbClr val="000000"/>
                </a:solidFill>
                <a:latin typeface="Arial"/>
              </a:rPr>
              <a:t>Para ubicar localización de ejecutables es necesario configurar la variable PATH. </a:t>
            </a:r>
          </a:p>
          <a:p>
            <a:pPr marL="565200" indent="-457200">
              <a:spcAft>
                <a:spcPts val="567"/>
              </a:spcAft>
              <a:buClr>
                <a:srgbClr val="000000"/>
              </a:buClr>
              <a:buSzPct val="45000"/>
            </a:pPr>
            <a:r>
              <a:rPr lang="es-ES" sz="2800" spc="-1" dirty="0">
                <a:solidFill>
                  <a:srgbClr val="000000"/>
                </a:solidFill>
                <a:latin typeface="Arial"/>
              </a:rPr>
              <a:t>Para clases, configurar variable CLASSPATH.</a:t>
            </a:r>
          </a:p>
        </p:txBody>
      </p:sp>
    </p:spTree>
    <p:extLst>
      <p:ext uri="{BB962C8B-B14F-4D97-AF65-F5344CB8AC3E}">
        <p14:creationId xmlns:p14="http://schemas.microsoft.com/office/powerpoint/2010/main" val="3395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3F6F9-4CE9-0642-BCA3-43C855D7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Compilación (re-visitado)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68F34-BF93-AD46-AE4B-7F0380E87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compilador busca la definición de cada clase que encuentra en el archivo &lt;</a:t>
            </a:r>
            <a:r>
              <a:rPr lang="es-ES" dirty="0" err="1"/>
              <a:t>nombre_de_clase</a:t>
            </a:r>
            <a:r>
              <a:rPr lang="es-ES" dirty="0"/>
              <a:t>&gt;.java</a:t>
            </a:r>
          </a:p>
          <a:p>
            <a:r>
              <a:rPr lang="es-ES" dirty="0"/>
              <a:t>Para señalar al compilador dónde buscar debemos configurar la variable de ambiente: </a:t>
            </a:r>
            <a:r>
              <a:rPr lang="es-ES" dirty="0">
                <a:solidFill>
                  <a:srgbClr val="FF0000"/>
                </a:solidFill>
              </a:rPr>
              <a:t>CLASSPATH</a:t>
            </a:r>
            <a:r>
              <a:rPr lang="es-ES" dirty="0"/>
              <a:t> </a:t>
            </a:r>
          </a:p>
          <a:p>
            <a:pPr lvl="1"/>
            <a:r>
              <a:rPr lang="es-ES" dirty="0"/>
              <a:t>El compilador y la JVM buscan los archivos en el directorio actual. </a:t>
            </a:r>
          </a:p>
          <a:p>
            <a:pPr lvl="1"/>
            <a:r>
              <a:rPr lang="es-ES" dirty="0"/>
              <a:t>Si el proyecto está compuesto por varias clases en diferentes directorios, </a:t>
            </a:r>
            <a:r>
              <a:rPr lang="es-ES" dirty="0" err="1"/>
              <a:t>javac</a:t>
            </a:r>
            <a:r>
              <a:rPr lang="es-ES" dirty="0"/>
              <a:t> y java buscan las clases en los directorios indicados en la variable de ambiente CLASSPATH. </a:t>
            </a:r>
          </a:p>
          <a:p>
            <a:r>
              <a:rPr lang="es-ES" dirty="0"/>
              <a:t>Si .</a:t>
            </a:r>
            <a:r>
              <a:rPr lang="es-ES" dirty="0" err="1"/>
              <a:t>class</a:t>
            </a:r>
            <a:r>
              <a:rPr lang="es-ES" dirty="0"/>
              <a:t> tiene </a:t>
            </a:r>
            <a:r>
              <a:rPr lang="es-ES" dirty="0">
                <a:solidFill>
                  <a:srgbClr val="FF0000"/>
                </a:solidFill>
              </a:rPr>
              <a:t>fecha más antigua </a:t>
            </a:r>
            <a:r>
              <a:rPr lang="es-ES" dirty="0"/>
              <a:t>que .java, </a:t>
            </a:r>
            <a:r>
              <a:rPr lang="es-ES" dirty="0" err="1"/>
              <a:t>javac</a:t>
            </a:r>
            <a:r>
              <a:rPr lang="es-ES" dirty="0"/>
              <a:t> re-compila el archivo .java.</a:t>
            </a:r>
          </a:p>
          <a:p>
            <a:r>
              <a:rPr lang="es-ES" dirty="0"/>
              <a:t>Se destaca así la </a:t>
            </a:r>
            <a:r>
              <a:rPr lang="es-ES" dirty="0">
                <a:solidFill>
                  <a:srgbClr val="FF0000"/>
                </a:solidFill>
              </a:rPr>
              <a:t>importancia de los nombres de archivo </a:t>
            </a:r>
            <a:r>
              <a:rPr lang="es-ES" dirty="0"/>
              <a:t>de las clases que deseamos visibles desde otros archivos.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146C7-C073-124B-85E7-8DABE6B05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8A184-2919-1B44-B727-B68153F38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64729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C1E96-A90A-F74C-BFE6-DD9BEA34F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Construyendo clases nuevas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95319-FBCC-D54B-9DEA-3DAAEFA93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La forma más simple de una clase en Java es:</a:t>
            </a:r>
          </a:p>
          <a:p>
            <a:pPr marL="0" indent="0">
              <a:buNone/>
            </a:pPr>
            <a:r>
              <a:rPr lang="es-ES" dirty="0"/>
              <a:t>        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Nombre_de_la_Clase</a:t>
            </a:r>
            <a:r>
              <a:rPr lang="es-ES" dirty="0"/>
              <a:t> {</a:t>
            </a:r>
          </a:p>
          <a:p>
            <a:pPr marL="0" indent="0">
              <a:buNone/>
            </a:pPr>
            <a:r>
              <a:rPr lang="es-ES" dirty="0"/>
              <a:t>            /* métodos constructores */</a:t>
            </a:r>
          </a:p>
          <a:p>
            <a:pPr marL="0" indent="0">
              <a:buNone/>
            </a:pPr>
            <a:r>
              <a:rPr lang="es-ES" dirty="0"/>
              <a:t>            /* otros métodos */</a:t>
            </a:r>
          </a:p>
          <a:p>
            <a:pPr marL="0" indent="0">
              <a:buNone/>
            </a:pPr>
            <a:r>
              <a:rPr lang="es-ES" dirty="0"/>
              <a:t>            /* atributos */</a:t>
            </a:r>
          </a:p>
          <a:p>
            <a:pPr marL="0" indent="0">
              <a:buNone/>
            </a:pPr>
            <a:r>
              <a:rPr lang="es-ES" dirty="0"/>
              <a:t>          }</a:t>
            </a:r>
          </a:p>
          <a:p>
            <a:r>
              <a:rPr lang="es-ES" dirty="0"/>
              <a:t>El orden de estas partes es libre, pero se recomienda usar ese orden o aquel con atributos al comienzo.</a:t>
            </a:r>
          </a:p>
          <a:p>
            <a:r>
              <a:rPr lang="es-ES" dirty="0"/>
              <a:t>Ver ejemplo </a:t>
            </a:r>
            <a:r>
              <a:rPr lang="es-ES" dirty="0" err="1"/>
              <a:t>Employee.java</a:t>
            </a:r>
            <a:r>
              <a:rPr lang="es-ES" dirty="0"/>
              <a:t> y </a:t>
            </a:r>
            <a:r>
              <a:rPr lang="es-ES" dirty="0" err="1"/>
              <a:t>EmployeeTest.java</a:t>
            </a:r>
            <a:r>
              <a:rPr lang="es-ES" dirty="0"/>
              <a:t> </a:t>
            </a:r>
          </a:p>
          <a:p>
            <a:r>
              <a:rPr lang="es-ES" dirty="0"/>
              <a:t>Podemos definir más de una clase por archivo, pero desde otros archivos, solo tendremos acceso a la clase con nombre igual al archivo.</a:t>
            </a:r>
          </a:p>
          <a:p>
            <a:r>
              <a:rPr lang="es-ES" dirty="0"/>
              <a:t>Clases de nombre distinto al archivo solo son accesibles dentro del mismo archivo.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1ABC0-253A-0B4E-A842-12055F7CC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A600A-FB4C-1F4A-B31E-C51A74FB9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5415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81E66-3F56-AC4F-AFF8-992D5FA8C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Constructores en Java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3CBAF-565A-994F-9E60-415CFF64A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Son métodos con algunas peculiaridades: </a:t>
            </a:r>
          </a:p>
          <a:p>
            <a:pPr lvl="1"/>
            <a:r>
              <a:rPr lang="es-ES" dirty="0"/>
              <a:t>Tienen igual nombre que la clase</a:t>
            </a:r>
          </a:p>
          <a:p>
            <a:pPr lvl="1"/>
            <a:r>
              <a:rPr lang="es-ES" dirty="0"/>
              <a:t>Son invocados principalmente con new</a:t>
            </a:r>
          </a:p>
          <a:p>
            <a:pPr lvl="1"/>
            <a:r>
              <a:rPr lang="es-ES" dirty="0"/>
              <a:t>Pueden ser invocados con </a:t>
            </a:r>
            <a:r>
              <a:rPr lang="es-ES" dirty="0" err="1"/>
              <a:t>this</a:t>
            </a:r>
            <a:r>
              <a:rPr lang="es-ES" dirty="0"/>
              <a:t> desde otro constructor.</a:t>
            </a:r>
          </a:p>
          <a:p>
            <a:pPr lvl="1"/>
            <a:r>
              <a:rPr lang="es-ES" dirty="0"/>
              <a:t>No tienen tipo retornado ni requieren </a:t>
            </a:r>
            <a:r>
              <a:rPr lang="es-ES" dirty="0" err="1"/>
              <a:t>return</a:t>
            </a:r>
            <a:r>
              <a:rPr lang="es-ES" dirty="0"/>
              <a:t> explícito.</a:t>
            </a:r>
          </a:p>
          <a:p>
            <a:pPr lvl="1"/>
            <a:r>
              <a:rPr lang="es-ES" dirty="0"/>
              <a:t>Java provee constructor por defecto (); es decir, sin parámetros, cuando ningún otro constructor ha sido creado.</a:t>
            </a:r>
          </a:p>
          <a:p>
            <a:pPr lvl="1"/>
            <a:r>
              <a:rPr lang="es-ES" dirty="0"/>
              <a:t>Podemos proveer uno o más constructores. Esto es un tipo de sobrecarga de métodos (igual nombre con distintos parámetros)</a:t>
            </a:r>
          </a:p>
          <a:p>
            <a:pPr lvl="1"/>
            <a:r>
              <a:rPr lang="es-ES" dirty="0"/>
              <a:t>El compilador busca el constructor usando la “firma” del método = nombre constructor + lista de parámetros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BF37F-F7F4-894A-9E33-FB41F02A8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27BB4A-8511-014C-8501-4D5432FAE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5987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6635F-CE84-754B-BCF2-56F79848A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Constructores en Java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E1DAA-FA23-8D44-A61B-AA2FF525C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Inicializa objetos nuevos siguiendo el siguiente orden:</a:t>
            </a:r>
          </a:p>
          <a:p>
            <a:pPr marL="770400" lvl="1" indent="-457200">
              <a:buFont typeface="+mj-lt"/>
              <a:buAutoNum type="arabicPeriod"/>
            </a:pPr>
            <a:r>
              <a:rPr lang="es-ES" dirty="0"/>
              <a:t> Localiza memoria</a:t>
            </a:r>
          </a:p>
          <a:p>
            <a:pPr marL="770400" lvl="1" indent="-457200">
              <a:buFont typeface="+mj-lt"/>
              <a:buAutoNum type="arabicPeriod"/>
            </a:pPr>
            <a:r>
              <a:rPr lang="es-ES" dirty="0"/>
              <a:t> Asigna valores a atributos (0, 0.0, </a:t>
            </a:r>
            <a:r>
              <a:rPr lang="es-ES" dirty="0" err="1"/>
              <a:t>null</a:t>
            </a:r>
            <a:r>
              <a:rPr lang="es-ES" dirty="0"/>
              <a:t>, …)</a:t>
            </a:r>
          </a:p>
          <a:p>
            <a:pPr marL="770400" lvl="1" indent="-457200">
              <a:buFont typeface="+mj-lt"/>
              <a:buAutoNum type="arabicPeriod"/>
            </a:pPr>
            <a:r>
              <a:rPr lang="es-ES" dirty="0"/>
              <a:t> Según el orden de aparición de los atributos de la clase se ejecutan las inicializaciones allí hechas</a:t>
            </a:r>
          </a:p>
          <a:p>
            <a:pPr marL="770400" lvl="1" indent="-457200">
              <a:buFont typeface="+mj-lt"/>
              <a:buAutoNum type="arabicPeriod"/>
            </a:pPr>
            <a:r>
              <a:rPr lang="es-ES" dirty="0"/>
              <a:t> Llama constructor de Superclase (= clase padre).</a:t>
            </a:r>
          </a:p>
          <a:p>
            <a:pPr marL="770400" lvl="1" indent="-457200">
              <a:buFont typeface="+mj-lt"/>
              <a:buAutoNum type="arabicPeriod"/>
            </a:pPr>
            <a:r>
              <a:rPr lang="es-ES" dirty="0"/>
              <a:t> Se ejecutan las sentencias del constructor.</a:t>
            </a:r>
          </a:p>
          <a:p>
            <a:r>
              <a:rPr lang="es-ES" dirty="0"/>
              <a:t>La primera sentencia puede ser:</a:t>
            </a:r>
          </a:p>
          <a:p>
            <a:pPr lvl="1"/>
            <a:r>
              <a:rPr lang="es-ES" dirty="0" err="1"/>
              <a:t>super</a:t>
            </a:r>
            <a:r>
              <a:rPr lang="es-ES" dirty="0"/>
              <a:t>( … ) para llamar a un constructor de la clase base (o padre o superclase)</a:t>
            </a:r>
          </a:p>
          <a:p>
            <a:pPr lvl="1"/>
            <a:r>
              <a:rPr lang="es-ES" dirty="0" err="1"/>
              <a:t>this</a:t>
            </a:r>
            <a:r>
              <a:rPr lang="es-ES" dirty="0"/>
              <a:t>( … )    para invocar a otro constructor de la misma clase</a:t>
            </a:r>
          </a:p>
          <a:p>
            <a:r>
              <a:rPr lang="es-ES" dirty="0"/>
              <a:t>Ver Ejemplo </a:t>
            </a:r>
            <a:r>
              <a:rPr lang="es-ES" dirty="0" err="1"/>
              <a:t>ConstructorTest.java</a:t>
            </a:r>
            <a:endParaRPr lang="es-E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A668C-49C1-4849-B0C3-50F82DD03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AED8C-3E9B-1E45-AE3F-DFB4545C1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6129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DE529-9FB7-F440-8211-69F83DAEF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Inicialización de Atributos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7484A-40C4-DD42-A049-32B61C8B6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Podemos proveer el valor inicial de un atributo en su declaración. Como en:    </a:t>
            </a:r>
            <a:r>
              <a:rPr lang="es-ES" dirty="0" err="1"/>
              <a:t>int</a:t>
            </a:r>
            <a:r>
              <a:rPr lang="es-ES" dirty="0"/>
              <a:t> a = 20;</a:t>
            </a:r>
          </a:p>
          <a:p>
            <a:r>
              <a:rPr lang="es-ES" dirty="0"/>
              <a:t>Si esta asignación requiere más lógica (cómputo), usamos  el bloque de inicialización. Como en:</a:t>
            </a:r>
            <a:br>
              <a:rPr lang="es-ES" dirty="0"/>
            </a:br>
            <a:r>
              <a:rPr lang="es-ES" dirty="0"/>
              <a:t>{                // Este código es ejecutado al invocar a cualquier</a:t>
            </a:r>
            <a:br>
              <a:rPr lang="es-ES" dirty="0"/>
            </a:br>
            <a:r>
              <a:rPr lang="es-ES" dirty="0"/>
              <a:t>    a=20;    // constructor de la clase y antes del código asociado al </a:t>
            </a:r>
            <a:br>
              <a:rPr lang="es-ES" dirty="0"/>
            </a:br>
            <a:r>
              <a:rPr lang="es-ES" dirty="0"/>
              <a:t>}                // constructor.</a:t>
            </a:r>
          </a:p>
          <a:p>
            <a:r>
              <a:rPr lang="es-ES" dirty="0"/>
              <a:t>En caso de campos estáticos, precedemos el bloque con la palabra reservada </a:t>
            </a:r>
            <a:r>
              <a:rPr lang="es-ES" dirty="0" err="1"/>
              <a:t>static</a:t>
            </a:r>
            <a:r>
              <a:rPr lang="es-ES" dirty="0"/>
              <a:t>. Ejemplo:</a:t>
            </a:r>
            <a:br>
              <a:rPr lang="es-ES" dirty="0"/>
            </a:br>
            <a:r>
              <a:rPr lang="es-ES" dirty="0" err="1"/>
              <a:t>static</a:t>
            </a:r>
            <a:r>
              <a:rPr lang="es-ES" dirty="0"/>
              <a:t> {</a:t>
            </a:r>
            <a:br>
              <a:rPr lang="es-ES" dirty="0"/>
            </a:br>
            <a:r>
              <a:rPr lang="es-ES" dirty="0"/>
              <a:t>             INCHES_PER_CM = 2.54;</a:t>
            </a:r>
            <a:br>
              <a:rPr lang="es-ES" dirty="0"/>
            </a:br>
            <a:r>
              <a:rPr lang="es-ES" dirty="0"/>
              <a:t>}</a:t>
            </a:r>
            <a:br>
              <a:rPr lang="es-ES" dirty="0"/>
            </a:br>
            <a:r>
              <a:rPr lang="es-ES" dirty="0"/>
              <a:t>Este código se ejecuta antes de la primera instrucción del </a:t>
            </a:r>
            <a:r>
              <a:rPr lang="es-ES" dirty="0" err="1"/>
              <a:t>main</a:t>
            </a:r>
            <a:r>
              <a:rPr lang="es-ES" dirty="0"/>
              <a:t>.</a:t>
            </a:r>
          </a:p>
          <a:p>
            <a:r>
              <a:rPr lang="es-ES" dirty="0"/>
              <a:t>Ejemplo: Ver </a:t>
            </a:r>
            <a:r>
              <a:rPr lang="es-ES" dirty="0" err="1"/>
              <a:t>ConstructorTest.Java</a:t>
            </a:r>
            <a:endParaRPr lang="es-E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26EF35-41D3-D647-8BEA-10D2C3910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FF2DB-F2CB-5843-A09E-BE0974327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70662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D186-100E-3B4D-B330-A58482C7C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 objetos nuevos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BD187-EB10-FF48-9336-E5F1958DC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Se invoca algún constructor de la clase</a:t>
            </a:r>
            <a:br>
              <a:rPr lang="es-ES" dirty="0"/>
            </a:br>
            <a:r>
              <a:rPr lang="es-ES" dirty="0" err="1"/>
              <a:t>MiClase</a:t>
            </a:r>
            <a:r>
              <a:rPr lang="es-ES" dirty="0"/>
              <a:t> a = new </a:t>
            </a:r>
            <a:r>
              <a:rPr lang="es-ES" dirty="0" err="1"/>
              <a:t>MiClase</a:t>
            </a:r>
            <a:r>
              <a:rPr lang="es-ES" dirty="0"/>
              <a:t>();</a:t>
            </a:r>
          </a:p>
          <a:p>
            <a:r>
              <a:rPr lang="es-ES" dirty="0"/>
              <a:t>Todos los objetos son creados en el </a:t>
            </a:r>
            <a:r>
              <a:rPr lang="es-ES" dirty="0" err="1"/>
              <a:t>heap</a:t>
            </a:r>
            <a:r>
              <a:rPr lang="es-ES" dirty="0"/>
              <a:t> (memoria asignada dinámicamente durante la ejecución).</a:t>
            </a:r>
          </a:p>
          <a:p>
            <a:r>
              <a:rPr lang="es-ES" dirty="0"/>
              <a:t>Lo que se retorna es una referencia al nuevo objeto (puede ser pensada como un puntero o dirección donde el objeto está).</a:t>
            </a:r>
          </a:p>
          <a:p>
            <a:r>
              <a:rPr lang="es-ES" dirty="0"/>
              <a:t>Java tiene un proceso de recolección de basura (</a:t>
            </a:r>
            <a:r>
              <a:rPr lang="es-ES" dirty="0" err="1"/>
              <a:t>Garbage</a:t>
            </a:r>
            <a:r>
              <a:rPr lang="es-ES" dirty="0"/>
              <a:t> </a:t>
            </a:r>
            <a:r>
              <a:rPr lang="es-ES" dirty="0" err="1"/>
              <a:t>Collection</a:t>
            </a:r>
            <a:r>
              <a:rPr lang="es-ES" dirty="0"/>
              <a:t>) que automáticamente recupera la memoria de objetos no referenciados.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8AF287-8CC2-CC44-9851-C8EE0DFA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425BB8-AF66-AE45-9628-E333E3FFE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53938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0D040-9640-5045-A7E0-9F9CE458C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pc="-1" dirty="0">
                <a:solidFill>
                  <a:srgbClr val="0000FF"/>
                </a:solidFill>
                <a:latin typeface="Arial"/>
              </a:rPr>
              <a:t>Identificadores de Objetos v/s los objetos</a:t>
            </a:r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2C896-69BC-5447-A25D-F7E40610F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8CB8F8-7CCA-8240-9F64-A99C44666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A8B298-836D-BF4F-8BF0-A4B0B62BAAF1}" type="slidenum">
              <a:rPr lang="es-ES_tradnl" smtClean="0"/>
              <a:pPr>
                <a:defRPr/>
              </a:pPr>
              <a:t>7</a:t>
            </a:fld>
            <a:endParaRPr lang="es-ES_tradnl"/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A02736DB-8E61-434C-99E9-2C1C7A37D159}"/>
              </a:ext>
            </a:extLst>
          </p:cNvPr>
          <p:cNvSpPr/>
          <p:nvPr/>
        </p:nvSpPr>
        <p:spPr>
          <a:xfrm>
            <a:off x="1081205" y="2447617"/>
            <a:ext cx="8686800" cy="46384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GB" sz="2400" b="0" strike="noStrike" spc="-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pejAcct.deposit</a:t>
            </a:r>
            <a:r>
              <a:rPr lang="en-GB" sz="2400" b="0" strike="noStrike" spc="-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(1000000);  // error, </a:t>
            </a:r>
            <a:r>
              <a:rPr lang="es-ES" sz="2400" b="0" strike="noStrike" spc="-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GB" sz="2400" b="0" strike="noStrike" spc="-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0" strike="noStrike" spc="-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objeto</a:t>
            </a:r>
            <a:r>
              <a:rPr lang="en-GB" sz="2400" b="0" strike="noStrike" spc="-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</a:t>
            </a:r>
            <a:r>
              <a:rPr lang="es-ES" sz="2400" b="0" strike="noStrike" spc="-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</a:t>
            </a:r>
            <a:r>
              <a:rPr lang="en-GB" sz="2400" b="0" strike="noStrike" spc="-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0" strike="noStrike" spc="-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aún</a:t>
            </a:r>
            <a:endParaRPr lang="es-E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8E251073-00E0-5047-B967-8AF1CFED0568}"/>
              </a:ext>
            </a:extLst>
          </p:cNvPr>
          <p:cNvSpPr/>
          <p:nvPr/>
        </p:nvSpPr>
        <p:spPr>
          <a:xfrm>
            <a:off x="1081205" y="2965574"/>
            <a:ext cx="6689520" cy="46384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GB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pejAcct</a:t>
            </a:r>
            <a:r>
              <a:rPr lang="en-GB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Cheque("Peter", 1000, 40);</a:t>
            </a:r>
            <a:endParaRPr lang="es-E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40845432-08CB-4740-BAD5-8905F6A72959}"/>
              </a:ext>
            </a:extLst>
          </p:cNvPr>
          <p:cNvSpPr/>
          <p:nvPr/>
        </p:nvSpPr>
        <p:spPr>
          <a:xfrm>
            <a:off x="2507789" y="3700947"/>
            <a:ext cx="1218960" cy="285480"/>
          </a:xfrm>
          <a:prstGeom prst="rect">
            <a:avLst/>
          </a:prstGeom>
          <a:noFill/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5">
            <a:extLst>
              <a:ext uri="{FF2B5EF4-FFF2-40B4-BE49-F238E27FC236}">
                <a16:creationId xmlns:a16="http://schemas.microsoft.com/office/drawing/2014/main" id="{E1C6079F-2B08-6540-A4EC-84762BBB67B1}"/>
              </a:ext>
            </a:extLst>
          </p:cNvPr>
          <p:cNvSpPr/>
          <p:nvPr/>
        </p:nvSpPr>
        <p:spPr>
          <a:xfrm>
            <a:off x="1059869" y="3643347"/>
            <a:ext cx="1339920" cy="46384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GB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pejAcct</a:t>
            </a:r>
            <a:endParaRPr lang="es-E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70EF1DE7-B6FB-B549-AB34-41133B8B318F}"/>
              </a:ext>
            </a:extLst>
          </p:cNvPr>
          <p:cNvSpPr/>
          <p:nvPr/>
        </p:nvSpPr>
        <p:spPr>
          <a:xfrm>
            <a:off x="5250989" y="3700947"/>
            <a:ext cx="1904760" cy="971280"/>
          </a:xfrm>
          <a:prstGeom prst="rect">
            <a:avLst/>
          </a:prstGeom>
          <a:noFill/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A6F8441A-B0B4-C640-B90A-3F6A6AB1271D}"/>
              </a:ext>
            </a:extLst>
          </p:cNvPr>
          <p:cNvSpPr/>
          <p:nvPr/>
        </p:nvSpPr>
        <p:spPr>
          <a:xfrm>
            <a:off x="5250989" y="4043667"/>
            <a:ext cx="1904760" cy="108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Line 8">
            <a:extLst>
              <a:ext uri="{FF2B5EF4-FFF2-40B4-BE49-F238E27FC236}">
                <a16:creationId xmlns:a16="http://schemas.microsoft.com/office/drawing/2014/main" id="{FD2CD379-E9A8-824F-8963-F32654820057}"/>
              </a:ext>
            </a:extLst>
          </p:cNvPr>
          <p:cNvSpPr/>
          <p:nvPr/>
        </p:nvSpPr>
        <p:spPr>
          <a:xfrm>
            <a:off x="5250989" y="4329507"/>
            <a:ext cx="1904760" cy="108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9">
            <a:extLst>
              <a:ext uri="{FF2B5EF4-FFF2-40B4-BE49-F238E27FC236}">
                <a16:creationId xmlns:a16="http://schemas.microsoft.com/office/drawing/2014/main" id="{5C706CCD-F33E-F04A-8D76-B1C0D9AFE309}"/>
              </a:ext>
            </a:extLst>
          </p:cNvPr>
          <p:cNvSpPr/>
          <p:nvPr/>
        </p:nvSpPr>
        <p:spPr>
          <a:xfrm>
            <a:off x="7224509" y="3616347"/>
            <a:ext cx="952290" cy="46384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es-ES" sz="2400" b="0" strike="noStrike" spc="-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stomShape 10">
            <a:extLst>
              <a:ext uri="{FF2B5EF4-FFF2-40B4-BE49-F238E27FC236}">
                <a16:creationId xmlns:a16="http://schemas.microsoft.com/office/drawing/2014/main" id="{4F95F33D-B367-4942-83C3-32F182568C0E}"/>
              </a:ext>
            </a:extLst>
          </p:cNvPr>
          <p:cNvSpPr/>
          <p:nvPr/>
        </p:nvSpPr>
        <p:spPr>
          <a:xfrm>
            <a:off x="7196789" y="3959067"/>
            <a:ext cx="1261284" cy="46384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balance</a:t>
            </a:r>
            <a:endParaRPr lang="es-ES" sz="2400" b="0" strike="noStrike" spc="-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stomShape 11">
            <a:extLst>
              <a:ext uri="{FF2B5EF4-FFF2-40B4-BE49-F238E27FC236}">
                <a16:creationId xmlns:a16="http://schemas.microsoft.com/office/drawing/2014/main" id="{B8890579-B5E8-AF47-AEAA-C9EF768A16D5}"/>
              </a:ext>
            </a:extLst>
          </p:cNvPr>
          <p:cNvSpPr/>
          <p:nvPr/>
        </p:nvSpPr>
        <p:spPr>
          <a:xfrm>
            <a:off x="7190669" y="4301787"/>
            <a:ext cx="1328738" cy="46384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chqNum</a:t>
            </a:r>
            <a:endParaRPr lang="es-ES" sz="2400" b="0" strike="noStrike" spc="-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2">
            <a:extLst>
              <a:ext uri="{FF2B5EF4-FFF2-40B4-BE49-F238E27FC236}">
                <a16:creationId xmlns:a16="http://schemas.microsoft.com/office/drawing/2014/main" id="{81E8491C-7A0A-5640-9D5A-40AC4941549F}"/>
              </a:ext>
            </a:extLst>
          </p:cNvPr>
          <p:cNvGrpSpPr/>
          <p:nvPr/>
        </p:nvGrpSpPr>
        <p:grpSpPr>
          <a:xfrm>
            <a:off x="1081205" y="1399022"/>
            <a:ext cx="6994800" cy="921046"/>
            <a:chOff x="685800" y="1200240"/>
            <a:chExt cx="6994800" cy="921046"/>
          </a:xfrm>
        </p:grpSpPr>
        <p:sp>
          <p:nvSpPr>
            <p:cNvPr id="17" name="CustomShape 13">
              <a:extLst>
                <a:ext uri="{FF2B5EF4-FFF2-40B4-BE49-F238E27FC236}">
                  <a16:creationId xmlns:a16="http://schemas.microsoft.com/office/drawing/2014/main" id="{17D426EB-7F3C-0149-8BAA-933C942B5339}"/>
                </a:ext>
              </a:extLst>
            </p:cNvPr>
            <p:cNvSpPr/>
            <p:nvPr/>
          </p:nvSpPr>
          <p:spPr>
            <a:xfrm>
              <a:off x="685800" y="1200240"/>
              <a:ext cx="6858000" cy="463846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500"/>
                </a:spcBef>
              </a:pPr>
              <a:r>
                <a:rPr lang="en-GB" sz="2400" b="0" strike="noStrike" spc="-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Cheque </a:t>
              </a:r>
              <a:r>
                <a:rPr lang="en-GB" sz="2400" b="0" strike="noStrike" spc="-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pejAcct</a:t>
              </a:r>
              <a:r>
                <a:rPr lang="en-GB" sz="2400" b="0" strike="noStrike" spc="-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;   // No hay </a:t>
              </a:r>
              <a:r>
                <a:rPr lang="en-GB" sz="2400" b="0" strike="noStrike" spc="-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objeto</a:t>
              </a:r>
              <a:r>
                <a:rPr lang="en-GB" sz="2400" b="0" strike="noStrike" spc="-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GB" sz="2400" b="0" strike="noStrike" spc="-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aún</a:t>
              </a:r>
              <a:endParaRPr lang="es-ES" sz="2400" b="0" strike="noStrike" spc="-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CustomShape 14">
              <a:extLst>
                <a:ext uri="{FF2B5EF4-FFF2-40B4-BE49-F238E27FC236}">
                  <a16:creationId xmlns:a16="http://schemas.microsoft.com/office/drawing/2014/main" id="{0F2BD300-93CF-8F42-817E-A0223FD38BD6}"/>
                </a:ext>
              </a:extLst>
            </p:cNvPr>
            <p:cNvSpPr/>
            <p:nvPr/>
          </p:nvSpPr>
          <p:spPr>
            <a:xfrm>
              <a:off x="2041200" y="1727681"/>
              <a:ext cx="1561320" cy="285840"/>
            </a:xfrm>
            <a:prstGeom prst="rect">
              <a:avLst/>
            </a:prstGeom>
            <a:noFill/>
            <a:ln w="381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Line 15">
              <a:extLst>
                <a:ext uri="{FF2B5EF4-FFF2-40B4-BE49-F238E27FC236}">
                  <a16:creationId xmlns:a16="http://schemas.microsoft.com/office/drawing/2014/main" id="{E109E55B-48BE-4542-91D9-B11D5075C7EB}"/>
                </a:ext>
              </a:extLst>
            </p:cNvPr>
            <p:cNvSpPr/>
            <p:nvPr/>
          </p:nvSpPr>
          <p:spPr>
            <a:xfrm flipV="1">
              <a:off x="2041200" y="1714594"/>
              <a:ext cx="1561320" cy="293040"/>
            </a:xfrm>
            <a:prstGeom prst="line">
              <a:avLst/>
            </a:prstGeom>
            <a:ln w="381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CustomShape 16">
              <a:extLst>
                <a:ext uri="{FF2B5EF4-FFF2-40B4-BE49-F238E27FC236}">
                  <a16:creationId xmlns:a16="http://schemas.microsoft.com/office/drawing/2014/main" id="{5365085F-A5DB-C141-BCE1-149607CED8C6}"/>
                </a:ext>
              </a:extLst>
            </p:cNvPr>
            <p:cNvSpPr/>
            <p:nvPr/>
          </p:nvSpPr>
          <p:spPr>
            <a:xfrm>
              <a:off x="685800" y="1657440"/>
              <a:ext cx="1561680" cy="463846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500"/>
                </a:spcBef>
              </a:pPr>
              <a:r>
                <a:rPr lang="en-GB" sz="2400" b="0" strike="noStrike" spc="-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pejAcct</a:t>
              </a:r>
              <a:endParaRPr lang="es-ES" sz="2400" b="0" strike="noStrike" spc="-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CustomShape 17">
              <a:extLst>
                <a:ext uri="{FF2B5EF4-FFF2-40B4-BE49-F238E27FC236}">
                  <a16:creationId xmlns:a16="http://schemas.microsoft.com/office/drawing/2014/main" id="{C698323B-EACD-E643-8862-3D41E23BAC81}"/>
                </a:ext>
              </a:extLst>
            </p:cNvPr>
            <p:cNvSpPr/>
            <p:nvPr/>
          </p:nvSpPr>
          <p:spPr>
            <a:xfrm>
              <a:off x="4362120" y="1600200"/>
              <a:ext cx="3318480" cy="463846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500"/>
                </a:spcBef>
              </a:pPr>
              <a:r>
                <a:rPr lang="en-GB" sz="2400" b="0" strike="noStrike" spc="-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//  Referencia nula, null</a:t>
              </a:r>
              <a:endParaRPr lang="es-ES" sz="2400" b="0" strike="noStrike" spc="-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Line 18">
            <a:extLst>
              <a:ext uri="{FF2B5EF4-FFF2-40B4-BE49-F238E27FC236}">
                <a16:creationId xmlns:a16="http://schemas.microsoft.com/office/drawing/2014/main" id="{B3360220-4ED1-7540-9474-D36DA08FBC68}"/>
              </a:ext>
            </a:extLst>
          </p:cNvPr>
          <p:cNvSpPr/>
          <p:nvPr/>
        </p:nvSpPr>
        <p:spPr>
          <a:xfrm>
            <a:off x="3117269" y="3814707"/>
            <a:ext cx="2057400" cy="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CustomShape 19">
            <a:extLst>
              <a:ext uri="{FF2B5EF4-FFF2-40B4-BE49-F238E27FC236}">
                <a16:creationId xmlns:a16="http://schemas.microsoft.com/office/drawing/2014/main" id="{73F274DC-F81D-4843-BCAD-869EBE05E7AC}"/>
              </a:ext>
            </a:extLst>
          </p:cNvPr>
          <p:cNvSpPr/>
          <p:nvPr/>
        </p:nvSpPr>
        <p:spPr>
          <a:xfrm>
            <a:off x="1081205" y="4928697"/>
            <a:ext cx="8410677" cy="82954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r>
              <a:rPr lang="es-E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 ejemplo supone que la clase Cheque ya existe y posee</a:t>
            </a:r>
            <a:br>
              <a:rPr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miembros datos (= atributos): </a:t>
            </a:r>
            <a:r>
              <a:rPr lang="es-E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s-E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balance y </a:t>
            </a:r>
            <a:r>
              <a:rPr lang="es-E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chqNum</a:t>
            </a:r>
            <a:endParaRPr lang="es-ES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809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0530-2C7D-9148-A365-7A08EAECC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pc="-1" dirty="0">
                <a:solidFill>
                  <a:srgbClr val="0000FF"/>
                </a:solidFill>
                <a:latin typeface="Arial"/>
              </a:rPr>
              <a:t>Asignación de objetos</a:t>
            </a:r>
            <a:endParaRPr lang="es-ES_trad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20898A-1621-7448-9129-E107EE68B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71102-F8C7-9B4D-AE0A-0782F52ED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A8B298-836D-BF4F-8BF0-A4B0B62BAAF1}" type="slidenum">
              <a:rPr lang="es-ES_tradnl" smtClean="0"/>
              <a:pPr>
                <a:defRPr/>
              </a:pPr>
              <a:t>8</a:t>
            </a:fld>
            <a:endParaRPr lang="es-ES_tradnl"/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3336D495-2CCC-E74C-A087-355BBFA287B5}"/>
              </a:ext>
            </a:extLst>
          </p:cNvPr>
          <p:cNvSpPr/>
          <p:nvPr/>
        </p:nvSpPr>
        <p:spPr>
          <a:xfrm>
            <a:off x="1207128" y="1549728"/>
            <a:ext cx="2438280" cy="46384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GB" sz="2400" b="0" strike="noStrike" spc="-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Cheque jmAcct;</a:t>
            </a:r>
            <a:endParaRPr lang="es-ES" sz="2400" b="0" strike="noStrike" spc="-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E61093C9-F167-064D-9020-EB558835FA26}"/>
              </a:ext>
            </a:extLst>
          </p:cNvPr>
          <p:cNvGrpSpPr/>
          <p:nvPr/>
        </p:nvGrpSpPr>
        <p:grpSpPr>
          <a:xfrm>
            <a:off x="3569088" y="1949688"/>
            <a:ext cx="2743200" cy="463846"/>
            <a:chOff x="2666880" y="1657080"/>
            <a:chExt cx="2743200" cy="463846"/>
          </a:xfrm>
        </p:grpSpPr>
        <p:sp>
          <p:nvSpPr>
            <p:cNvPr id="7" name="CustomShape 4">
              <a:extLst>
                <a:ext uri="{FF2B5EF4-FFF2-40B4-BE49-F238E27FC236}">
                  <a16:creationId xmlns:a16="http://schemas.microsoft.com/office/drawing/2014/main" id="{5A7C0E2E-C738-694F-BEFC-9A14092CCFA5}"/>
                </a:ext>
              </a:extLst>
            </p:cNvPr>
            <p:cNvSpPr/>
            <p:nvPr/>
          </p:nvSpPr>
          <p:spPr>
            <a:xfrm>
              <a:off x="4191120" y="1714320"/>
              <a:ext cx="1218960" cy="285480"/>
            </a:xfrm>
            <a:prstGeom prst="rect">
              <a:avLst/>
            </a:prstGeom>
            <a:noFill/>
            <a:ln w="381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Line 5">
              <a:extLst>
                <a:ext uri="{FF2B5EF4-FFF2-40B4-BE49-F238E27FC236}">
                  <a16:creationId xmlns:a16="http://schemas.microsoft.com/office/drawing/2014/main" id="{2F536FA0-0044-DF41-87D7-7DA7F0E2BEA1}"/>
                </a:ext>
              </a:extLst>
            </p:cNvPr>
            <p:cNvSpPr/>
            <p:nvPr/>
          </p:nvSpPr>
          <p:spPr>
            <a:xfrm flipV="1">
              <a:off x="4191120" y="1710360"/>
              <a:ext cx="1218960" cy="293040"/>
            </a:xfrm>
            <a:prstGeom prst="line">
              <a:avLst/>
            </a:prstGeom>
            <a:ln w="381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6">
              <a:extLst>
                <a:ext uri="{FF2B5EF4-FFF2-40B4-BE49-F238E27FC236}">
                  <a16:creationId xmlns:a16="http://schemas.microsoft.com/office/drawing/2014/main" id="{80FD3AE5-D90F-404E-881A-11B8C2909E46}"/>
                </a:ext>
              </a:extLst>
            </p:cNvPr>
            <p:cNvSpPr/>
            <p:nvPr/>
          </p:nvSpPr>
          <p:spPr>
            <a:xfrm>
              <a:off x="2666880" y="1657080"/>
              <a:ext cx="1447920" cy="463846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500"/>
                </a:spcBef>
              </a:pPr>
              <a:r>
                <a:rPr lang="en-GB" sz="2400" b="0" strike="noStrike" spc="-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jmAcct</a:t>
              </a:r>
              <a:endParaRPr lang="es-ES" sz="2400" b="0" strike="noStrike" spc="-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CustomShape 7">
            <a:extLst>
              <a:ext uri="{FF2B5EF4-FFF2-40B4-BE49-F238E27FC236}">
                <a16:creationId xmlns:a16="http://schemas.microsoft.com/office/drawing/2014/main" id="{58AA5A7D-34E7-7E41-A916-247CE9346D00}"/>
              </a:ext>
            </a:extLst>
          </p:cNvPr>
          <p:cNvSpPr/>
          <p:nvPr/>
        </p:nvSpPr>
        <p:spPr>
          <a:xfrm>
            <a:off x="1207128" y="2749968"/>
            <a:ext cx="3124080" cy="46384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GB" sz="2400" b="0" strike="noStrike" spc="-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jmAcct = pejAcct;</a:t>
            </a:r>
            <a:endParaRPr lang="es-ES" sz="2400" b="0" strike="noStrike" spc="-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stomShape 8">
            <a:extLst>
              <a:ext uri="{FF2B5EF4-FFF2-40B4-BE49-F238E27FC236}">
                <a16:creationId xmlns:a16="http://schemas.microsoft.com/office/drawing/2014/main" id="{CDD833FB-916F-B447-B19B-2B2F569FA8AA}"/>
              </a:ext>
            </a:extLst>
          </p:cNvPr>
          <p:cNvSpPr/>
          <p:nvPr/>
        </p:nvSpPr>
        <p:spPr>
          <a:xfrm>
            <a:off x="4702728" y="4064328"/>
            <a:ext cx="1219320" cy="285480"/>
          </a:xfrm>
          <a:prstGeom prst="rect">
            <a:avLst/>
          </a:prstGeom>
          <a:noFill/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9">
            <a:extLst>
              <a:ext uri="{FF2B5EF4-FFF2-40B4-BE49-F238E27FC236}">
                <a16:creationId xmlns:a16="http://schemas.microsoft.com/office/drawing/2014/main" id="{E5AF254F-B5CA-1946-9980-FCD3E0D28F0A}"/>
              </a:ext>
            </a:extLst>
          </p:cNvPr>
          <p:cNvSpPr/>
          <p:nvPr/>
        </p:nvSpPr>
        <p:spPr>
          <a:xfrm>
            <a:off x="3178848" y="4007088"/>
            <a:ext cx="1295280" cy="46384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GB" sz="2400" b="0" strike="noStrike" spc="-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pejAcct</a:t>
            </a:r>
            <a:endParaRPr lang="es-ES" sz="2400" b="0" strike="noStrike" spc="-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stomShape 10">
            <a:extLst>
              <a:ext uri="{FF2B5EF4-FFF2-40B4-BE49-F238E27FC236}">
                <a16:creationId xmlns:a16="http://schemas.microsoft.com/office/drawing/2014/main" id="{63FC8F8A-B6F4-3D44-9102-14B3A27796BB}"/>
              </a:ext>
            </a:extLst>
          </p:cNvPr>
          <p:cNvSpPr/>
          <p:nvPr/>
        </p:nvSpPr>
        <p:spPr>
          <a:xfrm>
            <a:off x="6683808" y="3664368"/>
            <a:ext cx="1905120" cy="971640"/>
          </a:xfrm>
          <a:prstGeom prst="rect">
            <a:avLst/>
          </a:prstGeom>
          <a:noFill/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Line 11">
            <a:extLst>
              <a:ext uri="{FF2B5EF4-FFF2-40B4-BE49-F238E27FC236}">
                <a16:creationId xmlns:a16="http://schemas.microsoft.com/office/drawing/2014/main" id="{C22A77D8-78D4-E04A-9614-5315D9192491}"/>
              </a:ext>
            </a:extLst>
          </p:cNvPr>
          <p:cNvSpPr/>
          <p:nvPr/>
        </p:nvSpPr>
        <p:spPr>
          <a:xfrm>
            <a:off x="6683808" y="3950208"/>
            <a:ext cx="1905120" cy="108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Line 12">
            <a:extLst>
              <a:ext uri="{FF2B5EF4-FFF2-40B4-BE49-F238E27FC236}">
                <a16:creationId xmlns:a16="http://schemas.microsoft.com/office/drawing/2014/main" id="{03A1151A-2995-6349-ABE7-C76F01C98CFE}"/>
              </a:ext>
            </a:extLst>
          </p:cNvPr>
          <p:cNvSpPr/>
          <p:nvPr/>
        </p:nvSpPr>
        <p:spPr>
          <a:xfrm>
            <a:off x="6683808" y="4236048"/>
            <a:ext cx="1905120" cy="108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13">
            <a:extLst>
              <a:ext uri="{FF2B5EF4-FFF2-40B4-BE49-F238E27FC236}">
                <a16:creationId xmlns:a16="http://schemas.microsoft.com/office/drawing/2014/main" id="{62E4BD13-2449-8845-973A-8AD92E26F002}"/>
              </a:ext>
            </a:extLst>
          </p:cNvPr>
          <p:cNvSpPr/>
          <p:nvPr/>
        </p:nvSpPr>
        <p:spPr>
          <a:xfrm>
            <a:off x="8657328" y="3579768"/>
            <a:ext cx="952290" cy="46384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es-ES" sz="2400" b="0" strike="noStrike" spc="-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ustomShape 14">
            <a:extLst>
              <a:ext uri="{FF2B5EF4-FFF2-40B4-BE49-F238E27FC236}">
                <a16:creationId xmlns:a16="http://schemas.microsoft.com/office/drawing/2014/main" id="{54D9437F-EFAF-B34A-844A-2436DB9FAACB}"/>
              </a:ext>
            </a:extLst>
          </p:cNvPr>
          <p:cNvSpPr/>
          <p:nvPr/>
        </p:nvSpPr>
        <p:spPr>
          <a:xfrm>
            <a:off x="8629608" y="3922488"/>
            <a:ext cx="1261284" cy="46384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balance</a:t>
            </a:r>
            <a:endParaRPr lang="es-ES" sz="2400" b="0" strike="noStrike" spc="-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ustomShape 15">
            <a:extLst>
              <a:ext uri="{FF2B5EF4-FFF2-40B4-BE49-F238E27FC236}">
                <a16:creationId xmlns:a16="http://schemas.microsoft.com/office/drawing/2014/main" id="{A2316829-22CB-0D41-8B1E-C9A3BCA6A302}"/>
              </a:ext>
            </a:extLst>
          </p:cNvPr>
          <p:cNvSpPr/>
          <p:nvPr/>
        </p:nvSpPr>
        <p:spPr>
          <a:xfrm>
            <a:off x="8623848" y="4265568"/>
            <a:ext cx="1328738" cy="46384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chqNum</a:t>
            </a:r>
            <a:endParaRPr lang="es-ES" sz="2400" b="0" strike="noStrike" spc="-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ustomShape 16">
            <a:extLst>
              <a:ext uri="{FF2B5EF4-FFF2-40B4-BE49-F238E27FC236}">
                <a16:creationId xmlns:a16="http://schemas.microsoft.com/office/drawing/2014/main" id="{0C397C08-E20F-7C4A-B997-C1A8C2E15D59}"/>
              </a:ext>
            </a:extLst>
          </p:cNvPr>
          <p:cNvSpPr/>
          <p:nvPr/>
        </p:nvSpPr>
        <p:spPr>
          <a:xfrm>
            <a:off x="4702728" y="3493008"/>
            <a:ext cx="1219320" cy="285840"/>
          </a:xfrm>
          <a:prstGeom prst="rect">
            <a:avLst/>
          </a:prstGeom>
          <a:noFill/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CustomShape 17">
            <a:extLst>
              <a:ext uri="{FF2B5EF4-FFF2-40B4-BE49-F238E27FC236}">
                <a16:creationId xmlns:a16="http://schemas.microsoft.com/office/drawing/2014/main" id="{86D3D560-ED57-0F48-B542-9133DB96D0D0}"/>
              </a:ext>
            </a:extLst>
          </p:cNvPr>
          <p:cNvSpPr/>
          <p:nvPr/>
        </p:nvSpPr>
        <p:spPr>
          <a:xfrm>
            <a:off x="3178848" y="3435768"/>
            <a:ext cx="1371600" cy="46384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GB" sz="2400" b="0" strike="noStrike" spc="-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jmAcct</a:t>
            </a:r>
            <a:endParaRPr lang="es-ES" sz="2400" b="0" strike="noStrike" spc="-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Line 18">
            <a:extLst>
              <a:ext uri="{FF2B5EF4-FFF2-40B4-BE49-F238E27FC236}">
                <a16:creationId xmlns:a16="http://schemas.microsoft.com/office/drawing/2014/main" id="{B9445E11-8148-224B-A186-CA68A9E69CAE}"/>
              </a:ext>
            </a:extLst>
          </p:cNvPr>
          <p:cNvSpPr/>
          <p:nvPr/>
        </p:nvSpPr>
        <p:spPr>
          <a:xfrm>
            <a:off x="5221848" y="3667968"/>
            <a:ext cx="1439640" cy="134640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Line 19">
            <a:extLst>
              <a:ext uri="{FF2B5EF4-FFF2-40B4-BE49-F238E27FC236}">
                <a16:creationId xmlns:a16="http://schemas.microsoft.com/office/drawing/2014/main" id="{D8CE16E2-8F3B-CB4C-85D4-3092647A8635}"/>
              </a:ext>
            </a:extLst>
          </p:cNvPr>
          <p:cNvSpPr/>
          <p:nvPr/>
        </p:nvSpPr>
        <p:spPr>
          <a:xfrm flipV="1">
            <a:off x="5221848" y="3800808"/>
            <a:ext cx="1439640" cy="407520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529753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6E21C-3E19-C24E-8DB8-A48337F71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Referencias</a:t>
            </a:r>
            <a:endParaRPr lang="es-ES_trad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095FAD-FCB8-AE4F-A774-DB9973D88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objetos son referenciados</a:t>
            </a:r>
          </a:p>
          <a:p>
            <a:r>
              <a:rPr lang="es-ES" dirty="0"/>
              <a:t>Esta es una forma “controlada” de usar: Direcciones y punteros</a:t>
            </a:r>
          </a:p>
          <a:p>
            <a:r>
              <a:rPr lang="es-ES" dirty="0"/>
              <a:t>Al crear una instancia de una clase obtenemos una referencia a esa instancia. </a:t>
            </a:r>
          </a:p>
          <a:p>
            <a:r>
              <a:rPr lang="es-ES" dirty="0"/>
              <a:t>Mientras no asignemos un objeto a un nombre usando el operador new o vía una asignación, el valor del nombre será </a:t>
            </a:r>
            <a:r>
              <a:rPr lang="es-ES" dirty="0" err="1"/>
              <a:t>null</a:t>
            </a:r>
            <a:r>
              <a:rPr lang="es-ES" dirty="0"/>
              <a:t>.</a:t>
            </a:r>
          </a:p>
          <a:p>
            <a:r>
              <a:rPr lang="es-ES" dirty="0"/>
              <a:t>En caso de tipos primitivos (8), el acceso a la variable da acceso a su valor (no es referencia)</a:t>
            </a:r>
          </a:p>
          <a:p>
            <a:pPr lvl="1"/>
            <a:r>
              <a:rPr lang="es-ES" dirty="0"/>
              <a:t>byte, short, </a:t>
            </a:r>
            <a:r>
              <a:rPr lang="es-ES" dirty="0" err="1"/>
              <a:t>int</a:t>
            </a:r>
            <a:r>
              <a:rPr lang="es-ES" dirty="0"/>
              <a:t>, </a:t>
            </a:r>
            <a:r>
              <a:rPr lang="es-ES" dirty="0" err="1"/>
              <a:t>long</a:t>
            </a:r>
            <a:r>
              <a:rPr lang="es-ES" dirty="0"/>
              <a:t>, </a:t>
            </a:r>
            <a:r>
              <a:rPr lang="es-ES" dirty="0" err="1"/>
              <a:t>float</a:t>
            </a:r>
            <a:r>
              <a:rPr lang="es-ES" dirty="0"/>
              <a:t>, </a:t>
            </a:r>
            <a:r>
              <a:rPr lang="es-ES" dirty="0" err="1"/>
              <a:t>double</a:t>
            </a:r>
            <a:r>
              <a:rPr lang="es-ES" dirty="0"/>
              <a:t>, </a:t>
            </a:r>
            <a:r>
              <a:rPr lang="es-ES" dirty="0" err="1"/>
              <a:t>char</a:t>
            </a:r>
            <a:r>
              <a:rPr lang="es-ES" dirty="0"/>
              <a:t>, </a:t>
            </a:r>
            <a:r>
              <a:rPr lang="es-ES" dirty="0" err="1"/>
              <a:t>boolean</a:t>
            </a:r>
            <a:endParaRPr lang="es-ES_trad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92A32-22BA-F746-A50F-1DE6AC3EF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1113D-3E41-9445-8FEC-B8FA655D5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39631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OP_Template_2022" id="{EF16D744-8F12-A949-9806-AE42449CCAFF}" vid="{36B2CFD3-DDCD-6242-8B0B-6D31F49772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</TotalTime>
  <Words>1231</Words>
  <Application>Microsoft Macintosh PowerPoint</Application>
  <PresentationFormat>Widescreen</PresentationFormat>
  <Paragraphs>143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Wingdings</vt:lpstr>
      <vt:lpstr>Office Theme</vt:lpstr>
      <vt:lpstr>Excel.Sheet.12</vt:lpstr>
      <vt:lpstr>Clases y Objetos en Java</vt:lpstr>
      <vt:lpstr>Construyendo clases nuevas</vt:lpstr>
      <vt:lpstr>Constructores en Java</vt:lpstr>
      <vt:lpstr>Constructores en Java</vt:lpstr>
      <vt:lpstr>Inicialización de Atributos</vt:lpstr>
      <vt:lpstr>Creación de objetos nuevos</vt:lpstr>
      <vt:lpstr>Identificadores de Objetos v/s los objetos</vt:lpstr>
      <vt:lpstr>Asignación de objetos</vt:lpstr>
      <vt:lpstr>Referencias</vt:lpstr>
      <vt:lpstr>Efectos de las referencias</vt:lpstr>
      <vt:lpstr>Visibilidad de clases, métodos y atributos o Control de acceso a miembros de una clase</vt:lpstr>
      <vt:lpstr>Visibilidad de clases, métodos y atributos</vt:lpstr>
      <vt:lpstr>Pregunta de aplicación</vt:lpstr>
      <vt:lpstr>Compilación (re-visitado)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Capítulo 9: Multimedia en Redes de Computadores Aplicaciones Multimedia en Redes Streaming de Video almacenado</dc:title>
  <dc:creator>Agustin Gonzalez</dc:creator>
  <cp:lastModifiedBy>Agustin Gonzalez</cp:lastModifiedBy>
  <cp:revision>45</cp:revision>
  <dcterms:created xsi:type="dcterms:W3CDTF">2021-09-30T23:46:18Z</dcterms:created>
  <dcterms:modified xsi:type="dcterms:W3CDTF">2022-03-23T11:35:44Z</dcterms:modified>
</cp:coreProperties>
</file>