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79" r:id="rId2"/>
    <p:sldId id="280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</p:sldIdLst>
  <p:sldSz cx="12192000" cy="6858000"/>
  <p:notesSz cx="6858000" cy="9144000"/>
  <p:defaultTextStyle>
    <a:defPPr>
      <a:defRPr lang="en-C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67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568" y="184"/>
      </p:cViewPr>
      <p:guideLst/>
    </p:cSldViewPr>
  </p:slideViewPr>
  <p:outlineViewPr>
    <p:cViewPr>
      <p:scale>
        <a:sx n="33" d="100"/>
        <a:sy n="33" d="100"/>
      </p:scale>
      <p:origin x="0" y="-9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38AB84-CECE-BE48-AB3C-D0820CC5CC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92FA2-4D86-E945-B1E7-D79A4445F6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EDD30-79D7-FE41-B50E-14052E171100}" type="datetimeFigureOut">
              <a:rPr lang="es-ES_tradnl" smtClean="0"/>
              <a:t>23/3/22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E0E65-6298-4A4C-A227-654A6FBBD7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07875-EB86-E64F-B3B2-236AA39B08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7A599-16ED-DC41-873E-7EF29FBB764B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919218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9A7660-3494-8440-A325-A7DB5B5FD4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D5D9B-AA3D-4140-91E2-A520695D0B4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EBB5320-4B53-AF40-904B-D859662E0D98}" type="datetimeFigureOut">
              <a:rPr lang="es-ES_tradnl"/>
              <a:pPr>
                <a:defRPr/>
              </a:pPr>
              <a:t>23/3/22</a:t>
            </a:fld>
            <a:endParaRPr lang="es-ES_trad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BAD040F-D45A-F648-A194-523D050DAC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_tradnl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15530DC-16F1-7542-83E6-B3DDA968F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ES_tradnl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F3908-65A7-8247-A0A3-E1469EF3D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B2F6D-D449-CC4D-A866-A86AF2F4EF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FC8FD29-F16D-B24D-AC1C-5ACC7AEF9236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C8FD29-F16D-B24D-AC1C-5ACC7AEF9236}" type="slidenum">
              <a:rPr lang="es-ES_tradnl" smtClean="0"/>
              <a:pPr>
                <a:defRPr/>
              </a:pPr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845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367748"/>
            <a:ext cx="10754139" cy="3142215"/>
          </a:xfrm>
        </p:spPr>
        <p:txBody>
          <a:bodyPr anchor="b"/>
          <a:lstStyle>
            <a:lvl1pPr algn="ctr">
              <a:defRPr sz="6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10668001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E9B3F-BDD1-6B49-BEB9-4EB2EA47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E2E22-B21D-8446-A7CF-76EEDA5EFE52}" type="datetime1">
              <a:rPr lang="en-US" smtClean="0"/>
              <a:t>3/23/22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C4020-FAC2-E248-8B61-90DF951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7C314-29ED-0A40-B57B-77F24A9C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87212-83C0-BD4A-AAC5-B1605D949D77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290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5124380"/>
          </a:xfrm>
        </p:spPr>
        <p:txBody>
          <a:bodyPr>
            <a:normAutofit/>
          </a:bodyPr>
          <a:lstStyle>
            <a:lvl1pPr marL="552600" indent="-552600">
              <a:buClr>
                <a:srgbClr val="0000CC"/>
              </a:buClr>
              <a:buFont typeface="Wingdings" pitchFamily="2" charset="2"/>
              <a:buChar char="q"/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56100" indent="-342900">
              <a:lnSpc>
                <a:spcPct val="100000"/>
              </a:lnSpc>
              <a:spcBef>
                <a:spcPts val="500"/>
              </a:spcBef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CC"/>
              </a:buClr>
              <a:buSzPct val="80000"/>
              <a:buFont typeface="Wingdings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3/23/22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431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165" y="365126"/>
            <a:ext cx="11042373" cy="866844"/>
          </a:xfrm>
        </p:spPr>
        <p:txBody>
          <a:bodyPr/>
          <a:lstStyle>
            <a:lvl1pPr>
              <a:defRPr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s-ES_trad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E7F8-EA5F-5E40-9305-018A9F10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783C-AF27-154F-A073-B778A62B4E57}" type="datetime1">
              <a:rPr lang="en-US" smtClean="0"/>
              <a:t>3/23/22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58534-DED8-D645-B5B0-59F890B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7C0DC-AF28-F94A-A73D-D545D17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8B298-836D-BF4F-8BF0-A4B0B62BAAF1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7316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158E6D5-321A-C44C-8269-81A05BBAB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title style</a:t>
            </a:r>
            <a:endParaRPr lang="es-ES_tradnl" altLang="en-C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6E7C4DE-8F85-3B45-BBB7-67D85E589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60500"/>
            <a:ext cx="10515600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L"/>
              <a:t>Click to edit Master text styles fghfhfghfghfghfgfghfghfghf fgdf dg df dfg</a:t>
            </a:r>
          </a:p>
          <a:p>
            <a:pPr lvl="1"/>
            <a:r>
              <a:rPr lang="en-US" altLang="en-CL"/>
              <a:t>Second level</a:t>
            </a:r>
          </a:p>
          <a:p>
            <a:pPr lvl="2"/>
            <a:r>
              <a:rPr lang="en-US" altLang="en-CL"/>
              <a:t>Third level</a:t>
            </a:r>
          </a:p>
          <a:p>
            <a:pPr lvl="3"/>
            <a:r>
              <a:rPr lang="en-US" altLang="en-CL"/>
              <a:t>Fourth level</a:t>
            </a:r>
          </a:p>
          <a:p>
            <a:pPr lvl="4"/>
            <a:r>
              <a:rPr lang="en-US" altLang="en-CL"/>
              <a:t>Fifth level</a:t>
            </a:r>
            <a:endParaRPr lang="es-ES_tradnl" alt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B4EB2-1254-D14A-90C4-D9074D410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B1728EA-DD79-3B4D-A14E-C2659AC6343D}" type="datetime1">
              <a:rPr lang="en-US" smtClean="0"/>
              <a:t>3/23/22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85-5E94-2643-B32D-27C573C1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s-ES_tradnl" dirty="0"/>
              <a:t>ELO329: Agustín J. González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FF4-3F47-FD42-990E-850CFB3A3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98FC004-2C64-4344-85B6-8952237AD3D5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 kern="1200">
          <a:solidFill>
            <a:srgbClr val="0000C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u="sng">
          <a:solidFill>
            <a:srgbClr val="0000CC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58775" indent="-371475" algn="l" rtl="0" fontAlgn="base">
        <a:spcBef>
          <a:spcPts val="400"/>
        </a:spcBef>
        <a:spcAft>
          <a:spcPct val="0"/>
        </a:spcAft>
        <a:buClr>
          <a:srgbClr val="0C48C8"/>
        </a:buClr>
        <a:buFont typeface="Wingdings" pitchFamily="2" charset="2"/>
        <a:buChar char="q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C48C8"/>
        </a:buClr>
        <a:buSzPct val="90000"/>
        <a:buFont typeface="Wingdings" pitchFamily="2" charset="2"/>
        <a:buChar char="q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utfsm-elo/elo329/-/blob/master/c&#243;digos/05-JavaInheritance/ManagerTest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utfsm-elo/elo329/-/blob/master/c&#243;digos/05-JavaInheritance/ManagerTest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utfsm-elo/elo329/-/blob/master/c&#243;digos/05-JavaInheritance/Rectangle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764D-EC82-5248-82FB-1C62C2921D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Herencia (*)</a:t>
            </a:r>
            <a:br>
              <a:rPr lang="es-ES" b="1" dirty="0"/>
            </a:br>
            <a:r>
              <a:rPr lang="es-ES" sz="4400" dirty="0" err="1"/>
              <a:t>Reutlización</a:t>
            </a:r>
            <a:r>
              <a:rPr lang="es-ES" sz="4400" dirty="0"/>
              <a:t> de código y código genérico</a:t>
            </a:r>
            <a:endParaRPr lang="es-ES" sz="4400" b="1" dirty="0"/>
          </a:p>
        </p:txBody>
      </p:sp>
      <p:sp>
        <p:nvSpPr>
          <p:cNvPr id="3074" name="Subtitle 2">
            <a:extLst>
              <a:ext uri="{FF2B5EF4-FFF2-40B4-BE49-F238E27FC236}">
                <a16:creationId xmlns:a16="http://schemas.microsoft.com/office/drawing/2014/main" id="{FBAC81FB-EF25-B643-B283-6C274555A0A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ELO329: Diseño y Programación Orientados a Objetos</a:t>
            </a:r>
          </a:p>
          <a:p>
            <a:r>
              <a:rPr lang="es-ES_tradnl" altLang="en-CL" dirty="0"/>
              <a:t>Departamento de Electrónica</a:t>
            </a:r>
          </a:p>
          <a:p>
            <a:r>
              <a:rPr lang="es-ES_tradnl" altLang="en-CL" dirty="0"/>
              <a:t>Universidad Técnica Federico Santa María</a:t>
            </a:r>
            <a:endParaRPr lang="es-ES" altLang="en-C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992F1-426E-0A44-8A48-A8AA5008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AA56A-1EFE-AB4D-88F2-9189B15B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7212-83C0-BD4A-AAC5-B1605D949D77}" type="slidenum">
              <a:rPr lang="es-ES_tradnl" smtClean="0"/>
              <a:pPr/>
              <a:t>1</a:t>
            </a:fld>
            <a:endParaRPr lang="es-ES_tradnl"/>
          </a:p>
        </p:txBody>
      </p:sp>
      <p:sp>
        <p:nvSpPr>
          <p:cNvPr id="6" name="TextShape 3">
            <a:extLst>
              <a:ext uri="{FF2B5EF4-FFF2-40B4-BE49-F238E27FC236}">
                <a16:creationId xmlns:a16="http://schemas.microsoft.com/office/drawing/2014/main" id="{DF4052FC-F5B7-B24B-8BBB-C178ACADE985}"/>
              </a:ext>
            </a:extLst>
          </p:cNvPr>
          <p:cNvSpPr txBox="1"/>
          <p:nvPr/>
        </p:nvSpPr>
        <p:spPr>
          <a:xfrm>
            <a:off x="1311124" y="5537281"/>
            <a:ext cx="10058401" cy="5395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800" b="0" strike="noStrike" spc="-1" dirty="0">
                <a:latin typeface="Arial"/>
              </a:rPr>
              <a:t>(*): Está en negrita y grande porque la clase de hoy y la próxima son especialmente importantes.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FB03-45ED-2641-8039-4DAAC26D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 </a:t>
            </a:r>
            <a:r>
              <a:rPr lang="es-ES" sz="3200" dirty="0"/>
              <a:t>(rae: Cualidad de lo que tiene o puede tener distintas formas)</a:t>
            </a:r>
            <a:endParaRPr lang="es-ES_tradn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1A28B-25E7-274B-B577-7983E16E0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4" y="1422434"/>
            <a:ext cx="11042373" cy="5070439"/>
          </a:xfrm>
        </p:spPr>
        <p:txBody>
          <a:bodyPr/>
          <a:lstStyle/>
          <a:p>
            <a:r>
              <a:rPr lang="es-ES" dirty="0"/>
              <a:t>Hay varias formas de polimorfismo:</a:t>
            </a:r>
          </a:p>
          <a:p>
            <a:pPr lvl="1"/>
            <a:r>
              <a:rPr lang="es-ES" dirty="0"/>
              <a:t>Cuando vía subtipo asignamos una instancia de una subclase a una referencia de la clase base. Ej. Un </a:t>
            </a:r>
            <a:r>
              <a:rPr lang="es-ES" dirty="0">
                <a:solidFill>
                  <a:srgbClr val="FF0000"/>
                </a:solidFill>
              </a:rPr>
              <a:t>Estudiante adopta el rol de Persona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Cuando invocamos el mismo nombre de método sobre instancias de distintas clases</a:t>
            </a:r>
          </a:p>
          <a:p>
            <a:pPr lvl="1"/>
            <a:r>
              <a:rPr lang="es-ES" dirty="0"/>
              <a:t>Cuando definimos múltiples métodos con igual nombre (los argumentos deben cambiar)</a:t>
            </a:r>
          </a:p>
          <a:p>
            <a:r>
              <a:rPr lang="es-ES" dirty="0"/>
              <a:t>La primera forma de polimorfismo listada corresponde a Subtipo o principio de sustitución.</a:t>
            </a:r>
          </a:p>
          <a:p>
            <a:r>
              <a:rPr lang="es-ES" dirty="0"/>
              <a:t>¿Cómo podemos asignar un objeto que tiene más atributos a uno que tiene menos? No hay problema cuando ambos son referencias (“punteros”).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9CED6-1336-E44E-87EF-3D748CC9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1647D-987C-C944-9AA1-2EA6C829F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4978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8FEF-0C84-6740-BCBB-4E3896D2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Polimorfismo: Ejemplo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6490-6CD6-F544-9A55-CBB33A708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69"/>
            <a:ext cx="11042373" cy="5489505"/>
          </a:xfrm>
        </p:spPr>
        <p:txBody>
          <a:bodyPr>
            <a:normAutofit/>
          </a:bodyPr>
          <a:lstStyle/>
          <a:p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Employee</a:t>
            </a:r>
            <a:r>
              <a:rPr lang="es-ES" dirty="0"/>
              <a:t> { ..... }</a:t>
            </a:r>
            <a:br>
              <a:rPr lang="es-ES" dirty="0"/>
            </a:br>
            <a:r>
              <a:rPr lang="es-ES" dirty="0" err="1"/>
              <a:t>class</a:t>
            </a:r>
            <a:r>
              <a:rPr lang="es-ES" dirty="0"/>
              <a:t> Manager </a:t>
            </a:r>
            <a:r>
              <a:rPr lang="es-ES" dirty="0" err="1">
                <a:solidFill>
                  <a:srgbClr val="FF0000"/>
                </a:solidFill>
              </a:rPr>
              <a:t>extends</a:t>
            </a:r>
            <a:r>
              <a:rPr lang="es-ES" dirty="0"/>
              <a:t> </a:t>
            </a:r>
            <a:r>
              <a:rPr lang="es-ES" dirty="0" err="1"/>
              <a:t>Employee</a:t>
            </a:r>
            <a:r>
              <a:rPr lang="es-ES" dirty="0"/>
              <a:t> { .... }</a:t>
            </a:r>
          </a:p>
          <a:p>
            <a:r>
              <a:rPr lang="es-ES" dirty="0" err="1"/>
              <a:t>Employee</a:t>
            </a:r>
            <a:r>
              <a:rPr lang="es-ES" dirty="0"/>
              <a:t> e;          // referencia o nombre</a:t>
            </a:r>
            <a:br>
              <a:rPr lang="es-ES" dirty="0"/>
            </a:br>
            <a:r>
              <a:rPr lang="es-ES" dirty="0"/>
              <a:t>e = new </a:t>
            </a:r>
            <a:r>
              <a:rPr lang="es-ES" dirty="0" err="1"/>
              <a:t>Employee</a:t>
            </a:r>
            <a:r>
              <a:rPr lang="es-ES" dirty="0"/>
              <a:t>(...); // instancia</a:t>
            </a:r>
          </a:p>
          <a:p>
            <a:pPr lvl="1"/>
            <a:r>
              <a:rPr lang="es-ES" dirty="0"/>
              <a:t>Usando </a:t>
            </a:r>
            <a:r>
              <a:rPr lang="es-ES" sz="2800" b="1" i="1" dirty="0">
                <a:solidFill>
                  <a:srgbClr val="002060"/>
                </a:solidFill>
              </a:rPr>
              <a:t>e</a:t>
            </a:r>
            <a:r>
              <a:rPr lang="es-ES" dirty="0"/>
              <a:t> tenemos acceso a todo lo correspondiente a un </a:t>
            </a:r>
            <a:r>
              <a:rPr lang="es-ES" dirty="0" err="1"/>
              <a:t>Employee</a:t>
            </a:r>
            <a:r>
              <a:rPr lang="es-ES" dirty="0"/>
              <a:t>.</a:t>
            </a:r>
          </a:p>
          <a:p>
            <a:r>
              <a:rPr lang="es-ES" dirty="0" err="1"/>
              <a:t>Employee</a:t>
            </a:r>
            <a:r>
              <a:rPr lang="es-ES" dirty="0"/>
              <a:t> e;</a:t>
            </a:r>
            <a:br>
              <a:rPr lang="es-ES" dirty="0"/>
            </a:br>
            <a:r>
              <a:rPr lang="es-ES" dirty="0"/>
              <a:t>e = new Manager(..);   // </a:t>
            </a:r>
            <a:r>
              <a:rPr lang="es-ES" dirty="0">
                <a:solidFill>
                  <a:srgbClr val="FF0000"/>
                </a:solidFill>
              </a:rPr>
              <a:t>Es OK por Principio de Sustitución</a:t>
            </a:r>
          </a:p>
          <a:p>
            <a:pPr lvl="1"/>
            <a:r>
              <a:rPr lang="es-ES" dirty="0"/>
              <a:t>Usando </a:t>
            </a:r>
            <a:r>
              <a:rPr lang="es-ES" sz="2800" b="1" i="1" dirty="0">
                <a:solidFill>
                  <a:srgbClr val="002060"/>
                </a:solidFill>
              </a:rPr>
              <a:t>e</a:t>
            </a:r>
            <a:r>
              <a:rPr lang="es-ES" dirty="0"/>
              <a:t> tenemos acceso a todo lo correspondiente a </a:t>
            </a:r>
            <a:r>
              <a:rPr lang="es-ES" dirty="0" err="1"/>
              <a:t>Employee</a:t>
            </a:r>
            <a:r>
              <a:rPr lang="es-ES" dirty="0"/>
              <a:t>, </a:t>
            </a:r>
            <a:r>
              <a:rPr lang="es-ES" dirty="0">
                <a:solidFill>
                  <a:srgbClr val="FF0000"/>
                </a:solidFill>
              </a:rPr>
              <a:t>pero con la implementación de Manager</a:t>
            </a:r>
            <a:r>
              <a:rPr lang="es-ES" dirty="0"/>
              <a:t>.</a:t>
            </a:r>
          </a:p>
          <a:p>
            <a:r>
              <a:rPr lang="es-ES" dirty="0"/>
              <a:t>Al revés (asignar un empleado a una referencia a Manager) no es válido porque toda referencia a Manager debe poder responder a todos sus métodos. Manager m = new </a:t>
            </a:r>
            <a:r>
              <a:rPr lang="es-ES" dirty="0" err="1"/>
              <a:t>Employee</a:t>
            </a:r>
            <a:r>
              <a:rPr lang="es-ES" dirty="0"/>
              <a:t>(). </a:t>
            </a:r>
            <a:r>
              <a:rPr lang="es-ES" dirty="0">
                <a:solidFill>
                  <a:srgbClr val="FF0000"/>
                </a:solidFill>
              </a:rPr>
              <a:t>// ERROR!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E2D12-AD3F-7C45-9090-535F7E46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E953F-795C-F041-906F-932E02EC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C4A215-5EEA-674D-9461-B9BDC7083A98}"/>
              </a:ext>
            </a:extLst>
          </p:cNvPr>
          <p:cNvSpPr/>
          <p:nvPr/>
        </p:nvSpPr>
        <p:spPr>
          <a:xfrm>
            <a:off x="8610600" y="719790"/>
            <a:ext cx="1864489" cy="51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210183-5F26-7647-B62E-391F304B8F3E}"/>
              </a:ext>
            </a:extLst>
          </p:cNvPr>
          <p:cNvSpPr/>
          <p:nvPr/>
        </p:nvSpPr>
        <p:spPr>
          <a:xfrm>
            <a:off x="8610599" y="1661879"/>
            <a:ext cx="1864489" cy="56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cxnSp>
        <p:nvCxnSpPr>
          <p:cNvPr id="12" name="Elbow Connector 17">
            <a:extLst>
              <a:ext uri="{FF2B5EF4-FFF2-40B4-BE49-F238E27FC236}">
                <a16:creationId xmlns:a16="http://schemas.microsoft.com/office/drawing/2014/main" id="{FC50C274-8A2B-364A-A16F-0F8EA12E6733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9542844" y="1231970"/>
            <a:ext cx="1" cy="42990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81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88B1D8BE-CC41-B64A-A40D-F955653206BB}"/>
              </a:ext>
            </a:extLst>
          </p:cNvPr>
          <p:cNvGrpSpPr/>
          <p:nvPr/>
        </p:nvGrpSpPr>
        <p:grpSpPr>
          <a:xfrm>
            <a:off x="5607900" y="2853538"/>
            <a:ext cx="5530847" cy="3537241"/>
            <a:chOff x="5265000" y="2853538"/>
            <a:chExt cx="5530847" cy="3537241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28783156-A2DD-4242-ACA2-A095DB2DEC6A}"/>
                </a:ext>
              </a:extLst>
            </p:cNvPr>
            <p:cNvSpPr/>
            <p:nvPr/>
          </p:nvSpPr>
          <p:spPr>
            <a:xfrm>
              <a:off x="5265000" y="2853538"/>
              <a:ext cx="5530847" cy="3537241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4" name="TextShape 63">
              <a:extLst>
                <a:ext uri="{FF2B5EF4-FFF2-40B4-BE49-F238E27FC236}">
                  <a16:creationId xmlns:a16="http://schemas.microsoft.com/office/drawing/2014/main" id="{6CCAC574-EB70-BA4E-A86C-9C185E69ADB1}"/>
                </a:ext>
              </a:extLst>
            </p:cNvPr>
            <p:cNvSpPr txBox="1"/>
            <p:nvPr/>
          </p:nvSpPr>
          <p:spPr>
            <a:xfrm>
              <a:off x="6520917" y="2950449"/>
              <a:ext cx="3539550" cy="486213"/>
            </a:xfrm>
            <a:prstGeom prst="rect">
              <a:avLst/>
            </a:prstGeom>
            <a:noFill/>
            <a:ln w="12600">
              <a:noFill/>
              <a:round/>
            </a:ln>
          </p:spPr>
          <p:txBody>
            <a:bodyPr lIns="96120" tIns="51120" rIns="96120" bIns="51120">
              <a:noAutofit/>
            </a:bodyPr>
            <a:lstStyle/>
            <a:p>
              <a:r>
                <a:rPr lang="es-ES" sz="2400" b="0" strike="noStrike" spc="-1" dirty="0">
                  <a:latin typeface="Arial"/>
                </a:rPr>
                <a:t> e = new Manager(…);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13889FF-137B-A744-B3A0-7F40CBEB6DA7}"/>
              </a:ext>
            </a:extLst>
          </p:cNvPr>
          <p:cNvGrpSpPr/>
          <p:nvPr/>
        </p:nvGrpSpPr>
        <p:grpSpPr>
          <a:xfrm>
            <a:off x="433300" y="3086099"/>
            <a:ext cx="4309230" cy="3406775"/>
            <a:chOff x="433300" y="3086099"/>
            <a:chExt cx="4309230" cy="340677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F4AB0ED-8E28-6A44-9DA1-638D94AF03D7}"/>
                </a:ext>
              </a:extLst>
            </p:cNvPr>
            <p:cNvSpPr/>
            <p:nvPr/>
          </p:nvSpPr>
          <p:spPr>
            <a:xfrm>
              <a:off x="433300" y="3086099"/>
              <a:ext cx="4309230" cy="3406775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TextShape 62">
              <a:extLst>
                <a:ext uri="{FF2B5EF4-FFF2-40B4-BE49-F238E27FC236}">
                  <a16:creationId xmlns:a16="http://schemas.microsoft.com/office/drawing/2014/main" id="{85F49F44-A480-694A-9D37-A0A0EA6FAC97}"/>
                </a:ext>
              </a:extLst>
            </p:cNvPr>
            <p:cNvSpPr txBox="1"/>
            <p:nvPr/>
          </p:nvSpPr>
          <p:spPr>
            <a:xfrm>
              <a:off x="718130" y="3198702"/>
              <a:ext cx="3764970" cy="407598"/>
            </a:xfrm>
            <a:prstGeom prst="rect">
              <a:avLst/>
            </a:prstGeom>
            <a:noFill/>
            <a:ln w="12600">
              <a:noFill/>
              <a:round/>
            </a:ln>
          </p:spPr>
          <p:txBody>
            <a:bodyPr lIns="96120" tIns="51120" rIns="96120" bIns="51120">
              <a:noAutofit/>
            </a:bodyPr>
            <a:lstStyle/>
            <a:p>
              <a:r>
                <a:rPr lang="es-ES" sz="2400" b="0" strike="noStrike" spc="-1" dirty="0">
                  <a:latin typeface="Arial"/>
                </a:rPr>
                <a:t>    e = new </a:t>
              </a:r>
              <a:r>
                <a:rPr lang="es-ES" sz="2400" b="0" strike="noStrike" spc="-1" dirty="0" err="1">
                  <a:latin typeface="Arial"/>
                </a:rPr>
                <a:t>Employee</a:t>
              </a:r>
              <a:r>
                <a:rPr lang="es-ES" sz="2400" b="0" strike="noStrike" spc="-1" dirty="0">
                  <a:latin typeface="Arial"/>
                </a:rPr>
                <a:t>(…);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2B9587-E829-6745-BFF9-EB6D0456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Polimorfismo: Ejemplo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55BE-E007-6940-95FF-11EECD08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1854130"/>
          </a:xfrm>
        </p:spPr>
        <p:txBody>
          <a:bodyPr/>
          <a:lstStyle/>
          <a:p>
            <a:r>
              <a:rPr lang="es-ES" dirty="0"/>
              <a:t>Sea: </a:t>
            </a:r>
            <a:br>
              <a:rPr lang="es-ES" dirty="0"/>
            </a:b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Employee</a:t>
            </a:r>
            <a:r>
              <a:rPr lang="es-ES" dirty="0"/>
              <a:t> { ..... }</a:t>
            </a:r>
            <a:br>
              <a:rPr lang="es-ES" dirty="0"/>
            </a:br>
            <a:r>
              <a:rPr lang="es-ES" dirty="0" err="1"/>
              <a:t>class</a:t>
            </a:r>
            <a:r>
              <a:rPr lang="es-ES" dirty="0"/>
              <a:t> Manager </a:t>
            </a:r>
            <a:r>
              <a:rPr lang="es-ES" dirty="0" err="1"/>
              <a:t>extends</a:t>
            </a:r>
            <a:r>
              <a:rPr lang="es-ES" dirty="0"/>
              <a:t> </a:t>
            </a:r>
            <a:r>
              <a:rPr lang="es-ES" dirty="0" err="1"/>
              <a:t>Employee</a:t>
            </a:r>
            <a:r>
              <a:rPr lang="es-ES" dirty="0"/>
              <a:t> { .... }</a:t>
            </a:r>
          </a:p>
          <a:p>
            <a:r>
              <a:rPr lang="es-ES" dirty="0" err="1"/>
              <a:t>Employee</a:t>
            </a:r>
            <a:r>
              <a:rPr lang="es-ES" dirty="0"/>
              <a:t> e;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E7E31-A4DE-0E44-A081-4C4D473B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71F28-1888-CC4B-A10D-847AE186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72D589-B754-C84F-8ABA-BAD3910E8141}"/>
              </a:ext>
            </a:extLst>
          </p:cNvPr>
          <p:cNvSpPr/>
          <p:nvPr/>
        </p:nvSpPr>
        <p:spPr>
          <a:xfrm>
            <a:off x="8610600" y="975880"/>
            <a:ext cx="1864489" cy="51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414A2A-9DD6-8F43-8BD3-49BB52FDDAFE}"/>
              </a:ext>
            </a:extLst>
          </p:cNvPr>
          <p:cNvSpPr/>
          <p:nvPr/>
        </p:nvSpPr>
        <p:spPr>
          <a:xfrm>
            <a:off x="8610599" y="1917969"/>
            <a:ext cx="1864489" cy="56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cxnSp>
        <p:nvCxnSpPr>
          <p:cNvPr id="12" name="Elbow Connector 17">
            <a:extLst>
              <a:ext uri="{FF2B5EF4-FFF2-40B4-BE49-F238E27FC236}">
                <a16:creationId xmlns:a16="http://schemas.microsoft.com/office/drawing/2014/main" id="{BA4B9E9A-3B8A-FF4F-A2C1-050D783EB1DA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9542844" y="1488060"/>
            <a:ext cx="1" cy="42990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E58F9F6-B1CF-0E49-96FF-B78D37E00010}"/>
              </a:ext>
            </a:extLst>
          </p:cNvPr>
          <p:cNvGrpSpPr/>
          <p:nvPr/>
        </p:nvGrpSpPr>
        <p:grpSpPr>
          <a:xfrm>
            <a:off x="5607900" y="3471852"/>
            <a:ext cx="5927927" cy="2695568"/>
            <a:chOff x="5265000" y="3471852"/>
            <a:chExt cx="5927927" cy="2695568"/>
          </a:xfrm>
        </p:grpSpPr>
        <p:sp>
          <p:nvSpPr>
            <p:cNvPr id="43" name="CustomShape 26">
              <a:extLst>
                <a:ext uri="{FF2B5EF4-FFF2-40B4-BE49-F238E27FC236}">
                  <a16:creationId xmlns:a16="http://schemas.microsoft.com/office/drawing/2014/main" id="{F223DBCE-BC7E-D146-BD79-BE7D453412B0}"/>
                </a:ext>
              </a:extLst>
            </p:cNvPr>
            <p:cNvSpPr/>
            <p:nvPr/>
          </p:nvSpPr>
          <p:spPr>
            <a:xfrm>
              <a:off x="7116827" y="3471852"/>
              <a:ext cx="1417680" cy="457200"/>
            </a:xfrm>
            <a:custGeom>
              <a:avLst/>
              <a:gdLst/>
              <a:ahLst/>
              <a:cxnLst/>
              <a:rect l="0" t="0" r="r" b="b"/>
              <a:pathLst>
                <a:path w="3940" h="1272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266"/>
                  </a:lnTo>
                  <a:lnTo>
                    <a:pt x="0" y="1267"/>
                  </a:lnTo>
                  <a:cubicBezTo>
                    <a:pt x="0" y="1267"/>
                    <a:pt x="0" y="1268"/>
                    <a:pt x="1" y="1269"/>
                  </a:cubicBezTo>
                  <a:lnTo>
                    <a:pt x="2" y="1270"/>
                  </a:lnTo>
                  <a:cubicBezTo>
                    <a:pt x="3" y="1271"/>
                    <a:pt x="4" y="1271"/>
                    <a:pt x="4" y="1271"/>
                  </a:cubicBezTo>
                  <a:lnTo>
                    <a:pt x="3934" y="1271"/>
                  </a:lnTo>
                  <a:lnTo>
                    <a:pt x="3935" y="1271"/>
                  </a:lnTo>
                  <a:cubicBezTo>
                    <a:pt x="3935" y="1271"/>
                    <a:pt x="3936" y="1271"/>
                    <a:pt x="3937" y="1270"/>
                  </a:cubicBezTo>
                  <a:lnTo>
                    <a:pt x="3938" y="1269"/>
                  </a:lnTo>
                  <a:cubicBezTo>
                    <a:pt x="3939" y="1268"/>
                    <a:pt x="3939" y="1267"/>
                    <a:pt x="3939" y="1267"/>
                  </a:cubicBezTo>
                  <a:lnTo>
                    <a:pt x="3939" y="4"/>
                  </a:lnTo>
                  <a:lnTo>
                    <a:pt x="3939" y="4"/>
                  </a:lnTo>
                  <a:lnTo>
                    <a:pt x="3939" y="4"/>
                  </a:lnTo>
                  <a:cubicBezTo>
                    <a:pt x="3939" y="4"/>
                    <a:pt x="3939" y="3"/>
                    <a:pt x="3938" y="2"/>
                  </a:cubicBezTo>
                  <a:lnTo>
                    <a:pt x="3937" y="1"/>
                  </a:lnTo>
                  <a:cubicBezTo>
                    <a:pt x="3936" y="0"/>
                    <a:pt x="3935" y="0"/>
                    <a:pt x="3935" y="0"/>
                  </a:cubicBez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" name="CustomShape 27">
              <a:extLst>
                <a:ext uri="{FF2B5EF4-FFF2-40B4-BE49-F238E27FC236}">
                  <a16:creationId xmlns:a16="http://schemas.microsoft.com/office/drawing/2014/main" id="{0BDE2A34-8CC5-1B47-A8C7-C4C9E7851081}"/>
                </a:ext>
              </a:extLst>
            </p:cNvPr>
            <p:cNvSpPr/>
            <p:nvPr/>
          </p:nvSpPr>
          <p:spPr>
            <a:xfrm>
              <a:off x="6880372" y="3484358"/>
              <a:ext cx="1322070" cy="402291"/>
            </a:xfrm>
            <a:custGeom>
              <a:avLst/>
              <a:gdLst/>
              <a:ahLst/>
              <a:cxnLst/>
              <a:rect l="0" t="0" r="r" b="b"/>
              <a:pathLst>
                <a:path w="3292" h="900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cubicBezTo>
                    <a:pt x="1" y="1"/>
                    <a:pt x="1" y="1"/>
                    <a:pt x="0" y="2"/>
                  </a:cubicBezTo>
                  <a:lnTo>
                    <a:pt x="0" y="3"/>
                  </a:lnTo>
                  <a:lnTo>
                    <a:pt x="0" y="895"/>
                  </a:lnTo>
                  <a:lnTo>
                    <a:pt x="0" y="896"/>
                  </a:lnTo>
                  <a:lnTo>
                    <a:pt x="0" y="897"/>
                  </a:lnTo>
                  <a:cubicBezTo>
                    <a:pt x="1" y="898"/>
                    <a:pt x="1" y="898"/>
                    <a:pt x="2" y="899"/>
                  </a:cubicBezTo>
                  <a:lnTo>
                    <a:pt x="3" y="899"/>
                  </a:lnTo>
                  <a:lnTo>
                    <a:pt x="3287" y="899"/>
                  </a:lnTo>
                  <a:lnTo>
                    <a:pt x="3288" y="899"/>
                  </a:lnTo>
                  <a:lnTo>
                    <a:pt x="3289" y="899"/>
                  </a:lnTo>
                  <a:cubicBezTo>
                    <a:pt x="3290" y="898"/>
                    <a:pt x="3290" y="898"/>
                    <a:pt x="3291" y="897"/>
                  </a:cubicBezTo>
                  <a:lnTo>
                    <a:pt x="3291" y="896"/>
                  </a:lnTo>
                  <a:lnTo>
                    <a:pt x="3291" y="3"/>
                  </a:lnTo>
                  <a:lnTo>
                    <a:pt x="3291" y="3"/>
                  </a:lnTo>
                  <a:lnTo>
                    <a:pt x="3291" y="3"/>
                  </a:lnTo>
                  <a:lnTo>
                    <a:pt x="3291" y="2"/>
                  </a:lnTo>
                  <a:cubicBezTo>
                    <a:pt x="3290" y="1"/>
                    <a:pt x="3290" y="1"/>
                    <a:pt x="3289" y="0"/>
                  </a:cubicBezTo>
                  <a:lnTo>
                    <a:pt x="3288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0" strike="noStrike" spc="-1" dirty="0">
                  <a:latin typeface="Arial"/>
                </a:rPr>
                <a:t>Employee</a:t>
              </a:r>
              <a:endParaRPr lang="es-ES" sz="2000" b="0" strike="noStrike" spc="-1" dirty="0">
                <a:latin typeface="Arial"/>
              </a:endParaRPr>
            </a:p>
          </p:txBody>
        </p:sp>
        <p:sp>
          <p:nvSpPr>
            <p:cNvPr id="48" name="CustomShape 31">
              <a:extLst>
                <a:ext uri="{FF2B5EF4-FFF2-40B4-BE49-F238E27FC236}">
                  <a16:creationId xmlns:a16="http://schemas.microsoft.com/office/drawing/2014/main" id="{80702552-3151-1946-B070-1A004A62AC4C}"/>
                </a:ext>
              </a:extLst>
            </p:cNvPr>
            <p:cNvSpPr/>
            <p:nvPr/>
          </p:nvSpPr>
          <p:spPr>
            <a:xfrm>
              <a:off x="7627436" y="3799452"/>
              <a:ext cx="326880" cy="465120"/>
            </a:xfrm>
            <a:custGeom>
              <a:avLst/>
              <a:gdLst/>
              <a:ahLst/>
              <a:cxnLst/>
              <a:rect l="0" t="0" r="r" b="b"/>
              <a:pathLst>
                <a:path w="910" h="1294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288"/>
                  </a:lnTo>
                  <a:lnTo>
                    <a:pt x="0" y="1289"/>
                  </a:lnTo>
                  <a:cubicBezTo>
                    <a:pt x="0" y="1289"/>
                    <a:pt x="0" y="1290"/>
                    <a:pt x="1" y="1291"/>
                  </a:cubicBezTo>
                  <a:lnTo>
                    <a:pt x="2" y="1292"/>
                  </a:lnTo>
                  <a:cubicBezTo>
                    <a:pt x="3" y="1293"/>
                    <a:pt x="4" y="1293"/>
                    <a:pt x="4" y="1293"/>
                  </a:cubicBezTo>
                  <a:lnTo>
                    <a:pt x="904" y="1293"/>
                  </a:lnTo>
                  <a:lnTo>
                    <a:pt x="905" y="1293"/>
                  </a:lnTo>
                  <a:cubicBezTo>
                    <a:pt x="905" y="1293"/>
                    <a:pt x="906" y="1293"/>
                    <a:pt x="907" y="1292"/>
                  </a:cubicBezTo>
                  <a:lnTo>
                    <a:pt x="908" y="1291"/>
                  </a:lnTo>
                  <a:cubicBezTo>
                    <a:pt x="909" y="1290"/>
                    <a:pt x="909" y="1289"/>
                    <a:pt x="909" y="1289"/>
                  </a:cubicBezTo>
                  <a:lnTo>
                    <a:pt x="909" y="4"/>
                  </a:lnTo>
                  <a:lnTo>
                    <a:pt x="909" y="4"/>
                  </a:lnTo>
                  <a:lnTo>
                    <a:pt x="909" y="4"/>
                  </a:lnTo>
                  <a:cubicBezTo>
                    <a:pt x="909" y="4"/>
                    <a:pt x="909" y="3"/>
                    <a:pt x="908" y="2"/>
                  </a:cubicBezTo>
                  <a:lnTo>
                    <a:pt x="907" y="1"/>
                  </a:lnTo>
                  <a:cubicBezTo>
                    <a:pt x="906" y="0"/>
                    <a:pt x="905" y="0"/>
                    <a:pt x="905" y="0"/>
                  </a:cubicBez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" name="CustomShape 32">
              <a:extLst>
                <a:ext uri="{FF2B5EF4-FFF2-40B4-BE49-F238E27FC236}">
                  <a16:creationId xmlns:a16="http://schemas.microsoft.com/office/drawing/2014/main" id="{7699A5F9-25A1-3649-A160-27DB188A6C62}"/>
                </a:ext>
              </a:extLst>
            </p:cNvPr>
            <p:cNvSpPr/>
            <p:nvPr/>
          </p:nvSpPr>
          <p:spPr>
            <a:xfrm>
              <a:off x="7401256" y="3951852"/>
              <a:ext cx="307800" cy="323280"/>
            </a:xfrm>
            <a:custGeom>
              <a:avLst/>
              <a:gdLst/>
              <a:ahLst/>
              <a:cxnLst/>
              <a:rect l="0" t="0" r="r" b="b"/>
              <a:pathLst>
                <a:path w="857" h="90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3" y="0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0" y="894"/>
                  </a:lnTo>
                  <a:lnTo>
                    <a:pt x="0" y="895"/>
                  </a:lnTo>
                  <a:cubicBezTo>
                    <a:pt x="0" y="896"/>
                    <a:pt x="0" y="896"/>
                    <a:pt x="1" y="897"/>
                  </a:cubicBezTo>
                  <a:cubicBezTo>
                    <a:pt x="1" y="898"/>
                    <a:pt x="1" y="898"/>
                    <a:pt x="2" y="898"/>
                  </a:cubicBezTo>
                  <a:cubicBezTo>
                    <a:pt x="3" y="899"/>
                    <a:pt x="3" y="899"/>
                    <a:pt x="4" y="899"/>
                  </a:cubicBezTo>
                  <a:lnTo>
                    <a:pt x="851" y="899"/>
                  </a:lnTo>
                  <a:lnTo>
                    <a:pt x="852" y="899"/>
                  </a:lnTo>
                  <a:cubicBezTo>
                    <a:pt x="853" y="899"/>
                    <a:pt x="853" y="899"/>
                    <a:pt x="854" y="898"/>
                  </a:cubicBezTo>
                  <a:cubicBezTo>
                    <a:pt x="855" y="898"/>
                    <a:pt x="855" y="898"/>
                    <a:pt x="855" y="897"/>
                  </a:cubicBezTo>
                  <a:cubicBezTo>
                    <a:pt x="856" y="896"/>
                    <a:pt x="856" y="896"/>
                    <a:pt x="856" y="895"/>
                  </a:cubicBezTo>
                  <a:lnTo>
                    <a:pt x="856" y="4"/>
                  </a:lnTo>
                  <a:lnTo>
                    <a:pt x="856" y="4"/>
                  </a:lnTo>
                  <a:lnTo>
                    <a:pt x="856" y="4"/>
                  </a:lnTo>
                  <a:cubicBezTo>
                    <a:pt x="856" y="3"/>
                    <a:pt x="856" y="3"/>
                    <a:pt x="855" y="2"/>
                  </a:cubicBezTo>
                  <a:cubicBezTo>
                    <a:pt x="855" y="1"/>
                    <a:pt x="855" y="1"/>
                    <a:pt x="854" y="1"/>
                  </a:cubicBezTo>
                  <a:cubicBezTo>
                    <a:pt x="853" y="0"/>
                    <a:pt x="853" y="0"/>
                    <a:pt x="852" y="0"/>
                  </a:cubicBezTo>
                  <a:lnTo>
                    <a:pt x="4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1800" b="0" strike="noStrike" spc="-1" dirty="0">
                  <a:latin typeface="Arial"/>
                </a:rPr>
                <a:t>e</a:t>
              </a:r>
              <a:endParaRPr lang="es-ES" sz="1800" b="0" strike="noStrike" spc="-1" dirty="0">
                <a:latin typeface="Arial"/>
              </a:endParaRPr>
            </a:p>
          </p:txBody>
        </p:sp>
        <p:cxnSp>
          <p:nvCxnSpPr>
            <p:cNvPr id="50" name="Line 33">
              <a:extLst>
                <a:ext uri="{FF2B5EF4-FFF2-40B4-BE49-F238E27FC236}">
                  <a16:creationId xmlns:a16="http://schemas.microsoft.com/office/drawing/2014/main" id="{FAB0A0CB-D19B-BB4F-BD22-C0AEA5702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4086" y="3889168"/>
              <a:ext cx="872002" cy="224324"/>
            </a:xfrm>
            <a:prstGeom prst="straightConnector1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</p:cxnSp>
        <p:sp>
          <p:nvSpPr>
            <p:cNvPr id="52" name="CustomShape 35">
              <a:extLst>
                <a:ext uri="{FF2B5EF4-FFF2-40B4-BE49-F238E27FC236}">
                  <a16:creationId xmlns:a16="http://schemas.microsoft.com/office/drawing/2014/main" id="{6A542EEA-3DB9-034D-86BD-5C741D32CF27}"/>
                </a:ext>
              </a:extLst>
            </p:cNvPr>
            <p:cNvSpPr/>
            <p:nvPr/>
          </p:nvSpPr>
          <p:spPr>
            <a:xfrm rot="5400000">
              <a:off x="10451507" y="4249452"/>
              <a:ext cx="1085760" cy="397080"/>
            </a:xfrm>
            <a:custGeom>
              <a:avLst/>
              <a:gdLst/>
              <a:ahLst/>
              <a:cxnLst/>
              <a:rect l="0" t="0" r="r" b="b"/>
              <a:pathLst>
                <a:path w="3018" h="1105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099"/>
                  </a:lnTo>
                  <a:lnTo>
                    <a:pt x="0" y="1100"/>
                  </a:lnTo>
                  <a:cubicBezTo>
                    <a:pt x="0" y="1100"/>
                    <a:pt x="0" y="1101"/>
                    <a:pt x="1" y="1102"/>
                  </a:cubicBezTo>
                  <a:lnTo>
                    <a:pt x="2" y="1103"/>
                  </a:lnTo>
                  <a:cubicBezTo>
                    <a:pt x="3" y="1104"/>
                    <a:pt x="4" y="1104"/>
                    <a:pt x="4" y="1104"/>
                  </a:cubicBezTo>
                  <a:lnTo>
                    <a:pt x="3012" y="1104"/>
                  </a:lnTo>
                  <a:lnTo>
                    <a:pt x="3013" y="1104"/>
                  </a:lnTo>
                  <a:cubicBezTo>
                    <a:pt x="3013" y="1104"/>
                    <a:pt x="3014" y="1104"/>
                    <a:pt x="3015" y="1103"/>
                  </a:cubicBezTo>
                  <a:lnTo>
                    <a:pt x="3016" y="1102"/>
                  </a:lnTo>
                  <a:cubicBezTo>
                    <a:pt x="3017" y="1101"/>
                    <a:pt x="3017" y="1100"/>
                    <a:pt x="3017" y="1100"/>
                  </a:cubicBezTo>
                  <a:lnTo>
                    <a:pt x="3016" y="4"/>
                  </a:lnTo>
                  <a:lnTo>
                    <a:pt x="3017" y="4"/>
                  </a:lnTo>
                  <a:lnTo>
                    <a:pt x="3017" y="4"/>
                  </a:lnTo>
                  <a:cubicBezTo>
                    <a:pt x="3017" y="4"/>
                    <a:pt x="3017" y="3"/>
                    <a:pt x="3016" y="2"/>
                  </a:cubicBezTo>
                  <a:lnTo>
                    <a:pt x="3015" y="1"/>
                  </a:lnTo>
                  <a:cubicBezTo>
                    <a:pt x="3014" y="0"/>
                    <a:pt x="3013" y="0"/>
                    <a:pt x="3013" y="0"/>
                  </a:cubicBez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CustomShape 36">
              <a:extLst>
                <a:ext uri="{FF2B5EF4-FFF2-40B4-BE49-F238E27FC236}">
                  <a16:creationId xmlns:a16="http://schemas.microsoft.com/office/drawing/2014/main" id="{964D60CF-4D92-8D49-9670-30F33F1A6B6D}"/>
                </a:ext>
              </a:extLst>
            </p:cNvPr>
            <p:cNvSpPr/>
            <p:nvPr/>
          </p:nvSpPr>
          <p:spPr>
            <a:xfrm rot="5400000">
              <a:off x="9818239" y="4318667"/>
              <a:ext cx="1362017" cy="402291"/>
            </a:xfrm>
            <a:custGeom>
              <a:avLst/>
              <a:gdLst/>
              <a:ahLst/>
              <a:cxnLst/>
              <a:rect l="0" t="0" r="r" b="b"/>
              <a:pathLst>
                <a:path w="3292" h="972">
                  <a:moveTo>
                    <a:pt x="3" y="0"/>
                  </a:moveTo>
                  <a:lnTo>
                    <a:pt x="4" y="0"/>
                  </a:lnTo>
                  <a:cubicBezTo>
                    <a:pt x="3" y="0"/>
                    <a:pt x="3" y="0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0" y="967"/>
                  </a:lnTo>
                  <a:lnTo>
                    <a:pt x="0" y="967"/>
                  </a:lnTo>
                  <a:cubicBezTo>
                    <a:pt x="0" y="968"/>
                    <a:pt x="0" y="968"/>
                    <a:pt x="1" y="969"/>
                  </a:cubicBezTo>
                  <a:cubicBezTo>
                    <a:pt x="1" y="970"/>
                    <a:pt x="1" y="970"/>
                    <a:pt x="2" y="970"/>
                  </a:cubicBezTo>
                  <a:cubicBezTo>
                    <a:pt x="3" y="971"/>
                    <a:pt x="3" y="971"/>
                    <a:pt x="4" y="971"/>
                  </a:cubicBezTo>
                  <a:lnTo>
                    <a:pt x="3287" y="971"/>
                  </a:lnTo>
                  <a:lnTo>
                    <a:pt x="3287" y="971"/>
                  </a:lnTo>
                  <a:cubicBezTo>
                    <a:pt x="3288" y="971"/>
                    <a:pt x="3288" y="971"/>
                    <a:pt x="3289" y="970"/>
                  </a:cubicBezTo>
                  <a:cubicBezTo>
                    <a:pt x="3290" y="970"/>
                    <a:pt x="3290" y="970"/>
                    <a:pt x="3290" y="969"/>
                  </a:cubicBezTo>
                  <a:cubicBezTo>
                    <a:pt x="3291" y="968"/>
                    <a:pt x="3291" y="968"/>
                    <a:pt x="3291" y="967"/>
                  </a:cubicBezTo>
                  <a:lnTo>
                    <a:pt x="3291" y="3"/>
                  </a:lnTo>
                  <a:lnTo>
                    <a:pt x="3291" y="4"/>
                  </a:lnTo>
                  <a:lnTo>
                    <a:pt x="3291" y="4"/>
                  </a:lnTo>
                  <a:cubicBezTo>
                    <a:pt x="3291" y="3"/>
                    <a:pt x="3291" y="3"/>
                    <a:pt x="3290" y="2"/>
                  </a:cubicBezTo>
                  <a:cubicBezTo>
                    <a:pt x="3290" y="1"/>
                    <a:pt x="3290" y="1"/>
                    <a:pt x="3289" y="1"/>
                  </a:cubicBezTo>
                  <a:cubicBezTo>
                    <a:pt x="3288" y="0"/>
                    <a:pt x="3288" y="0"/>
                    <a:pt x="3287" y="0"/>
                  </a:cubicBezTo>
                  <a:lnTo>
                    <a:pt x="3" y="0"/>
                  </a:lnTo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0" strike="noStrike" spc="-1" dirty="0">
                  <a:latin typeface="Arial"/>
                </a:rPr>
                <a:t>Manager()</a:t>
              </a:r>
              <a:endParaRPr lang="es-ES" sz="2000" b="0" strike="noStrike" spc="-1" dirty="0">
                <a:latin typeface="Arial"/>
              </a:endParaRPr>
            </a:p>
          </p:txBody>
        </p:sp>
        <p:sp>
          <p:nvSpPr>
            <p:cNvPr id="66" name="CustomShape 40">
              <a:extLst>
                <a:ext uri="{FF2B5EF4-FFF2-40B4-BE49-F238E27FC236}">
                  <a16:creationId xmlns:a16="http://schemas.microsoft.com/office/drawing/2014/main" id="{CC81C088-0E5F-F64B-BB18-191BECB30E0F}"/>
                </a:ext>
              </a:extLst>
            </p:cNvPr>
            <p:cNvSpPr/>
            <p:nvPr/>
          </p:nvSpPr>
          <p:spPr>
            <a:xfrm>
              <a:off x="8652968" y="3612807"/>
              <a:ext cx="1241640" cy="40229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000" b="0" strike="noStrike" spc="-1">
                  <a:latin typeface="Arial"/>
                </a:rPr>
                <a:t>Name</a:t>
              </a:r>
              <a:endParaRPr lang="es-ES" sz="2000" b="0" strike="noStrike" spc="-1">
                <a:latin typeface="Arial"/>
              </a:endParaRPr>
            </a:p>
          </p:txBody>
        </p:sp>
        <p:sp>
          <p:nvSpPr>
            <p:cNvPr id="64" name="CustomShape 43">
              <a:extLst>
                <a:ext uri="{FF2B5EF4-FFF2-40B4-BE49-F238E27FC236}">
                  <a16:creationId xmlns:a16="http://schemas.microsoft.com/office/drawing/2014/main" id="{EEFF6132-4A32-7442-A56B-2252F7C1C9C9}"/>
                </a:ext>
              </a:extLst>
            </p:cNvPr>
            <p:cNvSpPr/>
            <p:nvPr/>
          </p:nvSpPr>
          <p:spPr>
            <a:xfrm>
              <a:off x="8652968" y="4013252"/>
              <a:ext cx="1241640" cy="40229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000" b="0" strike="noStrike" spc="-1" dirty="0">
                  <a:latin typeface="Arial"/>
                </a:rPr>
                <a:t>Salary</a:t>
              </a:r>
              <a:endParaRPr lang="es-ES" sz="2000" b="0" strike="noStrike" spc="-1" dirty="0">
                <a:latin typeface="Arial"/>
              </a:endParaRPr>
            </a:p>
          </p:txBody>
        </p:sp>
        <p:sp>
          <p:nvSpPr>
            <p:cNvPr id="62" name="CustomShape 46">
              <a:extLst>
                <a:ext uri="{FF2B5EF4-FFF2-40B4-BE49-F238E27FC236}">
                  <a16:creationId xmlns:a16="http://schemas.microsoft.com/office/drawing/2014/main" id="{64983AC5-A62E-D741-ACC8-1F256910E167}"/>
                </a:ext>
              </a:extLst>
            </p:cNvPr>
            <p:cNvSpPr/>
            <p:nvPr/>
          </p:nvSpPr>
          <p:spPr>
            <a:xfrm>
              <a:off x="8652487" y="4414688"/>
              <a:ext cx="1241640" cy="40229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000" b="0" strike="noStrike" spc="-1" dirty="0" err="1">
                  <a:latin typeface="Arial"/>
                </a:rPr>
                <a:t>hireDay</a:t>
              </a:r>
              <a:endParaRPr lang="es-ES" sz="2000" b="0" strike="noStrike" spc="-1" dirty="0">
                <a:latin typeface="Arial"/>
              </a:endParaRPr>
            </a:p>
          </p:txBody>
        </p:sp>
        <p:sp>
          <p:nvSpPr>
            <p:cNvPr id="60" name="CustomShape 49">
              <a:extLst>
                <a:ext uri="{FF2B5EF4-FFF2-40B4-BE49-F238E27FC236}">
                  <a16:creationId xmlns:a16="http://schemas.microsoft.com/office/drawing/2014/main" id="{134E8906-D39A-E24D-9610-BAFD54068B31}"/>
                </a:ext>
              </a:extLst>
            </p:cNvPr>
            <p:cNvSpPr/>
            <p:nvPr/>
          </p:nvSpPr>
          <p:spPr>
            <a:xfrm>
              <a:off x="8652487" y="4828027"/>
              <a:ext cx="1241640" cy="402291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6800" rIns="90000" bIns="4680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GB" sz="2000" b="0" strike="noStrike" spc="-1" dirty="0">
                  <a:latin typeface="Arial"/>
                </a:rPr>
                <a:t>bonus</a:t>
              </a:r>
              <a:endParaRPr lang="es-ES" sz="2000" b="0" strike="noStrike" spc="-1" dirty="0">
                <a:latin typeface="Arial"/>
              </a:endParaRPr>
            </a:p>
          </p:txBody>
        </p:sp>
        <p:sp>
          <p:nvSpPr>
            <p:cNvPr id="68" name="CustomShape 51">
              <a:extLst>
                <a:ext uri="{FF2B5EF4-FFF2-40B4-BE49-F238E27FC236}">
                  <a16:creationId xmlns:a16="http://schemas.microsoft.com/office/drawing/2014/main" id="{1A9076F6-85B6-3644-AA1A-8B3D55C976B5}"/>
                </a:ext>
              </a:extLst>
            </p:cNvPr>
            <p:cNvSpPr/>
            <p:nvPr/>
          </p:nvSpPr>
          <p:spPr>
            <a:xfrm rot="5400000">
              <a:off x="9669227" y="4024092"/>
              <a:ext cx="1212840" cy="396720"/>
            </a:xfrm>
            <a:custGeom>
              <a:avLst/>
              <a:gdLst/>
              <a:ahLst/>
              <a:cxnLst/>
              <a:rect l="0" t="0" r="r" b="b"/>
              <a:pathLst>
                <a:path w="3371" h="1104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4"/>
                  </a:cubicBezTo>
                  <a:lnTo>
                    <a:pt x="0" y="1098"/>
                  </a:lnTo>
                  <a:lnTo>
                    <a:pt x="0" y="1099"/>
                  </a:lnTo>
                  <a:cubicBezTo>
                    <a:pt x="0" y="1099"/>
                    <a:pt x="0" y="1100"/>
                    <a:pt x="1" y="1101"/>
                  </a:cubicBezTo>
                  <a:lnTo>
                    <a:pt x="2" y="1102"/>
                  </a:lnTo>
                  <a:cubicBezTo>
                    <a:pt x="3" y="1103"/>
                    <a:pt x="4" y="1103"/>
                    <a:pt x="4" y="1103"/>
                  </a:cubicBezTo>
                  <a:lnTo>
                    <a:pt x="3365" y="1103"/>
                  </a:lnTo>
                  <a:lnTo>
                    <a:pt x="3366" y="1103"/>
                  </a:lnTo>
                  <a:cubicBezTo>
                    <a:pt x="3366" y="1103"/>
                    <a:pt x="3367" y="1103"/>
                    <a:pt x="3368" y="1102"/>
                  </a:cubicBezTo>
                  <a:lnTo>
                    <a:pt x="3369" y="1101"/>
                  </a:lnTo>
                  <a:cubicBezTo>
                    <a:pt x="3370" y="1100"/>
                    <a:pt x="3370" y="1099"/>
                    <a:pt x="3370" y="1099"/>
                  </a:cubicBezTo>
                  <a:lnTo>
                    <a:pt x="3370" y="4"/>
                  </a:lnTo>
                  <a:lnTo>
                    <a:pt x="3370" y="4"/>
                  </a:lnTo>
                  <a:lnTo>
                    <a:pt x="3370" y="4"/>
                  </a:lnTo>
                  <a:cubicBezTo>
                    <a:pt x="3370" y="4"/>
                    <a:pt x="3370" y="3"/>
                    <a:pt x="3369" y="2"/>
                  </a:cubicBezTo>
                  <a:lnTo>
                    <a:pt x="3368" y="1"/>
                  </a:lnTo>
                  <a:cubicBezTo>
                    <a:pt x="3367" y="0"/>
                    <a:pt x="3366" y="0"/>
                    <a:pt x="3366" y="0"/>
                  </a:cubicBez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CustomShape 54">
              <a:extLst>
                <a:ext uri="{FF2B5EF4-FFF2-40B4-BE49-F238E27FC236}">
                  <a16:creationId xmlns:a16="http://schemas.microsoft.com/office/drawing/2014/main" id="{D634517B-8F83-434A-8EE0-D94ABC38DFEA}"/>
                </a:ext>
              </a:extLst>
            </p:cNvPr>
            <p:cNvSpPr/>
            <p:nvPr/>
          </p:nvSpPr>
          <p:spPr>
            <a:xfrm>
              <a:off x="10125207" y="3687852"/>
              <a:ext cx="142560" cy="1512720"/>
            </a:xfrm>
            <a:custGeom>
              <a:avLst/>
              <a:gdLst/>
              <a:ahLst/>
              <a:cxnLst/>
              <a:rect l="l" t="t" r="r" b="b"/>
              <a:pathLst>
                <a:path w="396" h="4202">
                  <a:moveTo>
                    <a:pt x="0" y="0"/>
                  </a:moveTo>
                  <a:cubicBezTo>
                    <a:pt x="197" y="0"/>
                    <a:pt x="396" y="16"/>
                    <a:pt x="396" y="33"/>
                  </a:cubicBezTo>
                  <a:lnTo>
                    <a:pt x="396" y="4169"/>
                  </a:lnTo>
                  <a:cubicBezTo>
                    <a:pt x="396" y="4186"/>
                    <a:pt x="197" y="4202"/>
                    <a:pt x="0" y="4202"/>
                  </a:cubicBezTo>
                </a:path>
              </a:pathLst>
            </a:custGeom>
            <a:noFill/>
            <a:ln w="9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CustomShape 55">
              <a:extLst>
                <a:ext uri="{FF2B5EF4-FFF2-40B4-BE49-F238E27FC236}">
                  <a16:creationId xmlns:a16="http://schemas.microsoft.com/office/drawing/2014/main" id="{90D1BEC9-FBC5-654E-88C8-8099CE138D05}"/>
                </a:ext>
              </a:extLst>
            </p:cNvPr>
            <p:cNvSpPr/>
            <p:nvPr/>
          </p:nvSpPr>
          <p:spPr>
            <a:xfrm>
              <a:off x="5265000" y="4479852"/>
              <a:ext cx="3363107" cy="13256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6800" rIns="90000" bIns="46800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s-ES" sz="2000" b="0" strike="noStrike" spc="-1" dirty="0">
                  <a:latin typeface="Arial"/>
                </a:rPr>
                <a:t>Con </a:t>
              </a:r>
              <a:r>
                <a:rPr lang="es-ES" sz="2000" b="1" strike="noStrike" spc="-1" dirty="0">
                  <a:latin typeface="Arial"/>
                </a:rPr>
                <a:t>e</a:t>
              </a:r>
              <a:r>
                <a:rPr lang="es-ES" sz="2000" b="0" strike="noStrike" spc="-1" dirty="0">
                  <a:latin typeface="Arial"/>
                </a:rPr>
                <a:t> sólo tenemos acceso</a:t>
              </a:r>
              <a:br>
                <a:rPr lang="es-ES" sz="2000" b="0" strike="noStrike" spc="-1" dirty="0">
                  <a:latin typeface="Arial"/>
                </a:rPr>
              </a:br>
              <a:r>
                <a:rPr lang="es-ES" sz="2000" b="0" strike="noStrike" spc="-1" dirty="0">
                  <a:latin typeface="Arial"/>
                </a:rPr>
                <a:t> a métodos de </a:t>
              </a:r>
              <a:r>
                <a:rPr lang="es-ES" sz="2000" b="0" strike="noStrike" spc="-1" dirty="0" err="1">
                  <a:latin typeface="Arial"/>
                </a:rPr>
                <a:t>Employee</a:t>
              </a:r>
              <a:r>
                <a:rPr lang="es-ES" sz="2000" b="0" strike="noStrike" spc="-1" dirty="0">
                  <a:latin typeface="Arial"/>
                </a:rPr>
                <a:t>, </a:t>
              </a:r>
              <a:br>
                <a:rPr lang="es-ES" sz="2000" b="0" strike="noStrike" spc="-1" dirty="0">
                  <a:latin typeface="Arial"/>
                </a:rPr>
              </a:br>
              <a:r>
                <a:rPr lang="es-ES" sz="2000" b="0" strike="noStrike" spc="-1" dirty="0">
                  <a:latin typeface="Arial"/>
                </a:rPr>
                <a:t>pero con la implementación</a:t>
              </a:r>
              <a:br>
                <a:rPr lang="es-ES" sz="2000" b="0" strike="noStrike" spc="-1" dirty="0">
                  <a:latin typeface="Arial"/>
                </a:rPr>
              </a:br>
              <a:r>
                <a:rPr lang="es-ES" sz="2000" b="0" strike="noStrike" spc="-1" dirty="0">
                  <a:latin typeface="Arial"/>
                </a:rPr>
                <a:t>de Manager</a:t>
              </a:r>
            </a:p>
          </p:txBody>
        </p:sp>
        <p:sp>
          <p:nvSpPr>
            <p:cNvPr id="75" name="Rectangular Callout 74">
              <a:extLst>
                <a:ext uri="{FF2B5EF4-FFF2-40B4-BE49-F238E27FC236}">
                  <a16:creationId xmlns:a16="http://schemas.microsoft.com/office/drawing/2014/main" id="{966C4A28-BAF6-1E4D-BF70-23E9779D123C}"/>
                </a:ext>
              </a:extLst>
            </p:cNvPr>
            <p:cNvSpPr/>
            <p:nvPr/>
          </p:nvSpPr>
          <p:spPr>
            <a:xfrm>
              <a:off x="9473907" y="5778094"/>
              <a:ext cx="1017567" cy="389326"/>
            </a:xfrm>
            <a:prstGeom prst="wedgeRectCallout">
              <a:avLst>
                <a:gd name="adj1" fmla="val -56144"/>
                <a:gd name="adj2" fmla="val -175643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tx1"/>
                  </a:solidFill>
                </a:rPr>
                <a:t>Objeto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6F3B637-3448-C942-AA61-DFA3DCA65498}"/>
              </a:ext>
            </a:extLst>
          </p:cNvPr>
          <p:cNvGrpSpPr/>
          <p:nvPr/>
        </p:nvGrpSpPr>
        <p:grpSpPr>
          <a:xfrm>
            <a:off x="681870" y="3771901"/>
            <a:ext cx="3630022" cy="2502740"/>
            <a:chOff x="681870" y="3771901"/>
            <a:chExt cx="3630022" cy="2502740"/>
          </a:xfrm>
        </p:grpSpPr>
        <p:sp>
          <p:nvSpPr>
            <p:cNvPr id="15" name="CustomShape 5">
              <a:extLst>
                <a:ext uri="{FF2B5EF4-FFF2-40B4-BE49-F238E27FC236}">
                  <a16:creationId xmlns:a16="http://schemas.microsoft.com/office/drawing/2014/main" id="{D89DEE26-AE8A-AD42-AB38-92E1F056E058}"/>
                </a:ext>
              </a:extLst>
            </p:cNvPr>
            <p:cNvSpPr/>
            <p:nvPr/>
          </p:nvSpPr>
          <p:spPr>
            <a:xfrm>
              <a:off x="880165" y="3832322"/>
              <a:ext cx="1322070" cy="402291"/>
            </a:xfrm>
            <a:custGeom>
              <a:avLst/>
              <a:gdLst/>
              <a:ahLst/>
              <a:cxnLst/>
              <a:rect l="0" t="0" r="r" b="b"/>
              <a:pathLst>
                <a:path w="3292" h="900">
                  <a:moveTo>
                    <a:pt x="3" y="0"/>
                  </a:moveTo>
                  <a:lnTo>
                    <a:pt x="3" y="0"/>
                  </a:lnTo>
                  <a:lnTo>
                    <a:pt x="2" y="0"/>
                  </a:lnTo>
                  <a:cubicBezTo>
                    <a:pt x="1" y="1"/>
                    <a:pt x="1" y="1"/>
                    <a:pt x="0" y="2"/>
                  </a:cubicBezTo>
                  <a:lnTo>
                    <a:pt x="0" y="3"/>
                  </a:lnTo>
                  <a:lnTo>
                    <a:pt x="0" y="895"/>
                  </a:lnTo>
                  <a:lnTo>
                    <a:pt x="0" y="896"/>
                  </a:lnTo>
                  <a:lnTo>
                    <a:pt x="0" y="897"/>
                  </a:lnTo>
                  <a:cubicBezTo>
                    <a:pt x="1" y="898"/>
                    <a:pt x="1" y="898"/>
                    <a:pt x="2" y="899"/>
                  </a:cubicBezTo>
                  <a:lnTo>
                    <a:pt x="3" y="899"/>
                  </a:lnTo>
                  <a:lnTo>
                    <a:pt x="3287" y="899"/>
                  </a:lnTo>
                  <a:lnTo>
                    <a:pt x="3288" y="899"/>
                  </a:lnTo>
                  <a:lnTo>
                    <a:pt x="3289" y="899"/>
                  </a:lnTo>
                  <a:cubicBezTo>
                    <a:pt x="3290" y="898"/>
                    <a:pt x="3290" y="898"/>
                    <a:pt x="3291" y="897"/>
                  </a:cubicBezTo>
                  <a:lnTo>
                    <a:pt x="3291" y="896"/>
                  </a:lnTo>
                  <a:lnTo>
                    <a:pt x="3291" y="3"/>
                  </a:lnTo>
                  <a:lnTo>
                    <a:pt x="3291" y="3"/>
                  </a:lnTo>
                  <a:lnTo>
                    <a:pt x="3291" y="3"/>
                  </a:lnTo>
                  <a:lnTo>
                    <a:pt x="3291" y="2"/>
                  </a:lnTo>
                  <a:cubicBezTo>
                    <a:pt x="3290" y="1"/>
                    <a:pt x="3290" y="1"/>
                    <a:pt x="3289" y="0"/>
                  </a:cubicBezTo>
                  <a:lnTo>
                    <a:pt x="3288" y="0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0" strike="noStrike" spc="-1" dirty="0">
                  <a:latin typeface="Arial"/>
                </a:rPr>
                <a:t>Employee</a:t>
              </a:r>
              <a:endParaRPr lang="es-ES" sz="2000" b="0" strike="noStrike" spc="-1" dirty="0">
                <a:latin typeface="Arial"/>
              </a:endParaRPr>
            </a:p>
          </p:txBody>
        </p:sp>
        <p:grpSp>
          <p:nvGrpSpPr>
            <p:cNvPr id="16" name="Group 6">
              <a:extLst>
                <a:ext uri="{FF2B5EF4-FFF2-40B4-BE49-F238E27FC236}">
                  <a16:creationId xmlns:a16="http://schemas.microsoft.com/office/drawing/2014/main" id="{9978998F-9F27-2548-AFBF-7BE602F27B32}"/>
                </a:ext>
              </a:extLst>
            </p:cNvPr>
            <p:cNvGrpSpPr/>
            <p:nvPr/>
          </p:nvGrpSpPr>
          <p:grpSpPr>
            <a:xfrm>
              <a:off x="1785190" y="4221912"/>
              <a:ext cx="339417" cy="465480"/>
              <a:chOff x="1008720" y="4186080"/>
              <a:chExt cx="339417" cy="465480"/>
            </a:xfrm>
          </p:grpSpPr>
          <p:sp>
            <p:nvSpPr>
              <p:cNvPr id="17" name="CustomShape 7">
                <a:extLst>
                  <a:ext uri="{FF2B5EF4-FFF2-40B4-BE49-F238E27FC236}">
                    <a16:creationId xmlns:a16="http://schemas.microsoft.com/office/drawing/2014/main" id="{4AF1EA11-7CF6-0245-8E9E-EA39DDDACEED}"/>
                  </a:ext>
                </a:extLst>
              </p:cNvPr>
              <p:cNvSpPr/>
              <p:nvPr/>
            </p:nvSpPr>
            <p:spPr>
              <a:xfrm>
                <a:off x="1008720" y="4186080"/>
                <a:ext cx="326880" cy="465480"/>
              </a:xfrm>
              <a:custGeom>
                <a:avLst/>
                <a:gdLst/>
                <a:ahLst/>
                <a:cxnLst/>
                <a:rect l="0" t="0" r="r" b="b"/>
                <a:pathLst>
                  <a:path w="910" h="1295">
                    <a:moveTo>
                      <a:pt x="4" y="0"/>
                    </a:moveTo>
                    <a:lnTo>
                      <a:pt x="4" y="0"/>
                    </a:lnTo>
                    <a:cubicBezTo>
                      <a:pt x="4" y="0"/>
                      <a:pt x="3" y="0"/>
                      <a:pt x="2" y="1"/>
                    </a:cubicBezTo>
                    <a:lnTo>
                      <a:pt x="1" y="2"/>
                    </a:lnTo>
                    <a:cubicBezTo>
                      <a:pt x="0" y="3"/>
                      <a:pt x="0" y="4"/>
                      <a:pt x="0" y="4"/>
                    </a:cubicBezTo>
                    <a:lnTo>
                      <a:pt x="0" y="1289"/>
                    </a:lnTo>
                    <a:lnTo>
                      <a:pt x="0" y="1290"/>
                    </a:lnTo>
                    <a:cubicBezTo>
                      <a:pt x="0" y="1290"/>
                      <a:pt x="0" y="1291"/>
                      <a:pt x="1" y="1292"/>
                    </a:cubicBezTo>
                    <a:lnTo>
                      <a:pt x="2" y="1293"/>
                    </a:lnTo>
                    <a:cubicBezTo>
                      <a:pt x="3" y="1294"/>
                      <a:pt x="4" y="1294"/>
                      <a:pt x="4" y="1294"/>
                    </a:cubicBezTo>
                    <a:lnTo>
                      <a:pt x="904" y="1294"/>
                    </a:lnTo>
                    <a:lnTo>
                      <a:pt x="905" y="1294"/>
                    </a:lnTo>
                    <a:cubicBezTo>
                      <a:pt x="905" y="1294"/>
                      <a:pt x="906" y="1294"/>
                      <a:pt x="907" y="1293"/>
                    </a:cubicBezTo>
                    <a:lnTo>
                      <a:pt x="908" y="1292"/>
                    </a:lnTo>
                    <a:cubicBezTo>
                      <a:pt x="909" y="1291"/>
                      <a:pt x="909" y="1290"/>
                      <a:pt x="909" y="1290"/>
                    </a:cubicBezTo>
                    <a:lnTo>
                      <a:pt x="909" y="4"/>
                    </a:lnTo>
                    <a:lnTo>
                      <a:pt x="909" y="4"/>
                    </a:lnTo>
                    <a:lnTo>
                      <a:pt x="909" y="4"/>
                    </a:lnTo>
                    <a:cubicBezTo>
                      <a:pt x="909" y="4"/>
                      <a:pt x="909" y="3"/>
                      <a:pt x="908" y="2"/>
                    </a:cubicBezTo>
                    <a:lnTo>
                      <a:pt x="907" y="1"/>
                    </a:lnTo>
                    <a:cubicBezTo>
                      <a:pt x="906" y="0"/>
                      <a:pt x="905" y="0"/>
                      <a:pt x="905" y="0"/>
                    </a:cubicBezTo>
                    <a:lnTo>
                      <a:pt x="4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8" name="Group 8">
                <a:extLst>
                  <a:ext uri="{FF2B5EF4-FFF2-40B4-BE49-F238E27FC236}">
                    <a16:creationId xmlns:a16="http://schemas.microsoft.com/office/drawing/2014/main" id="{E47FF3AB-8EA5-6C4B-BAE8-109D2825F048}"/>
                  </a:ext>
                </a:extLst>
              </p:cNvPr>
              <p:cNvGrpSpPr/>
              <p:nvPr/>
            </p:nvGrpSpPr>
            <p:grpSpPr>
              <a:xfrm>
                <a:off x="1008720" y="4186080"/>
                <a:ext cx="339417" cy="465480"/>
                <a:chOff x="1008720" y="4186080"/>
                <a:chExt cx="339417" cy="465480"/>
              </a:xfrm>
            </p:grpSpPr>
            <p:sp>
              <p:nvSpPr>
                <p:cNvPr id="19" name="CustomShape 9">
                  <a:extLst>
                    <a:ext uri="{FF2B5EF4-FFF2-40B4-BE49-F238E27FC236}">
                      <a16:creationId xmlns:a16="http://schemas.microsoft.com/office/drawing/2014/main" id="{208C287C-1AFD-934A-AC9D-3C2275F80E53}"/>
                    </a:ext>
                  </a:extLst>
                </p:cNvPr>
                <p:cNvSpPr/>
                <p:nvPr/>
              </p:nvSpPr>
              <p:spPr>
                <a:xfrm>
                  <a:off x="1008720" y="4186080"/>
                  <a:ext cx="326880" cy="46548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910" h="1295">
                      <a:moveTo>
                        <a:pt x="4" y="0"/>
                      </a:moveTo>
                      <a:lnTo>
                        <a:pt x="4" y="0"/>
                      </a:lnTo>
                      <a:cubicBezTo>
                        <a:pt x="4" y="0"/>
                        <a:pt x="3" y="0"/>
                        <a:pt x="2" y="1"/>
                      </a:cubicBezTo>
                      <a:lnTo>
                        <a:pt x="1" y="2"/>
                      </a:lnTo>
                      <a:cubicBezTo>
                        <a:pt x="0" y="3"/>
                        <a:pt x="0" y="4"/>
                        <a:pt x="0" y="4"/>
                      </a:cubicBezTo>
                      <a:lnTo>
                        <a:pt x="0" y="1289"/>
                      </a:lnTo>
                      <a:lnTo>
                        <a:pt x="0" y="1290"/>
                      </a:lnTo>
                      <a:cubicBezTo>
                        <a:pt x="0" y="1290"/>
                        <a:pt x="0" y="1291"/>
                        <a:pt x="1" y="1292"/>
                      </a:cubicBezTo>
                      <a:lnTo>
                        <a:pt x="2" y="1293"/>
                      </a:lnTo>
                      <a:cubicBezTo>
                        <a:pt x="3" y="1294"/>
                        <a:pt x="4" y="1294"/>
                        <a:pt x="4" y="1294"/>
                      </a:cubicBezTo>
                      <a:lnTo>
                        <a:pt x="904" y="1294"/>
                      </a:lnTo>
                      <a:lnTo>
                        <a:pt x="905" y="1294"/>
                      </a:lnTo>
                      <a:cubicBezTo>
                        <a:pt x="905" y="1294"/>
                        <a:pt x="906" y="1294"/>
                        <a:pt x="907" y="1293"/>
                      </a:cubicBezTo>
                      <a:lnTo>
                        <a:pt x="908" y="1292"/>
                      </a:lnTo>
                      <a:cubicBezTo>
                        <a:pt x="909" y="1291"/>
                        <a:pt x="909" y="1290"/>
                        <a:pt x="909" y="1290"/>
                      </a:cubicBezTo>
                      <a:lnTo>
                        <a:pt x="909" y="4"/>
                      </a:lnTo>
                      <a:lnTo>
                        <a:pt x="909" y="4"/>
                      </a:lnTo>
                      <a:lnTo>
                        <a:pt x="909" y="4"/>
                      </a:lnTo>
                      <a:cubicBezTo>
                        <a:pt x="909" y="4"/>
                        <a:pt x="909" y="3"/>
                        <a:pt x="908" y="2"/>
                      </a:cubicBezTo>
                      <a:lnTo>
                        <a:pt x="907" y="1"/>
                      </a:lnTo>
                      <a:cubicBezTo>
                        <a:pt x="906" y="0"/>
                        <a:pt x="905" y="0"/>
                        <a:pt x="905" y="0"/>
                      </a:cubicBez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" name="CustomShape 10">
                  <a:extLst>
                    <a:ext uri="{FF2B5EF4-FFF2-40B4-BE49-F238E27FC236}">
                      <a16:creationId xmlns:a16="http://schemas.microsoft.com/office/drawing/2014/main" id="{3050D1A6-C398-AE46-B0AB-AAE2B9B1115E}"/>
                    </a:ext>
                  </a:extLst>
                </p:cNvPr>
                <p:cNvSpPr/>
                <p:nvPr/>
              </p:nvSpPr>
              <p:spPr>
                <a:xfrm>
                  <a:off x="1023840" y="4186080"/>
                  <a:ext cx="324297" cy="402291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857" h="900">
                      <a:moveTo>
                        <a:pt x="4" y="0"/>
                      </a:moveTo>
                      <a:lnTo>
                        <a:pt x="4" y="0"/>
                      </a:lnTo>
                      <a:cubicBezTo>
                        <a:pt x="3" y="0"/>
                        <a:pt x="3" y="0"/>
                        <a:pt x="2" y="1"/>
                      </a:cubicBezTo>
                      <a:cubicBezTo>
                        <a:pt x="1" y="1"/>
                        <a:pt x="1" y="1"/>
                        <a:pt x="1" y="2"/>
                      </a:cubicBezTo>
                      <a:cubicBezTo>
                        <a:pt x="0" y="3"/>
                        <a:pt x="0" y="3"/>
                        <a:pt x="0" y="4"/>
                      </a:cubicBezTo>
                      <a:lnTo>
                        <a:pt x="0" y="894"/>
                      </a:lnTo>
                      <a:lnTo>
                        <a:pt x="0" y="895"/>
                      </a:lnTo>
                      <a:cubicBezTo>
                        <a:pt x="0" y="896"/>
                        <a:pt x="0" y="896"/>
                        <a:pt x="1" y="897"/>
                      </a:cubicBezTo>
                      <a:cubicBezTo>
                        <a:pt x="1" y="898"/>
                        <a:pt x="1" y="898"/>
                        <a:pt x="2" y="898"/>
                      </a:cubicBezTo>
                      <a:cubicBezTo>
                        <a:pt x="3" y="899"/>
                        <a:pt x="3" y="899"/>
                        <a:pt x="4" y="899"/>
                      </a:cubicBezTo>
                      <a:lnTo>
                        <a:pt x="851" y="899"/>
                      </a:lnTo>
                      <a:lnTo>
                        <a:pt x="852" y="899"/>
                      </a:lnTo>
                      <a:cubicBezTo>
                        <a:pt x="853" y="899"/>
                        <a:pt x="853" y="899"/>
                        <a:pt x="854" y="898"/>
                      </a:cubicBezTo>
                      <a:cubicBezTo>
                        <a:pt x="855" y="898"/>
                        <a:pt x="855" y="898"/>
                        <a:pt x="855" y="897"/>
                      </a:cubicBezTo>
                      <a:cubicBezTo>
                        <a:pt x="856" y="896"/>
                        <a:pt x="856" y="896"/>
                        <a:pt x="856" y="895"/>
                      </a:cubicBezTo>
                      <a:lnTo>
                        <a:pt x="856" y="4"/>
                      </a:lnTo>
                      <a:lnTo>
                        <a:pt x="856" y="4"/>
                      </a:lnTo>
                      <a:lnTo>
                        <a:pt x="856" y="4"/>
                      </a:lnTo>
                      <a:cubicBezTo>
                        <a:pt x="856" y="3"/>
                        <a:pt x="856" y="3"/>
                        <a:pt x="855" y="2"/>
                      </a:cubicBezTo>
                      <a:cubicBezTo>
                        <a:pt x="855" y="1"/>
                        <a:pt x="855" y="1"/>
                        <a:pt x="854" y="1"/>
                      </a:cubicBezTo>
                      <a:cubicBezTo>
                        <a:pt x="853" y="0"/>
                        <a:pt x="853" y="0"/>
                        <a:pt x="852" y="0"/>
                      </a:cubicBez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6800" rIns="90000" bIns="46800">
                  <a:spAutoFit/>
                </a:bodyPr>
                <a:lstStyle/>
                <a:p>
                  <a:pPr>
                    <a:lnSpc>
                      <a:spcPct val="100000"/>
                    </a:lnSpc>
                  </a:pPr>
                  <a:r>
                    <a:rPr lang="en-GB" sz="2000" b="0" strike="noStrike" spc="-1">
                      <a:latin typeface="Arial"/>
                    </a:rPr>
                    <a:t>e</a:t>
                  </a:r>
                  <a:endParaRPr lang="es-ES" sz="2000" b="0" strike="noStrike" spc="-1">
                    <a:latin typeface="Arial"/>
                  </a:endParaRPr>
                </a:p>
              </p:txBody>
            </p:sp>
          </p:grpSp>
        </p:grpSp>
        <p:cxnSp>
          <p:nvCxnSpPr>
            <p:cNvPr id="21" name="Line 11">
              <a:extLst>
                <a:ext uri="{FF2B5EF4-FFF2-40B4-BE49-F238E27FC236}">
                  <a16:creationId xmlns:a16="http://schemas.microsoft.com/office/drawing/2014/main" id="{0FB9410F-43DB-5D4A-BC40-5BC960FC8C0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2112070" y="4431972"/>
              <a:ext cx="668583" cy="22500"/>
            </a:xfrm>
            <a:prstGeom prst="straightConnector1">
              <a:avLst/>
            </a:prstGeom>
            <a:ln w="9360">
              <a:solidFill>
                <a:srgbClr val="000000"/>
              </a:solidFill>
              <a:miter/>
              <a:tailEnd type="triangle" w="med" len="med"/>
            </a:ln>
          </p:spPr>
        </p:cxnSp>
        <p:grpSp>
          <p:nvGrpSpPr>
            <p:cNvPr id="22" name="Group 12">
              <a:extLst>
                <a:ext uri="{FF2B5EF4-FFF2-40B4-BE49-F238E27FC236}">
                  <a16:creationId xmlns:a16="http://schemas.microsoft.com/office/drawing/2014/main" id="{D27D473B-9665-C848-BFB4-B6346BF348DC}"/>
                </a:ext>
              </a:extLst>
            </p:cNvPr>
            <p:cNvGrpSpPr/>
            <p:nvPr/>
          </p:nvGrpSpPr>
          <p:grpSpPr>
            <a:xfrm>
              <a:off x="2793190" y="4221912"/>
              <a:ext cx="1241280" cy="1155051"/>
              <a:chOff x="2016720" y="4186080"/>
              <a:chExt cx="1241280" cy="1155051"/>
            </a:xfrm>
          </p:grpSpPr>
          <p:grpSp>
            <p:nvGrpSpPr>
              <p:cNvPr id="23" name="Group 13">
                <a:extLst>
                  <a:ext uri="{FF2B5EF4-FFF2-40B4-BE49-F238E27FC236}">
                    <a16:creationId xmlns:a16="http://schemas.microsoft.com/office/drawing/2014/main" id="{73A4FF2C-283F-204C-AF38-0F16FCEB7C78}"/>
                  </a:ext>
                </a:extLst>
              </p:cNvPr>
              <p:cNvGrpSpPr/>
              <p:nvPr/>
            </p:nvGrpSpPr>
            <p:grpSpPr>
              <a:xfrm>
                <a:off x="2016720" y="4186080"/>
                <a:ext cx="1241280" cy="402291"/>
                <a:chOff x="2016720" y="4186080"/>
                <a:chExt cx="1241280" cy="402291"/>
              </a:xfrm>
            </p:grpSpPr>
            <p:sp>
              <p:nvSpPr>
                <p:cNvPr id="30" name="CustomShape 14">
                  <a:extLst>
                    <a:ext uri="{FF2B5EF4-FFF2-40B4-BE49-F238E27FC236}">
                      <a16:creationId xmlns:a16="http://schemas.microsoft.com/office/drawing/2014/main" id="{0026A72E-F277-3A48-A523-49926447E6CE}"/>
                    </a:ext>
                  </a:extLst>
                </p:cNvPr>
                <p:cNvSpPr/>
                <p:nvPr/>
              </p:nvSpPr>
              <p:spPr>
                <a:xfrm>
                  <a:off x="2016720" y="4186080"/>
                  <a:ext cx="1241280" cy="37476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3450" h="1043">
                      <a:moveTo>
                        <a:pt x="4" y="0"/>
                      </a:moveTo>
                      <a:lnTo>
                        <a:pt x="4" y="0"/>
                      </a:lnTo>
                      <a:cubicBezTo>
                        <a:pt x="4" y="0"/>
                        <a:pt x="3" y="0"/>
                        <a:pt x="2" y="1"/>
                      </a:cubicBezTo>
                      <a:lnTo>
                        <a:pt x="1" y="2"/>
                      </a:lnTo>
                      <a:cubicBezTo>
                        <a:pt x="0" y="3"/>
                        <a:pt x="0" y="4"/>
                        <a:pt x="0" y="4"/>
                      </a:cubicBezTo>
                      <a:lnTo>
                        <a:pt x="0" y="1037"/>
                      </a:lnTo>
                      <a:lnTo>
                        <a:pt x="0" y="1038"/>
                      </a:lnTo>
                      <a:cubicBezTo>
                        <a:pt x="0" y="1038"/>
                        <a:pt x="0" y="1039"/>
                        <a:pt x="1" y="1040"/>
                      </a:cubicBezTo>
                      <a:lnTo>
                        <a:pt x="2" y="1041"/>
                      </a:lnTo>
                      <a:cubicBezTo>
                        <a:pt x="3" y="1042"/>
                        <a:pt x="4" y="1042"/>
                        <a:pt x="4" y="1042"/>
                      </a:cubicBezTo>
                      <a:lnTo>
                        <a:pt x="3444" y="1042"/>
                      </a:lnTo>
                      <a:lnTo>
                        <a:pt x="3445" y="1042"/>
                      </a:lnTo>
                      <a:cubicBezTo>
                        <a:pt x="3445" y="1042"/>
                        <a:pt x="3446" y="1042"/>
                        <a:pt x="3447" y="1041"/>
                      </a:cubicBezTo>
                      <a:lnTo>
                        <a:pt x="3448" y="1040"/>
                      </a:lnTo>
                      <a:cubicBezTo>
                        <a:pt x="3449" y="1039"/>
                        <a:pt x="3449" y="1038"/>
                        <a:pt x="3449" y="1038"/>
                      </a:cubicBezTo>
                      <a:lnTo>
                        <a:pt x="3449" y="4"/>
                      </a:lnTo>
                      <a:lnTo>
                        <a:pt x="3449" y="4"/>
                      </a:lnTo>
                      <a:lnTo>
                        <a:pt x="3449" y="4"/>
                      </a:lnTo>
                      <a:cubicBezTo>
                        <a:pt x="3449" y="4"/>
                        <a:pt x="3449" y="3"/>
                        <a:pt x="3448" y="2"/>
                      </a:cubicBezTo>
                      <a:lnTo>
                        <a:pt x="3447" y="1"/>
                      </a:lnTo>
                      <a:cubicBezTo>
                        <a:pt x="3446" y="0"/>
                        <a:pt x="3445" y="0"/>
                        <a:pt x="3445" y="0"/>
                      </a:cubicBezTo>
                      <a:lnTo>
                        <a:pt x="4" y="0"/>
                      </a:ln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" name="CustomShape 15">
                  <a:extLst>
                    <a:ext uri="{FF2B5EF4-FFF2-40B4-BE49-F238E27FC236}">
                      <a16:creationId xmlns:a16="http://schemas.microsoft.com/office/drawing/2014/main" id="{E906C300-355D-3B44-A915-FA344B225841}"/>
                    </a:ext>
                  </a:extLst>
                </p:cNvPr>
                <p:cNvSpPr/>
                <p:nvPr/>
              </p:nvSpPr>
              <p:spPr>
                <a:xfrm>
                  <a:off x="2016720" y="4186080"/>
                  <a:ext cx="1241280" cy="402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GB" sz="2000" b="0" strike="noStrike" spc="-1" dirty="0">
                      <a:latin typeface="Arial"/>
                    </a:rPr>
                    <a:t>Name</a:t>
                  </a:r>
                  <a:endParaRPr lang="es-ES" sz="2000" b="0" strike="noStrike" spc="-1" dirty="0">
                    <a:latin typeface="Arial"/>
                  </a:endParaRPr>
                </a:p>
              </p:txBody>
            </p:sp>
          </p:grpSp>
          <p:grpSp>
            <p:nvGrpSpPr>
              <p:cNvPr id="24" name="Group 16">
                <a:extLst>
                  <a:ext uri="{FF2B5EF4-FFF2-40B4-BE49-F238E27FC236}">
                    <a16:creationId xmlns:a16="http://schemas.microsoft.com/office/drawing/2014/main" id="{447A8429-1BB9-2B40-A0D9-AAB7139B776E}"/>
                  </a:ext>
                </a:extLst>
              </p:cNvPr>
              <p:cNvGrpSpPr/>
              <p:nvPr/>
            </p:nvGrpSpPr>
            <p:grpSpPr>
              <a:xfrm>
                <a:off x="2016720" y="4562640"/>
                <a:ext cx="1241280" cy="402291"/>
                <a:chOff x="2016720" y="4562640"/>
                <a:chExt cx="1241280" cy="402291"/>
              </a:xfrm>
            </p:grpSpPr>
            <p:sp>
              <p:nvSpPr>
                <p:cNvPr id="28" name="CustomShape 17">
                  <a:extLst>
                    <a:ext uri="{FF2B5EF4-FFF2-40B4-BE49-F238E27FC236}">
                      <a16:creationId xmlns:a16="http://schemas.microsoft.com/office/drawing/2014/main" id="{F7F4C3A3-CBD7-4F46-9D60-6E246DE0682D}"/>
                    </a:ext>
                  </a:extLst>
                </p:cNvPr>
                <p:cNvSpPr/>
                <p:nvPr/>
              </p:nvSpPr>
              <p:spPr>
                <a:xfrm>
                  <a:off x="2016720" y="4562640"/>
                  <a:ext cx="1241280" cy="374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3450" h="1042">
                      <a:moveTo>
                        <a:pt x="4" y="0"/>
                      </a:moveTo>
                      <a:lnTo>
                        <a:pt x="4" y="0"/>
                      </a:lnTo>
                      <a:cubicBezTo>
                        <a:pt x="4" y="0"/>
                        <a:pt x="3" y="0"/>
                        <a:pt x="2" y="1"/>
                      </a:cubicBezTo>
                      <a:lnTo>
                        <a:pt x="1" y="2"/>
                      </a:lnTo>
                      <a:cubicBezTo>
                        <a:pt x="0" y="3"/>
                        <a:pt x="0" y="4"/>
                        <a:pt x="0" y="4"/>
                      </a:cubicBezTo>
                      <a:lnTo>
                        <a:pt x="0" y="1036"/>
                      </a:lnTo>
                      <a:lnTo>
                        <a:pt x="0" y="1037"/>
                      </a:lnTo>
                      <a:cubicBezTo>
                        <a:pt x="0" y="1037"/>
                        <a:pt x="0" y="1038"/>
                        <a:pt x="1" y="1039"/>
                      </a:cubicBezTo>
                      <a:lnTo>
                        <a:pt x="2" y="1040"/>
                      </a:lnTo>
                      <a:cubicBezTo>
                        <a:pt x="3" y="1041"/>
                        <a:pt x="4" y="1041"/>
                        <a:pt x="4" y="1041"/>
                      </a:cubicBezTo>
                      <a:lnTo>
                        <a:pt x="3444" y="1041"/>
                      </a:lnTo>
                      <a:lnTo>
                        <a:pt x="3445" y="1041"/>
                      </a:lnTo>
                      <a:cubicBezTo>
                        <a:pt x="3445" y="1041"/>
                        <a:pt x="3446" y="1041"/>
                        <a:pt x="3447" y="1040"/>
                      </a:cubicBezTo>
                      <a:lnTo>
                        <a:pt x="3448" y="1039"/>
                      </a:lnTo>
                      <a:cubicBezTo>
                        <a:pt x="3449" y="1038"/>
                        <a:pt x="3449" y="1037"/>
                        <a:pt x="3449" y="1037"/>
                      </a:cubicBezTo>
                      <a:lnTo>
                        <a:pt x="3449" y="4"/>
                      </a:lnTo>
                      <a:lnTo>
                        <a:pt x="3449" y="4"/>
                      </a:lnTo>
                      <a:lnTo>
                        <a:pt x="3449" y="4"/>
                      </a:lnTo>
                      <a:cubicBezTo>
                        <a:pt x="3449" y="4"/>
                        <a:pt x="3449" y="3"/>
                        <a:pt x="3448" y="2"/>
                      </a:cubicBezTo>
                      <a:lnTo>
                        <a:pt x="3447" y="1"/>
                      </a:lnTo>
                      <a:cubicBezTo>
                        <a:pt x="3446" y="0"/>
                        <a:pt x="3445" y="0"/>
                        <a:pt x="3445" y="0"/>
                      </a:cubicBezTo>
                      <a:lnTo>
                        <a:pt x="4" y="0"/>
                      </a:ln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" name="CustomShape 18">
                  <a:extLst>
                    <a:ext uri="{FF2B5EF4-FFF2-40B4-BE49-F238E27FC236}">
                      <a16:creationId xmlns:a16="http://schemas.microsoft.com/office/drawing/2014/main" id="{16FEABBE-6ADA-7242-BDA2-EC7881394E53}"/>
                    </a:ext>
                  </a:extLst>
                </p:cNvPr>
                <p:cNvSpPr/>
                <p:nvPr/>
              </p:nvSpPr>
              <p:spPr>
                <a:xfrm>
                  <a:off x="2016720" y="4562640"/>
                  <a:ext cx="1241280" cy="402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GB" sz="2000" b="0" strike="noStrike" spc="-1">
                      <a:latin typeface="Arial"/>
                    </a:rPr>
                    <a:t>Salary</a:t>
                  </a:r>
                  <a:endParaRPr lang="es-ES" sz="2000" b="0" strike="noStrike" spc="-1">
                    <a:latin typeface="Arial"/>
                  </a:endParaRPr>
                </a:p>
              </p:txBody>
            </p:sp>
          </p:grpSp>
          <p:grpSp>
            <p:nvGrpSpPr>
              <p:cNvPr id="25" name="Group 19">
                <a:extLst>
                  <a:ext uri="{FF2B5EF4-FFF2-40B4-BE49-F238E27FC236}">
                    <a16:creationId xmlns:a16="http://schemas.microsoft.com/office/drawing/2014/main" id="{78164170-F5AD-C84E-A9D7-C2FDBBB7D965}"/>
                  </a:ext>
                </a:extLst>
              </p:cNvPr>
              <p:cNvGrpSpPr/>
              <p:nvPr/>
            </p:nvGrpSpPr>
            <p:grpSpPr>
              <a:xfrm>
                <a:off x="2016720" y="4938840"/>
                <a:ext cx="1241280" cy="402291"/>
                <a:chOff x="2016720" y="4938840"/>
                <a:chExt cx="1241280" cy="402291"/>
              </a:xfrm>
            </p:grpSpPr>
            <p:sp>
              <p:nvSpPr>
                <p:cNvPr id="26" name="CustomShape 20">
                  <a:extLst>
                    <a:ext uri="{FF2B5EF4-FFF2-40B4-BE49-F238E27FC236}">
                      <a16:creationId xmlns:a16="http://schemas.microsoft.com/office/drawing/2014/main" id="{27E2A916-CB49-E947-B76B-14DC41D04D6E}"/>
                    </a:ext>
                  </a:extLst>
                </p:cNvPr>
                <p:cNvSpPr/>
                <p:nvPr/>
              </p:nvSpPr>
              <p:spPr>
                <a:xfrm>
                  <a:off x="2016720" y="4938840"/>
                  <a:ext cx="1241280" cy="374400"/>
                </a:xfrm>
                <a:custGeom>
                  <a:avLst/>
                  <a:gdLst/>
                  <a:ahLst/>
                  <a:cxnLst/>
                  <a:rect l="0" t="0" r="r" b="b"/>
                  <a:pathLst>
                    <a:path w="3450" h="1042">
                      <a:moveTo>
                        <a:pt x="4" y="0"/>
                      </a:moveTo>
                      <a:lnTo>
                        <a:pt x="4" y="0"/>
                      </a:lnTo>
                      <a:cubicBezTo>
                        <a:pt x="4" y="0"/>
                        <a:pt x="3" y="0"/>
                        <a:pt x="2" y="1"/>
                      </a:cubicBezTo>
                      <a:lnTo>
                        <a:pt x="1" y="2"/>
                      </a:lnTo>
                      <a:cubicBezTo>
                        <a:pt x="0" y="3"/>
                        <a:pt x="0" y="4"/>
                        <a:pt x="0" y="4"/>
                      </a:cubicBezTo>
                      <a:lnTo>
                        <a:pt x="0" y="1036"/>
                      </a:lnTo>
                      <a:lnTo>
                        <a:pt x="0" y="1037"/>
                      </a:lnTo>
                      <a:cubicBezTo>
                        <a:pt x="0" y="1037"/>
                        <a:pt x="0" y="1038"/>
                        <a:pt x="1" y="1039"/>
                      </a:cubicBezTo>
                      <a:lnTo>
                        <a:pt x="2" y="1040"/>
                      </a:lnTo>
                      <a:cubicBezTo>
                        <a:pt x="3" y="1041"/>
                        <a:pt x="4" y="1041"/>
                        <a:pt x="4" y="1041"/>
                      </a:cubicBezTo>
                      <a:lnTo>
                        <a:pt x="3444" y="1041"/>
                      </a:lnTo>
                      <a:lnTo>
                        <a:pt x="3445" y="1041"/>
                      </a:lnTo>
                      <a:cubicBezTo>
                        <a:pt x="3445" y="1041"/>
                        <a:pt x="3446" y="1041"/>
                        <a:pt x="3447" y="1040"/>
                      </a:cubicBezTo>
                      <a:lnTo>
                        <a:pt x="3448" y="1039"/>
                      </a:lnTo>
                      <a:cubicBezTo>
                        <a:pt x="3449" y="1038"/>
                        <a:pt x="3449" y="1037"/>
                        <a:pt x="3449" y="1037"/>
                      </a:cubicBezTo>
                      <a:lnTo>
                        <a:pt x="3449" y="4"/>
                      </a:lnTo>
                      <a:lnTo>
                        <a:pt x="3449" y="4"/>
                      </a:lnTo>
                      <a:lnTo>
                        <a:pt x="3449" y="4"/>
                      </a:lnTo>
                      <a:cubicBezTo>
                        <a:pt x="3449" y="4"/>
                        <a:pt x="3449" y="3"/>
                        <a:pt x="3448" y="2"/>
                      </a:cubicBezTo>
                      <a:lnTo>
                        <a:pt x="3447" y="1"/>
                      </a:lnTo>
                      <a:cubicBezTo>
                        <a:pt x="3446" y="0"/>
                        <a:pt x="3445" y="0"/>
                        <a:pt x="3445" y="0"/>
                      </a:cubicBezTo>
                      <a:lnTo>
                        <a:pt x="4" y="0"/>
                      </a:lnTo>
                    </a:path>
                  </a:pathLst>
                </a:custGeom>
                <a:noFill/>
                <a:ln w="9360">
                  <a:solidFill>
                    <a:srgbClr val="000000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7" name="CustomShape 21">
                  <a:extLst>
                    <a:ext uri="{FF2B5EF4-FFF2-40B4-BE49-F238E27FC236}">
                      <a16:creationId xmlns:a16="http://schemas.microsoft.com/office/drawing/2014/main" id="{C3190DD4-6B29-D44F-9807-39005217173D}"/>
                    </a:ext>
                  </a:extLst>
                </p:cNvPr>
                <p:cNvSpPr/>
                <p:nvPr/>
              </p:nvSpPr>
              <p:spPr>
                <a:xfrm>
                  <a:off x="2016720" y="4938840"/>
                  <a:ext cx="1241280" cy="402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21600"/>
                      </a:ln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6800" rIns="90000" bIns="4680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GB" sz="2000" b="0" strike="noStrike" spc="-1">
                      <a:latin typeface="Arial"/>
                    </a:rPr>
                    <a:t>hireDay</a:t>
                  </a:r>
                  <a:endParaRPr lang="es-ES" sz="2000" b="0" strike="noStrike" spc="-1">
                    <a:latin typeface="Arial"/>
                  </a:endParaRPr>
                </a:p>
              </p:txBody>
            </p:sp>
          </p:grpSp>
        </p:grpSp>
        <p:sp>
          <p:nvSpPr>
            <p:cNvPr id="34" name="CustomShape 24">
              <a:extLst>
                <a:ext uri="{FF2B5EF4-FFF2-40B4-BE49-F238E27FC236}">
                  <a16:creationId xmlns:a16="http://schemas.microsoft.com/office/drawing/2014/main" id="{EC30F1CA-73AD-8441-A4C3-1E8EB8786E82}"/>
                </a:ext>
              </a:extLst>
            </p:cNvPr>
            <p:cNvSpPr/>
            <p:nvPr/>
          </p:nvSpPr>
          <p:spPr>
            <a:xfrm>
              <a:off x="2712400" y="3771901"/>
              <a:ext cx="1491732" cy="402291"/>
            </a:xfrm>
            <a:custGeom>
              <a:avLst/>
              <a:gdLst/>
              <a:ahLst/>
              <a:cxnLst/>
              <a:rect l="0" t="0" r="r" b="b"/>
              <a:pathLst>
                <a:path w="3613" h="972">
                  <a:moveTo>
                    <a:pt x="3" y="0"/>
                  </a:moveTo>
                  <a:lnTo>
                    <a:pt x="4" y="0"/>
                  </a:lnTo>
                  <a:cubicBezTo>
                    <a:pt x="3" y="0"/>
                    <a:pt x="3" y="0"/>
                    <a:pt x="2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0" y="3"/>
                    <a:pt x="0" y="3"/>
                    <a:pt x="0" y="4"/>
                  </a:cubicBezTo>
                  <a:lnTo>
                    <a:pt x="0" y="967"/>
                  </a:lnTo>
                  <a:lnTo>
                    <a:pt x="0" y="967"/>
                  </a:lnTo>
                  <a:cubicBezTo>
                    <a:pt x="0" y="968"/>
                    <a:pt x="0" y="968"/>
                    <a:pt x="1" y="969"/>
                  </a:cubicBezTo>
                  <a:cubicBezTo>
                    <a:pt x="1" y="970"/>
                    <a:pt x="1" y="970"/>
                    <a:pt x="2" y="970"/>
                  </a:cubicBezTo>
                  <a:cubicBezTo>
                    <a:pt x="3" y="971"/>
                    <a:pt x="3" y="971"/>
                    <a:pt x="4" y="971"/>
                  </a:cubicBezTo>
                  <a:lnTo>
                    <a:pt x="3608" y="971"/>
                  </a:lnTo>
                  <a:lnTo>
                    <a:pt x="3608" y="971"/>
                  </a:lnTo>
                  <a:cubicBezTo>
                    <a:pt x="3609" y="971"/>
                    <a:pt x="3609" y="971"/>
                    <a:pt x="3610" y="970"/>
                  </a:cubicBezTo>
                  <a:cubicBezTo>
                    <a:pt x="3611" y="970"/>
                    <a:pt x="3611" y="970"/>
                    <a:pt x="3611" y="969"/>
                  </a:cubicBezTo>
                  <a:cubicBezTo>
                    <a:pt x="3612" y="968"/>
                    <a:pt x="3612" y="968"/>
                    <a:pt x="3612" y="967"/>
                  </a:cubicBezTo>
                  <a:lnTo>
                    <a:pt x="3611" y="3"/>
                  </a:lnTo>
                  <a:lnTo>
                    <a:pt x="3612" y="4"/>
                  </a:lnTo>
                  <a:lnTo>
                    <a:pt x="3612" y="4"/>
                  </a:lnTo>
                  <a:cubicBezTo>
                    <a:pt x="3612" y="3"/>
                    <a:pt x="3612" y="3"/>
                    <a:pt x="3611" y="2"/>
                  </a:cubicBezTo>
                  <a:cubicBezTo>
                    <a:pt x="3611" y="1"/>
                    <a:pt x="3611" y="1"/>
                    <a:pt x="3610" y="1"/>
                  </a:cubicBezTo>
                  <a:cubicBezTo>
                    <a:pt x="3609" y="0"/>
                    <a:pt x="3609" y="0"/>
                    <a:pt x="3608" y="0"/>
                  </a:cubicBezTo>
                  <a:lnTo>
                    <a:pt x="3" y="0"/>
                  </a:lnTo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 b="0" strike="noStrike" spc="-1" dirty="0">
                  <a:latin typeface="Arial"/>
                </a:rPr>
                <a:t>Employee()</a:t>
              </a:r>
              <a:endParaRPr lang="es-ES" sz="2000" b="0" strike="noStrike" spc="-1" dirty="0">
                <a:latin typeface="Arial"/>
              </a:endParaRPr>
            </a:p>
          </p:txBody>
        </p:sp>
        <p:sp>
          <p:nvSpPr>
            <p:cNvPr id="38" name="Rectangular Callout 37">
              <a:extLst>
                <a:ext uri="{FF2B5EF4-FFF2-40B4-BE49-F238E27FC236}">
                  <a16:creationId xmlns:a16="http://schemas.microsoft.com/office/drawing/2014/main" id="{8C051072-96B2-E448-877D-2501DDA07980}"/>
                </a:ext>
              </a:extLst>
            </p:cNvPr>
            <p:cNvSpPr/>
            <p:nvPr/>
          </p:nvSpPr>
          <p:spPr>
            <a:xfrm>
              <a:off x="681870" y="5259422"/>
              <a:ext cx="1588850" cy="1015219"/>
            </a:xfrm>
            <a:prstGeom prst="wedgeRectCallout">
              <a:avLst>
                <a:gd name="adj1" fmla="val 28725"/>
                <a:gd name="adj2" fmla="val -103878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tx1"/>
                  </a:solidFill>
                </a:rPr>
                <a:t>Referencia, identificador, o nombre</a:t>
              </a:r>
            </a:p>
          </p:txBody>
        </p:sp>
        <p:sp>
          <p:nvSpPr>
            <p:cNvPr id="76" name="Rectangular Callout 75">
              <a:extLst>
                <a:ext uri="{FF2B5EF4-FFF2-40B4-BE49-F238E27FC236}">
                  <a16:creationId xmlns:a16="http://schemas.microsoft.com/office/drawing/2014/main" id="{0F142281-4885-994D-B93C-9FF495F546BC}"/>
                </a:ext>
              </a:extLst>
            </p:cNvPr>
            <p:cNvSpPr/>
            <p:nvPr/>
          </p:nvSpPr>
          <p:spPr>
            <a:xfrm>
              <a:off x="3294325" y="5791165"/>
              <a:ext cx="1017567" cy="389326"/>
            </a:xfrm>
            <a:prstGeom prst="wedgeRectCallout">
              <a:avLst>
                <a:gd name="adj1" fmla="val -33679"/>
                <a:gd name="adj2" fmla="val -146285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_tradnl" dirty="0">
                  <a:solidFill>
                    <a:schemeClr val="tx1"/>
                  </a:solidFill>
                </a:rPr>
                <a:t>Objeto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89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5996-61FA-9049-BFF6-8A9A1BCD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Ligado Dinámico (muy importante)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956F-AB29-5349-9DAF-40884701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144675"/>
            <a:ext cx="11042373" cy="2578030"/>
          </a:xfrm>
        </p:spPr>
        <p:txBody>
          <a:bodyPr>
            <a:normAutofit/>
          </a:bodyPr>
          <a:lstStyle/>
          <a:p>
            <a:r>
              <a:rPr lang="es-ES" dirty="0"/>
              <a:t>Es importante entender qué método es ejecutado al manipular un nombre que se puede referir a instancias de clases derivadas.</a:t>
            </a:r>
          </a:p>
          <a:p>
            <a:r>
              <a:rPr lang="es-ES" dirty="0"/>
              <a:t>Al momento de la compilación el compilador intenta resolver el método que corresponda según su nombre y parámetros.  Si la superclase y la clase base tienen definido el mismo método ¿Qué implementación se invoca?.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C8C0B-08BB-EF42-8E2C-D8B7BB1A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5E343-99FB-9B4F-BF5A-B286922B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799CEB-1C25-C541-8282-3F0054F59277}"/>
              </a:ext>
            </a:extLst>
          </p:cNvPr>
          <p:cNvSpPr txBox="1">
            <a:spLocks/>
          </p:cNvSpPr>
          <p:nvPr/>
        </p:nvSpPr>
        <p:spPr bwMode="auto">
          <a:xfrm>
            <a:off x="523462" y="3635410"/>
            <a:ext cx="11042373" cy="272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552600" indent="-552600" algn="l" rtl="0" fontAlgn="base">
              <a:spcBef>
                <a:spcPts val="400"/>
              </a:spcBef>
              <a:spcAft>
                <a:spcPct val="0"/>
              </a:spcAft>
              <a:buClr>
                <a:srgbClr val="0000CC"/>
              </a:buClr>
              <a:buFont typeface="Wingdings" pitchFamily="2" charset="2"/>
              <a:buChar char="q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56100" indent="-342900" algn="l" rtl="0" fontAlgn="base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00CC"/>
              </a:buClr>
              <a:buSzPct val="13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fontAlgn="base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q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CC"/>
              </a:buClr>
              <a:buSzPct val="80000"/>
              <a:buFont typeface="Wingdings" pitchFamily="2" charset="2"/>
              <a:buChar char="q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s-ES" dirty="0">
                <a:solidFill>
                  <a:srgbClr val="FF0000"/>
                </a:solidFill>
              </a:rPr>
              <a:t>Se invocará el método definido en la clase del objeto y no el método de la clase de la referencia.  A esto se le llama ligado dinámico.</a:t>
            </a:r>
          </a:p>
          <a:p>
            <a:pPr eaLnBrk="1" hangingPunct="1"/>
            <a:r>
              <a:rPr lang="es-ES" dirty="0"/>
              <a:t>Por ello, si una clase derivada redefine el mismo método, éste será invocado para sus instancias.</a:t>
            </a:r>
          </a:p>
          <a:p>
            <a:pPr eaLnBrk="1" hangingPunct="1"/>
            <a:r>
              <a:rPr lang="es-ES" dirty="0">
                <a:solidFill>
                  <a:srgbClr val="FF0000"/>
                </a:solidFill>
              </a:rPr>
              <a:t>¿Cuándo no se usa ligado dinámico? Cuando el método en la clase de la referencia es privado, </a:t>
            </a:r>
            <a:r>
              <a:rPr lang="es-ES" dirty="0" err="1">
                <a:solidFill>
                  <a:srgbClr val="FF0000"/>
                </a:solidFill>
              </a:rPr>
              <a:t>static</a:t>
            </a:r>
            <a:r>
              <a:rPr lang="es-ES" dirty="0">
                <a:solidFill>
                  <a:srgbClr val="FF0000"/>
                </a:solidFill>
              </a:rPr>
              <a:t>, o final.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742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0A62-9A38-6F45-998C-4ED0232D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pc="-1" dirty="0">
                <a:solidFill>
                  <a:srgbClr val="000080"/>
                </a:solidFill>
                <a:latin typeface="Arial"/>
              </a:rPr>
              <a:t>Ligado Dinámico (ilustrado)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DBD6-06EB-3949-8F15-82228A26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99148-ECDE-F44E-A552-EE130E69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A8B298-836D-BF4F-8BF0-A4B0B62BAAF1}" type="slidenum">
              <a:rPr lang="es-ES_tradnl" smtClean="0"/>
              <a:pPr>
                <a:defRPr/>
              </a:pPr>
              <a:t>14</a:t>
            </a:fld>
            <a:endParaRPr lang="es-ES_tradnl"/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D766C92C-AA61-2049-BF47-0E01808513A9}"/>
              </a:ext>
            </a:extLst>
          </p:cNvPr>
          <p:cNvSpPr txBox="1"/>
          <p:nvPr/>
        </p:nvSpPr>
        <p:spPr>
          <a:xfrm>
            <a:off x="2512800" y="1600200"/>
            <a:ext cx="457200" cy="58320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txBody>
          <a:bodyPr lIns="99360" tIns="54360" rIns="99360" bIns="54360">
            <a:noAutofit/>
          </a:bodyPr>
          <a:lstStyle/>
          <a:p>
            <a:r>
              <a:rPr lang="es-ES" sz="2600" b="0" strike="noStrike" spc="-1">
                <a:latin typeface="Arial"/>
              </a:rPr>
              <a:t>e</a:t>
            </a:r>
          </a:p>
        </p:txBody>
      </p:sp>
      <p:cxnSp>
        <p:nvCxnSpPr>
          <p:cNvPr id="7" name="Line 3">
            <a:extLst>
              <a:ext uri="{FF2B5EF4-FFF2-40B4-BE49-F238E27FC236}">
                <a16:creationId xmlns:a16="http://schemas.microsoft.com/office/drawing/2014/main" id="{5BFF3562-629D-614A-8883-EA964D2996B4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2970000" y="1891800"/>
            <a:ext cx="3797822" cy="2444"/>
          </a:xfrm>
          <a:prstGeom prst="straightConnector1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8" name="CustomShape 4">
            <a:extLst>
              <a:ext uri="{FF2B5EF4-FFF2-40B4-BE49-F238E27FC236}">
                <a16:creationId xmlns:a16="http://schemas.microsoft.com/office/drawing/2014/main" id="{8C0D3D2D-87BF-874E-BDA9-3430A50C82AE}"/>
              </a:ext>
            </a:extLst>
          </p:cNvPr>
          <p:cNvSpPr/>
          <p:nvPr/>
        </p:nvSpPr>
        <p:spPr>
          <a:xfrm>
            <a:off x="6767822" y="1094144"/>
            <a:ext cx="2286000" cy="1600200"/>
          </a:xfrm>
          <a:prstGeom prst="ellipse">
            <a:avLst/>
          </a:prstGeom>
          <a:solidFill>
            <a:srgbClr val="99CCFF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s-ES" sz="2800" b="0" strike="noStrike" spc="-1">
                <a:latin typeface="Arial"/>
              </a:rPr>
              <a:t>Instancia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D1FC4D29-9478-E645-8752-4F6D6EE414BC}"/>
              </a:ext>
            </a:extLst>
          </p:cNvPr>
          <p:cNvSpPr/>
          <p:nvPr/>
        </p:nvSpPr>
        <p:spPr>
          <a:xfrm>
            <a:off x="347730" y="3002750"/>
            <a:ext cx="4302011" cy="2768600"/>
          </a:xfrm>
          <a:prstGeom prst="wedgeRoundRectCallout">
            <a:avLst>
              <a:gd name="adj1" fmla="val -668"/>
              <a:gd name="adj2" fmla="val -7798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métodos a invocar con esta referencia deben estar en la clase de su definición.</a:t>
            </a:r>
          </a:p>
          <a:p>
            <a:pPr algn="ctr"/>
            <a:r>
              <a:rPr lang="es-ES" sz="2400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 </a:t>
            </a:r>
            <a:r>
              <a:rPr lang="es-ES" sz="2400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verifica al compilar.</a:t>
            </a:r>
          </a:p>
          <a:p>
            <a:pPr algn="ctr"/>
            <a:r>
              <a:rPr lang="es-ES" sz="2400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Ej. </a:t>
            </a:r>
            <a:r>
              <a:rPr lang="es-ES" sz="2400" spc="-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r>
              <a:rPr lang="es-ES" sz="2400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e;</a:t>
            </a:r>
          </a:p>
          <a:p>
            <a:pPr algn="ctr"/>
            <a:r>
              <a:rPr lang="es-ES" sz="2400" spc="-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e.getSalary</a:t>
            </a:r>
            <a:r>
              <a:rPr lang="es-ES" sz="2400" spc="-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s-ES" sz="2400" spc="-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48C2B6C8-5ED5-8F4A-B8EE-82FEF5987137}"/>
              </a:ext>
            </a:extLst>
          </p:cNvPr>
          <p:cNvSpPr/>
          <p:nvPr/>
        </p:nvSpPr>
        <p:spPr>
          <a:xfrm>
            <a:off x="6096001" y="3178075"/>
            <a:ext cx="5748272" cy="2768600"/>
          </a:xfrm>
          <a:prstGeom prst="wedgeRoundRectCallout">
            <a:avLst>
              <a:gd name="adj1" fmla="val -18364"/>
              <a:gd name="adj2" fmla="val -6450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spc="-1" dirty="0">
                <a:solidFill>
                  <a:schemeClr val="tx1"/>
                </a:solidFill>
                <a:latin typeface="Arial"/>
              </a:rPr>
              <a:t>Las implementaciones a ejecutar son tomadas de la clase del objeto.</a:t>
            </a:r>
            <a:br>
              <a:rPr lang="es-ES" sz="2400" dirty="0">
                <a:solidFill>
                  <a:schemeClr val="tx1"/>
                </a:solidFill>
              </a:rPr>
            </a:br>
            <a:r>
              <a:rPr lang="es-ES" sz="2400" spc="-1" dirty="0">
                <a:solidFill>
                  <a:schemeClr val="tx1"/>
                </a:solidFill>
                <a:latin typeface="Arial"/>
              </a:rPr>
              <a:t>Se </a:t>
            </a:r>
            <a:r>
              <a:rPr lang="es-ES" sz="2400" spc="-1" dirty="0">
                <a:solidFill>
                  <a:srgbClr val="FF0000"/>
                </a:solidFill>
                <a:latin typeface="Arial"/>
              </a:rPr>
              <a:t>determina durante la ejecución</a:t>
            </a:r>
            <a:r>
              <a:rPr lang="es-ES" sz="2400" spc="-1" dirty="0">
                <a:solidFill>
                  <a:schemeClr val="tx1"/>
                </a:solidFill>
                <a:latin typeface="Arial"/>
              </a:rPr>
              <a:t>. </a:t>
            </a:r>
          </a:p>
          <a:p>
            <a:pPr algn="ctr"/>
            <a:r>
              <a:rPr lang="es-ES" sz="2400" spc="-1" dirty="0">
                <a:solidFill>
                  <a:schemeClr val="tx1"/>
                </a:solidFill>
                <a:latin typeface="Arial"/>
              </a:rPr>
              <a:t>Ej. Si instancia es Empleado,</a:t>
            </a:r>
          </a:p>
          <a:p>
            <a:pPr algn="ctr"/>
            <a:r>
              <a:rPr lang="es-ES" sz="2400" spc="-1" dirty="0" err="1">
                <a:solidFill>
                  <a:schemeClr val="tx1"/>
                </a:solidFill>
                <a:latin typeface="Arial"/>
              </a:rPr>
              <a:t>e.getSalary</a:t>
            </a:r>
            <a:r>
              <a:rPr lang="es-ES" sz="2400" spc="-1" dirty="0">
                <a:solidFill>
                  <a:schemeClr val="tx1"/>
                </a:solidFill>
                <a:latin typeface="Arial"/>
              </a:rPr>
              <a:t>() // salario de empleado.</a:t>
            </a:r>
          </a:p>
          <a:p>
            <a:pPr algn="ctr"/>
            <a:r>
              <a:rPr lang="es-ES" sz="2400" spc="-1" dirty="0">
                <a:solidFill>
                  <a:schemeClr val="tx1"/>
                </a:solidFill>
                <a:latin typeface="Arial"/>
              </a:rPr>
              <a:t>Si instancia es Manager,</a:t>
            </a:r>
          </a:p>
          <a:p>
            <a:pPr algn="ctr"/>
            <a:r>
              <a:rPr lang="es-ES" sz="2400" spc="-1" dirty="0" err="1">
                <a:solidFill>
                  <a:schemeClr val="tx1"/>
                </a:solidFill>
                <a:latin typeface="Arial"/>
              </a:rPr>
              <a:t>e.getSalary</a:t>
            </a:r>
            <a:r>
              <a:rPr lang="es-ES" sz="2400" spc="-1" dirty="0">
                <a:solidFill>
                  <a:schemeClr val="tx1"/>
                </a:solidFill>
                <a:latin typeface="Arial"/>
              </a:rPr>
              <a:t>() salario de manager</a:t>
            </a:r>
          </a:p>
        </p:txBody>
      </p:sp>
    </p:spTree>
    <p:extLst>
      <p:ext uri="{BB962C8B-B14F-4D97-AF65-F5344CB8AC3E}">
        <p14:creationId xmlns:p14="http://schemas.microsoft.com/office/powerpoint/2010/main" val="304123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E99C-42B0-544B-BD7F-B74962E2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97DD-C0E1-BA44-A11E-27BFC78A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idea básica es poder crear clases basadas en clases ya existentes.</a:t>
            </a:r>
          </a:p>
          <a:p>
            <a:r>
              <a:rPr lang="es-ES" dirty="0"/>
              <a:t>Cuando heredamos de una clase existente, estamos reutilizando código (métodos y atributos de la clase base).</a:t>
            </a:r>
          </a:p>
          <a:p>
            <a:r>
              <a:rPr lang="es-ES" dirty="0"/>
              <a:t>Agregar métodos y atributos para adaptar la clase heredada a las particularidades de la nueva categoría de objetos.</a:t>
            </a:r>
          </a:p>
          <a:p>
            <a:r>
              <a:rPr lang="es-ES" dirty="0"/>
              <a:t>Java también permite consultar por la estructura de una clase (cuáles son sus métodos y atributos). A esto se le llama reflexión. ¿Sabrán los animales que son animales?</a:t>
            </a:r>
          </a:p>
          <a:p>
            <a:r>
              <a:rPr lang="es-ES" dirty="0"/>
              <a:t>En Java se puede consultar por la naturaleza de cada objeto … -Esto está fuera del alcance de este curso.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07F81-1A6D-B44A-ABDA-7EB4C382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7DA45-21AB-1645-9DBA-B7245050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0727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38E5CC-C3CA-A545-9E69-95CC9A53F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Estudiante es una Persona </a:t>
            </a:r>
            <a:endParaRPr lang="es-ES_tradn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81DE0E-85E9-0549-B1F9-0E5697996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13" y="1116114"/>
            <a:ext cx="11042373" cy="955645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Un(a) Estudiante es una Persona que se distingue por asistir a un lugar de estudio.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A9444-236D-5F4F-AAAF-A87EBED3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BCA34-3510-DE46-911A-02BE6554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3</a:t>
            </a:fld>
            <a:endParaRPr lang="es-ES_tradnl"/>
          </a:p>
        </p:txBody>
      </p:sp>
      <p:sp>
        <p:nvSpPr>
          <p:cNvPr id="13" name="TextShape 3">
            <a:extLst>
              <a:ext uri="{FF2B5EF4-FFF2-40B4-BE49-F238E27FC236}">
                <a16:creationId xmlns:a16="http://schemas.microsoft.com/office/drawing/2014/main" id="{A6E24F2E-BF5B-BE40-9EFC-6A3296C3EB35}"/>
              </a:ext>
            </a:extLst>
          </p:cNvPr>
          <p:cNvSpPr txBox="1"/>
          <p:nvPr/>
        </p:nvSpPr>
        <p:spPr>
          <a:xfrm>
            <a:off x="8517556" y="5234541"/>
            <a:ext cx="2514600" cy="1600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800" b="0" strike="noStrike" spc="-1" dirty="0">
                <a:solidFill>
                  <a:srgbClr val="0000FF"/>
                </a:solidFill>
                <a:latin typeface="Arial"/>
              </a:rPr>
              <a:t>Extendemos</a:t>
            </a:r>
            <a:r>
              <a:rPr lang="es-ES" sz="1800" b="0" strike="noStrike" spc="-1" dirty="0">
                <a:latin typeface="Arial"/>
              </a:rPr>
              <a:t> los métodos y/o atributos de Persona para llegar a Estudiante.</a:t>
            </a:r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DF125C7-0471-4243-AEE7-55F964FF7566}"/>
              </a:ext>
            </a:extLst>
          </p:cNvPr>
          <p:cNvSpPr/>
          <p:nvPr/>
        </p:nvSpPr>
        <p:spPr>
          <a:xfrm>
            <a:off x="437400" y="2018880"/>
            <a:ext cx="3282120" cy="3127680"/>
          </a:xfrm>
          <a:custGeom>
            <a:avLst/>
            <a:gdLst/>
            <a:ahLst/>
            <a:cxnLst/>
            <a:rect l="0" t="0" r="r" b="b"/>
            <a:pathLst>
              <a:path w="9117" h="8688">
                <a:moveTo>
                  <a:pt x="2463" y="467"/>
                </a:moveTo>
                <a:cubicBezTo>
                  <a:pt x="1823" y="723"/>
                  <a:pt x="1876" y="1370"/>
                  <a:pt x="1384" y="1743"/>
                </a:cubicBezTo>
                <a:cubicBezTo>
                  <a:pt x="1005" y="2031"/>
                  <a:pt x="986" y="2506"/>
                  <a:pt x="866" y="2907"/>
                </a:cubicBezTo>
                <a:cubicBezTo>
                  <a:pt x="746" y="3303"/>
                  <a:pt x="689" y="3713"/>
                  <a:pt x="563" y="4109"/>
                </a:cubicBezTo>
                <a:cubicBezTo>
                  <a:pt x="431" y="4524"/>
                  <a:pt x="258" y="4930"/>
                  <a:pt x="132" y="5347"/>
                </a:cubicBezTo>
                <a:cubicBezTo>
                  <a:pt x="0" y="5784"/>
                  <a:pt x="676" y="6007"/>
                  <a:pt x="690" y="6457"/>
                </a:cubicBezTo>
                <a:cubicBezTo>
                  <a:pt x="702" y="6858"/>
                  <a:pt x="2191" y="8184"/>
                  <a:pt x="2595" y="8362"/>
                </a:cubicBezTo>
                <a:cubicBezTo>
                  <a:pt x="3087" y="8579"/>
                  <a:pt x="6256" y="8687"/>
                  <a:pt x="6405" y="8362"/>
                </a:cubicBezTo>
                <a:cubicBezTo>
                  <a:pt x="6600" y="7936"/>
                  <a:pt x="7432" y="7019"/>
                  <a:pt x="7427" y="6586"/>
                </a:cubicBezTo>
                <a:cubicBezTo>
                  <a:pt x="7423" y="6174"/>
                  <a:pt x="7427" y="5759"/>
                  <a:pt x="7427" y="5347"/>
                </a:cubicBezTo>
                <a:cubicBezTo>
                  <a:pt x="7427" y="4946"/>
                  <a:pt x="7384" y="4544"/>
                  <a:pt x="7427" y="4146"/>
                </a:cubicBezTo>
                <a:cubicBezTo>
                  <a:pt x="7473" y="3726"/>
                  <a:pt x="7800" y="3379"/>
                  <a:pt x="8032" y="3020"/>
                </a:cubicBezTo>
                <a:cubicBezTo>
                  <a:pt x="8271" y="2650"/>
                  <a:pt x="8607" y="2315"/>
                  <a:pt x="8724" y="1894"/>
                </a:cubicBezTo>
                <a:cubicBezTo>
                  <a:pt x="8823" y="1534"/>
                  <a:pt x="9116" y="1121"/>
                  <a:pt x="8809" y="768"/>
                </a:cubicBezTo>
                <a:cubicBezTo>
                  <a:pt x="8499" y="410"/>
                  <a:pt x="7950" y="379"/>
                  <a:pt x="7514" y="204"/>
                </a:cubicBezTo>
                <a:cubicBezTo>
                  <a:pt x="7007" y="0"/>
                  <a:pt x="6617" y="290"/>
                  <a:pt x="6132" y="317"/>
                </a:cubicBezTo>
                <a:cubicBezTo>
                  <a:pt x="5640" y="344"/>
                  <a:pt x="5185" y="267"/>
                  <a:pt x="4708" y="317"/>
                </a:cubicBezTo>
                <a:lnTo>
                  <a:pt x="4276" y="242"/>
                </a:lnTo>
                <a:lnTo>
                  <a:pt x="4018" y="17"/>
                </a:lnTo>
                <a:lnTo>
                  <a:pt x="2463" y="467"/>
                </a:lnTo>
                <a:close/>
              </a:path>
            </a:pathLst>
          </a:custGeom>
          <a:solidFill>
            <a:srgbClr val="CCFFFF"/>
          </a:solidFill>
          <a:ln>
            <a:solidFill>
              <a:srgbClr val="000000"/>
            </a:solidFill>
          </a:ln>
        </p:spPr>
      </p:sp>
      <p:sp>
        <p:nvSpPr>
          <p:cNvPr id="15" name="TextShape 5">
            <a:extLst>
              <a:ext uri="{FF2B5EF4-FFF2-40B4-BE49-F238E27FC236}">
                <a16:creationId xmlns:a16="http://schemas.microsoft.com/office/drawing/2014/main" id="{1760FF08-5097-7E42-A647-CDD289AC06BD}"/>
              </a:ext>
            </a:extLst>
          </p:cNvPr>
          <p:cNvSpPr txBox="1"/>
          <p:nvPr/>
        </p:nvSpPr>
        <p:spPr>
          <a:xfrm>
            <a:off x="975240" y="2370600"/>
            <a:ext cx="2423880" cy="585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800" b="0" strike="noStrike" spc="-1" dirty="0">
                <a:solidFill>
                  <a:srgbClr val="000000"/>
                </a:solidFill>
                <a:latin typeface="Arial"/>
              </a:rPr>
              <a:t>Universo de Personas</a:t>
            </a:r>
            <a:endParaRPr lang="es-ES" sz="1800" b="0" strike="noStrike" spc="-1" dirty="0">
              <a:latin typeface="Arial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ED5C0FEC-5DB2-854C-8A66-FAF9E4E9B4F2}"/>
              </a:ext>
            </a:extLst>
          </p:cNvPr>
          <p:cNvSpPr/>
          <p:nvPr/>
        </p:nvSpPr>
        <p:spPr>
          <a:xfrm>
            <a:off x="783360" y="3418200"/>
            <a:ext cx="2264040" cy="1508040"/>
          </a:xfrm>
          <a:custGeom>
            <a:avLst/>
            <a:gdLst/>
            <a:ahLst/>
            <a:cxnLst/>
            <a:rect l="0" t="0" r="r" b="b"/>
            <a:pathLst>
              <a:path w="6289" h="4189">
                <a:moveTo>
                  <a:pt x="1634" y="30"/>
                </a:moveTo>
                <a:cubicBezTo>
                  <a:pt x="1238" y="665"/>
                  <a:pt x="0" y="3222"/>
                  <a:pt x="2696" y="2960"/>
                </a:cubicBezTo>
                <a:cubicBezTo>
                  <a:pt x="4100" y="2822"/>
                  <a:pt x="6154" y="4188"/>
                  <a:pt x="6244" y="2105"/>
                </a:cubicBezTo>
                <a:cubicBezTo>
                  <a:pt x="6288" y="1090"/>
                  <a:pt x="4809" y="0"/>
                  <a:pt x="3539" y="0"/>
                </a:cubicBezTo>
                <a:lnTo>
                  <a:pt x="1634" y="30"/>
                </a:lnTo>
                <a:close/>
              </a:path>
            </a:pathLst>
          </a:custGeom>
          <a:solidFill>
            <a:srgbClr val="0000FF"/>
          </a:solidFill>
          <a:ln>
            <a:solidFill>
              <a:srgbClr val="000000"/>
            </a:solidFill>
          </a:ln>
        </p:spPr>
      </p:sp>
      <p:sp>
        <p:nvSpPr>
          <p:cNvPr id="17" name="TextShape 7">
            <a:extLst>
              <a:ext uri="{FF2B5EF4-FFF2-40B4-BE49-F238E27FC236}">
                <a16:creationId xmlns:a16="http://schemas.microsoft.com/office/drawing/2014/main" id="{FEF4817F-CD22-284A-8343-A47676647068}"/>
              </a:ext>
            </a:extLst>
          </p:cNvPr>
          <p:cNvSpPr txBox="1"/>
          <p:nvPr/>
        </p:nvSpPr>
        <p:spPr>
          <a:xfrm>
            <a:off x="1227600" y="3718800"/>
            <a:ext cx="1806840" cy="74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800" b="1" strike="noStrike" spc="-1">
                <a:solidFill>
                  <a:srgbClr val="FFFFFF"/>
                </a:solidFill>
                <a:latin typeface="Arial"/>
              </a:rPr>
              <a:t>Universo</a:t>
            </a:r>
            <a:endParaRPr lang="es-ES" sz="1800" b="0" strike="noStrike" spc="-1">
              <a:latin typeface="Arial"/>
            </a:endParaRPr>
          </a:p>
          <a:p>
            <a:r>
              <a:rPr lang="es-ES" sz="1800" b="1" strike="noStrike" spc="-1">
                <a:solidFill>
                  <a:srgbClr val="FFFFFF"/>
                </a:solidFill>
                <a:latin typeface="Arial"/>
              </a:rPr>
              <a:t>de Estudiantes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8" name="TextShape 8">
            <a:extLst>
              <a:ext uri="{FF2B5EF4-FFF2-40B4-BE49-F238E27FC236}">
                <a16:creationId xmlns:a16="http://schemas.microsoft.com/office/drawing/2014/main" id="{222ADB2F-E252-2F47-BBD4-FBCC29CEC909}"/>
              </a:ext>
            </a:extLst>
          </p:cNvPr>
          <p:cNvSpPr txBox="1"/>
          <p:nvPr/>
        </p:nvSpPr>
        <p:spPr>
          <a:xfrm>
            <a:off x="173520" y="5259600"/>
            <a:ext cx="3865080" cy="140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s-ES" sz="1800" b="0" strike="noStrike" spc="-1" dirty="0">
                <a:solidFill>
                  <a:srgbClr val="000000"/>
                </a:solidFill>
                <a:latin typeface="Arial"/>
              </a:rPr>
              <a:t>Un(a) Estudiante es un caso </a:t>
            </a:r>
            <a:br>
              <a:rPr dirty="0"/>
            </a:br>
            <a:r>
              <a:rPr lang="es-ES" sz="1800" b="0" strike="noStrike" spc="-1" dirty="0">
                <a:solidFill>
                  <a:srgbClr val="000000"/>
                </a:solidFill>
                <a:latin typeface="Arial"/>
              </a:rPr>
              <a:t>particular de persona.</a:t>
            </a:r>
            <a:br>
              <a:rPr dirty="0"/>
            </a:br>
            <a:r>
              <a:rPr lang="es-ES" sz="1800" b="0" strike="noStrike" spc="-1" dirty="0">
                <a:solidFill>
                  <a:srgbClr val="000000"/>
                </a:solidFill>
                <a:latin typeface="Arial"/>
              </a:rPr>
              <a:t>Hay otras personas, como</a:t>
            </a:r>
            <a:endParaRPr lang="es-ES" sz="1800" b="0" strike="noStrike" spc="-1" dirty="0">
              <a:latin typeface="Arial"/>
            </a:endParaRPr>
          </a:p>
          <a:p>
            <a:r>
              <a:rPr lang="es-ES" sz="1800" b="0" strike="noStrike" spc="-1" dirty="0" err="1">
                <a:solidFill>
                  <a:srgbClr val="000000"/>
                </a:solidFill>
                <a:latin typeface="Arial"/>
              </a:rPr>
              <a:t>Emplead@s</a:t>
            </a:r>
            <a:r>
              <a:rPr lang="es-ES" sz="1800" b="0" strike="noStrike" spc="-1" dirty="0">
                <a:solidFill>
                  <a:srgbClr val="000000"/>
                </a:solidFill>
                <a:latin typeface="Arial"/>
              </a:rPr>
              <a:t>, Cesantes,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Arial"/>
              </a:rPr>
              <a:t>Jubilad@s</a:t>
            </a:r>
            <a:endParaRPr lang="es-ES" sz="1800" b="0" strike="noStrike" spc="-1" dirty="0">
              <a:latin typeface="Arial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7E912A32-066E-4F4F-8F0C-43E0454B500D}"/>
              </a:ext>
            </a:extLst>
          </p:cNvPr>
          <p:cNvGrpSpPr/>
          <p:nvPr/>
        </p:nvGrpSpPr>
        <p:grpSpPr>
          <a:xfrm>
            <a:off x="8953156" y="1826781"/>
            <a:ext cx="1374494" cy="1807560"/>
            <a:chOff x="8001000" y="1850040"/>
            <a:chExt cx="1374494" cy="1807560"/>
          </a:xfrm>
        </p:grpSpPr>
        <p:sp>
          <p:nvSpPr>
            <p:cNvPr id="20" name="TextShape 10">
              <a:extLst>
                <a:ext uri="{FF2B5EF4-FFF2-40B4-BE49-F238E27FC236}">
                  <a16:creationId xmlns:a16="http://schemas.microsoft.com/office/drawing/2014/main" id="{E153433F-34BD-D94F-9E95-9894FB173B3B}"/>
                </a:ext>
              </a:extLst>
            </p:cNvPr>
            <p:cNvSpPr txBox="1"/>
            <p:nvPr/>
          </p:nvSpPr>
          <p:spPr>
            <a:xfrm>
              <a:off x="8112240" y="1850040"/>
              <a:ext cx="1158840" cy="435960"/>
            </a:xfrm>
            <a:prstGeom prst="rect">
              <a:avLst/>
            </a:prstGeom>
            <a:solidFill>
              <a:srgbClr val="CCFFFF"/>
            </a:solidFill>
            <a:ln w="18360">
              <a:solidFill>
                <a:srgbClr val="000000"/>
              </a:solidFill>
              <a:round/>
            </a:ln>
          </p:spPr>
          <p:txBody>
            <a:bodyPr lIns="99000" tIns="54000" rIns="99000" bIns="54000">
              <a:noAutofit/>
            </a:bodyPr>
            <a:lstStyle/>
            <a:p>
              <a:r>
                <a:rPr lang="es-ES" sz="1800" b="0" strike="noStrike" spc="-1" dirty="0">
                  <a:solidFill>
                    <a:srgbClr val="000000"/>
                  </a:solidFill>
                  <a:latin typeface="Arial"/>
                </a:rPr>
                <a:t>Persona</a:t>
              </a:r>
              <a:endParaRPr lang="es-ES" sz="1800" b="0" strike="noStrike" spc="-1" dirty="0">
                <a:latin typeface="Arial"/>
              </a:endParaRPr>
            </a:p>
          </p:txBody>
        </p:sp>
        <p:sp>
          <p:nvSpPr>
            <p:cNvPr id="21" name="TextShape 11">
              <a:extLst>
                <a:ext uri="{FF2B5EF4-FFF2-40B4-BE49-F238E27FC236}">
                  <a16:creationId xmlns:a16="http://schemas.microsoft.com/office/drawing/2014/main" id="{4804FAC1-51D2-2347-BCFE-22B33E354931}"/>
                </a:ext>
              </a:extLst>
            </p:cNvPr>
            <p:cNvSpPr txBox="1"/>
            <p:nvPr/>
          </p:nvSpPr>
          <p:spPr>
            <a:xfrm>
              <a:off x="8001000" y="3221640"/>
              <a:ext cx="1374494" cy="435960"/>
            </a:xfrm>
            <a:prstGeom prst="rect">
              <a:avLst/>
            </a:prstGeom>
            <a:noFill/>
            <a:ln w="18360">
              <a:solidFill>
                <a:srgbClr val="000080"/>
              </a:solidFill>
              <a:round/>
            </a:ln>
          </p:spPr>
          <p:txBody>
            <a:bodyPr lIns="99000" tIns="54000" rIns="99000" bIns="54000">
              <a:noAutofit/>
            </a:bodyPr>
            <a:lstStyle/>
            <a:p>
              <a:r>
                <a:rPr lang="es-ES" sz="1800" b="0" strike="noStrike" spc="-1">
                  <a:solidFill>
                    <a:srgbClr val="000080"/>
                  </a:solidFill>
                  <a:latin typeface="Arial"/>
                </a:rPr>
                <a:t>Estudiante</a:t>
              </a:r>
              <a:endParaRPr lang="es-ES" sz="1800" b="0" strike="noStrike" spc="-1">
                <a:latin typeface="Arial"/>
              </a:endParaRPr>
            </a:p>
          </p:txBody>
        </p:sp>
        <p:cxnSp>
          <p:nvCxnSpPr>
            <p:cNvPr id="22" name="Line 12">
              <a:extLst>
                <a:ext uri="{FF2B5EF4-FFF2-40B4-BE49-F238E27FC236}">
                  <a16:creationId xmlns:a16="http://schemas.microsoft.com/office/drawing/2014/main" id="{1FD5527E-85B0-4E41-AAA0-6F3D40E17BC6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8688247" y="2286000"/>
              <a:ext cx="3413" cy="935640"/>
            </a:xfrm>
            <a:prstGeom prst="straightConnector1">
              <a:avLst/>
            </a:prstGeom>
            <a:ln w="19080">
              <a:solidFill>
                <a:srgbClr val="000000"/>
              </a:solidFill>
              <a:round/>
              <a:tailEnd type="triangle" w="med" len="med"/>
            </a:ln>
          </p:spPr>
        </p:cxnSp>
      </p:grpSp>
      <p:grpSp>
        <p:nvGrpSpPr>
          <p:cNvPr id="23" name="Group 13">
            <a:extLst>
              <a:ext uri="{FF2B5EF4-FFF2-40B4-BE49-F238E27FC236}">
                <a16:creationId xmlns:a16="http://schemas.microsoft.com/office/drawing/2014/main" id="{79D3C7D2-41F1-4443-890D-B2B0594472B0}"/>
              </a:ext>
            </a:extLst>
          </p:cNvPr>
          <p:cNvGrpSpPr/>
          <p:nvPr/>
        </p:nvGrpSpPr>
        <p:grpSpPr>
          <a:xfrm>
            <a:off x="8472556" y="3862941"/>
            <a:ext cx="2322000" cy="1073160"/>
            <a:chOff x="7520400" y="3886200"/>
            <a:chExt cx="2322000" cy="1073160"/>
          </a:xfrm>
        </p:grpSpPr>
        <p:sp>
          <p:nvSpPr>
            <p:cNvPr id="24" name="TextShape 14">
              <a:extLst>
                <a:ext uri="{FF2B5EF4-FFF2-40B4-BE49-F238E27FC236}">
                  <a16:creationId xmlns:a16="http://schemas.microsoft.com/office/drawing/2014/main" id="{A17AB413-59AD-DA4B-A495-D41CC022EDFB}"/>
                </a:ext>
              </a:extLst>
            </p:cNvPr>
            <p:cNvSpPr txBox="1"/>
            <p:nvPr/>
          </p:nvSpPr>
          <p:spPr>
            <a:xfrm>
              <a:off x="7520400" y="3886200"/>
              <a:ext cx="2322000" cy="1073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 algn="ctr"/>
              <a:r>
                <a:rPr lang="es-ES" sz="1800" b="0" strike="noStrike" spc="-1">
                  <a:solidFill>
                    <a:srgbClr val="000000"/>
                  </a:solidFill>
                  <a:latin typeface="Arial"/>
                </a:rPr>
                <a:t>Representación UML</a:t>
              </a:r>
              <a:br/>
              <a:r>
                <a:rPr lang="es-ES" sz="1800" b="0" strike="noStrike" spc="-1">
                  <a:solidFill>
                    <a:srgbClr val="000000"/>
                  </a:solidFill>
                  <a:latin typeface="Arial"/>
                </a:rPr>
                <a:t> de  la relación de </a:t>
              </a:r>
              <a:br/>
              <a:r>
                <a:rPr lang="es-ES" sz="1800" b="0" strike="noStrike" spc="-1">
                  <a:solidFill>
                    <a:srgbClr val="000000"/>
                  </a:solidFill>
                  <a:latin typeface="Arial"/>
                </a:rPr>
                <a:t>herencia</a:t>
              </a:r>
              <a:endParaRPr lang="es-ES" sz="1800" b="0" strike="noStrike" spc="-1">
                <a:latin typeface="Arial"/>
              </a:endParaRPr>
            </a:p>
          </p:txBody>
        </p:sp>
        <p:cxnSp>
          <p:nvCxnSpPr>
            <p:cNvPr id="25" name="Line 15">
              <a:extLst>
                <a:ext uri="{FF2B5EF4-FFF2-40B4-BE49-F238E27FC236}">
                  <a16:creationId xmlns:a16="http://schemas.microsoft.com/office/drawing/2014/main" id="{AB2CCB03-E8EF-7D4A-93AE-9F14FFEE5C35}"/>
                </a:ext>
              </a:extLst>
            </p:cNvPr>
            <p:cNvCxnSpPr/>
            <p:nvPr/>
          </p:nvCxnSpPr>
          <p:spPr>
            <a:xfrm flipV="1">
              <a:off x="9829800" y="3886200"/>
              <a:ext cx="360" cy="936000"/>
            </a:xfrm>
            <a:prstGeom prst="straightConnector1">
              <a:avLst/>
            </a:prstGeom>
            <a:ln w="19080">
              <a:solidFill>
                <a:srgbClr val="000000"/>
              </a:solidFill>
              <a:round/>
              <a:tailEnd type="triangle" w="med" len="med"/>
            </a:ln>
          </p:spPr>
        </p:cxnSp>
      </p:grpSp>
      <p:grpSp>
        <p:nvGrpSpPr>
          <p:cNvPr id="26" name="Group 16">
            <a:extLst>
              <a:ext uri="{FF2B5EF4-FFF2-40B4-BE49-F238E27FC236}">
                <a16:creationId xmlns:a16="http://schemas.microsoft.com/office/drawing/2014/main" id="{9F79F66D-3829-1646-B3BD-BD2476258CFE}"/>
              </a:ext>
            </a:extLst>
          </p:cNvPr>
          <p:cNvGrpSpPr/>
          <p:nvPr/>
        </p:nvGrpSpPr>
        <p:grpSpPr>
          <a:xfrm>
            <a:off x="4391406" y="1578466"/>
            <a:ext cx="3602521" cy="4810650"/>
            <a:chOff x="3828959" y="1590150"/>
            <a:chExt cx="3602521" cy="4810650"/>
          </a:xfrm>
        </p:grpSpPr>
        <p:sp>
          <p:nvSpPr>
            <p:cNvPr id="27" name="TextShape 17">
              <a:extLst>
                <a:ext uri="{FF2B5EF4-FFF2-40B4-BE49-F238E27FC236}">
                  <a16:creationId xmlns:a16="http://schemas.microsoft.com/office/drawing/2014/main" id="{DE01C396-7ED6-8447-A3F5-DD9DCA5B4964}"/>
                </a:ext>
              </a:extLst>
            </p:cNvPr>
            <p:cNvSpPr txBox="1"/>
            <p:nvPr/>
          </p:nvSpPr>
          <p:spPr>
            <a:xfrm>
              <a:off x="3886200" y="1910520"/>
              <a:ext cx="3545280" cy="4490280"/>
            </a:xfrm>
            <a:prstGeom prst="rect">
              <a:avLst/>
            </a:prstGeom>
            <a:noFill/>
            <a:ln w="36720">
              <a:solidFill>
                <a:srgbClr val="000080"/>
              </a:solidFill>
              <a:round/>
            </a:ln>
          </p:spPr>
        </p:sp>
        <p:sp>
          <p:nvSpPr>
            <p:cNvPr id="28" name="TextShape 18">
              <a:extLst>
                <a:ext uri="{FF2B5EF4-FFF2-40B4-BE49-F238E27FC236}">
                  <a16:creationId xmlns:a16="http://schemas.microsoft.com/office/drawing/2014/main" id="{32DC61BC-5EE2-F942-88E5-89F0F79380C8}"/>
                </a:ext>
              </a:extLst>
            </p:cNvPr>
            <p:cNvSpPr txBox="1"/>
            <p:nvPr/>
          </p:nvSpPr>
          <p:spPr>
            <a:xfrm>
              <a:off x="3828959" y="1590150"/>
              <a:ext cx="1564843" cy="32004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ES" sz="1800" b="1" strike="noStrike" spc="-1" dirty="0">
                  <a:solidFill>
                    <a:srgbClr val="000080"/>
                  </a:solidFill>
                  <a:latin typeface="Arial"/>
                </a:rPr>
                <a:t>Estudiante</a:t>
              </a:r>
              <a:endParaRPr lang="es-ES" sz="1800" b="0" strike="noStrike" spc="-1" dirty="0">
                <a:latin typeface="Arial"/>
              </a:endParaRPr>
            </a:p>
          </p:txBody>
        </p:sp>
        <p:sp>
          <p:nvSpPr>
            <p:cNvPr id="29" name="TextShape 19">
              <a:extLst>
                <a:ext uri="{FF2B5EF4-FFF2-40B4-BE49-F238E27FC236}">
                  <a16:creationId xmlns:a16="http://schemas.microsoft.com/office/drawing/2014/main" id="{84B19E75-685B-BA46-A2BF-CE97BECB12B7}"/>
                </a:ext>
              </a:extLst>
            </p:cNvPr>
            <p:cNvSpPr txBox="1"/>
            <p:nvPr/>
          </p:nvSpPr>
          <p:spPr>
            <a:xfrm>
              <a:off x="4572000" y="4967865"/>
              <a:ext cx="1945440" cy="12333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800" b="0" strike="noStrike" spc="-1" dirty="0">
                  <a:solidFill>
                    <a:srgbClr val="000000"/>
                  </a:solidFill>
                  <a:latin typeface="Arial"/>
                </a:rPr>
                <a:t>Lugar de Estudio</a:t>
              </a:r>
              <a:endParaRPr lang="es-ES" sz="18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800" b="0" strike="noStrike" spc="-1" dirty="0">
                  <a:solidFill>
                    <a:srgbClr val="000000"/>
                  </a:solidFill>
                  <a:latin typeface="Arial"/>
                </a:rPr>
                <a:t>Fecha de Ingreso</a:t>
              </a:r>
              <a:endParaRPr lang="es-ES" sz="18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800" b="0" strike="noStrike" spc="-1" dirty="0">
                  <a:solidFill>
                    <a:srgbClr val="000000"/>
                  </a:solidFill>
                  <a:latin typeface="Arial"/>
                </a:rPr>
                <a:t>Obtener curso()</a:t>
              </a:r>
              <a:endParaRPr lang="es-ES" sz="18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800" b="0" strike="noStrike" spc="-1" dirty="0">
                  <a:solidFill>
                    <a:srgbClr val="000000"/>
                  </a:solidFill>
                  <a:latin typeface="Arial"/>
                </a:rPr>
                <a:t>:</a:t>
              </a:r>
              <a:endParaRPr lang="es-ES" sz="1800" b="0" strike="noStrike" spc="-1" dirty="0">
                <a:latin typeface="Arial"/>
              </a:endParaRPr>
            </a:p>
          </p:txBody>
        </p:sp>
      </p:grpSp>
      <p:grpSp>
        <p:nvGrpSpPr>
          <p:cNvPr id="30" name="Group 20">
            <a:extLst>
              <a:ext uri="{FF2B5EF4-FFF2-40B4-BE49-F238E27FC236}">
                <a16:creationId xmlns:a16="http://schemas.microsoft.com/office/drawing/2014/main" id="{D39E5F58-C60C-B64F-91C9-2795FDA14E21}"/>
              </a:ext>
            </a:extLst>
          </p:cNvPr>
          <p:cNvGrpSpPr/>
          <p:nvPr/>
        </p:nvGrpSpPr>
        <p:grpSpPr>
          <a:xfrm>
            <a:off x="4725847" y="1945636"/>
            <a:ext cx="3034080" cy="2990465"/>
            <a:chOff x="4163400" y="1957320"/>
            <a:chExt cx="3034080" cy="2990465"/>
          </a:xfrm>
        </p:grpSpPr>
        <p:sp>
          <p:nvSpPr>
            <p:cNvPr id="31" name="TextShape 21">
              <a:extLst>
                <a:ext uri="{FF2B5EF4-FFF2-40B4-BE49-F238E27FC236}">
                  <a16:creationId xmlns:a16="http://schemas.microsoft.com/office/drawing/2014/main" id="{37E737ED-B77E-EC45-B882-91F57D324E1D}"/>
                </a:ext>
              </a:extLst>
            </p:cNvPr>
            <p:cNvSpPr txBox="1"/>
            <p:nvPr/>
          </p:nvSpPr>
          <p:spPr>
            <a:xfrm>
              <a:off x="4188959" y="1957320"/>
              <a:ext cx="1320589" cy="4179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es-ES" sz="1800" b="0" strike="noStrike" spc="-1" dirty="0">
                  <a:solidFill>
                    <a:srgbClr val="000000"/>
                  </a:solidFill>
                  <a:latin typeface="Arial"/>
                </a:rPr>
                <a:t>Persona</a:t>
              </a:r>
              <a:endParaRPr lang="es-ES" sz="1800" b="0" strike="noStrike" spc="-1" dirty="0">
                <a:latin typeface="Arial"/>
              </a:endParaRPr>
            </a:p>
          </p:txBody>
        </p:sp>
        <p:sp>
          <p:nvSpPr>
            <p:cNvPr id="32" name="TextShape 22">
              <a:extLst>
                <a:ext uri="{FF2B5EF4-FFF2-40B4-BE49-F238E27FC236}">
                  <a16:creationId xmlns:a16="http://schemas.microsoft.com/office/drawing/2014/main" id="{E471B793-CCCD-5649-B402-0D4C7483C6C3}"/>
                </a:ext>
              </a:extLst>
            </p:cNvPr>
            <p:cNvSpPr txBox="1"/>
            <p:nvPr/>
          </p:nvSpPr>
          <p:spPr>
            <a:xfrm>
              <a:off x="4163400" y="2273040"/>
              <a:ext cx="3034080" cy="12513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txBody>
            <a:bodyPr lIns="99000" tIns="54000" rIns="99000" bIns="54000">
              <a:noAutofit/>
            </a:bodyPr>
            <a:lstStyle/>
            <a:p>
              <a:r>
                <a:rPr lang="es-ES" sz="1800" b="0" strike="noStrike" spc="-1" dirty="0">
                  <a:solidFill>
                    <a:srgbClr val="000000"/>
                  </a:solidFill>
                  <a:latin typeface="Arial"/>
                </a:rPr>
                <a:t>   nombre</a:t>
              </a:r>
              <a:endParaRPr lang="es-ES" sz="1800" b="0" strike="noStrike" spc="-1" dirty="0">
                <a:latin typeface="Arial"/>
              </a:endParaRPr>
            </a:p>
            <a:p>
              <a:r>
                <a:rPr lang="es-ES" sz="1800" b="0" strike="noStrike" spc="-1" dirty="0">
                  <a:solidFill>
                    <a:srgbClr val="000000"/>
                  </a:solidFill>
                  <a:latin typeface="Arial"/>
                </a:rPr>
                <a:t>   </a:t>
              </a:r>
              <a:r>
                <a:rPr lang="es-ES" sz="1800" b="0" strike="noStrike" spc="-1" dirty="0" err="1">
                  <a:solidFill>
                    <a:srgbClr val="000000"/>
                  </a:solidFill>
                  <a:latin typeface="Arial"/>
                </a:rPr>
                <a:t>fecha_de_nacimiento</a:t>
              </a:r>
              <a:endParaRPr lang="es-ES" sz="1800" b="0" strike="noStrike" spc="-1" dirty="0">
                <a:latin typeface="Arial"/>
              </a:endParaRPr>
            </a:p>
            <a:p>
              <a:r>
                <a:rPr lang="es-ES" sz="1800" b="0" strike="noStrike" spc="-1" dirty="0">
                  <a:solidFill>
                    <a:srgbClr val="000000"/>
                  </a:solidFill>
                  <a:latin typeface="Arial"/>
                </a:rPr>
                <a:t>   estatura</a:t>
              </a:r>
              <a:endParaRPr lang="es-ES" sz="1800" b="0" strike="noStrike" spc="-1" dirty="0">
                <a:latin typeface="Arial"/>
              </a:endParaRPr>
            </a:p>
            <a:p>
              <a:r>
                <a:rPr lang="es-ES" sz="1800" b="0" strike="noStrike" spc="-1" dirty="0">
                  <a:solidFill>
                    <a:srgbClr val="000000"/>
                  </a:solidFill>
                  <a:latin typeface="Arial"/>
                </a:rPr>
                <a:t>   peso</a:t>
              </a:r>
              <a:endParaRPr lang="es-ES" sz="1800" b="0" strike="noStrike" spc="-1" dirty="0">
                <a:latin typeface="Arial"/>
              </a:endParaRPr>
            </a:p>
          </p:txBody>
        </p:sp>
        <p:sp>
          <p:nvSpPr>
            <p:cNvPr id="33" name="TextShape 23">
              <a:extLst>
                <a:ext uri="{FF2B5EF4-FFF2-40B4-BE49-F238E27FC236}">
                  <a16:creationId xmlns:a16="http://schemas.microsoft.com/office/drawing/2014/main" id="{0218D17F-4A10-D149-A9A3-81506FE58E07}"/>
                </a:ext>
              </a:extLst>
            </p:cNvPr>
            <p:cNvSpPr txBox="1"/>
            <p:nvPr/>
          </p:nvSpPr>
          <p:spPr>
            <a:xfrm>
              <a:off x="4163400" y="3525425"/>
              <a:ext cx="3034080" cy="14223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txBody>
            <a:bodyPr lIns="99000" tIns="54000" rIns="99000" bIns="54000">
              <a:noAutofit/>
            </a:bodyPr>
            <a:lstStyle/>
            <a:p>
              <a:r>
                <a:rPr lang="es-ES" sz="1800" b="0" strike="noStrike" spc="-1" dirty="0">
                  <a:solidFill>
                    <a:srgbClr val="000000"/>
                  </a:solidFill>
                  <a:latin typeface="Arial"/>
                </a:rPr>
                <a:t>   Obtener Nombre()</a:t>
              </a:r>
              <a:br>
                <a:rPr dirty="0"/>
              </a:br>
              <a:r>
                <a:rPr lang="es-ES" dirty="0"/>
                <a:t>    </a:t>
              </a:r>
              <a:r>
                <a:rPr lang="es-ES" sz="1800" b="0" strike="noStrike" spc="-1" dirty="0" err="1">
                  <a:solidFill>
                    <a:srgbClr val="000000"/>
                  </a:solidFill>
                  <a:latin typeface="Arial"/>
                </a:rPr>
                <a:t>Obten.Fecha</a:t>
              </a:r>
              <a:r>
                <a:rPr lang="es-ES" sz="1800" b="0" strike="noStrike" spc="-1" dirty="0">
                  <a:solidFill>
                    <a:srgbClr val="000000"/>
                  </a:solidFill>
                  <a:latin typeface="Arial"/>
                </a:rPr>
                <a:t>   </a:t>
              </a:r>
              <a:r>
                <a:rPr lang="es-ES" sz="1800" b="0" strike="noStrike" spc="-1" dirty="0" err="1">
                  <a:solidFill>
                    <a:srgbClr val="000000"/>
                  </a:solidFill>
                  <a:latin typeface="Arial"/>
                </a:rPr>
                <a:t>Nacimi</a:t>
              </a:r>
              <a:r>
                <a:rPr lang="es-ES" sz="1800" b="0" strike="noStrike" spc="-1" dirty="0">
                  <a:solidFill>
                    <a:srgbClr val="000000"/>
                  </a:solidFill>
                  <a:latin typeface="Arial"/>
                </a:rPr>
                <a:t>.()</a:t>
              </a:r>
              <a:endParaRPr lang="es-ES" sz="1800" b="0" strike="noStrike" spc="-1" dirty="0">
                <a:latin typeface="Arial"/>
              </a:endParaRPr>
            </a:p>
            <a:p>
              <a:r>
                <a:rPr lang="es-ES" sz="1800" b="0" strike="noStrike" spc="-1" dirty="0">
                  <a:solidFill>
                    <a:srgbClr val="000000"/>
                  </a:solidFill>
                  <a:latin typeface="Arial"/>
                </a:rPr>
                <a:t>   Crecer en 1 cm()</a:t>
              </a:r>
              <a:endParaRPr lang="es-ES" sz="1800" b="0" strike="noStrike" spc="-1" dirty="0">
                <a:latin typeface="Arial"/>
              </a:endParaRPr>
            </a:p>
            <a:p>
              <a:r>
                <a:rPr lang="es-ES" sz="1800" b="0" strike="noStrike" spc="-1" dirty="0">
                  <a:solidFill>
                    <a:srgbClr val="000000"/>
                  </a:solidFill>
                  <a:latin typeface="Arial"/>
                </a:rPr>
                <a:t>   :</a:t>
              </a:r>
              <a:endParaRPr lang="es-ES" sz="1800" b="0" strike="noStrike" spc="-1" dirty="0"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84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9D42-8E64-7346-9067-92C59094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(cont.)‏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22B9-5ED5-8841-A32C-207FE43B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Identificamos herencia cuando encontramos la relación </a:t>
            </a:r>
            <a:r>
              <a:rPr lang="es-ES" dirty="0">
                <a:solidFill>
                  <a:srgbClr val="FF0000"/>
                </a:solidFill>
              </a:rPr>
              <a:t>es-un</a:t>
            </a:r>
            <a:r>
              <a:rPr lang="es-ES" dirty="0"/>
              <a:t> entre una clase nueva y una ya existente. Ej.: un estudiante </a:t>
            </a:r>
            <a:r>
              <a:rPr lang="es-ES" dirty="0">
                <a:solidFill>
                  <a:srgbClr val="FF0000"/>
                </a:solidFill>
              </a:rPr>
              <a:t>es una </a:t>
            </a:r>
            <a:r>
              <a:rPr lang="es-ES" dirty="0"/>
              <a:t>persona.</a:t>
            </a:r>
          </a:p>
          <a:p>
            <a:r>
              <a:rPr lang="es-ES" dirty="0"/>
              <a:t>La relación </a:t>
            </a:r>
            <a:r>
              <a:rPr lang="es-ES" dirty="0">
                <a:solidFill>
                  <a:srgbClr val="FF0000"/>
                </a:solidFill>
              </a:rPr>
              <a:t>es-un</a:t>
            </a:r>
            <a:r>
              <a:rPr lang="es-ES" dirty="0"/>
              <a:t> es una </a:t>
            </a:r>
            <a:r>
              <a:rPr lang="es-ES" dirty="0">
                <a:solidFill>
                  <a:srgbClr val="FF0000"/>
                </a:solidFill>
              </a:rPr>
              <a:t>condición necesaria pero no suficiente</a:t>
            </a:r>
            <a:r>
              <a:rPr lang="es-ES" dirty="0"/>
              <a:t>, </a:t>
            </a:r>
            <a:r>
              <a:rPr lang="es-ES" dirty="0">
                <a:solidFill>
                  <a:srgbClr val="FF0000"/>
                </a:solidFill>
              </a:rPr>
              <a:t>además</a:t>
            </a:r>
            <a:r>
              <a:rPr lang="es-ES" dirty="0"/>
              <a:t> los objetos de la clase heredada </a:t>
            </a:r>
            <a:r>
              <a:rPr lang="es-ES" dirty="0">
                <a:solidFill>
                  <a:srgbClr val="FF0000"/>
                </a:solidFill>
              </a:rPr>
              <a:t>deben cumplir el principio de sustitución.</a:t>
            </a:r>
          </a:p>
          <a:p>
            <a:r>
              <a:rPr lang="es-ES" dirty="0"/>
              <a:t>Se cumple el principio de sustitución cuando un objeto de la clase derivada puede responder de buena forma a todos los métodos públicos de la clase base.</a:t>
            </a:r>
          </a:p>
          <a:p>
            <a:r>
              <a:rPr lang="es-ES" dirty="0"/>
              <a:t>La clase ya existente se le llama superclase,  clase base, o clase padre (son sinónimos).</a:t>
            </a:r>
          </a:p>
          <a:p>
            <a:r>
              <a:rPr lang="es-ES" dirty="0"/>
              <a:t>A la clase nueva se le llama subclase, clase derivada, o clase hija.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21E0A-E9F5-A74F-881B-0CEF9076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FDCEB-DDBC-734F-96C6-C2D158A3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6283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06CD-F659-1F47-BF2D-692FFAF3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Aspectos sintácticos en Java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1447-3615-D24E-B639-6CADF218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un mánager es un empleado y cumple el principio de sustitución, entonces podemos definir Manager extendiendo la clase Empleado: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A238B-346F-1342-9935-5227DF56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76B64-FD6A-EB46-96F7-ACCB4391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5</a:t>
            </a:fld>
            <a:endParaRPr lang="es-ES_tradnl"/>
          </a:p>
        </p:txBody>
      </p:sp>
      <p:sp>
        <p:nvSpPr>
          <p:cNvPr id="10" name="TextShape 6">
            <a:extLst>
              <a:ext uri="{FF2B5EF4-FFF2-40B4-BE49-F238E27FC236}">
                <a16:creationId xmlns:a16="http://schemas.microsoft.com/office/drawing/2014/main" id="{0EAA3C42-9DF9-6444-8585-5D4CCB987CF1}"/>
              </a:ext>
            </a:extLst>
          </p:cNvPr>
          <p:cNvSpPr txBox="1"/>
          <p:nvPr/>
        </p:nvSpPr>
        <p:spPr>
          <a:xfrm>
            <a:off x="954912" y="2651160"/>
            <a:ext cx="7543800" cy="2286000"/>
          </a:xfrm>
          <a:prstGeom prst="rect">
            <a:avLst/>
          </a:prstGeom>
          <a:noFill/>
          <a:ln w="19080">
            <a:solidFill>
              <a:srgbClr val="000080"/>
            </a:solidFill>
            <a:round/>
          </a:ln>
        </p:spPr>
        <p:txBody>
          <a:bodyPr lIns="9360" tIns="9360" rIns="9360" bIns="9360">
            <a:normAutofit/>
          </a:bodyPr>
          <a:lstStyle/>
          <a:p>
            <a:r>
              <a:rPr lang="es-ES" sz="2200" b="1" strike="noStrike" spc="-1" dirty="0">
                <a:solidFill>
                  <a:srgbClr val="000000"/>
                </a:solidFill>
                <a:latin typeface="Arial"/>
              </a:rPr>
              <a:t>  </a:t>
            </a:r>
            <a:r>
              <a:rPr lang="es-ES" sz="2200" b="1" strike="noStrike" spc="-1" dirty="0" err="1">
                <a:solidFill>
                  <a:srgbClr val="941EDF"/>
                </a:solidFill>
                <a:latin typeface="Courier New"/>
                <a:ea typeface="Courier New"/>
              </a:rPr>
              <a:t>class</a:t>
            </a:r>
            <a:r>
              <a:rPr lang="es-ES" sz="2200" b="1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Manager </a:t>
            </a:r>
            <a:r>
              <a:rPr lang="es-ES" sz="2200" b="1" strike="noStrike" spc="-1" dirty="0" err="1">
                <a:solidFill>
                  <a:srgbClr val="941EDF"/>
                </a:solidFill>
                <a:latin typeface="Courier New"/>
                <a:ea typeface="Courier New"/>
              </a:rPr>
              <a:t>extends</a:t>
            </a:r>
            <a:r>
              <a:rPr lang="es-ES" sz="2200" b="1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200" b="1" strike="noStrike" spc="-1" dirty="0" err="1">
                <a:solidFill>
                  <a:srgbClr val="000000"/>
                </a:solidFill>
                <a:latin typeface="Courier New"/>
                <a:ea typeface="Courier New"/>
              </a:rPr>
              <a:t>Employee</a:t>
            </a:r>
            <a:r>
              <a:rPr lang="es-ES" sz="2200" b="1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br>
              <a:rPr dirty="0"/>
            </a:br>
            <a:r>
              <a:rPr lang="es-ES" sz="2200" b="1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200" b="1" strike="noStrike" spc="-1" dirty="0">
                <a:solidFill>
                  <a:srgbClr val="FA6400"/>
                </a:solidFill>
                <a:latin typeface="Courier New"/>
                <a:ea typeface="Courier New"/>
              </a:rPr>
              <a:t>// aquí ponemos lo específico de un mánager</a:t>
            </a:r>
            <a:br>
              <a:rPr dirty="0"/>
            </a:br>
            <a:r>
              <a:rPr lang="es-ES" sz="2200" b="1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s-ES" sz="2200" b="1" strike="noStrike" spc="-1" dirty="0">
                <a:solidFill>
                  <a:srgbClr val="FA6400"/>
                </a:solidFill>
                <a:latin typeface="Courier New"/>
                <a:ea typeface="Courier New"/>
              </a:rPr>
              <a:t>// que no es común a todo empleado.</a:t>
            </a:r>
            <a:br>
              <a:rPr dirty="0"/>
            </a:br>
            <a:r>
              <a:rPr lang="es-ES" sz="2200" b="1" strike="noStrike" spc="-1" dirty="0">
                <a:solidFill>
                  <a:srgbClr val="FA6400"/>
                </a:solidFill>
                <a:latin typeface="Courier New"/>
                <a:ea typeface="Courier New"/>
              </a:rPr>
              <a:t> </a:t>
            </a:r>
            <a:r>
              <a:rPr lang="es-ES" sz="2200" b="1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lang="es-ES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600" b="0" strike="noStrike" spc="-1" dirty="0">
                <a:solidFill>
                  <a:srgbClr val="000000"/>
                </a:solidFill>
                <a:latin typeface="Arial"/>
              </a:rPr>
              <a:t>Ver ejemplo: </a:t>
            </a:r>
            <a:r>
              <a:rPr lang="es-ES" sz="2600" b="0" strike="noStrike" spc="-1" dirty="0">
                <a:solidFill>
                  <a:srgbClr val="000000"/>
                </a:solidFill>
                <a:latin typeface="Arial"/>
                <a:hlinkClick r:id="rId2"/>
              </a:rPr>
              <a:t>TestManager.java</a:t>
            </a:r>
            <a:endParaRPr lang="es-E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TextShape 3">
            <a:extLst>
              <a:ext uri="{FF2B5EF4-FFF2-40B4-BE49-F238E27FC236}">
                <a16:creationId xmlns:a16="http://schemas.microsoft.com/office/drawing/2014/main" id="{EF191CFB-F3B3-E041-8E97-021E56B98CE2}"/>
              </a:ext>
            </a:extLst>
          </p:cNvPr>
          <p:cNvSpPr txBox="1"/>
          <p:nvPr/>
        </p:nvSpPr>
        <p:spPr>
          <a:xfrm>
            <a:off x="9640848" y="3798179"/>
            <a:ext cx="1366676" cy="43596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tIns="54000" rIns="99000" bIns="54000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Arial"/>
              </a:rPr>
              <a:t>Employee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2" name="TextShape 4">
            <a:extLst>
              <a:ext uri="{FF2B5EF4-FFF2-40B4-BE49-F238E27FC236}">
                <a16:creationId xmlns:a16="http://schemas.microsoft.com/office/drawing/2014/main" id="{C1E4782E-146C-CD4E-B91A-BA54B209DDF2}"/>
              </a:ext>
            </a:extLst>
          </p:cNvPr>
          <p:cNvSpPr txBox="1"/>
          <p:nvPr/>
        </p:nvSpPr>
        <p:spPr>
          <a:xfrm>
            <a:off x="9697727" y="5121179"/>
            <a:ext cx="1238005" cy="435960"/>
          </a:xfrm>
          <a:prstGeom prst="rect">
            <a:avLst/>
          </a:prstGeom>
          <a:noFill/>
          <a:ln w="18360">
            <a:solidFill>
              <a:srgbClr val="000080"/>
            </a:solidFill>
            <a:round/>
          </a:ln>
        </p:spPr>
        <p:txBody>
          <a:bodyPr lIns="99000" tIns="54000" rIns="99000" bIns="54000">
            <a:noAutofit/>
          </a:bodyPr>
          <a:lstStyle/>
          <a:p>
            <a:r>
              <a:rPr lang="es-ES" sz="1800" b="0" strike="noStrike" spc="-1">
                <a:solidFill>
                  <a:srgbClr val="000080"/>
                </a:solidFill>
                <a:latin typeface="Arial"/>
              </a:rPr>
              <a:t>Manager</a:t>
            </a:r>
            <a:endParaRPr lang="es-ES" sz="1800" b="0" strike="noStrike" spc="-1">
              <a:latin typeface="Arial"/>
            </a:endParaRPr>
          </a:p>
        </p:txBody>
      </p:sp>
      <p:sp>
        <p:nvSpPr>
          <p:cNvPr id="13" name="TextShape 5">
            <a:extLst>
              <a:ext uri="{FF2B5EF4-FFF2-40B4-BE49-F238E27FC236}">
                <a16:creationId xmlns:a16="http://schemas.microsoft.com/office/drawing/2014/main" id="{66C2C9A4-5E90-1D4B-A5B3-281FA643954B}"/>
              </a:ext>
            </a:extLst>
          </p:cNvPr>
          <p:cNvSpPr txBox="1"/>
          <p:nvPr/>
        </p:nvSpPr>
        <p:spPr>
          <a:xfrm>
            <a:off x="9179687" y="2542859"/>
            <a:ext cx="2319737" cy="107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s-ES" sz="1800" b="0" strike="noStrike" spc="-1" dirty="0">
                <a:latin typeface="Arial"/>
              </a:rPr>
              <a:t>Forma gráfica de representar la relación:</a:t>
            </a:r>
          </a:p>
        </p:txBody>
      </p:sp>
      <p:cxnSp>
        <p:nvCxnSpPr>
          <p:cNvPr id="14" name="Line 7">
            <a:extLst>
              <a:ext uri="{FF2B5EF4-FFF2-40B4-BE49-F238E27FC236}">
                <a16:creationId xmlns:a16="http://schemas.microsoft.com/office/drawing/2014/main" id="{BE2A3AAA-5A11-2845-B49A-8CB80DFDB2FA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flipV="1">
            <a:off x="10316730" y="4234139"/>
            <a:ext cx="7456" cy="887040"/>
          </a:xfrm>
          <a:prstGeom prst="straightConnector1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7259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755B-B936-BA4C-9C76-AD9165D7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Redefinición de métodos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B68D5-403E-0649-A018-893B037C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la clase derivada podemos </a:t>
            </a:r>
            <a:r>
              <a:rPr lang="es-ES" dirty="0">
                <a:solidFill>
                  <a:srgbClr val="FF0000"/>
                </a:solidFill>
              </a:rPr>
              <a:t>redefinir</a:t>
            </a:r>
            <a:r>
              <a:rPr lang="es-ES" dirty="0"/>
              <a:t> (“</a:t>
            </a:r>
            <a:r>
              <a:rPr lang="es-ES" dirty="0" err="1"/>
              <a:t>override</a:t>
            </a:r>
            <a:r>
              <a:rPr lang="es-ES" dirty="0"/>
              <a:t>” o </a:t>
            </a:r>
            <a:r>
              <a:rPr lang="es-ES" dirty="0" err="1"/>
              <a:t>sobremontar</a:t>
            </a:r>
            <a:r>
              <a:rPr lang="es-ES" dirty="0"/>
              <a:t>) métodos, lo cual corresponde a re-implementar o recodificar en la subclase un método de la clase base.</a:t>
            </a:r>
          </a:p>
          <a:p>
            <a:r>
              <a:rPr lang="es-ES" dirty="0"/>
              <a:t>Si en la clase hija deseamos acceder al método de la clase base, lo podemos hacer utilizando la palabra </a:t>
            </a:r>
            <a:r>
              <a:rPr lang="es-ES" dirty="0" err="1">
                <a:solidFill>
                  <a:srgbClr val="FF0000"/>
                </a:solidFill>
              </a:rPr>
              <a:t>super</a:t>
            </a:r>
            <a:r>
              <a:rPr lang="es-ES" dirty="0"/>
              <a:t> como referencia al padre.</a:t>
            </a:r>
          </a:p>
          <a:p>
            <a:r>
              <a:rPr lang="es-ES" dirty="0"/>
              <a:t>Recordar que también usamos esta palabra reservada para invocar constructores de la clase base.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F84E1-0BB2-4940-AF0A-AEB66F26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6C9C9-2796-D14D-8568-DB8C3FFD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993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39C3-FF9E-ED47-9ACC-BCC35D2C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Ejemplo: Un mánager también es un empleado</a:t>
            </a:r>
            <a:endParaRPr lang="es-ES_tradn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72D0-2DE9-0C45-9AC0-CFCAC9FD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231970"/>
            <a:ext cx="11042373" cy="2402481"/>
          </a:xfrm>
        </p:spPr>
        <p:txBody>
          <a:bodyPr/>
          <a:lstStyle/>
          <a:p>
            <a:r>
              <a:rPr lang="es-ES" dirty="0"/>
              <a:t>Supongamos que un mánager recibe bonos por su desempeño. Luego su salario será aquel en su calidad de empleado más sus bonos.</a:t>
            </a:r>
          </a:p>
          <a:p>
            <a:r>
              <a:rPr lang="es-ES" dirty="0"/>
              <a:t>Ver </a:t>
            </a:r>
            <a:r>
              <a:rPr lang="es-ES" dirty="0">
                <a:hlinkClick r:id="rId2"/>
              </a:rPr>
              <a:t>ManagerTest.java</a:t>
            </a:r>
            <a:endParaRPr lang="es-ES" dirty="0"/>
          </a:p>
          <a:p>
            <a:r>
              <a:rPr lang="es-ES" dirty="0"/>
              <a:t>Ej.: jerarquía de clases: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91CAA-8BD9-E64E-9AA2-2295D343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18DE4-078E-DA4C-B813-FDA7BFA2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7</a:t>
            </a:fld>
            <a:endParaRPr lang="es-ES_trad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C157E-3F51-9B42-861D-B65E9A2D3C70}"/>
              </a:ext>
            </a:extLst>
          </p:cNvPr>
          <p:cNvSpPr/>
          <p:nvPr/>
        </p:nvSpPr>
        <p:spPr>
          <a:xfrm>
            <a:off x="6966995" y="2916821"/>
            <a:ext cx="1864489" cy="512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err="1">
                <a:latin typeface="Arial" panose="020B0604020202020204" pitchFamily="34" charset="0"/>
                <a:cs typeface="Arial" panose="020B0604020202020204" pitchFamily="34" charset="0"/>
              </a:rPr>
              <a:t>Employee</a:t>
            </a:r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A5D419-D26C-004B-BAEB-210E871058F8}"/>
              </a:ext>
            </a:extLst>
          </p:cNvPr>
          <p:cNvSpPr/>
          <p:nvPr/>
        </p:nvSpPr>
        <p:spPr>
          <a:xfrm>
            <a:off x="5175330" y="5392734"/>
            <a:ext cx="1864489" cy="56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err="1">
                <a:latin typeface="Arial" panose="020B0604020202020204" pitchFamily="34" charset="0"/>
                <a:cs typeface="Arial" panose="020B0604020202020204" pitchFamily="34" charset="0"/>
              </a:rPr>
              <a:t>Executive</a:t>
            </a:r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76B8A1-FDFE-6148-9B87-9E340B8387C7}"/>
              </a:ext>
            </a:extLst>
          </p:cNvPr>
          <p:cNvSpPr/>
          <p:nvPr/>
        </p:nvSpPr>
        <p:spPr>
          <a:xfrm>
            <a:off x="9402019" y="4155270"/>
            <a:ext cx="1864489" cy="56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err="1"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FB1DFD-6308-4A41-8E8D-462F5FA3C0F4}"/>
              </a:ext>
            </a:extLst>
          </p:cNvPr>
          <p:cNvSpPr/>
          <p:nvPr/>
        </p:nvSpPr>
        <p:spPr>
          <a:xfrm>
            <a:off x="7282887" y="4155270"/>
            <a:ext cx="1864489" cy="56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 err="1">
                <a:latin typeface="Arial" panose="020B0604020202020204" pitchFamily="34" charset="0"/>
                <a:cs typeface="Arial" panose="020B0604020202020204" pitchFamily="34" charset="0"/>
              </a:rPr>
              <a:t>Secretary</a:t>
            </a:r>
            <a:endParaRPr 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09BF22-73D5-9B48-8C89-032AF0E9C308}"/>
              </a:ext>
            </a:extLst>
          </p:cNvPr>
          <p:cNvSpPr/>
          <p:nvPr/>
        </p:nvSpPr>
        <p:spPr>
          <a:xfrm>
            <a:off x="5163755" y="4155270"/>
            <a:ext cx="1864489" cy="56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7D1226F-5D64-C148-94A0-191A4F60CDAD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6096000" y="3429001"/>
            <a:ext cx="1803240" cy="72626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3976193-ED5A-5F4D-90E2-E319C513F41A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H="1" flipV="1">
            <a:off x="6096000" y="4722471"/>
            <a:ext cx="11575" cy="67026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EE36938-B34A-8C44-899A-181AFF0E81B1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H="1" flipV="1">
            <a:off x="7899240" y="3429001"/>
            <a:ext cx="315892" cy="72626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008FA404-62E0-E049-99B1-666026AD2A51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7899240" y="3429001"/>
            <a:ext cx="2435024" cy="72626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8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EB77-828B-854A-AD51-C08E9D2A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 de sustitución re-visitado </a:t>
            </a:r>
            <a:br>
              <a:rPr lang="es-ES" dirty="0"/>
            </a:br>
            <a:r>
              <a:rPr lang="es-ES" sz="2800" dirty="0"/>
              <a:t>(propiedad de subtipo)</a:t>
            </a:r>
            <a:endParaRPr lang="es-ES_tradnl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EE7E1-BB74-1D4A-B8CE-14DAB01D8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377386"/>
            <a:ext cx="11042373" cy="3102017"/>
          </a:xfrm>
        </p:spPr>
        <p:txBody>
          <a:bodyPr/>
          <a:lstStyle/>
          <a:p>
            <a:r>
              <a:rPr lang="es-ES" dirty="0"/>
              <a:t>Según el principio de sustitución, referencias a objetos de la clase base, pueden apuntar a objetos de una clase derivada sin crear problemas.</a:t>
            </a:r>
          </a:p>
          <a:p>
            <a:r>
              <a:rPr lang="es-ES" dirty="0"/>
              <a:t>Hay que tener cuidado con la relación es-un. El castellano permite decir que un cuadrado es un rectángulo de lados iguales; sin embargo, esto lleva a problemas cuando queremos aplicar el principio de sustitución.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75FC0-3138-4D47-B079-320F6E8A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BF8FC-A2BD-054D-B546-8178F7DA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8</a:t>
            </a:fld>
            <a:endParaRPr lang="es-ES_trad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7A3C0C-0F9E-E249-9CD5-8EE9220973D8}"/>
              </a:ext>
            </a:extLst>
          </p:cNvPr>
          <p:cNvSpPr/>
          <p:nvPr/>
        </p:nvSpPr>
        <p:spPr>
          <a:xfrm>
            <a:off x="4231511" y="4097437"/>
            <a:ext cx="1864489" cy="57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Rectángulo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0B3CE-CE35-FC40-922A-08BE492C8C90}"/>
              </a:ext>
            </a:extLst>
          </p:cNvPr>
          <p:cNvSpPr/>
          <p:nvPr/>
        </p:nvSpPr>
        <p:spPr>
          <a:xfrm>
            <a:off x="4231510" y="5372581"/>
            <a:ext cx="1864489" cy="57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Cuadrado</a:t>
            </a:r>
          </a:p>
        </p:txBody>
      </p:sp>
      <p:cxnSp>
        <p:nvCxnSpPr>
          <p:cNvPr id="12" name="Elbow Connector 17">
            <a:extLst>
              <a:ext uri="{FF2B5EF4-FFF2-40B4-BE49-F238E27FC236}">
                <a16:creationId xmlns:a16="http://schemas.microsoft.com/office/drawing/2014/main" id="{C584A9D5-9D59-1F4D-95C7-B26505B19747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5163755" y="4676172"/>
            <a:ext cx="1" cy="69640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E2E119-FC3C-AA49-A823-29129D424332}"/>
              </a:ext>
            </a:extLst>
          </p:cNvPr>
          <p:cNvSpPr txBox="1"/>
          <p:nvPr/>
        </p:nvSpPr>
        <p:spPr>
          <a:xfrm>
            <a:off x="6375362" y="4386804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8FC8B6-2227-2046-BD25-9C78F0DDFB1E}"/>
              </a:ext>
            </a:extLst>
          </p:cNvPr>
          <p:cNvSpPr/>
          <p:nvPr/>
        </p:nvSpPr>
        <p:spPr>
          <a:xfrm>
            <a:off x="8067857" y="4097437"/>
            <a:ext cx="1864489" cy="57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Círculo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6372A5-6FAD-884C-A843-E55A9357E993}"/>
              </a:ext>
            </a:extLst>
          </p:cNvPr>
          <p:cNvSpPr/>
          <p:nvPr/>
        </p:nvSpPr>
        <p:spPr>
          <a:xfrm>
            <a:off x="8067856" y="5372581"/>
            <a:ext cx="1864489" cy="57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Punto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5D50AEE-1D4C-CB41-9B40-8EDA778B5ADF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9000101" y="4676172"/>
            <a:ext cx="1" cy="69640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544A89-FC57-4D44-8857-412400956F9B}"/>
              </a:ext>
            </a:extLst>
          </p:cNvPr>
          <p:cNvSpPr txBox="1"/>
          <p:nvPr/>
        </p:nvSpPr>
        <p:spPr>
          <a:xfrm>
            <a:off x="10710564" y="4386804"/>
            <a:ext cx="4988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7594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  <p:bldP spid="16" grpId="0" animBg="1"/>
      <p:bldP spid="17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EAAF-ACE1-2741-846B-CC3C776C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65" y="365126"/>
            <a:ext cx="9000435" cy="1311274"/>
          </a:xfrm>
        </p:spPr>
        <p:txBody>
          <a:bodyPr/>
          <a:lstStyle/>
          <a:p>
            <a:r>
              <a:rPr lang="es-ES" dirty="0"/>
              <a:t>Ejemplo: ¿Los cuadrados son rectángulos?</a:t>
            </a:r>
            <a:endParaRPr lang="es-ES_trad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90745-5C08-3D4C-A165-BEF2E96C9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854200"/>
            <a:ext cx="11042373" cy="4502150"/>
          </a:xfrm>
        </p:spPr>
        <p:txBody>
          <a:bodyPr/>
          <a:lstStyle/>
          <a:p>
            <a:r>
              <a:rPr lang="es-ES" dirty="0"/>
              <a:t>¿Qué pasa si recibidos una referencia a rectángulo y se nos ocurre invocar un cambio en uno de los lados?</a:t>
            </a:r>
          </a:p>
          <a:p>
            <a:r>
              <a:rPr lang="es-ES" dirty="0"/>
              <a:t>Lo podemos arreglar con redefinición de métodos, pero ¿qué pasa con el uso natural que daríamos a rectángulos?</a:t>
            </a:r>
          </a:p>
          <a:p>
            <a:r>
              <a:rPr lang="es-ES" dirty="0"/>
              <a:t>¿Qué hay de la memoria ocupada si una aplicación requiere muchos cuadrados?</a:t>
            </a:r>
          </a:p>
          <a:p>
            <a:r>
              <a:rPr lang="es-ES" dirty="0"/>
              <a:t>Por ejemplo ver una posible implementación aquí: </a:t>
            </a:r>
            <a:r>
              <a:rPr lang="es-ES" dirty="0">
                <a:hlinkClick r:id="rId2"/>
              </a:rPr>
              <a:t>Rectangle.java</a:t>
            </a:r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433EA-3DD4-9645-898F-6BB1E6DE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/>
              <a:t>ELO329: Agustín J. González</a:t>
            </a:r>
            <a:endParaRPr lang="es-ES_trad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F3DE1-CFD4-3445-AB9D-AECE6A23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B298-836D-BF4F-8BF0-A4B0B62BAAF1}" type="slidenum">
              <a:rPr lang="es-ES_tradnl" smtClean="0"/>
              <a:pPr/>
              <a:t>9</a:t>
            </a:fld>
            <a:endParaRPr lang="es-ES_trad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CBEB2-D51B-D648-AE66-98802095B390}"/>
              </a:ext>
            </a:extLst>
          </p:cNvPr>
          <p:cNvSpPr/>
          <p:nvPr/>
        </p:nvSpPr>
        <p:spPr>
          <a:xfrm>
            <a:off x="9324211" y="136525"/>
            <a:ext cx="1864489" cy="57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Rectángulo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EF384E-EE71-6E4B-B9F4-C1906222670D}"/>
              </a:ext>
            </a:extLst>
          </p:cNvPr>
          <p:cNvSpPr/>
          <p:nvPr/>
        </p:nvSpPr>
        <p:spPr>
          <a:xfrm>
            <a:off x="9324210" y="1097665"/>
            <a:ext cx="1864489" cy="578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Cuadrado</a:t>
            </a:r>
          </a:p>
        </p:txBody>
      </p:sp>
      <p:cxnSp>
        <p:nvCxnSpPr>
          <p:cNvPr id="12" name="Elbow Connector 17">
            <a:extLst>
              <a:ext uri="{FF2B5EF4-FFF2-40B4-BE49-F238E27FC236}">
                <a16:creationId xmlns:a16="http://schemas.microsoft.com/office/drawing/2014/main" id="{292E5C0B-63FA-0F40-8870-8CCA2A0957FB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10256455" y="715260"/>
            <a:ext cx="1" cy="38240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&quot;No&quot; Symbol 13">
            <a:extLst>
              <a:ext uri="{FF2B5EF4-FFF2-40B4-BE49-F238E27FC236}">
                <a16:creationId xmlns:a16="http://schemas.microsoft.com/office/drawing/2014/main" id="{1403D58E-10C3-604D-A129-33AE2F353334}"/>
              </a:ext>
            </a:extLst>
          </p:cNvPr>
          <p:cNvSpPr/>
          <p:nvPr/>
        </p:nvSpPr>
        <p:spPr>
          <a:xfrm>
            <a:off x="9362310" y="90838"/>
            <a:ext cx="1642165" cy="1631247"/>
          </a:xfrm>
          <a:prstGeom prst="noSmoking">
            <a:avLst>
              <a:gd name="adj" fmla="val 639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49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OP_Template_2022" id="{EF16D744-8F12-A949-9806-AE42449CCAFF}" vid="{36B2CFD3-DDCD-6242-8B0B-6D31F49772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</TotalTime>
  <Words>1375</Words>
  <Application>Microsoft Macintosh PowerPoint</Application>
  <PresentationFormat>Widescreen</PresentationFormat>
  <Paragraphs>164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Office Theme</vt:lpstr>
      <vt:lpstr>Herencia (*) Reutlización de código y código genérico</vt:lpstr>
      <vt:lpstr>Introducción</vt:lpstr>
      <vt:lpstr>Ejemplo: Estudiante es una Persona </vt:lpstr>
      <vt:lpstr>Introducción (cont.)‏</vt:lpstr>
      <vt:lpstr>Aspectos sintácticos en Java</vt:lpstr>
      <vt:lpstr>Redefinición de métodos</vt:lpstr>
      <vt:lpstr>Ejemplo: Un mánager también es un empleado</vt:lpstr>
      <vt:lpstr>Principio de sustitución re-visitado  (propiedad de subtipo)</vt:lpstr>
      <vt:lpstr>Ejemplo: ¿Los cuadrados son rectángulos?</vt:lpstr>
      <vt:lpstr>Polimorfismo (rae: Cualidad de lo que tiene o puede tener distintas formas)</vt:lpstr>
      <vt:lpstr>Polimorfismo: Ejemplo</vt:lpstr>
      <vt:lpstr>Polimorfismo: Ejemplo</vt:lpstr>
      <vt:lpstr>Ligado Dinámico (muy importante)</vt:lpstr>
      <vt:lpstr>Ligado Dinámico (ilustrado)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Capítulo 9: Multimedia en Redes de Computadores Aplicaciones Multimedia en Redes Streaming de Video almacenado</dc:title>
  <dc:creator>Agustin Gonzalez</dc:creator>
  <cp:lastModifiedBy>Agustin Gonzalez</cp:lastModifiedBy>
  <cp:revision>52</cp:revision>
  <dcterms:created xsi:type="dcterms:W3CDTF">2021-09-30T23:46:18Z</dcterms:created>
  <dcterms:modified xsi:type="dcterms:W3CDTF">2022-03-23T12:58:49Z</dcterms:modified>
</cp:coreProperties>
</file>