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5C3E4-782B-4988-A737-7263AF2C99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51681-81C1-46D7-B795-CFC9E89809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A26C2-609B-4DB5-8E5E-D8DBE45E04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AE6C03-EF88-4C73-BFC4-45C06BD365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CCE6E8-C2E5-45BA-B365-C66944ACC9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16D448-FCC2-4DDF-9DDA-FB4A3EFD48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580826-A5CF-48A5-9E93-4FC06B3FD5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4C40F7-ED32-4498-8DF9-C7D4D9F19D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13A141-6CA8-43E1-80CC-BE756D555D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0366F3-6D62-4A4D-A615-F087053297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429818-E69C-4ACB-AC0B-F948A98D50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CB0779-0C19-4A79-8125-D7C400240B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5E7CFB-5E32-4427-83B6-2C7892C711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9384EA-054D-4E20-90F2-225D9C4C21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F2265-1D0E-4153-977C-6A887E1199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277D33-183F-479B-8589-8E0D0F3ED5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949793-B963-4651-974F-945553DDE8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F007CF-2065-4153-915D-5A067BC445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E57532-BC5E-4846-B724-8D4924E555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3E7CF3-6392-4EFE-8BCC-CF349FE65F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2CD216-8331-472C-BAB7-D2C62B8E47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19CFAB-6656-4536-BE24-00D2713EDD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51DC87-7F28-4745-813B-1876740735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1008F5-E151-46F8-A22D-D216D69D7F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9062E4-2294-4874-9C96-F6A319547E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2F9751-C3C6-4B80-8383-D9C18B131A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A7DC47-0E1F-4EE5-BB85-258A31072D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5BA5AD-7CFD-45C1-8D5A-677131FBDA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B57070-F508-4458-BF69-D281D5375F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7E51C1-99D0-44F7-9736-F883794800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64F015-C0F0-4DCA-A874-A9B15F3C0B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268512-0F31-4ACB-8D0E-3AF130850C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BAD55B-95AE-46FE-81CF-B216211FD2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269DD2-64C4-4D84-A7D5-F6CC91BBA2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5F83955-6AE0-48FD-984F-56261E9205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FA9D0D-CE48-47E0-97FA-CE8F5EE21A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266690-6401-4067-869F-393054321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66DE70-09C3-4631-A701-3FC183B9A2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DA64AC-8302-46BA-9D7A-93CFD1A25E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D50EDA-0E7E-4FDA-89EF-3CCE5D5B27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1337EF-0E20-4F35-A1CB-59EA8148C1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44AD7C-B075-4775-AE18-22B71A0F94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7B1720-BEB7-4F4B-971B-91DAF9500A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86351D-D745-4771-AC78-522858E0E4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7464C5-5417-49D0-92C1-EEDBF6897E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9A627A-3BBC-44DF-9954-72B7056CF0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9CEF66-07DC-4B9B-970A-FD40C83A0C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7F4502-EA69-4BCA-AFF5-2B5A5769FB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1464C3-DFB2-45A1-842C-FC193782EB15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752A1B-4ED8-4CB3-B0F2-0AAC062BE5D0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CAFF7-FC0F-46C2-98D4-7B839FAE72CF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44BA2-10F3-4195-A95C-BFA7C8CBA475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polivares/ELO329/blob/2024-1/01-OOP_Concepts/EjemploTarea/T2.pdf" TargetMode="External"/><Relationship Id="rId2" Type="http://schemas.openxmlformats.org/officeDocument/2006/relationships/hyperlink" Target="http://profesores.elo.utfsm.cl/~agv/elo329/1s20/Assignments/DroneJavaSource.tar" TargetMode="External"/><Relationship Id="rId3" Type="http://schemas.openxmlformats.org/officeDocument/2006/relationships/hyperlink" Target="https://github.com/polivares/ELO329/tree/2024-1/01-OOP_Concepts/EjemploTarea" TargetMode="External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5800" y="367920"/>
            <a:ext cx="10753200" cy="31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s-ES" sz="6000" spc="-1" strike="noStrike" u="sng">
                <a:solidFill>
                  <a:srgbClr val="0000cc"/>
                </a:solidFill>
                <a:uFillTx/>
                <a:latin typeface="Arial"/>
              </a:rPr>
              <a:t>ELO329: Diseño y Programación Orientados a Objetos</a:t>
            </a:r>
            <a:endParaRPr b="0" lang="en-CA" sz="60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85800" y="4065120"/>
            <a:ext cx="10666800" cy="119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Agustín J. González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Departamento de Electrónica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Clases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Cada objeto es único, pero generalmente hay varios del mismo tipo. Hay varios puntos, por ejemplo.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Cuando modelamos la realidad, lo hacemos reconociendo las categorías de objetos que comparten sus características. Por ejemplo: En un sistema podemos tener varios resortes, o personas, pero todos siguen el mismo patrón de comportamiento.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Las clases definen las características de los objetos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es-ES" sz="2600" spc="-1" strike="noStrike">
                <a:solidFill>
                  <a:srgbClr val="0000cc"/>
                </a:solidFill>
                <a:latin typeface="Arial"/>
              </a:rPr>
              <a:t>Son la descripción para una categoría de objetos de características comunes, estableciendo sus atributos y operaciones. Ej. Atributo: fecha nacimiento para persona, constante elástica para resorte; operaciones: obtener edad de persona, fuerza ejercida para resorte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Tendremos tantas clases como tipos de objetos distintos identificados en un problema.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A5DFB0-4F89-4B7B-9EEC-0718BED8FD4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Clases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Una clase debe definir todos los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atributos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(para almacenar el estado) y los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comportamientos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 de ese tipo de objetos que sean relevantes para el problema.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comportamiento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(también llamados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servicios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o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mensajes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) que puede exhibir, ofrecer o recibir un objeto, lo expresamos como funciones en el sentido clásico de los lenguajes. Para diferenciarlos, en orientación a objetos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se les llama métodos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En C++ también se les llama “función miembro”.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Así, cada objeto posee, además de su nombre o identificador, 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atributos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y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métodos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que son definidos en la clase a la cual él pertenece. 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1E1F36-0330-4BFF-A806-159DFFFA30F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Ejemplo de Clase en Java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9000"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Punto {        </a:t>
            </a:r>
            <a:r>
              <a:rPr b="1" lang="es-ES" sz="2800" spc="-1" strike="noStrike">
                <a:solidFill>
                  <a:srgbClr val="fa6400"/>
                </a:solidFill>
                <a:latin typeface="Courier New"/>
                <a:ea typeface="Courier New"/>
              </a:rPr>
              <a:t>// nombre de la clase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private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x,y;   </a:t>
            </a:r>
            <a:r>
              <a:rPr b="1" lang="es-ES" sz="2800" spc="-1" strike="noStrike">
                <a:solidFill>
                  <a:srgbClr val="fa6400"/>
                </a:solidFill>
                <a:latin typeface="Courier New"/>
                <a:ea typeface="Courier New"/>
              </a:rPr>
              <a:t>// atributos para almacenar el estado. 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Punto(){   </a:t>
            </a:r>
            <a:r>
              <a:rPr b="1" lang="es-ES" sz="2800" spc="-1" strike="noStrike">
                <a:solidFill>
                  <a:srgbClr val="fa6400"/>
                </a:solidFill>
                <a:latin typeface="Courier New"/>
                <a:ea typeface="Courier New"/>
              </a:rPr>
              <a:t>// método, define estado inicial, al momento de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x=y=0;          </a:t>
            </a:r>
            <a:r>
              <a:rPr b="1" lang="es-ES" sz="2800" spc="-1" strike="noStrike">
                <a:solidFill>
                  <a:srgbClr val="fa6400"/>
                </a:solidFill>
                <a:latin typeface="Courier New"/>
                <a:ea typeface="Courier New"/>
              </a:rPr>
              <a:t>// ser creado, lo llamamos método constructor.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}                </a:t>
            </a:r>
            <a:r>
              <a:rPr b="1" lang="es-ES" sz="2800" spc="-1" strike="noStrike">
                <a:solidFill>
                  <a:srgbClr val="fa6400"/>
                </a:solidFill>
                <a:latin typeface="Courier New"/>
                <a:ea typeface="Courier New"/>
              </a:rPr>
              <a:t>// fin de constructor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Punto(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_x,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_y){  </a:t>
            </a:r>
            <a:r>
              <a:rPr b="1" lang="es-ES" sz="2800" spc="-1" strike="noStrike">
                <a:solidFill>
                  <a:srgbClr val="fa6400"/>
                </a:solidFill>
                <a:latin typeface="Courier New"/>
                <a:ea typeface="Courier New"/>
              </a:rPr>
              <a:t>// otro constructor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x=_x;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y=_y;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getX(){   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x;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int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getY(){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y;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boolean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equals(Punto p){  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if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(p==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null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)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false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;      </a:t>
            </a:r>
            <a:r>
              <a:rPr b="1" lang="es-ES" sz="2800" spc="-1" strike="noStrike">
                <a:solidFill>
                  <a:srgbClr val="fa6400"/>
                </a:solidFill>
                <a:latin typeface="Courier New"/>
                <a:ea typeface="Courier New"/>
              </a:rPr>
              <a:t>// Objeto p no creado aún.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s-ES" sz="2800" spc="-1" strike="noStrike">
                <a:solidFill>
                  <a:srgbClr val="941edf"/>
                </a:solidFill>
                <a:latin typeface="Courier New"/>
                <a:ea typeface="Courier New"/>
              </a:rPr>
              <a:t>return</a:t>
            </a: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((x==p.getX()) &amp;&amp; (y==p.getY()));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  }</a:t>
            </a:r>
            <a:br>
              <a:rPr sz="2600"/>
            </a:br>
            <a:r>
              <a:rPr b="1" lang="es-ES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A5CD7B-0171-4D05-99D7-6A968DDFBAA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Discusión en equipos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Responda la pregunta y luego seleccione a integrante para exponer respuesta al curso en menos de 2 minutos.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Se desea modelar una calculadora básica como un objeto.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¿Cuál o cuáles serían posibles estados de la calculadora? 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¿Qué comportamientos debería tener esta calculadora?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¿Qué tipo de dato o variable usaría para almacenar algún estado de la calculadora?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CCB793-EBCC-4E37-9B7B-469D08CE612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Jerarquías de clases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 común que los objetos del mundo real estén relacionados de la forma “es un”. Al ver la definición de casi cualquier cosa notamos: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Mesa: </a:t>
            </a:r>
            <a:r>
              <a:rPr b="0" lang="es-ES" sz="2400" spc="-1" strike="noStrike">
                <a:solidFill>
                  <a:srgbClr val="ff0000"/>
                </a:solidFill>
                <a:latin typeface="Arial"/>
              </a:rPr>
              <a:t>es un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mueble que se compone de …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Chileno: </a:t>
            </a:r>
            <a:r>
              <a:rPr b="0" lang="es-ES" sz="2400" spc="-1" strike="noStrike">
                <a:solidFill>
                  <a:srgbClr val="ff0000"/>
                </a:solidFill>
                <a:latin typeface="Arial"/>
              </a:rPr>
              <a:t>es una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persona natural de Chile....</a:t>
            </a:r>
            <a:endParaRPr b="0" lang="en-CA" sz="24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 natural identificar jerarquías donde una clase comparte características comunes con otra clase y además posee algo propio que la distingue.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14" name="Freeform 9"/>
          <p:cNvSpPr/>
          <p:nvPr/>
        </p:nvSpPr>
        <p:spPr>
          <a:xfrm>
            <a:off x="6619320" y="4035240"/>
            <a:ext cx="3209400" cy="1435320"/>
          </a:xfrm>
          <a:custGeom>
            <a:avLst/>
            <a:gdLst/>
            <a:ahLst/>
            <a:rect l="l" t="t" r="r" b="b"/>
            <a:pathLst>
              <a:path w="3210339" h="1431235">
                <a:moveTo>
                  <a:pt x="646043" y="208722"/>
                </a:moveTo>
                <a:lnTo>
                  <a:pt x="646043" y="208722"/>
                </a:lnTo>
                <a:cubicBezTo>
                  <a:pt x="616226" y="212035"/>
                  <a:pt x="586469" y="215945"/>
                  <a:pt x="556591" y="218661"/>
                </a:cubicBezTo>
                <a:cubicBezTo>
                  <a:pt x="513571" y="222572"/>
                  <a:pt x="470245" y="223242"/>
                  <a:pt x="427382" y="228600"/>
                </a:cubicBezTo>
                <a:cubicBezTo>
                  <a:pt x="416986" y="229899"/>
                  <a:pt x="407639" y="235661"/>
                  <a:pt x="397565" y="238539"/>
                </a:cubicBezTo>
                <a:cubicBezTo>
                  <a:pt x="310196" y="263502"/>
                  <a:pt x="399491" y="234585"/>
                  <a:pt x="327991" y="258417"/>
                </a:cubicBezTo>
                <a:cubicBezTo>
                  <a:pt x="318052" y="265043"/>
                  <a:pt x="308858" y="272954"/>
                  <a:pt x="298174" y="278296"/>
                </a:cubicBezTo>
                <a:cubicBezTo>
                  <a:pt x="288803" y="282981"/>
                  <a:pt x="277515" y="283147"/>
                  <a:pt x="268356" y="288235"/>
                </a:cubicBezTo>
                <a:cubicBezTo>
                  <a:pt x="154879" y="351277"/>
                  <a:pt x="243677" y="304003"/>
                  <a:pt x="188843" y="347870"/>
                </a:cubicBezTo>
                <a:cubicBezTo>
                  <a:pt x="179515" y="355332"/>
                  <a:pt x="168096" y="359974"/>
                  <a:pt x="159026" y="367748"/>
                </a:cubicBezTo>
                <a:cubicBezTo>
                  <a:pt x="105600" y="413541"/>
                  <a:pt x="125555" y="405749"/>
                  <a:pt x="79513" y="467139"/>
                </a:cubicBezTo>
                <a:lnTo>
                  <a:pt x="49696" y="506896"/>
                </a:lnTo>
                <a:cubicBezTo>
                  <a:pt x="46383" y="516835"/>
                  <a:pt x="43883" y="527083"/>
                  <a:pt x="39756" y="536713"/>
                </a:cubicBezTo>
                <a:cubicBezTo>
                  <a:pt x="33919" y="550331"/>
                  <a:pt x="25080" y="562597"/>
                  <a:pt x="19878" y="576470"/>
                </a:cubicBezTo>
                <a:cubicBezTo>
                  <a:pt x="13862" y="592513"/>
                  <a:pt x="2699" y="652427"/>
                  <a:pt x="0" y="665922"/>
                </a:cubicBezTo>
                <a:cubicBezTo>
                  <a:pt x="15860" y="856249"/>
                  <a:pt x="-4003" y="731425"/>
                  <a:pt x="19878" y="815009"/>
                </a:cubicBezTo>
                <a:cubicBezTo>
                  <a:pt x="23631" y="828143"/>
                  <a:pt x="23708" y="842547"/>
                  <a:pt x="29817" y="854765"/>
                </a:cubicBezTo>
                <a:cubicBezTo>
                  <a:pt x="41104" y="877339"/>
                  <a:pt x="120205" y="984909"/>
                  <a:pt x="129209" y="993913"/>
                </a:cubicBezTo>
                <a:cubicBezTo>
                  <a:pt x="155713" y="1020417"/>
                  <a:pt x="176581" y="1054141"/>
                  <a:pt x="208722" y="1073426"/>
                </a:cubicBezTo>
                <a:cubicBezTo>
                  <a:pt x="225287" y="1083365"/>
                  <a:pt x="242697" y="1092015"/>
                  <a:pt x="258417" y="1103243"/>
                </a:cubicBezTo>
                <a:cubicBezTo>
                  <a:pt x="266043" y="1108690"/>
                  <a:pt x="270670" y="1117675"/>
                  <a:pt x="278296" y="1123122"/>
                </a:cubicBezTo>
                <a:cubicBezTo>
                  <a:pt x="294016" y="1134350"/>
                  <a:pt x="311609" y="1142701"/>
                  <a:pt x="327991" y="1152939"/>
                </a:cubicBezTo>
                <a:cubicBezTo>
                  <a:pt x="364283" y="1175621"/>
                  <a:pt x="354385" y="1174190"/>
                  <a:pt x="397565" y="1192696"/>
                </a:cubicBezTo>
                <a:cubicBezTo>
                  <a:pt x="453610" y="1216716"/>
                  <a:pt x="399917" y="1187366"/>
                  <a:pt x="467139" y="1212574"/>
                </a:cubicBezTo>
                <a:cubicBezTo>
                  <a:pt x="481012" y="1217776"/>
                  <a:pt x="492840" y="1227767"/>
                  <a:pt x="506896" y="1232452"/>
                </a:cubicBezTo>
                <a:cubicBezTo>
                  <a:pt x="522922" y="1237794"/>
                  <a:pt x="540293" y="1237946"/>
                  <a:pt x="556591" y="1242391"/>
                </a:cubicBezTo>
                <a:cubicBezTo>
                  <a:pt x="576806" y="1247904"/>
                  <a:pt x="596011" y="1256757"/>
                  <a:pt x="616226" y="1262270"/>
                </a:cubicBezTo>
                <a:cubicBezTo>
                  <a:pt x="645535" y="1270263"/>
                  <a:pt x="697152" y="1276467"/>
                  <a:pt x="725556" y="1282148"/>
                </a:cubicBezTo>
                <a:cubicBezTo>
                  <a:pt x="779811" y="1292999"/>
                  <a:pt x="754256" y="1293347"/>
                  <a:pt x="815009" y="1302026"/>
                </a:cubicBezTo>
                <a:cubicBezTo>
                  <a:pt x="844708" y="1306269"/>
                  <a:pt x="874644" y="1308652"/>
                  <a:pt x="904461" y="1311965"/>
                </a:cubicBezTo>
                <a:cubicBezTo>
                  <a:pt x="1057815" y="1350303"/>
                  <a:pt x="906164" y="1316468"/>
                  <a:pt x="1083365" y="1341783"/>
                </a:cubicBezTo>
                <a:cubicBezTo>
                  <a:pt x="1120034" y="1347022"/>
                  <a:pt x="1155966" y="1356870"/>
                  <a:pt x="1192696" y="1361661"/>
                </a:cubicBezTo>
                <a:cubicBezTo>
                  <a:pt x="1232255" y="1366821"/>
                  <a:pt x="1272235" y="1367988"/>
                  <a:pt x="1311965" y="1371600"/>
                </a:cubicBezTo>
                <a:cubicBezTo>
                  <a:pt x="1345124" y="1374614"/>
                  <a:pt x="1378340" y="1377233"/>
                  <a:pt x="1411356" y="1381539"/>
                </a:cubicBezTo>
                <a:cubicBezTo>
                  <a:pt x="1454566" y="1387175"/>
                  <a:pt x="1497325" y="1396012"/>
                  <a:pt x="1540565" y="1401417"/>
                </a:cubicBezTo>
                <a:cubicBezTo>
                  <a:pt x="1576876" y="1405956"/>
                  <a:pt x="1613467" y="1407886"/>
                  <a:pt x="1649896" y="1411356"/>
                </a:cubicBezTo>
                <a:cubicBezTo>
                  <a:pt x="1755683" y="1421431"/>
                  <a:pt x="1732439" y="1419190"/>
                  <a:pt x="1828800" y="1431235"/>
                </a:cubicBezTo>
                <a:cubicBezTo>
                  <a:pt x="2202057" y="1416305"/>
                  <a:pt x="1963418" y="1432843"/>
                  <a:pt x="2156791" y="1411356"/>
                </a:cubicBezTo>
                <a:cubicBezTo>
                  <a:pt x="2220815" y="1404242"/>
                  <a:pt x="2272839" y="1401148"/>
                  <a:pt x="2335696" y="1391478"/>
                </a:cubicBezTo>
                <a:cubicBezTo>
                  <a:pt x="2352393" y="1388909"/>
                  <a:pt x="2369210" y="1386393"/>
                  <a:pt x="2385391" y="1381539"/>
                </a:cubicBezTo>
                <a:cubicBezTo>
                  <a:pt x="2402480" y="1376412"/>
                  <a:pt x="2418320" y="1367758"/>
                  <a:pt x="2435087" y="1361661"/>
                </a:cubicBezTo>
                <a:cubicBezTo>
                  <a:pt x="2454779" y="1354500"/>
                  <a:pt x="2475030" y="1348944"/>
                  <a:pt x="2494722" y="1341783"/>
                </a:cubicBezTo>
                <a:cubicBezTo>
                  <a:pt x="2511489" y="1335686"/>
                  <a:pt x="2527491" y="1327546"/>
                  <a:pt x="2544417" y="1321904"/>
                </a:cubicBezTo>
                <a:cubicBezTo>
                  <a:pt x="2567299" y="1314277"/>
                  <a:pt x="2591479" y="1310684"/>
                  <a:pt x="2613991" y="1302026"/>
                </a:cubicBezTo>
                <a:cubicBezTo>
                  <a:pt x="2634734" y="1294048"/>
                  <a:pt x="2653111" y="1280757"/>
                  <a:pt x="2673626" y="1272209"/>
                </a:cubicBezTo>
                <a:cubicBezTo>
                  <a:pt x="2692968" y="1264150"/>
                  <a:pt x="2713919" y="1260389"/>
                  <a:pt x="2733261" y="1252330"/>
                </a:cubicBezTo>
                <a:cubicBezTo>
                  <a:pt x="2753776" y="1243782"/>
                  <a:pt x="2772663" y="1231710"/>
                  <a:pt x="2792896" y="1222513"/>
                </a:cubicBezTo>
                <a:cubicBezTo>
                  <a:pt x="2809138" y="1215130"/>
                  <a:pt x="2827213" y="1211681"/>
                  <a:pt x="2842591" y="1202635"/>
                </a:cubicBezTo>
                <a:cubicBezTo>
                  <a:pt x="2884564" y="1177945"/>
                  <a:pt x="2978673" y="1116249"/>
                  <a:pt x="3021496" y="1073426"/>
                </a:cubicBezTo>
                <a:cubicBezTo>
                  <a:pt x="3034561" y="1060361"/>
                  <a:pt x="3077278" y="1009586"/>
                  <a:pt x="3091069" y="983974"/>
                </a:cubicBezTo>
                <a:cubicBezTo>
                  <a:pt x="3108630" y="951361"/>
                  <a:pt x="3129052" y="919723"/>
                  <a:pt x="3140765" y="884583"/>
                </a:cubicBezTo>
                <a:cubicBezTo>
                  <a:pt x="3169594" y="798094"/>
                  <a:pt x="3153286" y="844567"/>
                  <a:pt x="3190461" y="745435"/>
                </a:cubicBezTo>
                <a:cubicBezTo>
                  <a:pt x="3193774" y="715618"/>
                  <a:pt x="3195468" y="685576"/>
                  <a:pt x="3200400" y="655983"/>
                </a:cubicBezTo>
                <a:cubicBezTo>
                  <a:pt x="3202122" y="645649"/>
                  <a:pt x="3210339" y="636642"/>
                  <a:pt x="3210339" y="626165"/>
                </a:cubicBezTo>
                <a:cubicBezTo>
                  <a:pt x="3210339" y="586271"/>
                  <a:pt x="3204370" y="546592"/>
                  <a:pt x="3200400" y="506896"/>
                </a:cubicBezTo>
                <a:cubicBezTo>
                  <a:pt x="3194816" y="451060"/>
                  <a:pt x="3193845" y="434256"/>
                  <a:pt x="3180522" y="387626"/>
                </a:cubicBezTo>
                <a:cubicBezTo>
                  <a:pt x="3177644" y="377552"/>
                  <a:pt x="3175267" y="367180"/>
                  <a:pt x="3170582" y="357809"/>
                </a:cubicBezTo>
                <a:cubicBezTo>
                  <a:pt x="3161943" y="340530"/>
                  <a:pt x="3151004" y="324495"/>
                  <a:pt x="3140765" y="308113"/>
                </a:cubicBezTo>
                <a:cubicBezTo>
                  <a:pt x="3117975" y="271648"/>
                  <a:pt x="3099488" y="247339"/>
                  <a:pt x="3061252" y="218661"/>
                </a:cubicBezTo>
                <a:cubicBezTo>
                  <a:pt x="3048000" y="208722"/>
                  <a:pt x="3035879" y="197062"/>
                  <a:pt x="3021496" y="188843"/>
                </a:cubicBezTo>
                <a:cubicBezTo>
                  <a:pt x="3012399" y="183645"/>
                  <a:pt x="3001308" y="183031"/>
                  <a:pt x="2991678" y="178904"/>
                </a:cubicBezTo>
                <a:cubicBezTo>
                  <a:pt x="2978060" y="173068"/>
                  <a:pt x="2965461" y="165043"/>
                  <a:pt x="2951922" y="159026"/>
                </a:cubicBezTo>
                <a:cubicBezTo>
                  <a:pt x="2935618" y="151780"/>
                  <a:pt x="2918184" y="147127"/>
                  <a:pt x="2902226" y="139148"/>
                </a:cubicBezTo>
                <a:cubicBezTo>
                  <a:pt x="2884947" y="130509"/>
                  <a:pt x="2870183" y="117176"/>
                  <a:pt x="2852530" y="109330"/>
                </a:cubicBezTo>
                <a:cubicBezTo>
                  <a:pt x="2840048" y="103782"/>
                  <a:pt x="2825733" y="103711"/>
                  <a:pt x="2812774" y="99391"/>
                </a:cubicBezTo>
                <a:cubicBezTo>
                  <a:pt x="2795848" y="93749"/>
                  <a:pt x="2780167" y="84640"/>
                  <a:pt x="2763078" y="79513"/>
                </a:cubicBezTo>
                <a:cubicBezTo>
                  <a:pt x="2746897" y="74659"/>
                  <a:pt x="2729680" y="74019"/>
                  <a:pt x="2713382" y="69574"/>
                </a:cubicBezTo>
                <a:cubicBezTo>
                  <a:pt x="2639114" y="49319"/>
                  <a:pt x="2659362" y="44005"/>
                  <a:pt x="2574235" y="29817"/>
                </a:cubicBezTo>
                <a:cubicBezTo>
                  <a:pt x="2554357" y="26504"/>
                  <a:pt x="2534550" y="22728"/>
                  <a:pt x="2514600" y="19878"/>
                </a:cubicBezTo>
                <a:cubicBezTo>
                  <a:pt x="2466789" y="13048"/>
                  <a:pt x="2392591" y="5217"/>
                  <a:pt x="2345635" y="0"/>
                </a:cubicBezTo>
                <a:cubicBezTo>
                  <a:pt x="2257384" y="1423"/>
                  <a:pt x="1773998" y="464"/>
                  <a:pt x="1560443" y="19878"/>
                </a:cubicBezTo>
                <a:cubicBezTo>
                  <a:pt x="1543619" y="21407"/>
                  <a:pt x="1527471" y="27428"/>
                  <a:pt x="1510748" y="29817"/>
                </a:cubicBezTo>
                <a:cubicBezTo>
                  <a:pt x="1457864" y="37372"/>
                  <a:pt x="1404416" y="40914"/>
                  <a:pt x="1351722" y="49696"/>
                </a:cubicBezTo>
                <a:cubicBezTo>
                  <a:pt x="1331844" y="53009"/>
                  <a:pt x="1312084" y="57135"/>
                  <a:pt x="1292087" y="59635"/>
                </a:cubicBezTo>
                <a:cubicBezTo>
                  <a:pt x="1259049" y="63765"/>
                  <a:pt x="1225734" y="65444"/>
                  <a:pt x="1192696" y="69574"/>
                </a:cubicBezTo>
                <a:cubicBezTo>
                  <a:pt x="1146204" y="75385"/>
                  <a:pt x="1053548" y="89452"/>
                  <a:pt x="1053548" y="89452"/>
                </a:cubicBezTo>
                <a:cubicBezTo>
                  <a:pt x="1043609" y="92765"/>
                  <a:pt x="1033939" y="97035"/>
                  <a:pt x="1023730" y="99391"/>
                </a:cubicBezTo>
                <a:cubicBezTo>
                  <a:pt x="990809" y="106988"/>
                  <a:pt x="956392" y="108586"/>
                  <a:pt x="924339" y="119270"/>
                </a:cubicBezTo>
                <a:cubicBezTo>
                  <a:pt x="871766" y="136794"/>
                  <a:pt x="911853" y="125155"/>
                  <a:pt x="834887" y="139148"/>
                </a:cubicBezTo>
                <a:cubicBezTo>
                  <a:pt x="818266" y="142170"/>
                  <a:pt x="801915" y="146698"/>
                  <a:pt x="785191" y="149087"/>
                </a:cubicBezTo>
                <a:cubicBezTo>
                  <a:pt x="755492" y="153330"/>
                  <a:pt x="725438" y="154783"/>
                  <a:pt x="695739" y="159026"/>
                </a:cubicBezTo>
                <a:cubicBezTo>
                  <a:pt x="690046" y="159839"/>
                  <a:pt x="582007" y="180038"/>
                  <a:pt x="586409" y="188843"/>
                </a:cubicBezTo>
                <a:lnTo>
                  <a:pt x="646043" y="208722"/>
                </a:lnTo>
                <a:close/>
              </a:path>
            </a:pathLst>
          </a:custGeom>
          <a:noFill/>
          <a:ln w="38100">
            <a:solidFill>
              <a:srgbClr val="0c4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Freeform 10"/>
          <p:cNvSpPr/>
          <p:nvPr/>
        </p:nvSpPr>
        <p:spPr>
          <a:xfrm rot="20986200">
            <a:off x="8197560" y="4616640"/>
            <a:ext cx="1046160" cy="456120"/>
          </a:xfrm>
          <a:custGeom>
            <a:avLst/>
            <a:gdLst/>
            <a:ahLst/>
            <a:rect l="l" t="t" r="r" b="b"/>
            <a:pathLst>
              <a:path w="1047316" h="457200">
                <a:moveTo>
                  <a:pt x="725557" y="39757"/>
                </a:moveTo>
                <a:lnTo>
                  <a:pt x="725557" y="39757"/>
                </a:lnTo>
                <a:cubicBezTo>
                  <a:pt x="655983" y="33131"/>
                  <a:pt x="586021" y="29762"/>
                  <a:pt x="516835" y="19878"/>
                </a:cubicBezTo>
                <a:cubicBezTo>
                  <a:pt x="427311" y="7089"/>
                  <a:pt x="470369" y="13790"/>
                  <a:pt x="387626" y="0"/>
                </a:cubicBezTo>
                <a:cubicBezTo>
                  <a:pt x="311426" y="3313"/>
                  <a:pt x="235104" y="4505"/>
                  <a:pt x="159026" y="9939"/>
                </a:cubicBezTo>
                <a:cubicBezTo>
                  <a:pt x="141356" y="11201"/>
                  <a:pt x="88992" y="24963"/>
                  <a:pt x="69574" y="29818"/>
                </a:cubicBezTo>
                <a:cubicBezTo>
                  <a:pt x="59635" y="39757"/>
                  <a:pt x="48386" y="48540"/>
                  <a:pt x="39757" y="59635"/>
                </a:cubicBezTo>
                <a:cubicBezTo>
                  <a:pt x="25089" y="78493"/>
                  <a:pt x="0" y="119270"/>
                  <a:pt x="0" y="119270"/>
                </a:cubicBezTo>
                <a:cubicBezTo>
                  <a:pt x="2185" y="134565"/>
                  <a:pt x="6661" y="195532"/>
                  <a:pt x="19878" y="218661"/>
                </a:cubicBezTo>
                <a:cubicBezTo>
                  <a:pt x="28097" y="233044"/>
                  <a:pt x="38614" y="246105"/>
                  <a:pt x="49696" y="258418"/>
                </a:cubicBezTo>
                <a:cubicBezTo>
                  <a:pt x="68502" y="279313"/>
                  <a:pt x="85941" y="302458"/>
                  <a:pt x="109331" y="318052"/>
                </a:cubicBezTo>
                <a:cubicBezTo>
                  <a:pt x="129209" y="331304"/>
                  <a:pt x="147597" y="347125"/>
                  <a:pt x="168965" y="357809"/>
                </a:cubicBezTo>
                <a:cubicBezTo>
                  <a:pt x="204305" y="375479"/>
                  <a:pt x="227416" y="389377"/>
                  <a:pt x="268357" y="397565"/>
                </a:cubicBezTo>
                <a:cubicBezTo>
                  <a:pt x="301487" y="404191"/>
                  <a:pt x="334970" y="409250"/>
                  <a:pt x="367748" y="417444"/>
                </a:cubicBezTo>
                <a:cubicBezTo>
                  <a:pt x="460088" y="440529"/>
                  <a:pt x="345296" y="412954"/>
                  <a:pt x="467139" y="437322"/>
                </a:cubicBezTo>
                <a:cubicBezTo>
                  <a:pt x="480534" y="440001"/>
                  <a:pt x="493561" y="444298"/>
                  <a:pt x="506896" y="447261"/>
                </a:cubicBezTo>
                <a:cubicBezTo>
                  <a:pt x="523387" y="450926"/>
                  <a:pt x="540026" y="453887"/>
                  <a:pt x="556591" y="457200"/>
                </a:cubicBezTo>
                <a:cubicBezTo>
                  <a:pt x="613699" y="452234"/>
                  <a:pt x="769145" y="442950"/>
                  <a:pt x="854765" y="427383"/>
                </a:cubicBezTo>
                <a:cubicBezTo>
                  <a:pt x="868205" y="424939"/>
                  <a:pt x="881187" y="420407"/>
                  <a:pt x="894522" y="417444"/>
                </a:cubicBezTo>
                <a:cubicBezTo>
                  <a:pt x="911013" y="413779"/>
                  <a:pt x="927653" y="410818"/>
                  <a:pt x="944218" y="407505"/>
                </a:cubicBezTo>
                <a:cubicBezTo>
                  <a:pt x="954157" y="400879"/>
                  <a:pt x="963664" y="393553"/>
                  <a:pt x="974035" y="387626"/>
                </a:cubicBezTo>
                <a:cubicBezTo>
                  <a:pt x="986899" y="380275"/>
                  <a:pt x="1001463" y="375966"/>
                  <a:pt x="1013791" y="367748"/>
                </a:cubicBezTo>
                <a:cubicBezTo>
                  <a:pt x="1021588" y="362550"/>
                  <a:pt x="1027044" y="354496"/>
                  <a:pt x="1033670" y="347870"/>
                </a:cubicBezTo>
                <a:cubicBezTo>
                  <a:pt x="1049996" y="298891"/>
                  <a:pt x="1053643" y="301833"/>
                  <a:pt x="1033670" y="228600"/>
                </a:cubicBezTo>
                <a:cubicBezTo>
                  <a:pt x="1030322" y="216323"/>
                  <a:pt x="989749" y="193464"/>
                  <a:pt x="983974" y="188844"/>
                </a:cubicBezTo>
                <a:cubicBezTo>
                  <a:pt x="976657" y="182990"/>
                  <a:pt x="971593" y="174588"/>
                  <a:pt x="964096" y="168965"/>
                </a:cubicBezTo>
                <a:cubicBezTo>
                  <a:pt x="909417" y="127955"/>
                  <a:pt x="921130" y="134765"/>
                  <a:pt x="874644" y="119270"/>
                </a:cubicBezTo>
                <a:cubicBezTo>
                  <a:pt x="839949" y="84575"/>
                  <a:pt x="863655" y="102354"/>
                  <a:pt x="795131" y="79513"/>
                </a:cubicBezTo>
                <a:lnTo>
                  <a:pt x="765313" y="69574"/>
                </a:lnTo>
                <a:lnTo>
                  <a:pt x="725557" y="39757"/>
                </a:lnTo>
                <a:close/>
              </a:path>
            </a:pathLst>
          </a:custGeom>
          <a:noFill/>
          <a:ln w="28575">
            <a:solidFill>
              <a:srgbClr val="115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TextBox 11"/>
          <p:cNvSpPr/>
          <p:nvPr/>
        </p:nvSpPr>
        <p:spPr>
          <a:xfrm>
            <a:off x="6743520" y="4381560"/>
            <a:ext cx="896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Mueble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7" name="TextBox 12"/>
          <p:cNvSpPr/>
          <p:nvPr/>
        </p:nvSpPr>
        <p:spPr>
          <a:xfrm>
            <a:off x="8244000" y="4661280"/>
            <a:ext cx="68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Mesa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313057-B840-4103-8500-B0ABD5A05F00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Jerarquías de Clases: Herencia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Los Lenguajes Orientados a Objetos permiten definir clases a partir de clases ya definidas.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El hecho que el conocimiento de una categoría más general es también aplicable a una categoría específica se conoce como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Herencia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Decimos que la clase Mesa hereda los atributos de la clase Mueble, y ésta hereda de la clase Objeto_inanimado, etc.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Según el problema .... Se establece una Jerarquía de clases.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B8892A-7F28-48DC-96C9-8020FB64F9F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9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Ejemplo: Jerarquías de Clases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171680" y="1524960"/>
            <a:ext cx="17272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Objeto Material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916720" y="2184120"/>
            <a:ext cx="8769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Animal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6014160" y="2184120"/>
            <a:ext cx="8265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Planta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2606760" y="2721960"/>
            <a:ext cx="11451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Mamífero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1324080" y="3266640"/>
            <a:ext cx="73800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Perro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6" name="CustomShape 7"/>
          <p:cNvSpPr/>
          <p:nvPr/>
        </p:nvSpPr>
        <p:spPr>
          <a:xfrm>
            <a:off x="2593080" y="3356640"/>
            <a:ext cx="10414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Humano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1822320" y="3893760"/>
            <a:ext cx="115560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Vendedor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8" name="CustomShape 9"/>
          <p:cNvSpPr/>
          <p:nvPr/>
        </p:nvSpPr>
        <p:spPr>
          <a:xfrm>
            <a:off x="3925440" y="3893760"/>
            <a:ext cx="11296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Ingeniero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9" name="CustomShape 10"/>
          <p:cNvSpPr/>
          <p:nvPr/>
        </p:nvSpPr>
        <p:spPr>
          <a:xfrm>
            <a:off x="1969920" y="4520160"/>
            <a:ext cx="92880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Florista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>
            <a:off x="2113920" y="5238000"/>
            <a:ext cx="195732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Marta (mi florista)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1" name="CustomShape 12"/>
          <p:cNvSpPr/>
          <p:nvPr/>
        </p:nvSpPr>
        <p:spPr>
          <a:xfrm>
            <a:off x="1009080" y="5237640"/>
            <a:ext cx="70020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Pluto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2" name="CustomShape 13"/>
          <p:cNvSpPr/>
          <p:nvPr/>
        </p:nvSpPr>
        <p:spPr>
          <a:xfrm>
            <a:off x="6170040" y="3169440"/>
            <a:ext cx="5734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Flor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3" name="CustomShape 14"/>
          <p:cNvSpPr/>
          <p:nvPr/>
        </p:nvSpPr>
        <p:spPr>
          <a:xfrm>
            <a:off x="5770080" y="5140440"/>
            <a:ext cx="22971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Flores de mi abuelita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4" name="CustomShape 15"/>
          <p:cNvSpPr/>
          <p:nvPr/>
        </p:nvSpPr>
        <p:spPr>
          <a:xfrm>
            <a:off x="6018120" y="3976200"/>
            <a:ext cx="8128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Clavel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35" name="Line 16"/>
          <p:cNvSpPr/>
          <p:nvPr/>
        </p:nvSpPr>
        <p:spPr>
          <a:xfrm flipH="1">
            <a:off x="3537360" y="1896480"/>
            <a:ext cx="1193400" cy="2869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17"/>
          <p:cNvSpPr/>
          <p:nvPr/>
        </p:nvSpPr>
        <p:spPr>
          <a:xfrm>
            <a:off x="4974480" y="1906200"/>
            <a:ext cx="1193400" cy="23328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8"/>
          <p:cNvSpPr/>
          <p:nvPr/>
        </p:nvSpPr>
        <p:spPr>
          <a:xfrm flipH="1">
            <a:off x="3096360" y="2536560"/>
            <a:ext cx="153720" cy="2743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9"/>
          <p:cNvSpPr/>
          <p:nvPr/>
        </p:nvSpPr>
        <p:spPr>
          <a:xfrm flipH="1">
            <a:off x="1712880" y="3079440"/>
            <a:ext cx="1190520" cy="26316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20"/>
          <p:cNvSpPr/>
          <p:nvPr/>
        </p:nvSpPr>
        <p:spPr>
          <a:xfrm>
            <a:off x="3016440" y="3087720"/>
            <a:ext cx="1800" cy="3582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21"/>
          <p:cNvSpPr/>
          <p:nvPr/>
        </p:nvSpPr>
        <p:spPr>
          <a:xfrm>
            <a:off x="6301440" y="2542320"/>
            <a:ext cx="78120" cy="62712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22"/>
          <p:cNvSpPr/>
          <p:nvPr/>
        </p:nvSpPr>
        <p:spPr>
          <a:xfrm>
            <a:off x="6379560" y="3527640"/>
            <a:ext cx="1440" cy="53748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23"/>
          <p:cNvSpPr/>
          <p:nvPr/>
        </p:nvSpPr>
        <p:spPr>
          <a:xfrm>
            <a:off x="6379560" y="4334040"/>
            <a:ext cx="78120" cy="8064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24"/>
          <p:cNvSpPr/>
          <p:nvPr/>
        </p:nvSpPr>
        <p:spPr>
          <a:xfrm flipH="1">
            <a:off x="2152800" y="3624840"/>
            <a:ext cx="868680" cy="35820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25"/>
          <p:cNvSpPr/>
          <p:nvPr/>
        </p:nvSpPr>
        <p:spPr>
          <a:xfrm>
            <a:off x="3328560" y="3714480"/>
            <a:ext cx="936720" cy="26856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6"/>
          <p:cNvSpPr/>
          <p:nvPr/>
        </p:nvSpPr>
        <p:spPr>
          <a:xfrm>
            <a:off x="2313720" y="4251960"/>
            <a:ext cx="1800" cy="35856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27"/>
          <p:cNvSpPr/>
          <p:nvPr/>
        </p:nvSpPr>
        <p:spPr>
          <a:xfrm>
            <a:off x="2313720" y="4789440"/>
            <a:ext cx="78120" cy="537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28"/>
          <p:cNvSpPr/>
          <p:nvPr/>
        </p:nvSpPr>
        <p:spPr>
          <a:xfrm flipH="1">
            <a:off x="1314360" y="3624840"/>
            <a:ext cx="145800" cy="16124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9"/>
          <p:cNvSpPr/>
          <p:nvPr/>
        </p:nvSpPr>
        <p:spPr>
          <a:xfrm>
            <a:off x="3593880" y="4431600"/>
            <a:ext cx="232164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Ingeniero Electrónico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49" name="CustomShape 30"/>
          <p:cNvSpPr/>
          <p:nvPr/>
        </p:nvSpPr>
        <p:spPr>
          <a:xfrm>
            <a:off x="4070160" y="5238360"/>
            <a:ext cx="95472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Agustín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50" name="Line 31"/>
          <p:cNvSpPr/>
          <p:nvPr/>
        </p:nvSpPr>
        <p:spPr>
          <a:xfrm>
            <a:off x="4421520" y="4162680"/>
            <a:ext cx="1800" cy="268560"/>
          </a:xfrm>
          <a:prstGeom prst="line">
            <a:avLst/>
          </a:prstGeom>
          <a:ln w="936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32"/>
          <p:cNvSpPr/>
          <p:nvPr/>
        </p:nvSpPr>
        <p:spPr>
          <a:xfrm>
            <a:off x="4421520" y="4789440"/>
            <a:ext cx="1800" cy="5374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3"/>
          <p:cNvSpPr/>
          <p:nvPr/>
        </p:nvSpPr>
        <p:spPr>
          <a:xfrm>
            <a:off x="8449920" y="5141160"/>
            <a:ext cx="241776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Instancias u Objetos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53" name="CustomShape 34"/>
          <p:cNvSpPr/>
          <p:nvPr/>
        </p:nvSpPr>
        <p:spPr>
          <a:xfrm>
            <a:off x="8521920" y="3079800"/>
            <a:ext cx="1408680" cy="64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Herencia de</a:t>
            </a: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_tradnl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Clases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54" name="CustomShape 35"/>
          <p:cNvSpPr/>
          <p:nvPr/>
        </p:nvSpPr>
        <p:spPr>
          <a:xfrm>
            <a:off x="8348400" y="2094840"/>
            <a:ext cx="77040" cy="2685960"/>
          </a:xfrm>
          <a:custGeom>
            <a:avLst/>
            <a:gdLst/>
            <a:ahLst/>
            <a:rect l="l" t="t" r="r" b="b"/>
            <a:pathLst>
              <a:path w="219" h="7465">
                <a:moveTo>
                  <a:pt x="0" y="0"/>
                </a:moveTo>
                <a:cubicBezTo>
                  <a:pt x="54" y="0"/>
                  <a:pt x="109" y="311"/>
                  <a:pt x="109" y="622"/>
                </a:cubicBezTo>
                <a:lnTo>
                  <a:pt x="109" y="3110"/>
                </a:lnTo>
                <a:cubicBezTo>
                  <a:pt x="109" y="3421"/>
                  <a:pt x="163" y="3732"/>
                  <a:pt x="218" y="3732"/>
                </a:cubicBezTo>
                <a:cubicBezTo>
                  <a:pt x="163" y="3732"/>
                  <a:pt x="109" y="4043"/>
                  <a:pt x="109" y="4354"/>
                </a:cubicBezTo>
                <a:lnTo>
                  <a:pt x="109" y="6842"/>
                </a:lnTo>
                <a:cubicBezTo>
                  <a:pt x="109" y="7153"/>
                  <a:pt x="54" y="7464"/>
                  <a:pt x="0" y="7464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6"/>
          <p:cNvSpPr/>
          <p:nvPr/>
        </p:nvSpPr>
        <p:spPr>
          <a:xfrm>
            <a:off x="8270280" y="5140800"/>
            <a:ext cx="155160" cy="356760"/>
          </a:xfrm>
          <a:custGeom>
            <a:avLst/>
            <a:gdLst/>
            <a:ahLst/>
            <a:rect l="l" t="t" r="r" b="b"/>
            <a:pathLst>
              <a:path w="436" h="996">
                <a:moveTo>
                  <a:pt x="0" y="0"/>
                </a:moveTo>
                <a:cubicBezTo>
                  <a:pt x="108" y="0"/>
                  <a:pt x="217" y="41"/>
                  <a:pt x="217" y="82"/>
                </a:cubicBezTo>
                <a:lnTo>
                  <a:pt x="217" y="414"/>
                </a:lnTo>
                <a:cubicBezTo>
                  <a:pt x="217" y="456"/>
                  <a:pt x="326" y="497"/>
                  <a:pt x="435" y="497"/>
                </a:cubicBezTo>
                <a:cubicBezTo>
                  <a:pt x="326" y="497"/>
                  <a:pt x="217" y="538"/>
                  <a:pt x="217" y="580"/>
                </a:cubicBezTo>
                <a:lnTo>
                  <a:pt x="217" y="912"/>
                </a:lnTo>
                <a:cubicBezTo>
                  <a:pt x="217" y="953"/>
                  <a:pt x="108" y="995"/>
                  <a:pt x="0" y="995"/>
                </a:cubicBezTo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ADBC68-4C31-477E-A354-5F47EE6AAE5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Vocabulario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Así como Agustín es un caso específico de la clase Persona, podemos decir que Agustín es un ejemplo o </a:t>
            </a:r>
            <a:r>
              <a:rPr b="0" lang="es-ES" sz="2800" spc="-1" strike="noStrike">
                <a:solidFill>
                  <a:srgbClr val="ff0000"/>
                </a:solidFill>
                <a:latin typeface="Arial"/>
              </a:rPr>
              <a:t>instancia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de persona.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En OO decimos que los objetos son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instancias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de una clase. Al crear una instancia de un clase, creamos un objeto. Es común usar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instanciar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como verbo.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Herencia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: es un tipo de relación entre dos clases en la cual se crea una clases a partir de otra (Java) u otras (C++) clases ya creadas. Así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reutilizamos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el trabajo hecho previamente.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E189A0-FF91-456D-AB62-DA0154EA422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Subtipos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3689640"/>
            <a:ext cx="10514520" cy="257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 interesante ver que si en alguna situación requerimos un mueble y tenemos una mesa, estaríamos bien. Por ejemplo, si queremos bloquear una puerta, podemos usar un mueble; si tenemos una mesa cerca, ésta puede hacer el trabajo.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Subtipo es el uso de un objeto en lugar de uno de jerarquía mayor. Mesa es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subtipo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de Mueble.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60" name="Content Placeholder 6"/>
          <p:cNvSpPr/>
          <p:nvPr/>
        </p:nvSpPr>
        <p:spPr>
          <a:xfrm>
            <a:off x="838080" y="1579680"/>
            <a:ext cx="5084280" cy="184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Cuando una clase hereda de otra, hablamos de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  <a:ea typeface="DejaVu Sans"/>
              </a:rPr>
              <a:t>clases heredada o hija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y la otra es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  <a:ea typeface="DejaVu Sans"/>
              </a:rPr>
              <a:t>clase base o padre.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261" name="TextShape 3"/>
          <p:cNvSpPr/>
          <p:nvPr/>
        </p:nvSpPr>
        <p:spPr>
          <a:xfrm>
            <a:off x="6844320" y="1927800"/>
            <a:ext cx="1141920" cy="368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Mueble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62" name="TextShape 4"/>
          <p:cNvSpPr/>
          <p:nvPr/>
        </p:nvSpPr>
        <p:spPr>
          <a:xfrm>
            <a:off x="6844320" y="2557800"/>
            <a:ext cx="1141920" cy="40500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Mesa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63" name="Line 5"/>
          <p:cNvSpPr/>
          <p:nvPr/>
        </p:nvSpPr>
        <p:spPr>
          <a:xfrm flipV="1">
            <a:off x="7415640" y="2296440"/>
            <a:ext cx="360" cy="25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TextShape 6"/>
          <p:cNvSpPr/>
          <p:nvPr/>
        </p:nvSpPr>
        <p:spPr>
          <a:xfrm>
            <a:off x="8381880" y="1986480"/>
            <a:ext cx="29707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Clase Base o Padre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65" name="TextShape 7"/>
          <p:cNvSpPr/>
          <p:nvPr/>
        </p:nvSpPr>
        <p:spPr>
          <a:xfrm>
            <a:off x="8381880" y="2531880"/>
            <a:ext cx="29707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Clase hija o heredada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18D15A-55D9-4561-B9F5-1089246BBCCD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Subtipo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Ejemplo: En la USM hay estudiantes, son personas. Además hay estudiantes de Ing. Civil Electrónica, Telemática etc.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Podemos identificar varias clases: Persona, Estudiante, EstudianteTelemática, EstudianteElectrónica.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Los Lenguajes OO permiten que si en un método se usa una instancia de Persona como argumento, también es válido poner una instancia de Estudiante o una de EstudianteElectrónica.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Esto es posible gracias a que los lenguajes OO permiten sustituir una instancia por otra proveniente de un subtipo.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87D39F-43AF-453D-B773-BDCFE2D63BC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/>
          <p:nvPr/>
        </p:nvSpPr>
        <p:spPr>
          <a:xfrm>
            <a:off x="2464920" y="807480"/>
            <a:ext cx="7771320" cy="6264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0" rIns="18000" tIns="18000" bIns="18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3300" spc="-1" strike="noStrike">
                <a:solidFill>
                  <a:srgbClr val="000080"/>
                </a:solidFill>
                <a:latin typeface="Arial"/>
                <a:ea typeface="DejaVu Sans"/>
              </a:rPr>
              <a:t>Paradigmas de Programación</a:t>
            </a:r>
            <a:endParaRPr b="0" lang="en-CA" sz="3300" spc="-1" strike="noStrike">
              <a:latin typeface="Arial"/>
            </a:endParaRPr>
          </a:p>
        </p:txBody>
      </p:sp>
      <p:sp>
        <p:nvSpPr>
          <p:cNvPr id="167" name="TextShape 2"/>
          <p:cNvSpPr/>
          <p:nvPr/>
        </p:nvSpPr>
        <p:spPr>
          <a:xfrm>
            <a:off x="2962800" y="2043720"/>
            <a:ext cx="2513520" cy="10130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Programación Imperativa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68" name="TextShape 3"/>
          <p:cNvSpPr/>
          <p:nvPr/>
        </p:nvSpPr>
        <p:spPr>
          <a:xfrm>
            <a:off x="7533720" y="2043720"/>
            <a:ext cx="3259080" cy="138420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Programación Declarativa</a:t>
            </a:r>
            <a:endParaRPr b="0" lang="en-CA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Ej. HTML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69" name="TextShape 4"/>
          <p:cNvSpPr/>
          <p:nvPr/>
        </p:nvSpPr>
        <p:spPr>
          <a:xfrm>
            <a:off x="1292040" y="3857400"/>
            <a:ext cx="2708280" cy="142524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Programación Procedural</a:t>
            </a:r>
            <a:endParaRPr b="0" lang="en-CA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70" name="TextShape 5"/>
          <p:cNvSpPr/>
          <p:nvPr/>
        </p:nvSpPr>
        <p:spPr>
          <a:xfrm>
            <a:off x="5282640" y="3805920"/>
            <a:ext cx="2906640" cy="184824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Programación Orientada a Objetos</a:t>
            </a:r>
            <a:endParaRPr b="0" lang="en-CA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Java, C++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71" name="Line 6"/>
          <p:cNvSpPr/>
          <p:nvPr/>
        </p:nvSpPr>
        <p:spPr>
          <a:xfrm flipH="1">
            <a:off x="2646000" y="3057840"/>
            <a:ext cx="1572480" cy="79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7"/>
          <p:cNvSpPr/>
          <p:nvPr/>
        </p:nvSpPr>
        <p:spPr>
          <a:xfrm>
            <a:off x="4220280" y="3057840"/>
            <a:ext cx="2515320" cy="74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8"/>
          <p:cNvSpPr/>
          <p:nvPr/>
        </p:nvSpPr>
        <p:spPr>
          <a:xfrm>
            <a:off x="6351120" y="1434960"/>
            <a:ext cx="2811600" cy="6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9"/>
          <p:cNvSpPr/>
          <p:nvPr/>
        </p:nvSpPr>
        <p:spPr>
          <a:xfrm flipH="1">
            <a:off x="4219560" y="1434960"/>
            <a:ext cx="2129760" cy="60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67C66B-90AA-457B-AD55-A8EC78CF119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Polimorfismo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RAE: Cualidad de lo que tiene o puede tener distintas formas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En OO esto ocurre de varias maneras.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La idea básica es usar el mismo nombre para referirse a cosas similares. Supongamos la clase Lista: ¿Por qué debería darle un nombre distinto al método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</a:rPr>
              <a:t>ordenar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cuando ordenamos una lista de reales -float- o de enteros -int?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Cuando un estudiante ocupa el lugar de una persona (por subtipo), también decimos que hay polimorfismo. El estudiante es también persona (dos formas).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766A38-1368-478C-91BC-CC4E5D94E1E1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Características de los POO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Los lenguajes OO se caracterizan por: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Permiten expresar </a:t>
            </a:r>
            <a:r>
              <a:rPr b="0" lang="es-ES" sz="2400" spc="-1" strike="noStrike">
                <a:solidFill>
                  <a:srgbClr val="ff0000"/>
                </a:solidFill>
                <a:latin typeface="Arial"/>
              </a:rPr>
              <a:t>herencia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: relación entre clases que permite reusar la definición de un tipo de objeto para definir otro tipo de objeto.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ff0000"/>
                </a:solidFill>
                <a:latin typeface="Arial"/>
              </a:rPr>
              <a:t>Subtipos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: Si un objeto a tiene todo lo requerido por otro objeto b, entonces podemos usar a donde se esperaba b.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Permiten expresar </a:t>
            </a:r>
            <a:r>
              <a:rPr b="0" lang="es-ES" sz="2400" spc="-1" strike="noStrike">
                <a:solidFill>
                  <a:srgbClr val="ff0000"/>
                </a:solidFill>
                <a:latin typeface="Arial"/>
              </a:rPr>
              <a:t>abstracción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: es decir, detalles de una implementación pueden ocultarse en el programa. Para usar una clase no necesitamos conocer cómo está implementada. La </a:t>
            </a:r>
            <a:r>
              <a:rPr b="0" lang="es-ES" sz="2400" spc="-1" strike="noStrike">
                <a:solidFill>
                  <a:srgbClr val="0000cc"/>
                </a:solidFill>
                <a:latin typeface="Arial"/>
              </a:rPr>
              <a:t>implementación de una clase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 es el código de sus métodos y los atributos que tiene.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Ligado dinámico: Cuando un método es invocado en un objeto, el código ejecutado (método) es determinado en tiempo de ejecución según el objeto que lo recibe. Esto conduce a que una misma invocación puede responder de manera distinta según quién la reciba. 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B119F6-F319-4A35-8DA0-DB59416C59EF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0000"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Diseño/Implementación Orientado a Objetos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El Diseño OO involucra identificar los conceptos importantes de la solución y usar objetos para estructurar la manera cómo esos conceptos son reflejados en un sistema de software. 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Se trata de modelar el sistema como la interacción de objetos inter-actuantes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Involucra: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Identificar los objetos a un nivel de abstracción dado.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Identificar la semántica (comportamiento) de esos objetos.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Identificar la relación entre los objetos.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Implementar los objetos</a:t>
            </a:r>
            <a:endParaRPr b="0" lang="en-CA" sz="24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 un proceso Iterativo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880EA1-8877-419E-86EC-B16B92E6946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Paradigmas de Programación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cc"/>
                </a:solidFill>
                <a:latin typeface="Arial"/>
              </a:rPr>
              <a:t>Historia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Los computadores parten cableados por hardware, 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Luego se introduce la programación en binario,  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 desarrolla el lenguaje assembler (lenguaje de máquina)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 desarrollan los lenguajes de alto nivel siguiendo dos paradigmas: </a:t>
            </a:r>
            <a:r>
              <a:rPr b="0" lang="es-ES" sz="2400" spc="-1" strike="noStrike">
                <a:solidFill>
                  <a:srgbClr val="ff0000"/>
                </a:solidFill>
                <a:latin typeface="Arial"/>
              </a:rPr>
              <a:t>Programación imperativa o declarativa</a:t>
            </a:r>
            <a:endParaRPr b="0" lang="en-CA" sz="24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Programación imperativa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: donde la computación es descrita vía sentencias que cambian el estado del programa. Es una secuencia de comandos para el computador. </a:t>
            </a:r>
            <a:r>
              <a:rPr b="1" i="1" lang="es-ES" sz="2600" spc="-1" strike="noStrike">
                <a:solidFill>
                  <a:srgbClr val="000000"/>
                </a:solidFill>
                <a:latin typeface="Arial"/>
              </a:rPr>
              <a:t>El programa señala cómo se llega a la solución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Ej. C, C++, Java, Python.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Programación declarativa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: la computación es descrita según su lógica sin indicar su control de flujo. </a:t>
            </a:r>
            <a:r>
              <a:rPr b="1" i="1" lang="es-ES" sz="2600" spc="-1" strike="noStrike">
                <a:solidFill>
                  <a:srgbClr val="000000"/>
                </a:solidFill>
                <a:latin typeface="Arial"/>
              </a:rPr>
              <a:t>Se indica qué se debe hacer, no el cómo se debe hacer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Ej. HTML (HyperText Markup Language), CSS (Cascading Style Sheet), las fórmulas en planillas electrónicas.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AC3CF1-7389-4B41-A22B-976D80F4B97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Programación Imperativa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Parte con la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Programación por Procedimientos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(Procedural Programming) donde la </a:t>
            </a:r>
            <a:r>
              <a:rPr b="1" i="1" lang="es-ES" sz="2600" spc="-1" strike="noStrike">
                <a:solidFill>
                  <a:srgbClr val="000000"/>
                </a:solidFill>
                <a:latin typeface="Arial"/>
              </a:rPr>
              <a:t>computación es descrita con el apoyo de llamados a procedimientos o funciones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El programador debe encontrar la secuencia de instrucciones que resuelven la tarea, hace uso de procedimientos para mejorar la estructura y claridad del programa. Se dice que el lenguaje es estructurado (sin go-to).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Luego evoluciona a la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Programación Orientada a Objetos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: El programador debe encontrar </a:t>
            </a:r>
            <a:r>
              <a:rPr b="0" lang="es-ES" sz="2600" spc="-1" strike="noStrike">
                <a:solidFill>
                  <a:srgbClr val="0c48c8"/>
                </a:solidFill>
                <a:latin typeface="Arial"/>
              </a:rPr>
              <a:t>objetos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; es decir, entidades que </a:t>
            </a:r>
            <a:r>
              <a:rPr b="0" lang="es-ES" sz="2600" spc="-1" strike="noStrike">
                <a:solidFill>
                  <a:srgbClr val="0c48c8"/>
                </a:solidFill>
                <a:latin typeface="Arial"/>
              </a:rPr>
              <a:t>tienen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2600" spc="-1" strike="noStrike">
                <a:solidFill>
                  <a:srgbClr val="0c48c8"/>
                </a:solidFill>
                <a:latin typeface="Arial"/>
              </a:rPr>
              <a:t>comportamiento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s-ES" sz="2600" spc="-1" strike="noStrike">
                <a:solidFill>
                  <a:srgbClr val="0c48c8"/>
                </a:solidFill>
                <a:latin typeface="Arial"/>
              </a:rPr>
              <a:t>estado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y pueden interactuar con otros objetos. </a:t>
            </a:r>
            <a:r>
              <a:rPr b="1" i="1" lang="es-ES" sz="2600" spc="-1" strike="noStrike">
                <a:solidFill>
                  <a:srgbClr val="000000"/>
                </a:solidFill>
                <a:latin typeface="Arial"/>
              </a:rPr>
              <a:t>La computación se describe como la interacción de estos objetos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Representa un intento por hacer los programas más cercanos a la forma como pensamos y nos relacionamos con el mundo. Este enfoque permite programas más naturales, más simples de construir bien y de entender.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6F66CD-6D4F-4982-BAEF-463D1C7E78F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Programación Orientada a Objetos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Para crear la solución a un problema, el programador identifica los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objetos del mundo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real que intervienen en el problema.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En el programa se crean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objetos de software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que modelan lo relevante de los objetos reales del problema. Además se crean objetos sintéticos (artificiales) que sean necesarios para estructurar una solución coherente y natural.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Por ejemplo: un </a:t>
            </a:r>
            <a:r>
              <a:rPr b="1" lang="es-ES" sz="2400" spc="-1" strike="noStrike">
                <a:solidFill>
                  <a:srgbClr val="0000cc"/>
                </a:solidFill>
                <a:latin typeface="Arial"/>
              </a:rPr>
              <a:t>Dron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CA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Tiene un estado: su altura, su orientación, su rapidez, etc. </a:t>
            </a:r>
            <a:endParaRPr b="0" lang="en-CA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Tiene comportamientos: lo podemos subir, hacer girar, aterrizar, etc.</a:t>
            </a:r>
            <a:endParaRPr b="0" lang="en-CA" sz="20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Ejecutar alguna tarea 2 de años previos: </a:t>
            </a:r>
            <a:br>
              <a:rPr sz="2600"/>
            </a:b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Por ejemplo </a:t>
            </a:r>
            <a:r>
              <a:rPr b="0" lang="es-ES" sz="26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Tarea2_1s21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s-ES" sz="2600" spc="-1" strike="noStrike" u="sng">
                <a:solidFill>
                  <a:srgbClr val="0563c1"/>
                </a:solidFill>
                <a:uFillTx/>
                <a:latin typeface="Arial"/>
                <a:hlinkClick r:id="rId2"/>
              </a:rPr>
              <a:t>Solución </a:t>
            </a:r>
            <a:r>
              <a:rPr b="0" lang="es-ES" sz="2600" spc="-1" strike="noStrike" u="sng">
                <a:solidFill>
                  <a:srgbClr val="0563c1"/>
                </a:solidFill>
                <a:uFillTx/>
                <a:latin typeface="Arial"/>
                <a:hlinkClick r:id="rId3"/>
              </a:rPr>
              <a:t>JavaFX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530876-8E11-4604-95EE-968FF551518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Objetos de Software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Los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objetos de software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modelan dos aspectos de los objetos o entes reales: su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estado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y su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comportamiento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Luego, </a:t>
            </a:r>
            <a:r>
              <a:rPr b="0" lang="es-ES" sz="2600" spc="-1" strike="noStrike">
                <a:solidFill>
                  <a:srgbClr val="0000cc"/>
                </a:solidFill>
                <a:latin typeface="Arial"/>
              </a:rPr>
              <a:t>cada objeto de software tendrá un estado y cierto comportamiento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Además todo objeto de software tendrá un nombre o identificador para poder referirnos a él.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Similar ocurre en C con: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int i;  /* integer i */  </a:t>
            </a:r>
            <a:endParaRPr b="0" lang="en-CA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int nos da una pista sobre qué cosas podemos hacer con i. </a:t>
            </a:r>
            <a:endParaRPr b="0" lang="en-CA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i es un nombre necesario para diferenciarlo de otros enteros. </a:t>
            </a:r>
            <a:endParaRPr b="0" lang="en-CA" sz="2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90000"/>
              <a:buFont typeface="Wingdings" charset="2"/>
              <a:buChar char="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 i=20, entonces podemos decir que su estado es 20. 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B1517E-E589-444F-81CE-997DB83C994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9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Objetos de software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563480" y="1602720"/>
            <a:ext cx="4342320" cy="3256200"/>
          </a:xfrm>
          <a:prstGeom prst="ellipse">
            <a:avLst/>
          </a:prstGeom>
          <a:solidFill>
            <a:srgbClr val="00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2996280" y="2631240"/>
            <a:ext cx="1599120" cy="1198800"/>
          </a:xfrm>
          <a:prstGeom prst="ellipse">
            <a:avLst/>
          </a:prstGeom>
          <a:solidFill>
            <a:srgbClr val="00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3453480" y="2630880"/>
            <a:ext cx="456120" cy="341640"/>
          </a:xfrm>
          <a:prstGeom prst="sun">
            <a:avLst>
              <a:gd name="adj" fmla="val 25000"/>
            </a:avLst>
          </a:prstGeom>
          <a:solidFill>
            <a:srgbClr val="ffff66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3224880" y="3004560"/>
            <a:ext cx="456120" cy="341640"/>
          </a:xfrm>
          <a:custGeom>
            <a:avLst/>
            <a:gdLst/>
            <a:ahLst/>
            <a:rect l="l" t="t" r="r" b="b"/>
            <a:pathLst>
              <a:path w="707" h="799">
                <a:moveTo>
                  <a:pt x="637" y="408"/>
                </a:moveTo>
                <a:lnTo>
                  <a:pt x="637" y="402"/>
                </a:lnTo>
                <a:lnTo>
                  <a:pt x="631" y="402"/>
                </a:lnTo>
                <a:lnTo>
                  <a:pt x="626" y="402"/>
                </a:lnTo>
                <a:lnTo>
                  <a:pt x="620" y="396"/>
                </a:lnTo>
                <a:lnTo>
                  <a:pt x="626" y="396"/>
                </a:lnTo>
                <a:lnTo>
                  <a:pt x="631" y="396"/>
                </a:lnTo>
                <a:lnTo>
                  <a:pt x="637" y="396"/>
                </a:lnTo>
                <a:lnTo>
                  <a:pt x="637" y="390"/>
                </a:lnTo>
                <a:lnTo>
                  <a:pt x="678" y="354"/>
                </a:lnTo>
                <a:lnTo>
                  <a:pt x="702" y="306"/>
                </a:lnTo>
                <a:lnTo>
                  <a:pt x="707" y="252"/>
                </a:lnTo>
                <a:lnTo>
                  <a:pt x="684" y="198"/>
                </a:lnTo>
                <a:lnTo>
                  <a:pt x="655" y="156"/>
                </a:lnTo>
                <a:lnTo>
                  <a:pt x="608" y="132"/>
                </a:lnTo>
                <a:lnTo>
                  <a:pt x="555" y="132"/>
                </a:lnTo>
                <a:lnTo>
                  <a:pt x="503" y="150"/>
                </a:lnTo>
                <a:lnTo>
                  <a:pt x="497" y="150"/>
                </a:lnTo>
                <a:lnTo>
                  <a:pt x="497" y="156"/>
                </a:lnTo>
                <a:lnTo>
                  <a:pt x="491" y="156"/>
                </a:lnTo>
                <a:lnTo>
                  <a:pt x="491" y="162"/>
                </a:lnTo>
                <a:lnTo>
                  <a:pt x="491" y="156"/>
                </a:lnTo>
                <a:lnTo>
                  <a:pt x="491" y="150"/>
                </a:lnTo>
                <a:lnTo>
                  <a:pt x="491" y="150"/>
                </a:lnTo>
                <a:lnTo>
                  <a:pt x="491" y="144"/>
                </a:lnTo>
                <a:lnTo>
                  <a:pt x="479" y="96"/>
                </a:lnTo>
                <a:lnTo>
                  <a:pt x="462" y="60"/>
                </a:lnTo>
                <a:lnTo>
                  <a:pt x="433" y="30"/>
                </a:lnTo>
                <a:lnTo>
                  <a:pt x="398" y="6"/>
                </a:lnTo>
                <a:lnTo>
                  <a:pt x="357" y="0"/>
                </a:lnTo>
                <a:lnTo>
                  <a:pt x="310" y="6"/>
                </a:lnTo>
                <a:lnTo>
                  <a:pt x="275" y="30"/>
                </a:lnTo>
                <a:lnTo>
                  <a:pt x="245" y="60"/>
                </a:lnTo>
                <a:lnTo>
                  <a:pt x="228" y="96"/>
                </a:lnTo>
                <a:lnTo>
                  <a:pt x="222" y="144"/>
                </a:lnTo>
                <a:lnTo>
                  <a:pt x="222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62"/>
                </a:lnTo>
                <a:lnTo>
                  <a:pt x="216" y="156"/>
                </a:lnTo>
                <a:lnTo>
                  <a:pt x="210" y="156"/>
                </a:lnTo>
                <a:lnTo>
                  <a:pt x="205" y="150"/>
                </a:lnTo>
                <a:lnTo>
                  <a:pt x="205" y="150"/>
                </a:lnTo>
                <a:lnTo>
                  <a:pt x="152" y="132"/>
                </a:lnTo>
                <a:lnTo>
                  <a:pt x="99" y="132"/>
                </a:lnTo>
                <a:lnTo>
                  <a:pt x="52" y="156"/>
                </a:lnTo>
                <a:lnTo>
                  <a:pt x="23" y="198"/>
                </a:lnTo>
                <a:lnTo>
                  <a:pt x="0" y="252"/>
                </a:lnTo>
                <a:lnTo>
                  <a:pt x="6" y="306"/>
                </a:lnTo>
                <a:lnTo>
                  <a:pt x="29" y="354"/>
                </a:lnTo>
                <a:lnTo>
                  <a:pt x="70" y="390"/>
                </a:lnTo>
                <a:lnTo>
                  <a:pt x="70" y="396"/>
                </a:lnTo>
                <a:lnTo>
                  <a:pt x="76" y="396"/>
                </a:lnTo>
                <a:lnTo>
                  <a:pt x="82" y="396"/>
                </a:lnTo>
                <a:lnTo>
                  <a:pt x="88" y="396"/>
                </a:lnTo>
                <a:lnTo>
                  <a:pt x="82" y="402"/>
                </a:lnTo>
                <a:lnTo>
                  <a:pt x="76" y="402"/>
                </a:lnTo>
                <a:lnTo>
                  <a:pt x="70" y="402"/>
                </a:lnTo>
                <a:lnTo>
                  <a:pt x="70" y="408"/>
                </a:lnTo>
                <a:lnTo>
                  <a:pt x="29" y="444"/>
                </a:lnTo>
                <a:lnTo>
                  <a:pt x="6" y="493"/>
                </a:lnTo>
                <a:lnTo>
                  <a:pt x="0" y="541"/>
                </a:lnTo>
                <a:lnTo>
                  <a:pt x="23" y="595"/>
                </a:lnTo>
                <a:lnTo>
                  <a:pt x="52" y="637"/>
                </a:lnTo>
                <a:lnTo>
                  <a:pt x="99" y="661"/>
                </a:lnTo>
                <a:lnTo>
                  <a:pt x="152" y="667"/>
                </a:lnTo>
                <a:lnTo>
                  <a:pt x="205" y="649"/>
                </a:lnTo>
                <a:lnTo>
                  <a:pt x="205" y="643"/>
                </a:lnTo>
                <a:lnTo>
                  <a:pt x="210" y="643"/>
                </a:lnTo>
                <a:lnTo>
                  <a:pt x="216" y="643"/>
                </a:lnTo>
                <a:lnTo>
                  <a:pt x="222" y="637"/>
                </a:lnTo>
                <a:lnTo>
                  <a:pt x="222" y="643"/>
                </a:lnTo>
                <a:lnTo>
                  <a:pt x="222" y="649"/>
                </a:lnTo>
                <a:lnTo>
                  <a:pt x="222" y="649"/>
                </a:lnTo>
                <a:lnTo>
                  <a:pt x="222" y="655"/>
                </a:lnTo>
                <a:lnTo>
                  <a:pt x="228" y="703"/>
                </a:lnTo>
                <a:lnTo>
                  <a:pt x="245" y="739"/>
                </a:lnTo>
                <a:lnTo>
                  <a:pt x="275" y="769"/>
                </a:lnTo>
                <a:lnTo>
                  <a:pt x="310" y="793"/>
                </a:lnTo>
                <a:lnTo>
                  <a:pt x="357" y="799"/>
                </a:lnTo>
                <a:lnTo>
                  <a:pt x="398" y="793"/>
                </a:lnTo>
                <a:lnTo>
                  <a:pt x="433" y="769"/>
                </a:lnTo>
                <a:lnTo>
                  <a:pt x="462" y="739"/>
                </a:lnTo>
                <a:lnTo>
                  <a:pt x="479" y="703"/>
                </a:lnTo>
                <a:lnTo>
                  <a:pt x="491" y="655"/>
                </a:lnTo>
                <a:lnTo>
                  <a:pt x="491" y="649"/>
                </a:lnTo>
                <a:lnTo>
                  <a:pt x="491" y="649"/>
                </a:lnTo>
                <a:lnTo>
                  <a:pt x="491" y="643"/>
                </a:lnTo>
                <a:lnTo>
                  <a:pt x="491" y="637"/>
                </a:lnTo>
                <a:lnTo>
                  <a:pt x="491" y="643"/>
                </a:lnTo>
                <a:lnTo>
                  <a:pt x="497" y="643"/>
                </a:lnTo>
                <a:lnTo>
                  <a:pt x="497" y="643"/>
                </a:lnTo>
                <a:lnTo>
                  <a:pt x="503" y="649"/>
                </a:lnTo>
                <a:lnTo>
                  <a:pt x="555" y="667"/>
                </a:lnTo>
                <a:lnTo>
                  <a:pt x="608" y="661"/>
                </a:lnTo>
                <a:lnTo>
                  <a:pt x="655" y="637"/>
                </a:lnTo>
                <a:lnTo>
                  <a:pt x="684" y="595"/>
                </a:lnTo>
                <a:lnTo>
                  <a:pt x="707" y="541"/>
                </a:lnTo>
                <a:lnTo>
                  <a:pt x="702" y="493"/>
                </a:lnTo>
                <a:lnTo>
                  <a:pt x="678" y="444"/>
                </a:lnTo>
                <a:lnTo>
                  <a:pt x="637" y="408"/>
                </a:lnTo>
                <a:close/>
                <a:moveTo>
                  <a:pt x="357" y="252"/>
                </a:moveTo>
                <a:lnTo>
                  <a:pt x="310" y="258"/>
                </a:lnTo>
                <a:lnTo>
                  <a:pt x="269" y="282"/>
                </a:lnTo>
                <a:lnTo>
                  <a:pt x="234" y="312"/>
                </a:lnTo>
                <a:lnTo>
                  <a:pt x="216" y="354"/>
                </a:lnTo>
                <a:lnTo>
                  <a:pt x="210" y="402"/>
                </a:lnTo>
                <a:lnTo>
                  <a:pt x="216" y="444"/>
                </a:lnTo>
                <a:lnTo>
                  <a:pt x="234" y="487"/>
                </a:lnTo>
                <a:lnTo>
                  <a:pt x="269" y="517"/>
                </a:lnTo>
                <a:lnTo>
                  <a:pt x="310" y="541"/>
                </a:lnTo>
                <a:lnTo>
                  <a:pt x="357" y="547"/>
                </a:lnTo>
                <a:lnTo>
                  <a:pt x="398" y="541"/>
                </a:lnTo>
                <a:lnTo>
                  <a:pt x="438" y="517"/>
                </a:lnTo>
                <a:lnTo>
                  <a:pt x="474" y="487"/>
                </a:lnTo>
                <a:lnTo>
                  <a:pt x="491" y="444"/>
                </a:lnTo>
                <a:lnTo>
                  <a:pt x="503" y="402"/>
                </a:lnTo>
                <a:lnTo>
                  <a:pt x="491" y="354"/>
                </a:lnTo>
                <a:lnTo>
                  <a:pt x="474" y="312"/>
                </a:lnTo>
                <a:lnTo>
                  <a:pt x="438" y="282"/>
                </a:lnTo>
                <a:lnTo>
                  <a:pt x="398" y="258"/>
                </a:lnTo>
                <a:lnTo>
                  <a:pt x="357" y="252"/>
                </a:lnTo>
                <a:close/>
              </a:path>
            </a:pathLst>
          </a:custGeom>
          <a:solidFill>
            <a:srgbClr val="355e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6"/>
          <p:cNvSpPr/>
          <p:nvPr/>
        </p:nvSpPr>
        <p:spPr>
          <a:xfrm>
            <a:off x="3941640" y="3052080"/>
            <a:ext cx="456120" cy="34164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7964280" y="1602720"/>
            <a:ext cx="1599120" cy="684720"/>
          </a:xfrm>
          <a:prstGeom prst="wedgeEllipseCallout">
            <a:avLst>
              <a:gd name="adj1" fmla="val -270980"/>
              <a:gd name="adj2" fmla="val 174903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Estado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90" name="Line 8"/>
          <p:cNvSpPr/>
          <p:nvPr/>
        </p:nvSpPr>
        <p:spPr>
          <a:xfrm>
            <a:off x="1624680" y="3144960"/>
            <a:ext cx="13716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9"/>
          <p:cNvSpPr/>
          <p:nvPr/>
        </p:nvSpPr>
        <p:spPr>
          <a:xfrm flipH="1">
            <a:off x="2081880" y="3659760"/>
            <a:ext cx="1143000" cy="6858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0"/>
          <p:cNvSpPr/>
          <p:nvPr/>
        </p:nvSpPr>
        <p:spPr>
          <a:xfrm>
            <a:off x="3910680" y="3830760"/>
            <a:ext cx="224640" cy="9741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1"/>
          <p:cNvSpPr/>
          <p:nvPr/>
        </p:nvSpPr>
        <p:spPr>
          <a:xfrm>
            <a:off x="4596480" y="3316320"/>
            <a:ext cx="1272240" cy="144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2"/>
          <p:cNvSpPr/>
          <p:nvPr/>
        </p:nvSpPr>
        <p:spPr>
          <a:xfrm flipH="1" flipV="1">
            <a:off x="3453480" y="1602360"/>
            <a:ext cx="228600" cy="102888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3"/>
          <p:cNvSpPr/>
          <p:nvPr/>
        </p:nvSpPr>
        <p:spPr>
          <a:xfrm flipV="1">
            <a:off x="4367880" y="2182320"/>
            <a:ext cx="1032480" cy="62028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4"/>
          <p:cNvSpPr/>
          <p:nvPr/>
        </p:nvSpPr>
        <p:spPr>
          <a:xfrm>
            <a:off x="6821280" y="2716560"/>
            <a:ext cx="4342320" cy="1198800"/>
          </a:xfrm>
          <a:prstGeom prst="wedgeRectCallout">
            <a:avLst>
              <a:gd name="adj1" fmla="val -92599"/>
              <a:gd name="adj2" fmla="val 48751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Comportamiento, Servicios:</a:t>
            </a:r>
            <a:endParaRPr b="0" lang="en-CA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Cosas que el objeto puede hacer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97" name="TextShape 15"/>
          <p:cNvSpPr/>
          <p:nvPr/>
        </p:nvSpPr>
        <p:spPr>
          <a:xfrm>
            <a:off x="6358320" y="4138200"/>
            <a:ext cx="3885120" cy="14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Salvo excepciones, la interacción  con el objeto solo debería ser vía los servicios de cada objeto</a:t>
            </a:r>
            <a:endParaRPr b="0" lang="en-CA" sz="2600" spc="-1" strike="noStrike">
              <a:latin typeface="Arial"/>
            </a:endParaRPr>
          </a:p>
        </p:txBody>
      </p:sp>
      <p:sp>
        <p:nvSpPr>
          <p:cNvPr id="198" name="TextShape 16"/>
          <p:cNvSpPr/>
          <p:nvPr/>
        </p:nvSpPr>
        <p:spPr>
          <a:xfrm>
            <a:off x="3250800" y="3458880"/>
            <a:ext cx="1139040" cy="3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350" spc="-1" strike="noStrike">
                <a:solidFill>
                  <a:srgbClr val="000000"/>
                </a:solidFill>
                <a:latin typeface="Arial"/>
                <a:ea typeface="DejaVu Sans"/>
              </a:rPr>
              <a:t>22 años</a:t>
            </a:r>
            <a:endParaRPr b="0" lang="en-CA" sz="1350" spc="-1" strike="noStrike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 rot="2384400">
            <a:off x="5491800" y="4400640"/>
            <a:ext cx="574560" cy="331200"/>
          </a:xfrm>
          <a:custGeom>
            <a:avLst/>
            <a:gdLst/>
            <a:ahLst/>
            <a:rect l="l" t="t" r="r" b="b"/>
            <a:pathLst>
              <a:path w="1601" h="927">
                <a:moveTo>
                  <a:pt x="0" y="464"/>
                </a:moveTo>
                <a:lnTo>
                  <a:pt x="449" y="1"/>
                </a:lnTo>
                <a:lnTo>
                  <a:pt x="384" y="232"/>
                </a:lnTo>
                <a:lnTo>
                  <a:pt x="1346" y="231"/>
                </a:lnTo>
                <a:lnTo>
                  <a:pt x="1413" y="0"/>
                </a:lnTo>
                <a:lnTo>
                  <a:pt x="1600" y="462"/>
                </a:lnTo>
                <a:lnTo>
                  <a:pt x="1149" y="924"/>
                </a:lnTo>
                <a:lnTo>
                  <a:pt x="1215" y="694"/>
                </a:lnTo>
                <a:lnTo>
                  <a:pt x="252" y="694"/>
                </a:lnTo>
                <a:lnTo>
                  <a:pt x="186" y="926"/>
                </a:lnTo>
                <a:lnTo>
                  <a:pt x="0" y="464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3F61B5-938A-4255-9099-7143876F6C0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Ejemplo de Objeto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Un punto del espacio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R2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Podemos representar un punto de varias formas: coordenadas cartesianas, polares, etc. Es así como podemos almacenar el estado de un punto como dos reales (x, y), o dos reales (r ,ө).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Independientemente de la forma como representemos un punto, nos puede interesar conocer: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El ángulo que forma el rayo del origen hasta el punto con el eje de abscisas.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Su distancia al origen. 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Su distancia a otro punto, etc.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E2C00D-1F02-4AA3-A9D8-780006A8344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86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Un Punto en Java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838080" y="1231920"/>
            <a:ext cx="10514520" cy="512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Una vez hecha la descripción para un punto, en Java podemos hacer cosas como: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Punto p = new Punto();  /* en el origen, no se ve explícito*/</a:t>
            </a:r>
            <a:endParaRPr b="0" lang="en-CA" sz="24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Con esto creamos un punto y le asignamos un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nombre o identificador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para referirnos a él. Su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estado inicial es definido junto con su creación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CA" sz="2600" spc="-1" strike="noStrike">
              <a:latin typeface="Arial"/>
            </a:endParaRPr>
          </a:p>
          <a:p>
            <a:pPr marL="552600" indent="-552600">
              <a:lnSpc>
                <a:spcPct val="100000"/>
              </a:lnSpc>
              <a:spcBef>
                <a:spcPts val="400"/>
              </a:spcBef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Luego podríamos hacer cosas del tipo:</a:t>
            </a:r>
            <a:endParaRPr b="0" lang="en-CA" sz="26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p.x()  /* para obtener su coordenada x */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p.getDistance() /* distancia al origen del punto p*/</a:t>
            </a:r>
            <a:endParaRPr b="0" lang="en-CA" sz="2400" spc="-1" strike="noStrike"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p.getDistance(p2) /* distancia entre p y otro punto p2 */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74CF51-0436-49B5-8A8F-A4A4276B97BE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LibreOffice/7.3.7.2$Linux_X86_64 LibreOffice_project/30$Build-2</Application>
  <AppVersion>15.0000</AppVersion>
  <Words>2074</Words>
  <Paragraphs>167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2021-09-30T23:46:18Z</dcterms:created>
  <dc:creator>Agustin Gonzalez</dc:creator>
  <dc:description/>
  <dc:language>en-CA</dc:language>
  <cp:lastModifiedBy/>
  <dcterms:modified xsi:type="dcterms:W3CDTF">2024-02-27T17:33:05Z</dcterms:modified>
  <cp:revision>16</cp:revision>
  <dc:subject/>
  <dc:title>Capítulo 9: Multimedia en Redes de Computadores Aplicaciones Multimedia en Redes Streaming de Video almacenado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22</vt:i4>
  </property>
</Properties>
</file>