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146846960" r:id="rId5"/>
    <p:sldId id="2146847006" r:id="rId6"/>
    <p:sldId id="2146847007" r:id="rId7"/>
    <p:sldId id="2146847008" r:id="rId8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3" pos="3931" userDrawn="1">
          <p15:clr>
            <a:srgbClr val="A4A3A4"/>
          </p15:clr>
        </p15:guide>
        <p15:guide id="4" pos="3749" userDrawn="1">
          <p15:clr>
            <a:srgbClr val="A4A3A4"/>
          </p15:clr>
        </p15:guide>
        <p15:guide id="5" pos="4929" userDrawn="1">
          <p15:clr>
            <a:srgbClr val="A4A3A4"/>
          </p15:clr>
        </p15:guide>
        <p15:guide id="6" pos="5110" userDrawn="1">
          <p15:clr>
            <a:srgbClr val="A4A3A4"/>
          </p15:clr>
        </p15:guide>
        <p15:guide id="8" pos="5518" userDrawn="1">
          <p15:clr>
            <a:srgbClr val="A4A3A4"/>
          </p15:clr>
        </p15:guide>
        <p15:guide id="10" pos="2570" userDrawn="1">
          <p15:clr>
            <a:srgbClr val="A4A3A4"/>
          </p15:clr>
        </p15:guide>
        <p15:guide id="11" pos="1980" userDrawn="1">
          <p15:clr>
            <a:srgbClr val="A4A3A4"/>
          </p15:clr>
        </p15:guide>
        <p15:guide id="12" pos="2162" userDrawn="1">
          <p15:clr>
            <a:srgbClr val="A4A3A4"/>
          </p15:clr>
        </p15:guide>
        <p15:guide id="14" pos="7287" userDrawn="1">
          <p15:clr>
            <a:srgbClr val="A4A3A4"/>
          </p15:clr>
        </p15:guide>
        <p15:guide id="15" pos="393" userDrawn="1">
          <p15:clr>
            <a:srgbClr val="A4A3A4"/>
          </p15:clr>
        </p15:guide>
        <p15:guide id="17" pos="5700" userDrawn="1">
          <p15:clr>
            <a:srgbClr val="A4A3A4"/>
          </p15:clr>
        </p15:guide>
        <p15:guide id="18" pos="2751" userDrawn="1">
          <p15:clr>
            <a:srgbClr val="A4A3A4"/>
          </p15:clr>
        </p15:guide>
        <p15:guide id="19" orient="horz" pos="935" userDrawn="1">
          <p15:clr>
            <a:srgbClr val="A4A3A4"/>
          </p15:clr>
        </p15:guide>
        <p15:guide id="20" orient="horz" pos="3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74"/>
    <a:srgbClr val="FFE7F3"/>
    <a:srgbClr val="0073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652273-288C-4682-B209-66000FD60988}" v="10" dt="2022-11-24T13:34:02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0" autoAdjust="0"/>
    <p:restoredTop sz="82374" autoAdjust="0"/>
  </p:normalViewPr>
  <p:slideViewPr>
    <p:cSldViewPr snapToObjects="1">
      <p:cViewPr varScale="1">
        <p:scale>
          <a:sx n="93" d="100"/>
          <a:sy n="93" d="100"/>
        </p:scale>
        <p:origin x="3198" y="78"/>
      </p:cViewPr>
      <p:guideLst>
        <p:guide pos="3840"/>
        <p:guide pos="3931"/>
        <p:guide pos="3749"/>
        <p:guide pos="4929"/>
        <p:guide pos="5110"/>
        <p:guide pos="5518"/>
        <p:guide pos="2570"/>
        <p:guide pos="1980"/>
        <p:guide pos="2162"/>
        <p:guide pos="7287"/>
        <p:guide pos="393"/>
        <p:guide pos="5700"/>
        <p:guide pos="2751"/>
        <p:guide orient="horz" pos="935"/>
        <p:guide orient="horz" pos="39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16"/>
    </p:cViewPr>
  </p:sorterViewPr>
  <p:notesViewPr>
    <p:cSldViewPr snapToObjects="1" showGuides="1">
      <p:cViewPr varScale="1">
        <p:scale>
          <a:sx n="74" d="100"/>
          <a:sy n="74" d="100"/>
        </p:scale>
        <p:origin x="404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E2879F-85E3-496B-8667-A4EA32411B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black">
          <a:xfrm>
            <a:off x="1614671" y="9262661"/>
            <a:ext cx="3568333" cy="3908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/>
            </a:lvl1pPr>
          </a:lstStyle>
          <a:p>
            <a:pPr algn="ctr"/>
            <a:endParaRPr lang="de-DE" sz="90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0349B1-E56A-42C1-B0A4-26B687F2FB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black">
          <a:xfrm>
            <a:off x="6039404" y="9262661"/>
            <a:ext cx="285467" cy="3908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pPr algn="l"/>
            <a:fld id="{6F450DBC-90BB-49B2-91E4-AABCC1357725}" type="slidenum">
              <a:rPr lang="de-DE" sz="900" smtClean="0"/>
              <a:pPr algn="l"/>
              <a:t>‹Nr.›</a:t>
            </a:fld>
            <a:endParaRPr lang="de-DE" sz="9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4E2A2C4-9FAC-4DAF-8CF2-98D0ADF211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3456"/>
          <a:stretch/>
        </p:blipFill>
        <p:spPr bwMode="black">
          <a:xfrm>
            <a:off x="384820" y="9211948"/>
            <a:ext cx="682820" cy="49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4272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pos="299" userDrawn="1">
          <p15:clr>
            <a:srgbClr val="F26B43"/>
          </p15:clr>
        </p15:guide>
        <p15:guide id="2" pos="3981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06388" y="976313"/>
            <a:ext cx="3830637" cy="2155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black">
          <a:xfrm>
            <a:off x="472804" y="3556395"/>
            <a:ext cx="5846516" cy="5129415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  <a:p>
            <a:pPr lvl="4"/>
            <a:endParaRPr lang="de-DE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95981BBF-A3AF-4657-B40E-0C891992F7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black">
          <a:xfrm>
            <a:off x="1614671" y="9262256"/>
            <a:ext cx="3568333" cy="3908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/>
            </a:lvl1pPr>
          </a:lstStyle>
          <a:p>
            <a:pPr algn="ctr"/>
            <a:endParaRPr lang="de-DE" sz="900"/>
          </a:p>
        </p:txBody>
      </p:sp>
      <p:sp>
        <p:nvSpPr>
          <p:cNvPr id="8" name="Foliennummernplatzhalter 4">
            <a:extLst>
              <a:ext uri="{FF2B5EF4-FFF2-40B4-BE49-F238E27FC236}">
                <a16:creationId xmlns:a16="http://schemas.microsoft.com/office/drawing/2014/main" id="{C024CC59-CB8B-404F-82E2-4F59721F4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black">
          <a:xfrm>
            <a:off x="6039404" y="9262256"/>
            <a:ext cx="285467" cy="3908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pPr algn="l"/>
            <a:fld id="{6F450DBC-90BB-49B2-91E4-AABCC1357725}" type="slidenum">
              <a:rPr lang="de-DE" sz="900" smtClean="0"/>
              <a:pPr algn="l"/>
              <a:t>‹Nr.›</a:t>
            </a:fld>
            <a:endParaRPr lang="de-DE" sz="9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EEB4B23-29CF-4DD3-A96B-2B9F09F547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3456"/>
          <a:stretch/>
        </p:blipFill>
        <p:spPr bwMode="black">
          <a:xfrm>
            <a:off x="384820" y="9211948"/>
            <a:ext cx="682820" cy="49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900"/>
      </a:spcAft>
      <a:buClr>
        <a:schemeClr val="tx2"/>
      </a:buClr>
      <a:buFont typeface="+mj-lt" panose="05020102010507070707" pitchFamily="18" charset="2"/>
      <a:buNone/>
      <a:defRPr sz="1200" b="0" kern="1200">
        <a:solidFill>
          <a:schemeClr val="tx1"/>
        </a:solidFill>
        <a:latin typeface="+mj-lt"/>
        <a:ea typeface="+mn-ea"/>
        <a:cs typeface="+mn-cs"/>
      </a:defRPr>
    </a:lvl1pPr>
    <a:lvl2pPr marL="0" indent="0" algn="l" defTabSz="914400" rtl="0" eaLnBrk="1" latinLnBrk="0" hangingPunct="1">
      <a:spcAft>
        <a:spcPts val="600"/>
      </a:spcAft>
      <a:buClr>
        <a:schemeClr val="tx2"/>
      </a:buClr>
      <a:buFont typeface="+mj-lt" panose="05020102010507070707" pitchFamily="18" charset="2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44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288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432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720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864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008000" indent="-144000" algn="l" defTabSz="914400" rtl="0" eaLnBrk="1" latinLnBrk="0" hangingPunct="1">
      <a:spcAft>
        <a:spcPts val="600"/>
      </a:spcAft>
      <a:buClr>
        <a:schemeClr val="tx2"/>
      </a:buClr>
      <a:buFont typeface="TeleNeo Office" panose="020B0504040202090203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/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F450DBC-90BB-49B2-91E4-AABCC1357725}" type="slidenum">
              <a:rPr lang="de-DE" sz="900" smtClean="0"/>
              <a:pPr algn="l"/>
              <a:t>1</a:t>
            </a:fld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740045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450DBC-90BB-49B2-91E4-AABCC1357725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242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450DBC-90BB-49B2-91E4-AABCC1357725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196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450DBC-90BB-49B2-91E4-AABCC1357725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878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lang 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DB660-BEA6-4B99-9720-1536CF7D2DAE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1198800" y="3481950"/>
            <a:ext cx="5544000" cy="1224000"/>
          </a:xfrm>
        </p:spPr>
        <p:txBody>
          <a:bodyPr lIns="0" b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891937-CC24-41A9-9EB6-06AEE112BE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1198800" y="4869000"/>
            <a:ext cx="5544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de-DE"/>
              <a:t>Untertitel | Autor*in | Ort | Datum</a:t>
            </a:r>
            <a:endParaRPr lang="de-DE" dirty="0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D0926A59-3663-4198-92E6-B934EF6580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7434300 w 12192000"/>
              <a:gd name="connsiteY4" fmla="*/ 3606644 h 6858000"/>
              <a:gd name="connsiteX5" fmla="*/ 6773352 w 12192000"/>
              <a:gd name="connsiteY5" fmla="*/ 2944524 h 6858000"/>
              <a:gd name="connsiteX6" fmla="*/ 3978934 w 12192000"/>
              <a:gd name="connsiteY6" fmla="*/ 2944524 h 6858000"/>
              <a:gd name="connsiteX7" fmla="*/ 3317987 w 12192000"/>
              <a:gd name="connsiteY7" fmla="*/ 2282405 h 6858000"/>
              <a:gd name="connsiteX8" fmla="*/ 3317987 w 12192000"/>
              <a:gd name="connsiteY8" fmla="*/ 2147119 h 6858000"/>
              <a:gd name="connsiteX9" fmla="*/ 2657041 w 12192000"/>
              <a:gd name="connsiteY9" fmla="*/ 1485000 h 6858000"/>
              <a:gd name="connsiteX10" fmla="*/ 1289697 w 12192000"/>
              <a:gd name="connsiteY10" fmla="*/ 1485000 h 6858000"/>
              <a:gd name="connsiteX11" fmla="*/ 628750 w 12192000"/>
              <a:gd name="connsiteY11" fmla="*/ 2147119 h 6858000"/>
              <a:gd name="connsiteX12" fmla="*/ 628750 w 12192000"/>
              <a:gd name="connsiteY12" fmla="*/ 5399178 h 6858000"/>
              <a:gd name="connsiteX13" fmla="*/ 100965 w 12192000"/>
              <a:gd name="connsiteY13" fmla="*/ 6047839 h 6858000"/>
              <a:gd name="connsiteX14" fmla="*/ 0 w 12192000"/>
              <a:gd name="connsiteY14" fmla="*/ 60580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434300" y="6858000"/>
                </a:lnTo>
                <a:lnTo>
                  <a:pt x="7434300" y="3606644"/>
                </a:lnTo>
                <a:cubicBezTo>
                  <a:pt x="7434300" y="3241112"/>
                  <a:pt x="7138236" y="2944524"/>
                  <a:pt x="6773352" y="2944524"/>
                </a:cubicBezTo>
                <a:lnTo>
                  <a:pt x="3978934" y="2944524"/>
                </a:lnTo>
                <a:cubicBezTo>
                  <a:pt x="3614051" y="2944524"/>
                  <a:pt x="3317987" y="2647936"/>
                  <a:pt x="3317987" y="2282405"/>
                </a:cubicBezTo>
                <a:lnTo>
                  <a:pt x="3317987" y="2147119"/>
                </a:lnTo>
                <a:cubicBezTo>
                  <a:pt x="3317987" y="1781588"/>
                  <a:pt x="3021925" y="1485000"/>
                  <a:pt x="2657041" y="1485000"/>
                </a:cubicBezTo>
                <a:lnTo>
                  <a:pt x="1289697" y="1485000"/>
                </a:lnTo>
                <a:cubicBezTo>
                  <a:pt x="924814" y="1485000"/>
                  <a:pt x="628750" y="1781588"/>
                  <a:pt x="628750" y="2147119"/>
                </a:cubicBezTo>
                <a:lnTo>
                  <a:pt x="628750" y="5399178"/>
                </a:lnTo>
                <a:cubicBezTo>
                  <a:pt x="628750" y="5719018"/>
                  <a:pt x="402077" y="5986073"/>
                  <a:pt x="100965" y="6047839"/>
                </a:cubicBezTo>
                <a:lnTo>
                  <a:pt x="0" y="605804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de-DE" dirty="0"/>
              <a:t>Bild einfügen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972AD4D-3DDC-4B84-8B98-D4E341A8D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8666" y="5565367"/>
            <a:ext cx="3493510" cy="84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9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EFC226-BB11-4405-967C-3564772CC2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de-DE" dirty="0"/>
              <a:t>Überschrift einzeilig </a:t>
            </a:r>
            <a:r>
              <a:rPr lang="de-DE" dirty="0" err="1"/>
              <a:t>40pt</a:t>
            </a:r>
            <a:r>
              <a:rPr lang="de-DE" dirty="0"/>
              <a:t> (zweizeilig </a:t>
            </a:r>
            <a:r>
              <a:rPr lang="de-DE" dirty="0" err="1"/>
              <a:t>24pt</a:t>
            </a:r>
            <a:r>
              <a:rPr lang="de-DE" dirty="0"/>
              <a:t>)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60B6CD3-4D23-41AF-813B-493EA0339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Deep Dive - Tardis | Artur Guschakowski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1E6EB998-053A-44F9-969A-AB1A92F98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967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88F366C2-84D4-4B52-8F19-47225EFA3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Deep Dive - Tardis | Artur Guschakowski</a:t>
            </a:r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C5366064-1808-4159-BB7D-81B4B8BCF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2761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E96A5-93EA-451A-88A2-0C4325907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de-DE" dirty="0"/>
              <a:t>Überschrift einzeilig </a:t>
            </a:r>
            <a:r>
              <a:rPr lang="de-DE" dirty="0" err="1"/>
              <a:t>40pt</a:t>
            </a:r>
            <a:r>
              <a:rPr lang="de-DE" dirty="0"/>
              <a:t> (zweizeilig </a:t>
            </a:r>
            <a:r>
              <a:rPr lang="de-DE" dirty="0" err="1"/>
              <a:t>24pt</a:t>
            </a:r>
            <a:r>
              <a:rPr lang="de-DE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D6AE95-30E2-4E14-9028-628793137D1D}"/>
              </a:ext>
            </a:extLst>
          </p:cNvPr>
          <p:cNvSpPr>
            <a:spLocks noGrp="1"/>
          </p:cNvSpPr>
          <p:nvPr>
            <p:ph sz="quarter" idx="12"/>
          </p:nvPr>
        </p:nvSpPr>
        <p:spPr bwMode="gray">
          <a:xfrm>
            <a:off x="624000" y="1484313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0BABE80-E0D1-46E7-8B60-730D1088E23E}"/>
              </a:ext>
            </a:extLst>
          </p:cNvPr>
          <p:cNvSpPr>
            <a:spLocks noGrp="1"/>
          </p:cNvSpPr>
          <p:nvPr>
            <p:ph sz="quarter" idx="13"/>
          </p:nvPr>
        </p:nvSpPr>
        <p:spPr bwMode="gray">
          <a:xfrm>
            <a:off x="6240000" y="1483726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FE876BA-660A-4BDA-B0EE-7D586FC0D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/>
              <a:t>Deep Dive - Tardis | Artur Guschakowski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F9F7CD9-F054-465B-93B6-B23B34D2B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25918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F5EE6-FFD8-44FD-9C80-95B68F34D2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de-DE" dirty="0"/>
              <a:t>Überschrift einzeilig </a:t>
            </a:r>
            <a:r>
              <a:rPr lang="de-DE" dirty="0" err="1"/>
              <a:t>40pt</a:t>
            </a:r>
            <a:r>
              <a:rPr lang="de-DE" dirty="0"/>
              <a:t> (zweizeilig </a:t>
            </a:r>
            <a:r>
              <a:rPr lang="de-DE" dirty="0" err="1"/>
              <a:t>24pt</a:t>
            </a:r>
            <a:r>
              <a:rPr lang="de-DE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22070A-7303-4B7F-93D4-191685839B59}"/>
              </a:ext>
            </a:extLst>
          </p:cNvPr>
          <p:cNvSpPr>
            <a:spLocks noGrp="1"/>
          </p:cNvSpPr>
          <p:nvPr>
            <p:ph sz="quarter" idx="12"/>
          </p:nvPr>
        </p:nvSpPr>
        <p:spPr bwMode="black">
          <a:xfrm>
            <a:off x="624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D9598B6-CEA7-42C6-8376-9C8FFAD9B4C1}"/>
              </a:ext>
            </a:extLst>
          </p:cNvPr>
          <p:cNvSpPr>
            <a:spLocks noGrp="1"/>
          </p:cNvSpPr>
          <p:nvPr>
            <p:ph sz="quarter" idx="13"/>
          </p:nvPr>
        </p:nvSpPr>
        <p:spPr bwMode="black">
          <a:xfrm>
            <a:off x="4368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508F3AD6-ECB1-46C4-8C4D-7E86183245A7}"/>
              </a:ext>
            </a:extLst>
          </p:cNvPr>
          <p:cNvSpPr>
            <a:spLocks noGrp="1"/>
          </p:cNvSpPr>
          <p:nvPr>
            <p:ph sz="quarter" idx="14"/>
          </p:nvPr>
        </p:nvSpPr>
        <p:spPr bwMode="black">
          <a:xfrm>
            <a:off x="8112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32E1087-7F1F-483A-8287-85903BD1A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Deep Dive - Tardis | Artur Guschakowski</a:t>
            </a:r>
            <a:endParaRPr lang="de-DE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DE03A498-F349-4FBD-AA2E-188DFC5F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572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E4F56-CAAF-476E-A2B9-F1A0D25C8BAC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de-DE" dirty="0"/>
              <a:t>Überschrift einzeilig </a:t>
            </a:r>
            <a:r>
              <a:rPr lang="de-DE" dirty="0" err="1"/>
              <a:t>40pt</a:t>
            </a:r>
            <a:r>
              <a:rPr lang="de-DE" dirty="0"/>
              <a:t> (zweizeilig </a:t>
            </a:r>
            <a:r>
              <a:rPr lang="de-DE" dirty="0" err="1"/>
              <a:t>24pt</a:t>
            </a:r>
            <a:r>
              <a:rPr lang="de-DE" dirty="0"/>
              <a:t>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B6057D-AA55-47BF-A331-2E2648C311B9}"/>
              </a:ext>
            </a:extLst>
          </p:cNvPr>
          <p:cNvSpPr>
            <a:spLocks noGrp="1"/>
          </p:cNvSpPr>
          <p:nvPr>
            <p:ph sz="quarter" idx="12"/>
          </p:nvPr>
        </p:nvSpPr>
        <p:spPr bwMode="black">
          <a:xfrm>
            <a:off x="624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73B4FC-B74D-4CE7-B959-B58A486BFB4A}"/>
              </a:ext>
            </a:extLst>
          </p:cNvPr>
          <p:cNvSpPr>
            <a:spLocks noGrp="1"/>
          </p:cNvSpPr>
          <p:nvPr>
            <p:ph sz="quarter" idx="13"/>
          </p:nvPr>
        </p:nvSpPr>
        <p:spPr bwMode="black">
          <a:xfrm>
            <a:off x="3432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5C02444F-BCE5-47EE-A8CF-C44F258655A7}"/>
              </a:ext>
            </a:extLst>
          </p:cNvPr>
          <p:cNvSpPr>
            <a:spLocks noGrp="1"/>
          </p:cNvSpPr>
          <p:nvPr>
            <p:ph sz="quarter" idx="14"/>
          </p:nvPr>
        </p:nvSpPr>
        <p:spPr bwMode="black">
          <a:xfrm>
            <a:off x="6240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747D8B36-797B-4379-B1D3-EFD569BF81EF}"/>
              </a:ext>
            </a:extLst>
          </p:cNvPr>
          <p:cNvSpPr>
            <a:spLocks noGrp="1"/>
          </p:cNvSpPr>
          <p:nvPr>
            <p:ph sz="quarter" idx="15"/>
          </p:nvPr>
        </p:nvSpPr>
        <p:spPr bwMode="black">
          <a:xfrm>
            <a:off x="9048000" y="1484313"/>
            <a:ext cx="2520000" cy="4752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C65CFB4-A844-4779-A714-AD3EA88CC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/>
              <a:t>Deep Dive - Tardis | Artur Guschakowski</a:t>
            </a:r>
            <a:endParaRPr lang="de-DE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86CAAAA5-D5B7-4721-A124-375141204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6825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High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F5EE6-FFD8-44FD-9C80-95B68F34D2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de-DE" dirty="0"/>
              <a:t>Überschrift einzeilig </a:t>
            </a:r>
            <a:r>
              <a:rPr lang="de-DE" dirty="0" err="1"/>
              <a:t>40pt</a:t>
            </a:r>
            <a:r>
              <a:rPr lang="de-DE" dirty="0"/>
              <a:t> (zweizeilig </a:t>
            </a:r>
            <a:r>
              <a:rPr lang="de-DE" dirty="0" err="1"/>
              <a:t>24pt</a:t>
            </a:r>
            <a:r>
              <a:rPr lang="de-DE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968421-13D9-452E-9E1F-D6F5FE4699B5}"/>
              </a:ext>
            </a:extLst>
          </p:cNvPr>
          <p:cNvSpPr>
            <a:spLocks noGrp="1"/>
          </p:cNvSpPr>
          <p:nvPr>
            <p:ph sz="quarter" idx="12"/>
          </p:nvPr>
        </p:nvSpPr>
        <p:spPr bwMode="black">
          <a:xfrm>
            <a:off x="624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61FA861B-DD93-4B8B-8DB8-0BCD738A1724}"/>
              </a:ext>
            </a:extLst>
          </p:cNvPr>
          <p:cNvSpPr>
            <a:spLocks noGrp="1"/>
          </p:cNvSpPr>
          <p:nvPr>
            <p:ph sz="quarter" idx="13"/>
          </p:nvPr>
        </p:nvSpPr>
        <p:spPr bwMode="black">
          <a:xfrm>
            <a:off x="4368000" y="1484313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9EED2250-7C4A-4786-AAFC-BA534599C4B9}"/>
              </a:ext>
            </a:extLst>
          </p:cNvPr>
          <p:cNvSpPr/>
          <p:nvPr/>
        </p:nvSpPr>
        <p:spPr bwMode="grayWhite">
          <a:xfrm>
            <a:off x="8112000" y="1485000"/>
            <a:ext cx="3456000" cy="5373000"/>
          </a:xfrm>
          <a:custGeom>
            <a:avLst/>
            <a:gdLst>
              <a:gd name="connsiteX0" fmla="*/ 521984 w 3456000"/>
              <a:gd name="connsiteY0" fmla="*/ 0 h 5373000"/>
              <a:gd name="connsiteX1" fmla="*/ 2933364 w 3456000"/>
              <a:gd name="connsiteY1" fmla="*/ 0 h 5373000"/>
              <a:gd name="connsiteX2" fmla="*/ 3455348 w 3456000"/>
              <a:gd name="connsiteY2" fmla="*/ 522636 h 5373000"/>
              <a:gd name="connsiteX3" fmla="*/ 3455348 w 3456000"/>
              <a:gd name="connsiteY3" fmla="*/ 1800000 h 5373000"/>
              <a:gd name="connsiteX4" fmla="*/ 3456000 w 3456000"/>
              <a:gd name="connsiteY4" fmla="*/ 1800000 h 5373000"/>
              <a:gd name="connsiteX5" fmla="*/ 3456000 w 3456000"/>
              <a:gd name="connsiteY5" fmla="*/ 5373000 h 5373000"/>
              <a:gd name="connsiteX6" fmla="*/ 0 w 3456000"/>
              <a:gd name="connsiteY6" fmla="*/ 5373000 h 5373000"/>
              <a:gd name="connsiteX7" fmla="*/ 0 w 3456000"/>
              <a:gd name="connsiteY7" fmla="*/ 4820371 h 5373000"/>
              <a:gd name="connsiteX8" fmla="*/ 0 w 3456000"/>
              <a:gd name="connsiteY8" fmla="*/ 1800000 h 5373000"/>
              <a:gd name="connsiteX9" fmla="*/ 0 w 3456000"/>
              <a:gd name="connsiteY9" fmla="*/ 522636 h 5373000"/>
              <a:gd name="connsiteX10" fmla="*/ 521984 w 3456000"/>
              <a:gd name="connsiteY10" fmla="*/ 0 h 537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6000" h="5373000">
                <a:moveTo>
                  <a:pt x="521984" y="0"/>
                </a:moveTo>
                <a:lnTo>
                  <a:pt x="2933364" y="0"/>
                </a:lnTo>
                <a:cubicBezTo>
                  <a:pt x="3223790" y="0"/>
                  <a:pt x="3455566" y="235469"/>
                  <a:pt x="3455348" y="522636"/>
                </a:cubicBezTo>
                <a:lnTo>
                  <a:pt x="3455348" y="1800000"/>
                </a:lnTo>
                <a:lnTo>
                  <a:pt x="3456000" y="1800000"/>
                </a:lnTo>
                <a:lnTo>
                  <a:pt x="3456000" y="5373000"/>
                </a:lnTo>
                <a:lnTo>
                  <a:pt x="0" y="5373000"/>
                </a:lnTo>
                <a:lnTo>
                  <a:pt x="0" y="4820371"/>
                </a:lnTo>
                <a:lnTo>
                  <a:pt x="0" y="1800000"/>
                </a:lnTo>
                <a:lnTo>
                  <a:pt x="0" y="522636"/>
                </a:lnTo>
                <a:cubicBezTo>
                  <a:pt x="0" y="231776"/>
                  <a:pt x="235251" y="0"/>
                  <a:pt x="521984" y="0"/>
                </a:cubicBezTo>
                <a:close/>
              </a:path>
            </a:pathLst>
          </a:custGeom>
          <a:solidFill>
            <a:srgbClr val="E20074"/>
          </a:solidFill>
          <a:ln w="2167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FBB7A04-3353-4076-9E8F-DE76A27E2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/>
              <a:t>Deep Dive - Tardis | Artur Guschakowski</a:t>
            </a:r>
            <a:endParaRPr lang="de-DE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B36B2A9C-2AE1-4DF0-B0E2-1599F37C7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7796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1334-0C30-417F-8C36-14E54C69E5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de-DE" dirty="0"/>
              <a:t>Überschrift einzeilig </a:t>
            </a:r>
            <a:r>
              <a:rPr lang="de-DE" dirty="0" err="1"/>
              <a:t>40pt</a:t>
            </a:r>
            <a:r>
              <a:rPr lang="de-DE" dirty="0"/>
              <a:t> (zweizeilig </a:t>
            </a:r>
            <a:r>
              <a:rPr lang="de-DE" dirty="0" err="1"/>
              <a:t>24pt</a:t>
            </a:r>
            <a:r>
              <a:rPr lang="de-DE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90C6A2-43FF-4452-B80E-84686F69C3A3}"/>
              </a:ext>
            </a:extLst>
          </p:cNvPr>
          <p:cNvSpPr>
            <a:spLocks noGrp="1"/>
          </p:cNvSpPr>
          <p:nvPr>
            <p:ph sz="quarter" idx="12"/>
          </p:nvPr>
        </p:nvSpPr>
        <p:spPr bwMode="black">
          <a:xfrm>
            <a:off x="624000" y="1484588"/>
            <a:ext cx="3456000" cy="4752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CA408DC-84BF-4622-883C-E5CF2D4C1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/>
              <a:t>Deep Dive - Tardis | Artur Guschakowski</a:t>
            </a:r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16A0FC59-58B0-4C99-B9CE-643FCC7D7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016A2F1E-AA29-4BA6-8F70-3BCCD073A91F}"/>
              </a:ext>
            </a:extLst>
          </p:cNvPr>
          <p:cNvSpPr/>
          <p:nvPr/>
        </p:nvSpPr>
        <p:spPr bwMode="grayWhite">
          <a:xfrm>
            <a:off x="4370020" y="1484999"/>
            <a:ext cx="7821980" cy="4257860"/>
          </a:xfrm>
          <a:custGeom>
            <a:avLst/>
            <a:gdLst>
              <a:gd name="connsiteX0" fmla="*/ 442664 w 7821980"/>
              <a:gd name="connsiteY0" fmla="*/ 0 h 4257860"/>
              <a:gd name="connsiteX1" fmla="*/ 7821980 w 7821980"/>
              <a:gd name="connsiteY1" fmla="*/ 0 h 4257860"/>
              <a:gd name="connsiteX2" fmla="*/ 7821980 w 7821980"/>
              <a:gd name="connsiteY2" fmla="*/ 4257860 h 4257860"/>
              <a:gd name="connsiteX3" fmla="*/ 442664 w 7821980"/>
              <a:gd name="connsiteY3" fmla="*/ 4257860 h 4257860"/>
              <a:gd name="connsiteX4" fmla="*/ 0 w 7821980"/>
              <a:gd name="connsiteY4" fmla="*/ 3814543 h 4257860"/>
              <a:gd name="connsiteX5" fmla="*/ 0 w 7821980"/>
              <a:gd name="connsiteY5" fmla="*/ 443317 h 4257860"/>
              <a:gd name="connsiteX6" fmla="*/ 442664 w 7821980"/>
              <a:gd name="connsiteY6" fmla="*/ 0 h 425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21980" h="4257860">
                <a:moveTo>
                  <a:pt x="442664" y="0"/>
                </a:moveTo>
                <a:lnTo>
                  <a:pt x="7821980" y="0"/>
                </a:lnTo>
                <a:lnTo>
                  <a:pt x="7821980" y="4257860"/>
                </a:lnTo>
                <a:lnTo>
                  <a:pt x="442664" y="4257860"/>
                </a:lnTo>
                <a:cubicBezTo>
                  <a:pt x="196451" y="4257860"/>
                  <a:pt x="0" y="4057831"/>
                  <a:pt x="0" y="3814543"/>
                </a:cubicBezTo>
                <a:lnTo>
                  <a:pt x="0" y="443317"/>
                </a:lnTo>
                <a:cubicBezTo>
                  <a:pt x="0" y="196777"/>
                  <a:pt x="199378" y="0"/>
                  <a:pt x="442664" y="0"/>
                </a:cubicBezTo>
                <a:close/>
              </a:path>
            </a:pathLst>
          </a:custGeom>
          <a:solidFill>
            <a:srgbClr val="E20074"/>
          </a:solidFill>
          <a:ln w="3019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6295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F2A4CF4-F40B-4E8A-9194-82C4992C3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2529376" y="2925000"/>
            <a:ext cx="7742624" cy="24480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buFont typeface="+mn-lt" panose="020B0604020202020204" pitchFamily="34" charset="0"/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Font typeface="+mn-lt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2pPr>
            <a:lvl3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3pPr>
            <a:lvl4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4pPr>
            <a:lvl5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5pPr>
            <a:lvl6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6pPr>
            <a:lvl7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7pPr>
            <a:lvl8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8pPr>
            <a:lvl9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„Hier steht ein aussagekräftiges Zitat, mehrzeilig möglich“</a:t>
            </a:r>
          </a:p>
          <a:p>
            <a:pPr lvl="1"/>
            <a:r>
              <a:rPr lang="de-DE" dirty="0"/>
              <a:t>– Autor*in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7A44F123-0F06-457E-ACE5-ACFD7CF0BB0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0" y="0"/>
            <a:ext cx="6097097" cy="6858000"/>
          </a:xfrm>
          <a:custGeom>
            <a:avLst/>
            <a:gdLst>
              <a:gd name="connsiteX0" fmla="*/ 0 w 6097097"/>
              <a:gd name="connsiteY0" fmla="*/ 0 h 6858000"/>
              <a:gd name="connsiteX1" fmla="*/ 6097097 w 6097097"/>
              <a:gd name="connsiteY1" fmla="*/ 0 h 6858000"/>
              <a:gd name="connsiteX2" fmla="*/ 6097097 w 6097097"/>
              <a:gd name="connsiteY2" fmla="*/ 808991 h 6858000"/>
              <a:gd name="connsiteX3" fmla="*/ 5438531 w 6097097"/>
              <a:gd name="connsiteY3" fmla="*/ 1482091 h 6858000"/>
              <a:gd name="connsiteX4" fmla="*/ 1286265 w 6097097"/>
              <a:gd name="connsiteY4" fmla="*/ 1482091 h 6858000"/>
              <a:gd name="connsiteX5" fmla="*/ 627700 w 6097097"/>
              <a:gd name="connsiteY5" fmla="*/ 2155191 h 6858000"/>
              <a:gd name="connsiteX6" fmla="*/ 627700 w 6097097"/>
              <a:gd name="connsiteY6" fmla="*/ 6858000 h 6858000"/>
              <a:gd name="connsiteX7" fmla="*/ 0 w 609709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7097" h="6858000">
                <a:moveTo>
                  <a:pt x="0" y="0"/>
                </a:moveTo>
                <a:lnTo>
                  <a:pt x="6097097" y="0"/>
                </a:lnTo>
                <a:lnTo>
                  <a:pt x="6097097" y="808991"/>
                </a:lnTo>
                <a:cubicBezTo>
                  <a:pt x="6097097" y="1181100"/>
                  <a:pt x="5802141" y="1482091"/>
                  <a:pt x="5438531" y="1482091"/>
                </a:cubicBezTo>
                <a:lnTo>
                  <a:pt x="1286265" y="1482091"/>
                </a:lnTo>
                <a:cubicBezTo>
                  <a:pt x="922656" y="1482091"/>
                  <a:pt x="627700" y="1783080"/>
                  <a:pt x="627700" y="2155191"/>
                </a:cubicBezTo>
                <a:lnTo>
                  <a:pt x="6277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 defTabSz="179388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4" indent="0" algn="ctr" defTabSz="179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20B0604020202020204" pitchFamily="34" charset="0"/>
              <a:buNone/>
              <a:tabLst/>
              <a:defRPr/>
            </a:pPr>
            <a:r>
              <a:rPr lang="de-DE" dirty="0"/>
              <a:t>Weißer Hintergrund oder optional </a:t>
            </a:r>
            <a:br>
              <a:rPr lang="de-DE" dirty="0"/>
            </a:br>
            <a:r>
              <a:rPr lang="de-DE" dirty="0"/>
              <a:t>Verlauf als Bild reinladen</a:t>
            </a:r>
          </a:p>
        </p:txBody>
      </p:sp>
    </p:spTree>
    <p:extLst>
      <p:ext uri="{BB962C8B-B14F-4D97-AF65-F5344CB8AC3E}">
        <p14:creationId xmlns:p14="http://schemas.microsoft.com/office/powerpoint/2010/main" val="1763271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80" userDrawn="1">
          <p15:clr>
            <a:srgbClr val="FBAE40"/>
          </p15:clr>
        </p15:guide>
        <p15:guide id="3" orient="horz" pos="132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FB304-618D-40B7-940D-69DE27A219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de-DE" dirty="0"/>
              <a:t>Überschrift einzeilig </a:t>
            </a:r>
            <a:r>
              <a:rPr lang="de-DE" dirty="0" err="1"/>
              <a:t>40pt</a:t>
            </a:r>
            <a:r>
              <a:rPr lang="de-DE" dirty="0"/>
              <a:t> (zweizeilig </a:t>
            </a:r>
            <a:r>
              <a:rPr lang="de-DE" dirty="0" err="1"/>
              <a:t>24pt</a:t>
            </a:r>
            <a:r>
              <a:rPr lang="de-DE" dirty="0"/>
              <a:t>)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8C1C1B3-2B43-47F5-9FA0-80C6D4477A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6240016" y="1484313"/>
            <a:ext cx="5953200" cy="4752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>
                <a:tab pos="2687638" algn="l"/>
              </a:tabLst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de-DE" dirty="0"/>
              <a:t>Bild einfügen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4C7612-0C84-4376-B998-B34EAE1F544D}"/>
              </a:ext>
            </a:extLst>
          </p:cNvPr>
          <p:cNvSpPr>
            <a:spLocks noGrp="1"/>
          </p:cNvSpPr>
          <p:nvPr>
            <p:ph sz="quarter" idx="14"/>
          </p:nvPr>
        </p:nvSpPr>
        <p:spPr bwMode="black">
          <a:xfrm>
            <a:off x="624000" y="1484313"/>
            <a:ext cx="5328000" cy="4752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E733019-59A1-468F-8149-C6BE014E0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/>
              <a:t>Deep Dive - Tardis | Artur Guschakowski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30900683-23B4-4E4B-8F6A-858470B77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3928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2E79-B5C3-4A51-9C68-88010755DD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de-DE" dirty="0"/>
              <a:t>Überschrift einzeilig </a:t>
            </a:r>
            <a:r>
              <a:rPr lang="de-DE" dirty="0" err="1"/>
              <a:t>40pt</a:t>
            </a:r>
            <a:r>
              <a:rPr lang="de-DE" dirty="0"/>
              <a:t> (zweizeilig </a:t>
            </a:r>
            <a:r>
              <a:rPr lang="de-DE" dirty="0" err="1"/>
              <a:t>24pt</a:t>
            </a:r>
            <a:r>
              <a:rPr lang="de-DE" dirty="0"/>
              <a:t>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CD48E90-58F3-40B4-B97C-453785FBBABC}"/>
              </a:ext>
            </a:extLst>
          </p:cNvPr>
          <p:cNvSpPr>
            <a:spLocks noGrp="1"/>
          </p:cNvSpPr>
          <p:nvPr>
            <p:ph sz="quarter" idx="12"/>
          </p:nvPr>
        </p:nvSpPr>
        <p:spPr bwMode="black">
          <a:xfrm>
            <a:off x="8112000" y="1484313"/>
            <a:ext cx="3456000" cy="4752000"/>
          </a:xfrm>
        </p:spPr>
        <p:txBody>
          <a:bodyPr>
            <a:noAutofit/>
          </a:bodyPr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A40AE5EC-538A-4BF1-ABC1-3EE1CF9C15F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623392" y="1485312"/>
            <a:ext cx="7200561" cy="4752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4"/>
            <a:r>
              <a:rPr lang="de-DE" dirty="0"/>
              <a:t>Bild einfügen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9951EB1-629C-43B1-A98C-6998C808B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/>
              <a:t>Deep Dive - Tardis | Artur Guschakowski</a:t>
            </a:r>
            <a:endParaRPr lang="de-DE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F360C192-BE70-4805-9FEF-F274374B6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525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lang 0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5CF3A-8745-495B-9FFE-CE92A5F4D68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24000" y="477000"/>
            <a:ext cx="6336000" cy="1944000"/>
          </a:xfrm>
        </p:spPr>
        <p:txBody>
          <a:bodyPr l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31B0A1-8DE4-4F87-9296-AE72B35697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4000" y="2601000"/>
            <a:ext cx="5472000" cy="504000"/>
          </a:xfrm>
        </p:spPr>
        <p:txBody>
          <a:bodyPr lIns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de-DE"/>
              <a:t>Untertitel | Autor*in | Ort | Datum</a:t>
            </a:r>
            <a:endParaRPr lang="de-DE" dirty="0"/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48E673EF-7D81-46BF-B450-0CBD30E9B8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1546112 w 12192000"/>
              <a:gd name="connsiteY7" fmla="*/ 4509000 h 6858000"/>
              <a:gd name="connsiteX8" fmla="*/ 1691816 w 12192000"/>
              <a:gd name="connsiteY8" fmla="*/ 4509000 h 6858000"/>
              <a:gd name="connsiteX9" fmla="*/ 1699674 w 12192000"/>
              <a:gd name="connsiteY9" fmla="*/ 4509000 h 6858000"/>
              <a:gd name="connsiteX10" fmla="*/ 1861287 w 12192000"/>
              <a:gd name="connsiteY10" fmla="*/ 4509000 h 6858000"/>
              <a:gd name="connsiteX11" fmla="*/ 1869932 w 12192000"/>
              <a:gd name="connsiteY11" fmla="*/ 4509000 h 6858000"/>
              <a:gd name="connsiteX12" fmla="*/ 2227928 w 12192000"/>
              <a:gd name="connsiteY12" fmla="*/ 4509000 h 6858000"/>
              <a:gd name="connsiteX13" fmla="*/ 2238276 w 12192000"/>
              <a:gd name="connsiteY13" fmla="*/ 4509000 h 6858000"/>
              <a:gd name="connsiteX14" fmla="*/ 2594568 w 12192000"/>
              <a:gd name="connsiteY14" fmla="*/ 4509000 h 6858000"/>
              <a:gd name="connsiteX15" fmla="*/ 2606619 w 12192000"/>
              <a:gd name="connsiteY15" fmla="*/ 4509000 h 6858000"/>
              <a:gd name="connsiteX16" fmla="*/ 2764039 w 12192000"/>
              <a:gd name="connsiteY16" fmla="*/ 4509000 h 6858000"/>
              <a:gd name="connsiteX17" fmla="*/ 2776877 w 12192000"/>
              <a:gd name="connsiteY17" fmla="*/ 4509000 h 6858000"/>
              <a:gd name="connsiteX18" fmla="*/ 2916890 w 12192000"/>
              <a:gd name="connsiteY18" fmla="*/ 4509000 h 6858000"/>
              <a:gd name="connsiteX19" fmla="*/ 2930438 w 12192000"/>
              <a:gd name="connsiteY19" fmla="*/ 4509000 h 6858000"/>
              <a:gd name="connsiteX20" fmla="*/ 6257159 w 12192000"/>
              <a:gd name="connsiteY20" fmla="*/ 4509000 h 6858000"/>
              <a:gd name="connsiteX21" fmla="*/ 6286220 w 12192000"/>
              <a:gd name="connsiteY21" fmla="*/ 4509000 h 6858000"/>
              <a:gd name="connsiteX22" fmla="*/ 6979034 w 12192000"/>
              <a:gd name="connsiteY22" fmla="*/ 3819388 h 6858000"/>
              <a:gd name="connsiteX23" fmla="*/ 6979034 w 12192000"/>
              <a:gd name="connsiteY23" fmla="*/ 3140165 h 6858000"/>
              <a:gd name="connsiteX24" fmla="*/ 7671849 w 12192000"/>
              <a:gd name="connsiteY24" fmla="*/ 2450553 h 6858000"/>
              <a:gd name="connsiteX25" fmla="*/ 8029891 w 12192000"/>
              <a:gd name="connsiteY25" fmla="*/ 2450553 h 6858000"/>
              <a:gd name="connsiteX26" fmla="*/ 8067185 w 12192000"/>
              <a:gd name="connsiteY26" fmla="*/ 2450553 h 6858000"/>
              <a:gd name="connsiteX27" fmla="*/ 8759999 w 12192000"/>
              <a:gd name="connsiteY27" fmla="*/ 17609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875999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4509000"/>
                </a:lnTo>
                <a:lnTo>
                  <a:pt x="1" y="4509000"/>
                </a:lnTo>
                <a:lnTo>
                  <a:pt x="1538964" y="4509000"/>
                </a:lnTo>
                <a:lnTo>
                  <a:pt x="1546112" y="4509000"/>
                </a:lnTo>
                <a:lnTo>
                  <a:pt x="1691816" y="4509000"/>
                </a:lnTo>
                <a:lnTo>
                  <a:pt x="1699674" y="4509000"/>
                </a:lnTo>
                <a:lnTo>
                  <a:pt x="1861287" y="4509000"/>
                </a:lnTo>
                <a:lnTo>
                  <a:pt x="1869932" y="4509000"/>
                </a:lnTo>
                <a:lnTo>
                  <a:pt x="2227928" y="4509000"/>
                </a:lnTo>
                <a:lnTo>
                  <a:pt x="2238276" y="4509000"/>
                </a:lnTo>
                <a:lnTo>
                  <a:pt x="2594568" y="4509000"/>
                </a:lnTo>
                <a:lnTo>
                  <a:pt x="2606619" y="4509000"/>
                </a:lnTo>
                <a:lnTo>
                  <a:pt x="2764039" y="4509000"/>
                </a:lnTo>
                <a:lnTo>
                  <a:pt x="2776877" y="4509000"/>
                </a:lnTo>
                <a:lnTo>
                  <a:pt x="2916890" y="4509000"/>
                </a:lnTo>
                <a:lnTo>
                  <a:pt x="2930438" y="4509000"/>
                </a:lnTo>
                <a:lnTo>
                  <a:pt x="6257159" y="4509000"/>
                </a:lnTo>
                <a:lnTo>
                  <a:pt x="6286220" y="4509000"/>
                </a:lnTo>
                <a:cubicBezTo>
                  <a:pt x="6669812" y="4509000"/>
                  <a:pt x="6979034" y="4199908"/>
                  <a:pt x="6979034" y="3819388"/>
                </a:cubicBezTo>
                <a:lnTo>
                  <a:pt x="6979034" y="3140165"/>
                </a:lnTo>
                <a:cubicBezTo>
                  <a:pt x="6979034" y="2758346"/>
                  <a:pt x="7289562" y="2450553"/>
                  <a:pt x="7671849" y="2450553"/>
                </a:cubicBezTo>
                <a:lnTo>
                  <a:pt x="8029891" y="2450553"/>
                </a:lnTo>
                <a:lnTo>
                  <a:pt x="8067185" y="2450553"/>
                </a:lnTo>
                <a:cubicBezTo>
                  <a:pt x="8450777" y="2450553"/>
                  <a:pt x="8759999" y="2141461"/>
                  <a:pt x="8759999" y="1760941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Bild einfügen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D71DC6B-AF96-49CD-B1AC-D7C5C5972A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8329" y="3294037"/>
            <a:ext cx="3493510" cy="84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645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58364E8-4ECD-4C26-A5E5-021E95A628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06633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58364E8-4ECD-4C26-A5E5-021E95A628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23888" y="0"/>
            <a:ext cx="11568112" cy="6858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4152653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738C6-9A57-4395-A6D0-7BEDA9F54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Headline short </a:t>
            </a:r>
            <a:r>
              <a:rPr lang="en-US" err="1"/>
              <a:t>40pt</a:t>
            </a:r>
            <a:r>
              <a:rPr lang="en-US"/>
              <a:t> (double-spaced headline </a:t>
            </a:r>
            <a:r>
              <a:rPr lang="en-US" err="1"/>
              <a:t>24pt</a:t>
            </a:r>
            <a:r>
              <a:rPr lang="en-US"/>
              <a:t>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247357-DB70-4BEB-B0F5-3D9B8B5D6D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Deep Dive - Tardis | Artur Guschakowski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21700B-8639-459A-9DB3-8908E70798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5E10D-79A5-49BA-9648-53481340C65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00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long 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DB660-BEA6-4B99-9720-1536CF7D2D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1198800" y="3481950"/>
            <a:ext cx="5544000" cy="1224000"/>
          </a:xfrm>
        </p:spPr>
        <p:txBody>
          <a:bodyPr lIns="0" b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of presentation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891937-CC24-41A9-9EB6-06AEE112BE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1198800" y="4869000"/>
            <a:ext cx="5544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en-US"/>
              <a:t>Subtitle | Author | Place | Date</a:t>
            </a:r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D0926A59-3663-4198-92E6-B934EF6580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7434300 w 12192000"/>
              <a:gd name="connsiteY4" fmla="*/ 3606644 h 6858000"/>
              <a:gd name="connsiteX5" fmla="*/ 6773352 w 12192000"/>
              <a:gd name="connsiteY5" fmla="*/ 2944524 h 6858000"/>
              <a:gd name="connsiteX6" fmla="*/ 3978934 w 12192000"/>
              <a:gd name="connsiteY6" fmla="*/ 2944524 h 6858000"/>
              <a:gd name="connsiteX7" fmla="*/ 3317987 w 12192000"/>
              <a:gd name="connsiteY7" fmla="*/ 2282405 h 6858000"/>
              <a:gd name="connsiteX8" fmla="*/ 3317987 w 12192000"/>
              <a:gd name="connsiteY8" fmla="*/ 2147119 h 6858000"/>
              <a:gd name="connsiteX9" fmla="*/ 2657041 w 12192000"/>
              <a:gd name="connsiteY9" fmla="*/ 1485000 h 6858000"/>
              <a:gd name="connsiteX10" fmla="*/ 1289697 w 12192000"/>
              <a:gd name="connsiteY10" fmla="*/ 1485000 h 6858000"/>
              <a:gd name="connsiteX11" fmla="*/ 628750 w 12192000"/>
              <a:gd name="connsiteY11" fmla="*/ 2147119 h 6858000"/>
              <a:gd name="connsiteX12" fmla="*/ 628750 w 12192000"/>
              <a:gd name="connsiteY12" fmla="*/ 5399178 h 6858000"/>
              <a:gd name="connsiteX13" fmla="*/ 100965 w 12192000"/>
              <a:gd name="connsiteY13" fmla="*/ 6047839 h 6858000"/>
              <a:gd name="connsiteX14" fmla="*/ 0 w 12192000"/>
              <a:gd name="connsiteY14" fmla="*/ 60580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434300" y="6858000"/>
                </a:lnTo>
                <a:lnTo>
                  <a:pt x="7434300" y="3606644"/>
                </a:lnTo>
                <a:cubicBezTo>
                  <a:pt x="7434300" y="3241112"/>
                  <a:pt x="7138236" y="2944524"/>
                  <a:pt x="6773352" y="2944524"/>
                </a:cubicBezTo>
                <a:lnTo>
                  <a:pt x="3978934" y="2944524"/>
                </a:lnTo>
                <a:cubicBezTo>
                  <a:pt x="3614051" y="2944524"/>
                  <a:pt x="3317987" y="2647936"/>
                  <a:pt x="3317987" y="2282405"/>
                </a:cubicBezTo>
                <a:lnTo>
                  <a:pt x="3317987" y="2147119"/>
                </a:lnTo>
                <a:cubicBezTo>
                  <a:pt x="3317987" y="1781588"/>
                  <a:pt x="3021925" y="1485000"/>
                  <a:pt x="2657041" y="1485000"/>
                </a:cubicBezTo>
                <a:lnTo>
                  <a:pt x="1289697" y="1485000"/>
                </a:lnTo>
                <a:cubicBezTo>
                  <a:pt x="924814" y="1485000"/>
                  <a:pt x="628750" y="1781588"/>
                  <a:pt x="628750" y="2147119"/>
                </a:cubicBezTo>
                <a:lnTo>
                  <a:pt x="628750" y="5399178"/>
                </a:lnTo>
                <a:cubicBezTo>
                  <a:pt x="628750" y="5719018"/>
                  <a:pt x="402077" y="5986073"/>
                  <a:pt x="100965" y="6047839"/>
                </a:cubicBezTo>
                <a:lnTo>
                  <a:pt x="0" y="605804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/>
              <a:t>Add picture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9A69EF6-EF93-45A3-A9B7-C46A6B4284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028666" y="5566887"/>
            <a:ext cx="3118173" cy="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1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kurz 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2">
            <a:extLst>
              <a:ext uri="{FF2B5EF4-FFF2-40B4-BE49-F238E27FC236}">
                <a16:creationId xmlns:a16="http://schemas.microsoft.com/office/drawing/2014/main" id="{B4DB53C6-4A5C-48C2-AF98-0DC609E20D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1200000" y="4869000"/>
            <a:ext cx="7488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de-DE"/>
              <a:t>Untertitel | Autor*in | Ort | Datum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CC7B3-5721-4953-BA56-DB66B3538650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1200000" y="2765760"/>
            <a:ext cx="7488000" cy="1944000"/>
          </a:xfrm>
        </p:spPr>
        <p:txBody>
          <a:bodyPr lIns="0" bIns="0" anchor="b"/>
          <a:lstStyle>
            <a:lvl1pPr algn="l">
              <a:lnSpc>
                <a:spcPct val="90000"/>
              </a:lnSpc>
              <a:defRPr sz="7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72DD3FE2-48A3-445F-9843-1184ABBFA8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566846 w 12192000"/>
              <a:gd name="connsiteY3" fmla="*/ 6858000 h 6858000"/>
              <a:gd name="connsiteX4" fmla="*/ 11566846 w 12192000"/>
              <a:gd name="connsiteY4" fmla="*/ 6656132 h 6858000"/>
              <a:gd name="connsiteX5" fmla="*/ 10764446 w 12192000"/>
              <a:gd name="connsiteY5" fmla="*/ 5853732 h 6858000"/>
              <a:gd name="connsiteX6" fmla="*/ 10132176 w 12192000"/>
              <a:gd name="connsiteY6" fmla="*/ 5853732 h 6858000"/>
              <a:gd name="connsiteX7" fmla="*/ 9329777 w 12192000"/>
              <a:gd name="connsiteY7" fmla="*/ 5051333 h 6858000"/>
              <a:gd name="connsiteX8" fmla="*/ 9329777 w 12192000"/>
              <a:gd name="connsiteY8" fmla="*/ 3075805 h 6858000"/>
              <a:gd name="connsiteX9" fmla="*/ 9331046 w 12192000"/>
              <a:gd name="connsiteY9" fmla="*/ 3075805 h 6858000"/>
              <a:gd name="connsiteX10" fmla="*/ 8528647 w 12192000"/>
              <a:gd name="connsiteY10" fmla="*/ 2273406 h 6858000"/>
              <a:gd name="connsiteX11" fmla="*/ 7439314 w 12192000"/>
              <a:gd name="connsiteY11" fmla="*/ 2273406 h 6858000"/>
              <a:gd name="connsiteX12" fmla="*/ 1507655 w 12192000"/>
              <a:gd name="connsiteY12" fmla="*/ 2273406 h 6858000"/>
              <a:gd name="connsiteX13" fmla="*/ 1426399 w 12192000"/>
              <a:gd name="connsiteY13" fmla="*/ 2273406 h 6858000"/>
              <a:gd name="connsiteX14" fmla="*/ 624000 w 12192000"/>
              <a:gd name="connsiteY14" fmla="*/ 3075805 h 6858000"/>
              <a:gd name="connsiteX15" fmla="*/ 624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6846" y="6858000"/>
                </a:lnTo>
                <a:lnTo>
                  <a:pt x="11566846" y="6656132"/>
                </a:lnTo>
                <a:cubicBezTo>
                  <a:pt x="11566846" y="6213034"/>
                  <a:pt x="11207543" y="5853732"/>
                  <a:pt x="10764446" y="5853732"/>
                </a:cubicBezTo>
                <a:lnTo>
                  <a:pt x="10132176" y="5853732"/>
                </a:lnTo>
                <a:cubicBezTo>
                  <a:pt x="9689079" y="5853732"/>
                  <a:pt x="9329777" y="5494430"/>
                  <a:pt x="9329777" y="5051333"/>
                </a:cubicBezTo>
                <a:lnTo>
                  <a:pt x="9329777" y="3075805"/>
                </a:lnTo>
                <a:lnTo>
                  <a:pt x="9331046" y="3075805"/>
                </a:lnTo>
                <a:cubicBezTo>
                  <a:pt x="9331046" y="2632708"/>
                  <a:pt x="8971745" y="2273406"/>
                  <a:pt x="8528647" y="2273406"/>
                </a:cubicBezTo>
                <a:lnTo>
                  <a:pt x="7439314" y="2273406"/>
                </a:lnTo>
                <a:lnTo>
                  <a:pt x="1507655" y="2273406"/>
                </a:lnTo>
                <a:lnTo>
                  <a:pt x="1426399" y="2273406"/>
                </a:lnTo>
                <a:cubicBezTo>
                  <a:pt x="983302" y="2273406"/>
                  <a:pt x="624000" y="2632708"/>
                  <a:pt x="624000" y="3075805"/>
                </a:cubicBezTo>
                <a:lnTo>
                  <a:pt x="62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lvl="4"/>
            <a:r>
              <a:rPr lang="de-DE" dirty="0"/>
              <a:t>Bild einfügen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4FDD70A-4F9F-473B-9136-4362D20C60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8666" y="5565367"/>
            <a:ext cx="3493510" cy="84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9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kurz 0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76EA0-9308-4136-9D96-5081DF8610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24000" y="2689950"/>
            <a:ext cx="7704000" cy="2016000"/>
          </a:xfrm>
        </p:spPr>
        <p:txBody>
          <a:bodyPr lIns="0" anchor="b"/>
          <a:lstStyle>
            <a:lvl1pPr algn="l">
              <a:lnSpc>
                <a:spcPct val="90000"/>
              </a:lnSpc>
              <a:defRPr sz="7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768CC432-56E4-4092-B0F1-5C6FD1847C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4000" y="4869000"/>
            <a:ext cx="7704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de-DE"/>
              <a:t>Untertitel | Autor*in | Ort | Datum</a:t>
            </a:r>
            <a:endParaRPr lang="de-DE" dirty="0"/>
          </a:p>
        </p:txBody>
      </p:sp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A334F372-56B2-4EE2-AF33-FB1BE7DAF4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6095 h 6858000"/>
              <a:gd name="connsiteX1" fmla="*/ 1 w 12192000"/>
              <a:gd name="connsiteY1" fmla="*/ 6856095 h 6858000"/>
              <a:gd name="connsiteX2" fmla="*/ 1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9047029 w 12192000"/>
              <a:gd name="connsiteY7" fmla="*/ 6858000 h 6858000"/>
              <a:gd name="connsiteX8" fmla="*/ 9047029 w 12192000"/>
              <a:gd name="connsiteY8" fmla="*/ 5121593 h 6858000"/>
              <a:gd name="connsiteX9" fmla="*/ 9047029 w 12192000"/>
              <a:gd name="connsiteY9" fmla="*/ 2782253 h 6858000"/>
              <a:gd name="connsiteX10" fmla="*/ 9047997 w 12192000"/>
              <a:gd name="connsiteY10" fmla="*/ 2782253 h 6858000"/>
              <a:gd name="connsiteX11" fmla="*/ 8437835 w 12192000"/>
              <a:gd name="connsiteY11" fmla="*/ 2180273 h 6858000"/>
              <a:gd name="connsiteX12" fmla="*/ 8330407 w 12192000"/>
              <a:gd name="connsiteY12" fmla="*/ 2180273 h 6858000"/>
              <a:gd name="connsiteX13" fmla="*/ 8311515 w 12192000"/>
              <a:gd name="connsiteY13" fmla="*/ 2178368 h 6858000"/>
              <a:gd name="connsiteX14" fmla="*/ 7494270 w 12192000"/>
              <a:gd name="connsiteY14" fmla="*/ 2178368 h 6858000"/>
              <a:gd name="connsiteX15" fmla="*/ 1884046 w 12192000"/>
              <a:gd name="connsiteY15" fmla="*/ 2178368 h 6858000"/>
              <a:gd name="connsiteX16" fmla="*/ 1774259 w 12192000"/>
              <a:gd name="connsiteY16" fmla="*/ 2159742 h 6858000"/>
              <a:gd name="connsiteX17" fmla="*/ 1301551 w 12192000"/>
              <a:gd name="connsiteY17" fmla="*/ 1549718 h 6858000"/>
              <a:gd name="connsiteX18" fmla="*/ 1301551 w 12192000"/>
              <a:gd name="connsiteY18" fmla="*/ 1187768 h 6858000"/>
              <a:gd name="connsiteX19" fmla="*/ 788310 w 12192000"/>
              <a:gd name="connsiteY19" fmla="*/ 567195 h 6858000"/>
              <a:gd name="connsiteX20" fmla="*/ 780008 w 12192000"/>
              <a:gd name="connsiteY20" fmla="*/ 566374 h 6858000"/>
              <a:gd name="connsiteX21" fmla="*/ 776508 w 12192000"/>
              <a:gd name="connsiteY21" fmla="*/ 565290 h 6858000"/>
              <a:gd name="connsiteX22" fmla="*/ 648653 w 12192000"/>
              <a:gd name="connsiteY22" fmla="*/ 552450 h 6858000"/>
              <a:gd name="connsiteX23" fmla="*/ 0 w 12192000"/>
              <a:gd name="connsiteY23" fmla="*/ 552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8000">
                <a:moveTo>
                  <a:pt x="0" y="6856095"/>
                </a:moveTo>
                <a:lnTo>
                  <a:pt x="1" y="6856095"/>
                </a:lnTo>
                <a:lnTo>
                  <a:pt x="1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047029" y="6858000"/>
                </a:lnTo>
                <a:cubicBezTo>
                  <a:pt x="9047029" y="6858000"/>
                  <a:pt x="9047029" y="5454015"/>
                  <a:pt x="9047029" y="5121593"/>
                </a:cubicBezTo>
                <a:lnTo>
                  <a:pt x="9047029" y="2782253"/>
                </a:lnTo>
                <a:lnTo>
                  <a:pt x="9047997" y="2782253"/>
                </a:lnTo>
                <a:cubicBezTo>
                  <a:pt x="9048963" y="2449830"/>
                  <a:pt x="8775310" y="2180273"/>
                  <a:pt x="8437835" y="2180273"/>
                </a:cubicBezTo>
                <a:lnTo>
                  <a:pt x="8330407" y="2180273"/>
                </a:lnTo>
                <a:lnTo>
                  <a:pt x="8311515" y="2178368"/>
                </a:lnTo>
                <a:lnTo>
                  <a:pt x="7494270" y="2178368"/>
                </a:lnTo>
                <a:lnTo>
                  <a:pt x="1884046" y="2178368"/>
                </a:lnTo>
                <a:lnTo>
                  <a:pt x="1774259" y="2159742"/>
                </a:lnTo>
                <a:cubicBezTo>
                  <a:pt x="1501443" y="2086452"/>
                  <a:pt x="1301551" y="1841421"/>
                  <a:pt x="1301551" y="1549718"/>
                </a:cubicBezTo>
                <a:lnTo>
                  <a:pt x="1301551" y="1187768"/>
                </a:lnTo>
                <a:cubicBezTo>
                  <a:pt x="1301551" y="881063"/>
                  <a:pt x="1081670" y="626135"/>
                  <a:pt x="788310" y="567195"/>
                </a:cubicBezTo>
                <a:lnTo>
                  <a:pt x="780008" y="566374"/>
                </a:lnTo>
                <a:lnTo>
                  <a:pt x="776508" y="565290"/>
                </a:lnTo>
                <a:cubicBezTo>
                  <a:pt x="735227" y="556870"/>
                  <a:pt x="692468" y="552450"/>
                  <a:pt x="648653" y="552450"/>
                </a:cubicBezTo>
                <a:lnTo>
                  <a:pt x="0" y="55245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Bild einfügen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2F32E8-3928-4537-8B47-FE8BDBB60B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108" y="5565367"/>
            <a:ext cx="3493510" cy="84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402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287F2-4C81-49CB-BD75-94BEC6AF1B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4656000" y="1989000"/>
            <a:ext cx="6912000" cy="2448000"/>
          </a:xfrm>
        </p:spPr>
        <p:txBody>
          <a:bodyPr anchor="b"/>
          <a:lstStyle>
            <a:lvl1pPr>
              <a:lnSpc>
                <a:spcPct val="9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Eine </a:t>
            </a:r>
            <a:r>
              <a:rPr lang="de-DE" dirty="0" err="1"/>
              <a:t>Trennerseite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um die Kapitel </a:t>
            </a:r>
            <a:br>
              <a:rPr lang="de-DE" dirty="0"/>
            </a:br>
            <a:r>
              <a:rPr lang="de-DE" dirty="0"/>
              <a:t>zu unterscheiden</a:t>
            </a:r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E3FD7DC8-726A-46D4-A85A-BF1992E821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656000" y="4604814"/>
            <a:ext cx="6912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pPr marL="0" marR="0" lvl="4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5020102010507070707" pitchFamily="18" charset="2"/>
              <a:buNone/>
              <a:tabLst/>
              <a:defRPr/>
            </a:pPr>
            <a:r>
              <a:rPr lang="de-DE" dirty="0"/>
              <a:t>Hier könnte eine kurze Kapitelbeschreibung stehen.</a:t>
            </a: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6A8ADA5C-DC72-433A-8A72-6B603222FD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1" y="0"/>
            <a:ext cx="8264854" cy="6858000"/>
          </a:xfrm>
          <a:custGeom>
            <a:avLst/>
            <a:gdLst>
              <a:gd name="connsiteX0" fmla="*/ 0 w 8264854"/>
              <a:gd name="connsiteY0" fmla="*/ 0 h 6858000"/>
              <a:gd name="connsiteX1" fmla="*/ 8264854 w 8264854"/>
              <a:gd name="connsiteY1" fmla="*/ 0 h 6858000"/>
              <a:gd name="connsiteX2" fmla="*/ 8263583 w 8264854"/>
              <a:gd name="connsiteY2" fmla="*/ 468273 h 6858000"/>
              <a:gd name="connsiteX3" fmla="*/ 8262290 w 8264854"/>
              <a:gd name="connsiteY3" fmla="*/ 944495 h 6858000"/>
              <a:gd name="connsiteX4" fmla="*/ 7719043 w 8264854"/>
              <a:gd name="connsiteY4" fmla="*/ 1488440 h 6858000"/>
              <a:gd name="connsiteX5" fmla="*/ 4623367 w 8264854"/>
              <a:gd name="connsiteY5" fmla="*/ 1488440 h 6858000"/>
              <a:gd name="connsiteX6" fmla="*/ 4080121 w 8264854"/>
              <a:gd name="connsiteY6" fmla="*/ 2032385 h 6858000"/>
              <a:gd name="connsiteX7" fmla="*/ 4081046 w 8264854"/>
              <a:gd name="connsiteY7" fmla="*/ 2032385 h 6858000"/>
              <a:gd name="connsiteX8" fmla="*/ 4081046 w 8264854"/>
              <a:gd name="connsiteY8" fmla="*/ 4045072 h 6858000"/>
              <a:gd name="connsiteX9" fmla="*/ 3537798 w 8264854"/>
              <a:gd name="connsiteY9" fmla="*/ 4589017 h 6858000"/>
              <a:gd name="connsiteX10" fmla="*/ 3110235 w 8264854"/>
              <a:gd name="connsiteY10" fmla="*/ 4589017 h 6858000"/>
              <a:gd name="connsiteX11" fmla="*/ 2566987 w 8264854"/>
              <a:gd name="connsiteY11" fmla="*/ 5132963 h 6858000"/>
              <a:gd name="connsiteX12" fmla="*/ 2566987 w 8264854"/>
              <a:gd name="connsiteY12" fmla="*/ 6858000 h 6858000"/>
              <a:gd name="connsiteX13" fmla="*/ 0 w 8264854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264854" h="6858000">
                <a:moveTo>
                  <a:pt x="0" y="0"/>
                </a:moveTo>
                <a:lnTo>
                  <a:pt x="8264854" y="0"/>
                </a:lnTo>
                <a:lnTo>
                  <a:pt x="8263583" y="468273"/>
                </a:lnTo>
                <a:cubicBezTo>
                  <a:pt x="8263152" y="628601"/>
                  <a:pt x="8262721" y="788929"/>
                  <a:pt x="8262290" y="944495"/>
                </a:cubicBezTo>
                <a:cubicBezTo>
                  <a:pt x="8262290" y="1244731"/>
                  <a:pt x="8018893" y="1488440"/>
                  <a:pt x="7719043" y="1488440"/>
                </a:cubicBezTo>
                <a:lnTo>
                  <a:pt x="4623367" y="1488440"/>
                </a:lnTo>
                <a:cubicBezTo>
                  <a:pt x="4323517" y="1488440"/>
                  <a:pt x="4080121" y="1732150"/>
                  <a:pt x="4080121" y="2032385"/>
                </a:cubicBezTo>
                <a:lnTo>
                  <a:pt x="4081046" y="2032385"/>
                </a:lnTo>
                <a:lnTo>
                  <a:pt x="4081046" y="4045072"/>
                </a:lnTo>
                <a:cubicBezTo>
                  <a:pt x="4081046" y="4345308"/>
                  <a:pt x="3837649" y="4589017"/>
                  <a:pt x="3537798" y="4589017"/>
                </a:cubicBezTo>
                <a:lnTo>
                  <a:pt x="3110235" y="4589017"/>
                </a:lnTo>
                <a:cubicBezTo>
                  <a:pt x="2810384" y="4589017"/>
                  <a:pt x="2566987" y="4832727"/>
                  <a:pt x="2566987" y="5132963"/>
                </a:cubicBezTo>
                <a:lnTo>
                  <a:pt x="256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337515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0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369FD-4569-413B-8637-ED89BF8BE4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24000" y="1989000"/>
            <a:ext cx="6840000" cy="2448000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Eine </a:t>
            </a:r>
            <a:r>
              <a:rPr lang="de-DE" dirty="0" err="1"/>
              <a:t>Trennerseite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um die Kapitel </a:t>
            </a:r>
            <a:br>
              <a:rPr lang="de-DE" dirty="0"/>
            </a:br>
            <a:r>
              <a:rPr lang="de-DE" dirty="0"/>
              <a:t>zu unterscheiden</a:t>
            </a:r>
          </a:p>
        </p:txBody>
      </p:sp>
      <p:sp>
        <p:nvSpPr>
          <p:cNvPr id="27" name="Untertitel 2">
            <a:extLst>
              <a:ext uri="{FF2B5EF4-FFF2-40B4-BE49-F238E27FC236}">
                <a16:creationId xmlns:a16="http://schemas.microsoft.com/office/drawing/2014/main" id="{A4E67476-8A11-4E03-B57B-AF937AFD8E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24000" y="4604813"/>
            <a:ext cx="6840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pPr marL="0" marR="0" lvl="4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5020102010507070707" pitchFamily="18" charset="2"/>
              <a:buNone/>
              <a:tabLst/>
              <a:defRPr/>
            </a:pPr>
            <a:r>
              <a:rPr lang="de-DE" dirty="0"/>
              <a:t>Hier könnte eine kurze Kapitelbeschreibung stehen.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4373149-AA5B-4292-9664-47F3DBB697D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5200614" y="0"/>
            <a:ext cx="6991387" cy="6858000"/>
          </a:xfrm>
          <a:custGeom>
            <a:avLst/>
            <a:gdLst>
              <a:gd name="connsiteX0" fmla="*/ 1020613 w 6991387"/>
              <a:gd name="connsiteY0" fmla="*/ 0 h 6858000"/>
              <a:gd name="connsiteX1" fmla="*/ 6991387 w 6991387"/>
              <a:gd name="connsiteY1" fmla="*/ 0 h 6858000"/>
              <a:gd name="connsiteX2" fmla="*/ 6991387 w 6991387"/>
              <a:gd name="connsiteY2" fmla="*/ 6858000 h 6858000"/>
              <a:gd name="connsiteX3" fmla="*/ 0 w 6991387"/>
              <a:gd name="connsiteY3" fmla="*/ 6858000 h 6858000"/>
              <a:gd name="connsiteX4" fmla="*/ 4907 w 6991387"/>
              <a:gd name="connsiteY4" fmla="*/ 6809259 h 6858000"/>
              <a:gd name="connsiteX5" fmla="*/ 708823 w 6991387"/>
              <a:gd name="connsiteY5" fmla="*/ 6235368 h 6858000"/>
              <a:gd name="connsiteX6" fmla="*/ 2192070 w 6991387"/>
              <a:gd name="connsiteY6" fmla="*/ 6235368 h 6858000"/>
              <a:gd name="connsiteX7" fmla="*/ 2910597 w 6991387"/>
              <a:gd name="connsiteY7" fmla="*/ 5516290 h 6858000"/>
              <a:gd name="connsiteX8" fmla="*/ 2910597 w 6991387"/>
              <a:gd name="connsiteY8" fmla="*/ 1498449 h 6858000"/>
              <a:gd name="connsiteX9" fmla="*/ 2192070 w 6991387"/>
              <a:gd name="connsiteY9" fmla="*/ 779372 h 6858000"/>
              <a:gd name="connsiteX10" fmla="*/ 1739139 w 6991387"/>
              <a:gd name="connsiteY10" fmla="*/ 779372 h 6858000"/>
              <a:gd name="connsiteX11" fmla="*/ 1020613 w 6991387"/>
              <a:gd name="connsiteY11" fmla="*/ 6029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91387" h="6858000">
                <a:moveTo>
                  <a:pt x="1020613" y="0"/>
                </a:moveTo>
                <a:lnTo>
                  <a:pt x="6991387" y="0"/>
                </a:lnTo>
                <a:lnTo>
                  <a:pt x="6991387" y="6858000"/>
                </a:lnTo>
                <a:lnTo>
                  <a:pt x="0" y="6858000"/>
                </a:lnTo>
                <a:lnTo>
                  <a:pt x="4907" y="6809259"/>
                </a:lnTo>
                <a:cubicBezTo>
                  <a:pt x="71970" y="6481145"/>
                  <a:pt x="361908" y="6235368"/>
                  <a:pt x="708823" y="6235368"/>
                </a:cubicBezTo>
                <a:lnTo>
                  <a:pt x="2192070" y="6235368"/>
                </a:lnTo>
                <a:cubicBezTo>
                  <a:pt x="2589827" y="6235368"/>
                  <a:pt x="2910597" y="5913067"/>
                  <a:pt x="2910597" y="5516290"/>
                </a:cubicBezTo>
                <a:lnTo>
                  <a:pt x="2910597" y="1498449"/>
                </a:lnTo>
                <a:cubicBezTo>
                  <a:pt x="2910597" y="1100389"/>
                  <a:pt x="2588544" y="779372"/>
                  <a:pt x="2192070" y="779372"/>
                </a:cubicBezTo>
                <a:lnTo>
                  <a:pt x="1739139" y="779372"/>
                </a:lnTo>
                <a:cubicBezTo>
                  <a:pt x="1341383" y="779372"/>
                  <a:pt x="1020613" y="457071"/>
                  <a:pt x="1020613" y="60294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45430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0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>
            <a:extLst>
              <a:ext uri="{FF2B5EF4-FFF2-40B4-BE49-F238E27FC236}">
                <a16:creationId xmlns:a16="http://schemas.microsoft.com/office/drawing/2014/main" id="{04B637A3-33C5-4A94-B8A3-0C6F5F53D6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016000" y="1989000"/>
            <a:ext cx="6552000" cy="2448000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Eine </a:t>
            </a:r>
            <a:r>
              <a:rPr lang="de-DE" dirty="0" err="1"/>
              <a:t>Trennerseite</a:t>
            </a:r>
            <a:r>
              <a:rPr lang="de-DE" dirty="0"/>
              <a:t>, um die Kapitel </a:t>
            </a:r>
            <a:br>
              <a:rPr lang="de-DE" dirty="0"/>
            </a:br>
            <a:r>
              <a:rPr lang="de-DE" dirty="0"/>
              <a:t>zu unterscheiden</a:t>
            </a:r>
          </a:p>
        </p:txBody>
      </p:sp>
      <p:sp>
        <p:nvSpPr>
          <p:cNvPr id="23" name="Untertitel 2">
            <a:extLst>
              <a:ext uri="{FF2B5EF4-FFF2-40B4-BE49-F238E27FC236}">
                <a16:creationId xmlns:a16="http://schemas.microsoft.com/office/drawing/2014/main" id="{E119360A-7028-4033-BE23-C2EE0FCAA94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5016000" y="4604513"/>
            <a:ext cx="6552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4"/>
            <a:r>
              <a:rPr lang="de-DE" dirty="0"/>
              <a:t>Hier könnte eine kurze Kapitelbeschreibung stehen.</a:t>
            </a:r>
          </a:p>
        </p:txBody>
      </p:sp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1CD20AB6-DE4E-4C97-B230-3658F9A8648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2" y="-1"/>
            <a:ext cx="7353298" cy="6858001"/>
          </a:xfrm>
          <a:custGeom>
            <a:avLst/>
            <a:gdLst>
              <a:gd name="connsiteX0" fmla="*/ 0 w 7607999"/>
              <a:gd name="connsiteY0" fmla="*/ 0 h 6858001"/>
              <a:gd name="connsiteX1" fmla="*/ 7607999 w 7607999"/>
              <a:gd name="connsiteY1" fmla="*/ 0 h 6858001"/>
              <a:gd name="connsiteX2" fmla="*/ 7607999 w 7607999"/>
              <a:gd name="connsiteY2" fmla="*/ 630974 h 6858001"/>
              <a:gd name="connsiteX3" fmla="*/ 6784305 w 7607999"/>
              <a:gd name="connsiteY3" fmla="*/ 1482877 h 6858001"/>
              <a:gd name="connsiteX4" fmla="*/ 5342841 w 7607999"/>
              <a:gd name="connsiteY4" fmla="*/ 1482877 h 6858001"/>
              <a:gd name="connsiteX5" fmla="*/ 4519148 w 7607999"/>
              <a:gd name="connsiteY5" fmla="*/ 2334779 h 6858001"/>
              <a:gd name="connsiteX6" fmla="*/ 4519148 w 7607999"/>
              <a:gd name="connsiteY6" fmla="*/ 6858001 h 6858001"/>
              <a:gd name="connsiteX7" fmla="*/ 0 w 7607999"/>
              <a:gd name="connsiteY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07999" h="6858001">
                <a:moveTo>
                  <a:pt x="0" y="0"/>
                </a:moveTo>
                <a:lnTo>
                  <a:pt x="7607999" y="0"/>
                </a:lnTo>
                <a:lnTo>
                  <a:pt x="7607999" y="630974"/>
                </a:lnTo>
                <a:cubicBezTo>
                  <a:pt x="7607999" y="1102059"/>
                  <a:pt x="7238465" y="1482877"/>
                  <a:pt x="6784305" y="1482877"/>
                </a:cubicBezTo>
                <a:lnTo>
                  <a:pt x="5342841" y="1482877"/>
                </a:lnTo>
                <a:cubicBezTo>
                  <a:pt x="4888682" y="1482877"/>
                  <a:pt x="4519148" y="1863694"/>
                  <a:pt x="4519148" y="2334779"/>
                </a:cubicBezTo>
                <a:lnTo>
                  <a:pt x="4519148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51830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9085B700-7E7E-495E-8770-F2C0E4CC3FE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ltGray">
          <a:xfrm>
            <a:off x="5594714" y="0"/>
            <a:ext cx="6597286" cy="6858000"/>
          </a:xfrm>
          <a:custGeom>
            <a:avLst/>
            <a:gdLst>
              <a:gd name="connsiteX0" fmla="*/ 2651633 w 6597286"/>
              <a:gd name="connsiteY0" fmla="*/ 0 h 6858000"/>
              <a:gd name="connsiteX1" fmla="*/ 6597286 w 6597286"/>
              <a:gd name="connsiteY1" fmla="*/ 0 h 6858000"/>
              <a:gd name="connsiteX2" fmla="*/ 6597286 w 6597286"/>
              <a:gd name="connsiteY2" fmla="*/ 6858000 h 6858000"/>
              <a:gd name="connsiteX3" fmla="*/ 0 w 6597286"/>
              <a:gd name="connsiteY3" fmla="*/ 6858000 h 6858000"/>
              <a:gd name="connsiteX4" fmla="*/ 7452 w 6597286"/>
              <a:gd name="connsiteY4" fmla="*/ 6809170 h 6858000"/>
              <a:gd name="connsiteX5" fmla="*/ 885502 w 6597286"/>
              <a:gd name="connsiteY5" fmla="*/ 6093335 h 6858000"/>
              <a:gd name="connsiteX6" fmla="*/ 4140126 w 6597286"/>
              <a:gd name="connsiteY6" fmla="*/ 6093335 h 6858000"/>
              <a:gd name="connsiteX7" fmla="*/ 5036364 w 6597286"/>
              <a:gd name="connsiteY7" fmla="*/ 5172770 h 6858000"/>
              <a:gd name="connsiteX8" fmla="*/ 5036364 w 6597286"/>
              <a:gd name="connsiteY8" fmla="*/ 1590378 h 6858000"/>
              <a:gd name="connsiteX9" fmla="*/ 4140126 w 6597286"/>
              <a:gd name="connsiteY9" fmla="*/ 694140 h 6858000"/>
              <a:gd name="connsiteX10" fmla="*/ 3523003 w 6597286"/>
              <a:gd name="connsiteY10" fmla="*/ 694140 h 6858000"/>
              <a:gd name="connsiteX11" fmla="*/ 2697304 w 6597286"/>
              <a:gd name="connsiteY11" fmla="*/ 1469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97286" h="6858000">
                <a:moveTo>
                  <a:pt x="2651633" y="0"/>
                </a:moveTo>
                <a:lnTo>
                  <a:pt x="6597286" y="0"/>
                </a:lnTo>
                <a:lnTo>
                  <a:pt x="6597286" y="6858000"/>
                </a:lnTo>
                <a:lnTo>
                  <a:pt x="0" y="6858000"/>
                </a:lnTo>
                <a:lnTo>
                  <a:pt x="7452" y="6809170"/>
                </a:lnTo>
                <a:cubicBezTo>
                  <a:pt x="90931" y="6401137"/>
                  <a:pt x="451947" y="6093335"/>
                  <a:pt x="885502" y="6093335"/>
                </a:cubicBezTo>
                <a:lnTo>
                  <a:pt x="4140126" y="6093335"/>
                </a:lnTo>
                <a:cubicBezTo>
                  <a:pt x="4634338" y="6093335"/>
                  <a:pt x="5036364" y="5668262"/>
                  <a:pt x="5036364" y="5172770"/>
                </a:cubicBezTo>
                <a:lnTo>
                  <a:pt x="5036364" y="1590378"/>
                </a:lnTo>
                <a:cubicBezTo>
                  <a:pt x="5036364" y="1096167"/>
                  <a:pt x="4635618" y="694140"/>
                  <a:pt x="4140126" y="694140"/>
                </a:cubicBezTo>
                <a:lnTo>
                  <a:pt x="3523003" y="694140"/>
                </a:lnTo>
                <a:cubicBezTo>
                  <a:pt x="3152344" y="694140"/>
                  <a:pt x="2833540" y="468720"/>
                  <a:pt x="2697304" y="146974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Weißer Hintergrund oder optional </a:t>
            </a:r>
            <a:br>
              <a:rPr lang="de-DE" dirty="0"/>
            </a:br>
            <a:r>
              <a:rPr lang="de-DE" dirty="0"/>
              <a:t>Verlauf als Bild reinladen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830D87-D07A-43A8-A980-AB5EBED7AB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24000" y="405000"/>
            <a:ext cx="5472000" cy="72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1886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EFC226-BB11-4405-967C-3564772CC2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de-DE" dirty="0"/>
              <a:t>Überschrift einzeilig </a:t>
            </a:r>
            <a:r>
              <a:rPr lang="de-DE" dirty="0" err="1"/>
              <a:t>40pt</a:t>
            </a:r>
            <a:r>
              <a:rPr lang="de-DE" dirty="0"/>
              <a:t> (zweizeilig </a:t>
            </a:r>
            <a:r>
              <a:rPr lang="de-DE" dirty="0" err="1"/>
              <a:t>24pt</a:t>
            </a:r>
            <a:r>
              <a:rPr lang="de-DE" dirty="0"/>
              <a:t>)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6B59290-87BC-4AFB-854D-B3809A4D23C4}"/>
              </a:ext>
            </a:extLst>
          </p:cNvPr>
          <p:cNvSpPr>
            <a:spLocks noGrp="1"/>
          </p:cNvSpPr>
          <p:nvPr>
            <p:ph sz="quarter" idx="12"/>
          </p:nvPr>
        </p:nvSpPr>
        <p:spPr bwMode="gray"/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3B8F279-B1D3-43B6-8D86-43D376BF5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/>
              <a:t>Deep Dive - Tardis | Artur Guschakowski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AFB880FA-6A04-46FF-86EF-D91188145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184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52CBC3-B660-49EC-8CFF-BDC08B2D060E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624000" y="405000"/>
            <a:ext cx="10944000" cy="72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Überschrift einzeilig </a:t>
            </a:r>
            <a:r>
              <a:rPr lang="de-DE" dirty="0" err="1"/>
              <a:t>40pt</a:t>
            </a:r>
            <a:r>
              <a:rPr lang="de-DE" dirty="0"/>
              <a:t> (zweizeilig </a:t>
            </a:r>
            <a:r>
              <a:rPr lang="de-DE" dirty="0" err="1"/>
              <a:t>24pt</a:t>
            </a:r>
            <a:r>
              <a:rPr lang="de-DE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7DA143-B8D4-4CBA-A16E-07B0484BAAA6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>
          <a:xfrm>
            <a:off x="624000" y="1484712"/>
            <a:ext cx="10944000" cy="47522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  <a:p>
            <a:pPr lvl="4"/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E0E978-16D5-413F-A203-BAC957010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2352000" y="6385644"/>
            <a:ext cx="7488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900" kern="9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Deep Dive - Tardis | Artur Guschakowski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90EB52-2700-4288-B91E-A90263E48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676000" y="6385644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A5E10D-79A5-49BA-9648-53481340C65F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A91C881-79AB-458F-954C-383AF8B01604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95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C98D975-7445-4F99-9B52-E358E568C5A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624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F551706-39BC-4EE7-A735-192BD09A000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7824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2A0A7869-3F34-4E75-A064-BE3F44A63406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11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4177ED2-DC6D-4DA2-AF57-22AD5C7A4FCC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08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4CAD1D89-EB95-4550-A35C-0A1D9DD17A3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368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9E47EBE1-63C9-4FBE-B681-22B45511EEE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144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621EA9F-5C5D-4AF2-9740-37FE244799E2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43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D1EF1E0F-30B7-4B13-96AD-E88084E80D49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76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8FA7B9-8179-4FDE-890A-1A9E21FC445D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9048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D216909F-BE79-4D4F-91DD-FCD2AC5889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3456"/>
          <a:stretch/>
        </p:blipFill>
        <p:spPr bwMode="black">
          <a:xfrm>
            <a:off x="535817" y="6316466"/>
            <a:ext cx="688880" cy="4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0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72" r:id="rId9"/>
    <p:sldLayoutId id="2147483650" r:id="rId10"/>
    <p:sldLayoutId id="2147483657" r:id="rId11"/>
    <p:sldLayoutId id="2147483659" r:id="rId12"/>
    <p:sldLayoutId id="2147483660" r:id="rId13"/>
    <p:sldLayoutId id="2147483664" r:id="rId14"/>
    <p:sldLayoutId id="2147483661" r:id="rId15"/>
    <p:sldLayoutId id="2147483662" r:id="rId16"/>
    <p:sldLayoutId id="2147483667" r:id="rId17"/>
    <p:sldLayoutId id="2147483663" r:id="rId18"/>
    <p:sldLayoutId id="2147483670" r:id="rId19"/>
    <p:sldLayoutId id="2147483665" r:id="rId20"/>
    <p:sldLayoutId id="2147483666" r:id="rId21"/>
    <p:sldLayoutId id="2147483673" r:id="rId22"/>
    <p:sldLayoutId id="2147483674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32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576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864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08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9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sv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sv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11D8-ADD2-7040-8FF6-C7CC1B8A4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800" y="3481950"/>
            <a:ext cx="5833304" cy="1224000"/>
          </a:xfrm>
        </p:spPr>
        <p:txBody>
          <a:bodyPr/>
          <a:lstStyle/>
          <a:p>
            <a:r>
              <a:rPr lang="en-GB" dirty="0"/>
              <a:t>Last Mile Security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92204-2619-154F-966E-AF086D68F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200"/>
              <a:t>Marcus Greuel, 20.04.2023</a:t>
            </a:r>
            <a:endParaRPr lang="en-US" sz="1200" dirty="0"/>
          </a:p>
        </p:txBody>
      </p:sp>
      <p:pic>
        <p:nvPicPr>
          <p:cNvPr id="8" name="Picture Placeholder 7" descr="A picture containing sky, outdoor, day&#10;&#10;Description automatically generated">
            <a:extLst>
              <a:ext uri="{FF2B5EF4-FFF2-40B4-BE49-F238E27FC236}">
                <a16:creationId xmlns:a16="http://schemas.microsoft.com/office/drawing/2014/main" id="{B743062B-7A50-DF4B-A2FA-32EC478B6D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1321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echseck 49">
            <a:extLst>
              <a:ext uri="{FF2B5EF4-FFF2-40B4-BE49-F238E27FC236}">
                <a16:creationId xmlns:a16="http://schemas.microsoft.com/office/drawing/2014/main" id="{9D93DF7A-36EB-6F6E-98F9-EEDA92C2554E}"/>
              </a:ext>
            </a:extLst>
          </p:cNvPr>
          <p:cNvSpPr/>
          <p:nvPr/>
        </p:nvSpPr>
        <p:spPr>
          <a:xfrm rot="5400000">
            <a:off x="3277408" y="693084"/>
            <a:ext cx="5583156" cy="5222551"/>
          </a:xfrm>
          <a:prstGeom prst="hexagon">
            <a:avLst/>
          </a:prstGeom>
          <a:solidFill>
            <a:srgbClr val="FFE7F3">
              <a:alpha val="33000"/>
            </a:srgbClr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9883835D-9D6F-42E4-80D7-03BB2E67451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9883835D-9D6F-42E4-80D7-03BB2E6745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4851623F-AB61-4055-9F51-C2BB27C92F1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leNeo Office ExtraBold" panose="020B0A04040202090203" pitchFamily="34" charset="0"/>
              <a:ea typeface="+mn-ea"/>
              <a:cs typeface="+mn-cs"/>
              <a:sym typeface="TeleNeo Office ExtraBold" panose="020B0A04040202090203" pitchFamily="34" charset="0"/>
            </a:endParaRPr>
          </a:p>
        </p:txBody>
      </p:sp>
      <p:sp>
        <p:nvSpPr>
          <p:cNvPr id="20" name="Inhaltsplatzhalter 4">
            <a:extLst>
              <a:ext uri="{FF2B5EF4-FFF2-40B4-BE49-F238E27FC236}">
                <a16:creationId xmlns:a16="http://schemas.microsoft.com/office/drawing/2014/main" id="{CFED6946-38AF-4A3A-B7A7-9E0803CFFDAD}"/>
              </a:ext>
            </a:extLst>
          </p:cNvPr>
          <p:cNvSpPr txBox="1">
            <a:spLocks/>
          </p:cNvSpPr>
          <p:nvPr/>
        </p:nvSpPr>
        <p:spPr bwMode="ltGray">
          <a:xfrm>
            <a:off x="286421" y="4851176"/>
            <a:ext cx="3649853" cy="1107835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leNeo Office ExtraBold"/>
                <a:ea typeface="+mn-ea"/>
                <a:cs typeface="+mn-cs"/>
              </a:rPr>
              <a:t>Common Developer Portal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One Stop Shop for Developers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https://developer.telekom.de/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F72FF15-F053-4AE3-9D09-3E5376539B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5E10D-79A5-49BA-9648-53481340C65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59B7013F-3755-4062-9BEA-7A0C0F10C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9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TARDIS Learning - Introduction | Marcus Greuel, Artur Guschakowski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D2E0F28-C286-E8A5-A1E6-40F08E59E3A0}"/>
              </a:ext>
            </a:extLst>
          </p:cNvPr>
          <p:cNvSpPr/>
          <p:nvPr/>
        </p:nvSpPr>
        <p:spPr>
          <a:xfrm>
            <a:off x="1119994" y="1628802"/>
            <a:ext cx="1224136" cy="35004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Application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</p:txBody>
      </p:sp>
      <p:sp>
        <p:nvSpPr>
          <p:cNvPr id="99" name="Rechteck: abgerundete Ecken 98">
            <a:extLst>
              <a:ext uri="{FF2B5EF4-FFF2-40B4-BE49-F238E27FC236}">
                <a16:creationId xmlns:a16="http://schemas.microsoft.com/office/drawing/2014/main" id="{3BA6CDE2-6EA2-EC56-9FDC-04AC888DF310}"/>
              </a:ext>
            </a:extLst>
          </p:cNvPr>
          <p:cNvSpPr/>
          <p:nvPr/>
        </p:nvSpPr>
        <p:spPr>
          <a:xfrm>
            <a:off x="4693404" y="1615416"/>
            <a:ext cx="2805191" cy="24616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Iris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M2M Identity Management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E077CB1-D93B-9D37-942F-68CFEEAADA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39840" y="1722684"/>
            <a:ext cx="522653" cy="545378"/>
          </a:xfrm>
          <a:prstGeom prst="rect">
            <a:avLst/>
          </a:prstGeom>
        </p:spPr>
      </p:pic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C0E8B0D6-7072-44DE-CC16-A3303A476AF3}"/>
              </a:ext>
            </a:extLst>
          </p:cNvPr>
          <p:cNvSpPr/>
          <p:nvPr/>
        </p:nvSpPr>
        <p:spPr>
          <a:xfrm>
            <a:off x="4682859" y="4200159"/>
            <a:ext cx="2805191" cy="76849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TARDIS Service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                     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F8805C9-2DA5-1CC2-84EF-D7F080CAE06B}"/>
              </a:ext>
            </a:extLst>
          </p:cNvPr>
          <p:cNvGrpSpPr/>
          <p:nvPr/>
        </p:nvGrpSpPr>
        <p:grpSpPr>
          <a:xfrm>
            <a:off x="6841252" y="4317136"/>
            <a:ext cx="522653" cy="545377"/>
            <a:chOff x="3904135" y="3270508"/>
            <a:chExt cx="522653" cy="545377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B7955F9D-C482-0DA5-5AB1-6C4CA1083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04135" y="3270508"/>
              <a:ext cx="522653" cy="545377"/>
            </a:xfrm>
            <a:prstGeom prst="rect">
              <a:avLst/>
            </a:prstGeom>
          </p:spPr>
        </p:pic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753CE7F6-12E6-1B68-5963-C95D0B8B68A6}"/>
                </a:ext>
              </a:extLst>
            </p:cNvPr>
            <p:cNvSpPr/>
            <p:nvPr/>
          </p:nvSpPr>
          <p:spPr>
            <a:xfrm>
              <a:off x="3964668" y="3429382"/>
              <a:ext cx="284814" cy="20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leNeo Office"/>
                <a:ea typeface="+mn-ea"/>
                <a:cs typeface="+mn-cs"/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8B361CE1-E3AE-D635-5E90-8D7BB3F774BE}"/>
                </a:ext>
              </a:extLst>
            </p:cNvPr>
            <p:cNvSpPr/>
            <p:nvPr/>
          </p:nvSpPr>
          <p:spPr>
            <a:xfrm>
              <a:off x="3989449" y="3481649"/>
              <a:ext cx="260033" cy="20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leNeo Office"/>
                <a:ea typeface="+mn-ea"/>
                <a:cs typeface="+mn-cs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C0312B53-C9AC-22AD-95FB-45DE53B7C40F}"/>
                </a:ext>
              </a:extLst>
            </p:cNvPr>
            <p:cNvSpPr/>
            <p:nvPr/>
          </p:nvSpPr>
          <p:spPr>
            <a:xfrm>
              <a:off x="3998452" y="3394050"/>
              <a:ext cx="260033" cy="20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leNeo Office"/>
                <a:ea typeface="+mn-ea"/>
                <a:cs typeface="+mn-cs"/>
              </a:endParaRPr>
            </a:p>
          </p:txBody>
        </p:sp>
      </p:grp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773D81DD-5688-5A88-60D5-37D49379093B}"/>
              </a:ext>
            </a:extLst>
          </p:cNvPr>
          <p:cNvSpPr/>
          <p:nvPr/>
        </p:nvSpPr>
        <p:spPr>
          <a:xfrm>
            <a:off x="5655679" y="2754706"/>
            <a:ext cx="976332" cy="76849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Application</a:t>
            </a:r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-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clientId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-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clientSecret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841FABB-7105-E429-8C20-1619D51AEC7F}"/>
              </a:ext>
            </a:extLst>
          </p:cNvPr>
          <p:cNvSpPr/>
          <p:nvPr/>
        </p:nvSpPr>
        <p:spPr>
          <a:xfrm>
            <a:off x="1236777" y="2286882"/>
            <a:ext cx="976332" cy="57818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-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clientId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-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clientSecret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38011590-18FD-8CA4-4A7B-3F99B29A2468}"/>
              </a:ext>
            </a:extLst>
          </p:cNvPr>
          <p:cNvGrpSpPr/>
          <p:nvPr/>
        </p:nvGrpSpPr>
        <p:grpSpPr>
          <a:xfrm>
            <a:off x="809263" y="2262188"/>
            <a:ext cx="3884141" cy="3782238"/>
            <a:chOff x="809263" y="2262188"/>
            <a:chExt cx="3884141" cy="3782238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B8A2D932-FFD9-6CD8-4EE2-3897FC7576DA}"/>
                </a:ext>
              </a:extLst>
            </p:cNvPr>
            <p:cNvGrpSpPr/>
            <p:nvPr/>
          </p:nvGrpSpPr>
          <p:grpSpPr>
            <a:xfrm>
              <a:off x="809263" y="2556396"/>
              <a:ext cx="3884141" cy="3488030"/>
              <a:chOff x="809263" y="2556396"/>
              <a:chExt cx="3884141" cy="3488030"/>
            </a:xfrm>
          </p:grpSpPr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D3A3647D-71B3-6AF9-A195-C31DB60CFA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5850" y="2556396"/>
                <a:ext cx="2337554" cy="5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Flussdiagramm: Verbinder 22">
                <a:extLst>
                  <a:ext uri="{FF2B5EF4-FFF2-40B4-BE49-F238E27FC236}">
                    <a16:creationId xmlns:a16="http://schemas.microsoft.com/office/drawing/2014/main" id="{7DA90709-1AC8-5024-08A8-B265B72F43D1}"/>
                  </a:ext>
                </a:extLst>
              </p:cNvPr>
              <p:cNvSpPr/>
              <p:nvPr/>
            </p:nvSpPr>
            <p:spPr>
              <a:xfrm>
                <a:off x="2896907" y="2595371"/>
                <a:ext cx="353415" cy="307594"/>
              </a:xfrm>
              <a:prstGeom prst="flowChartConnector">
                <a:avLst/>
              </a:prstGeom>
              <a:solidFill>
                <a:schemeClr val="tx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eleNeo Office"/>
                    <a:ea typeface="+mn-ea"/>
                    <a:cs typeface="+mn-cs"/>
                  </a:rPr>
                  <a:t>1</a:t>
                </a:r>
              </a:p>
            </p:txBody>
          </p:sp>
          <p:grpSp>
            <p:nvGrpSpPr>
              <p:cNvPr id="24" name="Gruppieren 23">
                <a:extLst>
                  <a:ext uri="{FF2B5EF4-FFF2-40B4-BE49-F238E27FC236}">
                    <a16:creationId xmlns:a16="http://schemas.microsoft.com/office/drawing/2014/main" id="{B0D67F49-8F8C-033C-5DD7-28E7AAE16930}"/>
                  </a:ext>
                </a:extLst>
              </p:cNvPr>
              <p:cNvGrpSpPr/>
              <p:nvPr/>
            </p:nvGrpSpPr>
            <p:grpSpPr>
              <a:xfrm>
                <a:off x="809263" y="5432785"/>
                <a:ext cx="3484444" cy="611641"/>
                <a:chOff x="7780374" y="285904"/>
                <a:chExt cx="3484444" cy="611641"/>
              </a:xfrm>
            </p:grpSpPr>
            <p:sp>
              <p:nvSpPr>
                <p:cNvPr id="26" name="Rechteck: abgerundete Ecken 25">
                  <a:extLst>
                    <a:ext uri="{FF2B5EF4-FFF2-40B4-BE49-F238E27FC236}">
                      <a16:creationId xmlns:a16="http://schemas.microsoft.com/office/drawing/2014/main" id="{BEEC17B1-B8FF-3EF2-CBAE-5F92097DC321}"/>
                    </a:ext>
                  </a:extLst>
                </p:cNvPr>
                <p:cNvSpPr/>
                <p:nvPr/>
              </p:nvSpPr>
              <p:spPr>
                <a:xfrm>
                  <a:off x="7780374" y="285904"/>
                  <a:ext cx="3484444" cy="611641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72000" rIns="72000" bIns="72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Request access-token </a:t>
                  </a:r>
                  <a:r>
                    <a:rPr kumimoji="0" lang="de-DE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from</a:t>
                  </a:r>
                  <a:r>
                    <a: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 Iris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by</a:t>
                  </a:r>
                  <a:r>
                    <a: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 </a:t>
                  </a:r>
                  <a:r>
                    <a:rPr kumimoji="0" lang="de-DE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clientId</a:t>
                  </a:r>
                  <a:r>
                    <a: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 and </a:t>
                  </a:r>
                  <a:r>
                    <a:rPr kumimoji="0" lang="de-DE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clientSecret</a:t>
                  </a:r>
                  <a:endParaRPr kumimoji="0" lang="de-D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leNeo Office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lussdiagramm: Verbinder 26">
                  <a:extLst>
                    <a:ext uri="{FF2B5EF4-FFF2-40B4-BE49-F238E27FC236}">
                      <a16:creationId xmlns:a16="http://schemas.microsoft.com/office/drawing/2014/main" id="{3F879D7C-2FA6-7525-B032-7337678D96E2}"/>
                    </a:ext>
                  </a:extLst>
                </p:cNvPr>
                <p:cNvSpPr/>
                <p:nvPr/>
              </p:nvSpPr>
              <p:spPr>
                <a:xfrm>
                  <a:off x="7896200" y="446692"/>
                  <a:ext cx="353415" cy="307594"/>
                </a:xfrm>
                <a:prstGeom prst="flowChartConnector">
                  <a:avLst/>
                </a:prstGeom>
                <a:solidFill>
                  <a:schemeClr val="tx2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72000" rIns="72000" bIns="72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</p:grpSp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2B985439-7E90-06AC-1DD9-A3F4F6BA700F}"/>
                </a:ext>
              </a:extLst>
            </p:cNvPr>
            <p:cNvSpPr/>
            <p:nvPr/>
          </p:nvSpPr>
          <p:spPr>
            <a:xfrm>
              <a:off x="2966492" y="2262851"/>
              <a:ext cx="192785" cy="23406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endParaRPr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641F383C-393C-D453-F507-014C37E5B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2175" y="2262188"/>
              <a:ext cx="838200" cy="33337"/>
            </a:xfrm>
            <a:prstGeom prst="line">
              <a:avLst/>
            </a:prstGeom>
            <a:ln w="127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D9627927-7763-E31B-B27B-434C1F73BD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5513" y="2481263"/>
              <a:ext cx="776287" cy="338137"/>
            </a:xfrm>
            <a:prstGeom prst="line">
              <a:avLst/>
            </a:prstGeom>
            <a:ln w="127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D70B5806-F867-260E-7BDE-F8DDED28D9DD}"/>
              </a:ext>
            </a:extLst>
          </p:cNvPr>
          <p:cNvGrpSpPr/>
          <p:nvPr/>
        </p:nvGrpSpPr>
        <p:grpSpPr>
          <a:xfrm>
            <a:off x="925089" y="2990847"/>
            <a:ext cx="3768315" cy="3138773"/>
            <a:chOff x="925089" y="2990847"/>
            <a:chExt cx="3768315" cy="3138773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25DC506-829D-9D37-37DC-1A728600D8E4}"/>
                </a:ext>
              </a:extLst>
            </p:cNvPr>
            <p:cNvGrpSpPr/>
            <p:nvPr/>
          </p:nvGrpSpPr>
          <p:grpSpPr>
            <a:xfrm>
              <a:off x="925089" y="3281024"/>
              <a:ext cx="3768315" cy="2848596"/>
              <a:chOff x="925089" y="3281024"/>
              <a:chExt cx="3768315" cy="2848596"/>
            </a:xfrm>
          </p:grpSpPr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8CABA706-BF39-0B41-2D4D-EF6B5B7F17FA}"/>
                  </a:ext>
                </a:extLst>
              </p:cNvPr>
              <p:cNvSpPr/>
              <p:nvPr/>
            </p:nvSpPr>
            <p:spPr>
              <a:xfrm>
                <a:off x="2896906" y="3374820"/>
                <a:ext cx="353415" cy="307594"/>
              </a:xfrm>
              <a:prstGeom prst="flowChartConnector">
                <a:avLst/>
              </a:prstGeom>
              <a:solidFill>
                <a:schemeClr val="tx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eleNeo Office"/>
                    <a:ea typeface="+mn-ea"/>
                    <a:cs typeface="+mn-cs"/>
                  </a:rPr>
                  <a:t>2</a:t>
                </a:r>
              </a:p>
            </p:txBody>
          </p:sp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312E0D49-6019-34F9-CB7F-4C7593AC8431}"/>
                  </a:ext>
                </a:extLst>
              </p:cNvPr>
              <p:cNvGrpSpPr/>
              <p:nvPr/>
            </p:nvGrpSpPr>
            <p:grpSpPr>
              <a:xfrm>
                <a:off x="925089" y="5517979"/>
                <a:ext cx="3484444" cy="611641"/>
                <a:chOff x="7780374" y="285904"/>
                <a:chExt cx="3484444" cy="611641"/>
              </a:xfrm>
            </p:grpSpPr>
            <p:sp>
              <p:nvSpPr>
                <p:cNvPr id="33" name="Rechteck: abgerundete Ecken 32">
                  <a:extLst>
                    <a:ext uri="{FF2B5EF4-FFF2-40B4-BE49-F238E27FC236}">
                      <a16:creationId xmlns:a16="http://schemas.microsoft.com/office/drawing/2014/main" id="{7259D009-9569-A532-1A12-10996F310936}"/>
                    </a:ext>
                  </a:extLst>
                </p:cNvPr>
                <p:cNvSpPr/>
                <p:nvPr/>
              </p:nvSpPr>
              <p:spPr>
                <a:xfrm>
                  <a:off x="7780374" y="285904"/>
                  <a:ext cx="3484444" cy="611641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96000" tIns="72000" rIns="72000" bIns="72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Cache Iris-access-token in </a:t>
                  </a:r>
                  <a:r>
                    <a:rPr kumimoji="0" lang="de-DE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application</a:t>
                  </a:r>
                  <a:endParaRPr kumimoji="0" lang="de-D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leNeo Office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Flussdiagramm: Verbinder 33">
                  <a:extLst>
                    <a:ext uri="{FF2B5EF4-FFF2-40B4-BE49-F238E27FC236}">
                      <a16:creationId xmlns:a16="http://schemas.microsoft.com/office/drawing/2014/main" id="{CE4509A1-A1B8-4C99-8B87-ACDBD0C1F7AA}"/>
                    </a:ext>
                  </a:extLst>
                </p:cNvPr>
                <p:cNvSpPr/>
                <p:nvPr/>
              </p:nvSpPr>
              <p:spPr>
                <a:xfrm>
                  <a:off x="7896200" y="446692"/>
                  <a:ext cx="353415" cy="307594"/>
                </a:xfrm>
                <a:prstGeom prst="flowChartConnector">
                  <a:avLst/>
                </a:prstGeom>
                <a:solidFill>
                  <a:schemeClr val="tx2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72000" rIns="72000" bIns="72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2</a:t>
                  </a:r>
                </a:p>
              </p:txBody>
            </p:sp>
          </p:grpSp>
          <p:cxnSp>
            <p:nvCxnSpPr>
              <p:cNvPr id="32" name="Gerade Verbindung mit Pfeil 31">
                <a:extLst>
                  <a:ext uri="{FF2B5EF4-FFF2-40B4-BE49-F238E27FC236}">
                    <a16:creationId xmlns:a16="http://schemas.microsoft.com/office/drawing/2014/main" id="{1C6461FF-8F82-6767-1E82-9A8425E51C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5850" y="3281024"/>
                <a:ext cx="2337554" cy="5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D5685013-5601-18BC-B43F-4B25CBB74227}"/>
                </a:ext>
              </a:extLst>
            </p:cNvPr>
            <p:cNvSpPr/>
            <p:nvPr/>
          </p:nvSpPr>
          <p:spPr>
            <a:xfrm>
              <a:off x="1250990" y="2990847"/>
              <a:ext cx="976332" cy="57818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leNeo Office"/>
                  <a:ea typeface="+mn-ea"/>
                  <a:cs typeface="+mn-cs"/>
                </a:rPr>
                <a:t>Iris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leNeo Office"/>
                  <a:ea typeface="+mn-ea"/>
                  <a:cs typeface="+mn-cs"/>
                </a:rPr>
                <a:t>Access Token</a:t>
              </a:r>
            </a:p>
          </p:txBody>
        </p: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E083F17F-1A52-CF6A-6973-6034AE6BCA73}"/>
              </a:ext>
            </a:extLst>
          </p:cNvPr>
          <p:cNvGrpSpPr/>
          <p:nvPr/>
        </p:nvGrpSpPr>
        <p:grpSpPr>
          <a:xfrm>
            <a:off x="1040915" y="3502025"/>
            <a:ext cx="3661496" cy="2733885"/>
            <a:chOff x="1040915" y="3502025"/>
            <a:chExt cx="3661496" cy="2733885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117BCC3-14C1-A66C-6650-0B50EE79AB99}"/>
                </a:ext>
              </a:extLst>
            </p:cNvPr>
            <p:cNvGrpSpPr/>
            <p:nvPr/>
          </p:nvGrpSpPr>
          <p:grpSpPr>
            <a:xfrm>
              <a:off x="1040915" y="4554629"/>
              <a:ext cx="3661496" cy="1681281"/>
              <a:chOff x="1040915" y="4554629"/>
              <a:chExt cx="3661496" cy="1681281"/>
            </a:xfrm>
          </p:grpSpPr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6D53E9CA-C1C3-5E8F-3F5C-AEE4DDAE1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3273" y="4554629"/>
                <a:ext cx="2349138" cy="244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lussdiagramm: Verbinder 36">
                <a:extLst>
                  <a:ext uri="{FF2B5EF4-FFF2-40B4-BE49-F238E27FC236}">
                    <a16:creationId xmlns:a16="http://schemas.microsoft.com/office/drawing/2014/main" id="{6D6432DA-365E-9EF6-0498-88C951715B88}"/>
                  </a:ext>
                </a:extLst>
              </p:cNvPr>
              <p:cNvSpPr/>
              <p:nvPr/>
            </p:nvSpPr>
            <p:spPr>
              <a:xfrm>
                <a:off x="2903479" y="4606506"/>
                <a:ext cx="353415" cy="307594"/>
              </a:xfrm>
              <a:prstGeom prst="flowChartConnector">
                <a:avLst/>
              </a:prstGeom>
              <a:solidFill>
                <a:schemeClr val="tx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eleNeo Office"/>
                    <a:ea typeface="+mn-ea"/>
                    <a:cs typeface="+mn-cs"/>
                  </a:rPr>
                  <a:t>3</a:t>
                </a:r>
              </a:p>
            </p:txBody>
          </p:sp>
          <p:grpSp>
            <p:nvGrpSpPr>
              <p:cNvPr id="38" name="Gruppieren 37">
                <a:extLst>
                  <a:ext uri="{FF2B5EF4-FFF2-40B4-BE49-F238E27FC236}">
                    <a16:creationId xmlns:a16="http://schemas.microsoft.com/office/drawing/2014/main" id="{F9A15580-7CCB-D5FB-BBC7-4A282F8A6A90}"/>
                  </a:ext>
                </a:extLst>
              </p:cNvPr>
              <p:cNvGrpSpPr/>
              <p:nvPr/>
            </p:nvGrpSpPr>
            <p:grpSpPr>
              <a:xfrm>
                <a:off x="1040915" y="5624269"/>
                <a:ext cx="3484444" cy="611641"/>
                <a:chOff x="7780374" y="285904"/>
                <a:chExt cx="3484444" cy="611641"/>
              </a:xfrm>
            </p:grpSpPr>
            <p:sp>
              <p:nvSpPr>
                <p:cNvPr id="39" name="Rechteck: abgerundete Ecken 38">
                  <a:extLst>
                    <a:ext uri="{FF2B5EF4-FFF2-40B4-BE49-F238E27FC236}">
                      <a16:creationId xmlns:a16="http://schemas.microsoft.com/office/drawing/2014/main" id="{4F4256CA-48C1-371A-0DE6-C70B307603CD}"/>
                    </a:ext>
                  </a:extLst>
                </p:cNvPr>
                <p:cNvSpPr/>
                <p:nvPr/>
              </p:nvSpPr>
              <p:spPr>
                <a:xfrm>
                  <a:off x="7780374" y="285904"/>
                  <a:ext cx="3484444" cy="611641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32000" tIns="72000" rIns="0" bIns="72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Call </a:t>
                  </a:r>
                  <a:r>
                    <a:rPr kumimoji="0" lang="de-DE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endpoint</a:t>
                  </a:r>
                  <a:r>
                    <a: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 </a:t>
                  </a:r>
                  <a:r>
                    <a:rPr kumimoji="0" lang="de-DE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of</a:t>
                  </a:r>
                  <a:r>
                    <a: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  TARDIS </a:t>
                  </a:r>
                  <a:r>
                    <a:rPr kumimoji="0" lang="de-DE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passing</a:t>
                  </a:r>
                  <a:r>
                    <a: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Iris-Access-Token in </a:t>
                  </a:r>
                  <a:r>
                    <a:rPr kumimoji="0" lang="de-DE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Authorization</a:t>
                  </a:r>
                  <a:r>
                    <a: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 Header</a:t>
                  </a:r>
                </a:p>
              </p:txBody>
            </p:sp>
            <p:sp>
              <p:nvSpPr>
                <p:cNvPr id="40" name="Flussdiagramm: Verbinder 39">
                  <a:extLst>
                    <a:ext uri="{FF2B5EF4-FFF2-40B4-BE49-F238E27FC236}">
                      <a16:creationId xmlns:a16="http://schemas.microsoft.com/office/drawing/2014/main" id="{DA0448D6-2222-BE5B-01D6-7FA0D2EE8D8D}"/>
                    </a:ext>
                  </a:extLst>
                </p:cNvPr>
                <p:cNvSpPr/>
                <p:nvPr/>
              </p:nvSpPr>
              <p:spPr>
                <a:xfrm>
                  <a:off x="7896200" y="446692"/>
                  <a:ext cx="353415" cy="307594"/>
                </a:xfrm>
                <a:prstGeom prst="flowChartConnector">
                  <a:avLst/>
                </a:prstGeom>
                <a:solidFill>
                  <a:schemeClr val="tx2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72000" rIns="72000" bIns="72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</p:grp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0E02E9B8-0F0C-99CD-BA8B-35BFE25389D4}"/>
                </a:ext>
              </a:extLst>
            </p:cNvPr>
            <p:cNvSpPr/>
            <p:nvPr/>
          </p:nvSpPr>
          <p:spPr>
            <a:xfrm>
              <a:off x="2990489" y="4282315"/>
              <a:ext cx="200452" cy="22971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endParaRPr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96285AA1-0901-49DC-73F6-FC7FBD2011C0}"/>
                </a:ext>
              </a:extLst>
            </p:cNvPr>
            <p:cNvCxnSpPr>
              <a:cxnSpLocks/>
            </p:cNvCxnSpPr>
            <p:nvPr/>
          </p:nvCxnSpPr>
          <p:spPr>
            <a:xfrm>
              <a:off x="1292225" y="3556000"/>
              <a:ext cx="1704975" cy="952500"/>
            </a:xfrm>
            <a:prstGeom prst="line">
              <a:avLst/>
            </a:prstGeom>
            <a:ln w="127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72AC3212-5BC9-E89F-7A1B-B7CBE48C7D7F}"/>
                </a:ext>
              </a:extLst>
            </p:cNvPr>
            <p:cNvCxnSpPr>
              <a:cxnSpLocks/>
            </p:cNvCxnSpPr>
            <p:nvPr/>
          </p:nvCxnSpPr>
          <p:spPr>
            <a:xfrm>
              <a:off x="2216150" y="3502025"/>
              <a:ext cx="781050" cy="777875"/>
            </a:xfrm>
            <a:prstGeom prst="line">
              <a:avLst/>
            </a:prstGeom>
            <a:ln w="127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itel 1">
            <a:extLst>
              <a:ext uri="{FF2B5EF4-FFF2-40B4-BE49-F238E27FC236}">
                <a16:creationId xmlns:a16="http://schemas.microsoft.com/office/drawing/2014/main" id="{38BC7D7A-E330-0F21-82D9-F0E781BFEF91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192882" y="51813"/>
            <a:ext cx="10944000" cy="742417"/>
          </a:xfrm>
        </p:spPr>
        <p:txBody>
          <a:bodyPr/>
          <a:lstStyle/>
          <a:p>
            <a:r>
              <a:rPr lang="en-US" sz="1600" dirty="0"/>
              <a:t>Last Mile Security</a:t>
            </a:r>
            <a:br>
              <a:rPr lang="en-US" sz="2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Legacy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6786C3C-D1AE-A0BF-64D6-7A46A12986E6}"/>
              </a:ext>
            </a:extLst>
          </p:cNvPr>
          <p:cNvSpPr/>
          <p:nvPr/>
        </p:nvSpPr>
        <p:spPr>
          <a:xfrm>
            <a:off x="9858280" y="1628802"/>
            <a:ext cx="1224136" cy="35004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Application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</p:txBody>
      </p: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97F48EF-5D41-3323-ECA0-DFF1C9797F23}"/>
              </a:ext>
            </a:extLst>
          </p:cNvPr>
          <p:cNvGrpSpPr/>
          <p:nvPr/>
        </p:nvGrpSpPr>
        <p:grpSpPr>
          <a:xfrm>
            <a:off x="1193315" y="3721871"/>
            <a:ext cx="8664965" cy="2666439"/>
            <a:chOff x="1193315" y="3721871"/>
            <a:chExt cx="8664965" cy="2666439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12E12E50-73EB-A1B2-CECF-865E23FDA654}"/>
                </a:ext>
              </a:extLst>
            </p:cNvPr>
            <p:cNvGrpSpPr/>
            <p:nvPr/>
          </p:nvGrpSpPr>
          <p:grpSpPr>
            <a:xfrm>
              <a:off x="1193315" y="4065531"/>
              <a:ext cx="8654419" cy="2322779"/>
              <a:chOff x="1193315" y="4065531"/>
              <a:chExt cx="8654419" cy="2322779"/>
            </a:xfrm>
          </p:grpSpPr>
          <p:grpSp>
            <p:nvGrpSpPr>
              <p:cNvPr id="49" name="Gruppieren 48">
                <a:extLst>
                  <a:ext uri="{FF2B5EF4-FFF2-40B4-BE49-F238E27FC236}">
                    <a16:creationId xmlns:a16="http://schemas.microsoft.com/office/drawing/2014/main" id="{D8382337-852A-C989-EE7D-DCF7CB488D54}"/>
                  </a:ext>
                </a:extLst>
              </p:cNvPr>
              <p:cNvGrpSpPr/>
              <p:nvPr/>
            </p:nvGrpSpPr>
            <p:grpSpPr>
              <a:xfrm>
                <a:off x="7498596" y="4065531"/>
                <a:ext cx="2349138" cy="1025631"/>
                <a:chOff x="7498596" y="4065531"/>
                <a:chExt cx="2349138" cy="1025631"/>
              </a:xfrm>
            </p:grpSpPr>
            <p:sp>
              <p:nvSpPr>
                <p:cNvPr id="44" name="Rechteck: abgerundete Ecken 43">
                  <a:extLst>
                    <a:ext uri="{FF2B5EF4-FFF2-40B4-BE49-F238E27FC236}">
                      <a16:creationId xmlns:a16="http://schemas.microsoft.com/office/drawing/2014/main" id="{CFEB06DF-3DE7-D610-FC6B-BE8BF16B41E1}"/>
                    </a:ext>
                  </a:extLst>
                </p:cNvPr>
                <p:cNvSpPr/>
                <p:nvPr/>
              </p:nvSpPr>
              <p:spPr>
                <a:xfrm>
                  <a:off x="7791967" y="4664312"/>
                  <a:ext cx="1067102" cy="426850"/>
                </a:xfrm>
                <a:prstGeom prst="round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t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Last-Mile-Security Token</a:t>
                  </a:r>
                </a:p>
              </p:txBody>
            </p:sp>
            <p:cxnSp>
              <p:nvCxnSpPr>
                <p:cNvPr id="46" name="Gerade Verbindung mit Pfeil 45">
                  <a:extLst>
                    <a:ext uri="{FF2B5EF4-FFF2-40B4-BE49-F238E27FC236}">
                      <a16:creationId xmlns:a16="http://schemas.microsoft.com/office/drawing/2014/main" id="{4E1A8401-F70C-E648-F766-AF6563F974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98596" y="4582894"/>
                  <a:ext cx="2349138" cy="24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Flussdiagramm: Verbinder 46">
                  <a:extLst>
                    <a:ext uri="{FF2B5EF4-FFF2-40B4-BE49-F238E27FC236}">
                      <a16:creationId xmlns:a16="http://schemas.microsoft.com/office/drawing/2014/main" id="{1466257D-D395-3ED7-9A5A-529702F880F4}"/>
                    </a:ext>
                  </a:extLst>
                </p:cNvPr>
                <p:cNvSpPr/>
                <p:nvPr/>
              </p:nvSpPr>
              <p:spPr>
                <a:xfrm>
                  <a:off x="9014275" y="4641327"/>
                  <a:ext cx="353415" cy="307594"/>
                </a:xfrm>
                <a:prstGeom prst="flowChartConnector">
                  <a:avLst/>
                </a:prstGeom>
                <a:solidFill>
                  <a:schemeClr val="tx2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72000" rIns="72000" bIns="72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48" name="Rechteck: abgerundete Ecken 47">
                  <a:extLst>
                    <a:ext uri="{FF2B5EF4-FFF2-40B4-BE49-F238E27FC236}">
                      <a16:creationId xmlns:a16="http://schemas.microsoft.com/office/drawing/2014/main" id="{0B29012D-256C-83D5-7B1C-75319D2A2A2D}"/>
                    </a:ext>
                  </a:extLst>
                </p:cNvPr>
                <p:cNvSpPr/>
                <p:nvPr/>
              </p:nvSpPr>
              <p:spPr>
                <a:xfrm>
                  <a:off x="7805262" y="4065531"/>
                  <a:ext cx="1067102" cy="442969"/>
                </a:xfrm>
                <a:prstGeom prst="round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t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Iris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0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Acccess</a:t>
                  </a:r>
                  <a:r>
                    <a:rPr kumimoji="0" lang="de-DE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 Token</a:t>
                  </a:r>
                </a:p>
              </p:txBody>
            </p:sp>
          </p:grpSp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2CA9ADFC-9798-781F-927C-A125DB50ED43}"/>
                  </a:ext>
                </a:extLst>
              </p:cNvPr>
              <p:cNvSpPr/>
              <p:nvPr/>
            </p:nvSpPr>
            <p:spPr>
              <a:xfrm>
                <a:off x="1193315" y="5776669"/>
                <a:ext cx="3484444" cy="61164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32000" tIns="72000" rIns="0" bIns="72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leNeo Office"/>
                    <a:ea typeface="+mn-ea"/>
                    <a:cs typeface="+mn-cs"/>
                  </a:rPr>
                  <a:t>TARDIS </a:t>
                </a:r>
                <a:r>
                  <a:rPr kumimoji="0" lang="de-DE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leNeo Office"/>
                    <a:ea typeface="+mn-ea"/>
                    <a:cs typeface="+mn-cs"/>
                  </a:rPr>
                  <a:t>calls</a:t>
                </a:r>
                <a:r>
                  <a:rPr kumimoji="0" lang="de-D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leNeo Office"/>
                    <a:ea typeface="+mn-ea"/>
                    <a:cs typeface="+mn-cs"/>
                  </a:rPr>
                  <a:t> </a:t>
                </a:r>
                <a:r>
                  <a:rPr kumimoji="0" lang="de-DE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leNeo Office"/>
                    <a:ea typeface="+mn-ea"/>
                    <a:cs typeface="+mn-cs"/>
                  </a:rPr>
                  <a:t>the</a:t>
                </a:r>
                <a:r>
                  <a:rPr kumimoji="0" lang="de-D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leNeo Office"/>
                    <a:ea typeface="+mn-ea"/>
                    <a:cs typeface="+mn-cs"/>
                  </a:rPr>
                  <a:t> </a:t>
                </a:r>
                <a:r>
                  <a:rPr kumimoji="0" lang="de-DE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leNeo Office"/>
                    <a:ea typeface="+mn-ea"/>
                    <a:cs typeface="+mn-cs"/>
                  </a:rPr>
                  <a:t>Application</a:t>
                </a:r>
                <a:r>
                  <a:rPr kumimoji="0" lang="de-D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leNeo Office"/>
                    <a:ea typeface="+mn-ea"/>
                    <a:cs typeface="+mn-cs"/>
                  </a:rPr>
                  <a:t> </a:t>
                </a:r>
                <a:r>
                  <a:rPr kumimoji="0" lang="de-DE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leNeo Office"/>
                    <a:ea typeface="+mn-ea"/>
                    <a:cs typeface="+mn-cs"/>
                  </a:rPr>
                  <a:t>by</a:t>
                </a:r>
                <a:r>
                  <a:rPr kumimoji="0" lang="de-D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leNeo Office"/>
                    <a:ea typeface="+mn-ea"/>
                    <a:cs typeface="+mn-cs"/>
                  </a:rPr>
                  <a:t> </a:t>
                </a:r>
                <a:r>
                  <a:rPr kumimoji="0" lang="de-DE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leNeo Office"/>
                    <a:ea typeface="+mn-ea"/>
                    <a:cs typeface="+mn-cs"/>
                  </a:rPr>
                  <a:t>passing</a:t>
                </a:r>
                <a:r>
                  <a:rPr kumimoji="0" lang="de-D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leNeo Office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leNeo Office"/>
                    <a:ea typeface="+mn-ea"/>
                    <a:cs typeface="+mn-cs"/>
                  </a:rPr>
                  <a:t>Iris-Access-Token </a:t>
                </a:r>
                <a:r>
                  <a:rPr kumimoji="0" lang="de-DE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leNeo Office"/>
                    <a:ea typeface="+mn-ea"/>
                    <a:cs typeface="+mn-cs"/>
                  </a:rPr>
                  <a:t>and</a:t>
                </a:r>
                <a:r>
                  <a:rPr kumimoji="0" lang="de-D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leNeo Office"/>
                    <a:ea typeface="+mn-ea"/>
                    <a:cs typeface="+mn-cs"/>
                  </a:rPr>
                  <a:t> </a:t>
                </a:r>
                <a:r>
                  <a:rPr kumimoji="0" lang="de-D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20074"/>
                    </a:solidFill>
                    <a:effectLst/>
                    <a:uLnTx/>
                    <a:uFillTx/>
                    <a:latin typeface="TeleNeo Office"/>
                    <a:ea typeface="+mn-ea"/>
                    <a:cs typeface="+mn-cs"/>
                  </a:rPr>
                  <a:t>LMS</a:t>
                </a:r>
                <a:r>
                  <a:rPr kumimoji="0" lang="de-D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leNeo Office"/>
                    <a:ea typeface="+mn-ea"/>
                    <a:cs typeface="+mn-cs"/>
                  </a:rPr>
                  <a:t> Token</a:t>
                </a:r>
              </a:p>
            </p:txBody>
          </p:sp>
          <p:sp>
            <p:nvSpPr>
              <p:cNvPr id="52" name="Flussdiagramm: Verbinder 51">
                <a:extLst>
                  <a:ext uri="{FF2B5EF4-FFF2-40B4-BE49-F238E27FC236}">
                    <a16:creationId xmlns:a16="http://schemas.microsoft.com/office/drawing/2014/main" id="{588B6452-85D9-9B2D-9DD4-81C4ADE05027}"/>
                  </a:ext>
                </a:extLst>
              </p:cNvPr>
              <p:cNvSpPr/>
              <p:nvPr/>
            </p:nvSpPr>
            <p:spPr>
              <a:xfrm>
                <a:off x="1309141" y="5937457"/>
                <a:ext cx="353415" cy="307594"/>
              </a:xfrm>
              <a:prstGeom prst="flowChartConnector">
                <a:avLst/>
              </a:prstGeom>
              <a:solidFill>
                <a:schemeClr val="tx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eleNeo Office"/>
                    <a:ea typeface="+mn-ea"/>
                    <a:cs typeface="+mn-cs"/>
                  </a:rPr>
                  <a:t>4</a:t>
                </a:r>
              </a:p>
            </p:txBody>
          </p:sp>
        </p:grpSp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E96E804C-5E4C-C00E-69C7-529771031FF5}"/>
                </a:ext>
              </a:extLst>
            </p:cNvPr>
            <p:cNvSpPr/>
            <p:nvPr/>
          </p:nvSpPr>
          <p:spPr>
            <a:xfrm>
              <a:off x="7565202" y="3721871"/>
              <a:ext cx="2216992" cy="26176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tIns="72000" rIns="0" bIns="72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leNeo Office"/>
                  <a:ea typeface="+mn-ea"/>
                  <a:cs typeface="+mn-cs"/>
                </a:rPr>
                <a:t>Authorization</a:t>
              </a:r>
              <a:r>
                <a: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leNeo Office"/>
                  <a:ea typeface="+mn-ea"/>
                  <a:cs typeface="+mn-cs"/>
                </a:rPr>
                <a:t> Header</a:t>
              </a:r>
            </a:p>
          </p:txBody>
        </p:sp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299E0956-BFFA-3FDC-F6A8-C8AF137125D6}"/>
                </a:ext>
              </a:extLst>
            </p:cNvPr>
            <p:cNvSpPr/>
            <p:nvPr/>
          </p:nvSpPr>
          <p:spPr>
            <a:xfrm>
              <a:off x="7576850" y="5158594"/>
              <a:ext cx="2281430" cy="26176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tIns="72000" rIns="0" bIns="72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leNeo Office"/>
                  <a:ea typeface="+mn-ea"/>
                  <a:cs typeface="+mn-cs"/>
                </a:rPr>
                <a:t>X-Gateway-Token</a:t>
              </a:r>
              <a:r>
                <a: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leNeo Office"/>
                  <a:ea typeface="+mn-ea"/>
                  <a:cs typeface="+mn-cs"/>
                </a:rPr>
                <a:t> Header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874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echseck 49">
            <a:extLst>
              <a:ext uri="{FF2B5EF4-FFF2-40B4-BE49-F238E27FC236}">
                <a16:creationId xmlns:a16="http://schemas.microsoft.com/office/drawing/2014/main" id="{9D93DF7A-36EB-6F6E-98F9-EEDA92C2554E}"/>
              </a:ext>
            </a:extLst>
          </p:cNvPr>
          <p:cNvSpPr/>
          <p:nvPr/>
        </p:nvSpPr>
        <p:spPr>
          <a:xfrm rot="5400000">
            <a:off x="3277408" y="693084"/>
            <a:ext cx="5583156" cy="5222551"/>
          </a:xfrm>
          <a:prstGeom prst="hexagon">
            <a:avLst/>
          </a:prstGeom>
          <a:solidFill>
            <a:srgbClr val="FFE7F3">
              <a:alpha val="33000"/>
            </a:srgbClr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9883835D-9D6F-42E4-80D7-03BB2E67451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9883835D-9D6F-42E4-80D7-03BB2E6745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4851623F-AB61-4055-9F51-C2BB27C92F1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leNeo Office ExtraBold" panose="020B0A04040202090203" pitchFamily="34" charset="0"/>
              <a:ea typeface="+mn-ea"/>
              <a:cs typeface="+mn-cs"/>
              <a:sym typeface="TeleNeo Office ExtraBold" panose="020B0A04040202090203" pitchFamily="34" charset="0"/>
            </a:endParaRPr>
          </a:p>
        </p:txBody>
      </p:sp>
      <p:sp>
        <p:nvSpPr>
          <p:cNvPr id="20" name="Inhaltsplatzhalter 4">
            <a:extLst>
              <a:ext uri="{FF2B5EF4-FFF2-40B4-BE49-F238E27FC236}">
                <a16:creationId xmlns:a16="http://schemas.microsoft.com/office/drawing/2014/main" id="{CFED6946-38AF-4A3A-B7A7-9E0803CFFDAD}"/>
              </a:ext>
            </a:extLst>
          </p:cNvPr>
          <p:cNvSpPr txBox="1">
            <a:spLocks/>
          </p:cNvSpPr>
          <p:nvPr/>
        </p:nvSpPr>
        <p:spPr bwMode="ltGray">
          <a:xfrm>
            <a:off x="286421" y="4851176"/>
            <a:ext cx="3649853" cy="1107835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leNeo Office ExtraBold"/>
                <a:ea typeface="+mn-ea"/>
                <a:cs typeface="+mn-cs"/>
              </a:rPr>
              <a:t>Common Developer Portal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One Stop Shop for Developers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https://developer.telekom.de/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F72FF15-F053-4AE3-9D09-3E5376539B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5E10D-79A5-49BA-9648-53481340C65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59B7013F-3755-4062-9BEA-7A0C0F10C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9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TARDIS Learning - Introduction | Marcus Greuel, Artur Guschakowski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D2E0F28-C286-E8A5-A1E6-40F08E59E3A0}"/>
              </a:ext>
            </a:extLst>
          </p:cNvPr>
          <p:cNvSpPr/>
          <p:nvPr/>
        </p:nvSpPr>
        <p:spPr>
          <a:xfrm>
            <a:off x="1119994" y="1628802"/>
            <a:ext cx="1224136" cy="35004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Application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</p:txBody>
      </p:sp>
      <p:sp>
        <p:nvSpPr>
          <p:cNvPr id="99" name="Rechteck: abgerundete Ecken 98">
            <a:extLst>
              <a:ext uri="{FF2B5EF4-FFF2-40B4-BE49-F238E27FC236}">
                <a16:creationId xmlns:a16="http://schemas.microsoft.com/office/drawing/2014/main" id="{3BA6CDE2-6EA2-EC56-9FDC-04AC888DF310}"/>
              </a:ext>
            </a:extLst>
          </p:cNvPr>
          <p:cNvSpPr/>
          <p:nvPr/>
        </p:nvSpPr>
        <p:spPr>
          <a:xfrm>
            <a:off x="4693404" y="1615416"/>
            <a:ext cx="2805191" cy="24616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Iris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M2M Identity Management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E077CB1-D93B-9D37-942F-68CFEEAADA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39840" y="1722684"/>
            <a:ext cx="522653" cy="545378"/>
          </a:xfrm>
          <a:prstGeom prst="rect">
            <a:avLst/>
          </a:prstGeom>
        </p:spPr>
      </p:pic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C0E8B0D6-7072-44DE-CC16-A3303A476AF3}"/>
              </a:ext>
            </a:extLst>
          </p:cNvPr>
          <p:cNvSpPr/>
          <p:nvPr/>
        </p:nvSpPr>
        <p:spPr>
          <a:xfrm>
            <a:off x="4682859" y="4200159"/>
            <a:ext cx="2805191" cy="76849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TARDIS Service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                     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F8805C9-2DA5-1CC2-84EF-D7F080CAE06B}"/>
              </a:ext>
            </a:extLst>
          </p:cNvPr>
          <p:cNvGrpSpPr/>
          <p:nvPr/>
        </p:nvGrpSpPr>
        <p:grpSpPr>
          <a:xfrm>
            <a:off x="6841252" y="4317136"/>
            <a:ext cx="522653" cy="545377"/>
            <a:chOff x="3904135" y="3270508"/>
            <a:chExt cx="522653" cy="545377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B7955F9D-C482-0DA5-5AB1-6C4CA1083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04135" y="3270508"/>
              <a:ext cx="522653" cy="545377"/>
            </a:xfrm>
            <a:prstGeom prst="rect">
              <a:avLst/>
            </a:prstGeom>
          </p:spPr>
        </p:pic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753CE7F6-12E6-1B68-5963-C95D0B8B68A6}"/>
                </a:ext>
              </a:extLst>
            </p:cNvPr>
            <p:cNvSpPr/>
            <p:nvPr/>
          </p:nvSpPr>
          <p:spPr>
            <a:xfrm>
              <a:off x="3964668" y="3429382"/>
              <a:ext cx="284814" cy="20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leNeo Office"/>
                <a:ea typeface="+mn-ea"/>
                <a:cs typeface="+mn-cs"/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8B361CE1-E3AE-D635-5E90-8D7BB3F774BE}"/>
                </a:ext>
              </a:extLst>
            </p:cNvPr>
            <p:cNvSpPr/>
            <p:nvPr/>
          </p:nvSpPr>
          <p:spPr>
            <a:xfrm>
              <a:off x="3989449" y="3481649"/>
              <a:ext cx="260033" cy="20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leNeo Office"/>
                <a:ea typeface="+mn-ea"/>
                <a:cs typeface="+mn-cs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C0312B53-C9AC-22AD-95FB-45DE53B7C40F}"/>
                </a:ext>
              </a:extLst>
            </p:cNvPr>
            <p:cNvSpPr/>
            <p:nvPr/>
          </p:nvSpPr>
          <p:spPr>
            <a:xfrm>
              <a:off x="3998452" y="3394050"/>
              <a:ext cx="260033" cy="20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leNeo Office"/>
                <a:ea typeface="+mn-ea"/>
                <a:cs typeface="+mn-cs"/>
              </a:endParaRPr>
            </a:p>
          </p:txBody>
        </p:sp>
      </p:grp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773D81DD-5688-5A88-60D5-37D49379093B}"/>
              </a:ext>
            </a:extLst>
          </p:cNvPr>
          <p:cNvSpPr/>
          <p:nvPr/>
        </p:nvSpPr>
        <p:spPr>
          <a:xfrm>
            <a:off x="5655679" y="2754706"/>
            <a:ext cx="976332" cy="76849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Application</a:t>
            </a:r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-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clientId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-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clientSecret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841FABB-7105-E429-8C20-1619D51AEC7F}"/>
              </a:ext>
            </a:extLst>
          </p:cNvPr>
          <p:cNvSpPr/>
          <p:nvPr/>
        </p:nvSpPr>
        <p:spPr>
          <a:xfrm>
            <a:off x="1236777" y="2286882"/>
            <a:ext cx="976332" cy="57818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-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clientId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-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clientSecret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38011590-18FD-8CA4-4A7B-3F99B29A2468}"/>
              </a:ext>
            </a:extLst>
          </p:cNvPr>
          <p:cNvGrpSpPr/>
          <p:nvPr/>
        </p:nvGrpSpPr>
        <p:grpSpPr>
          <a:xfrm>
            <a:off x="809263" y="2262188"/>
            <a:ext cx="3884141" cy="3782238"/>
            <a:chOff x="809263" y="2262188"/>
            <a:chExt cx="3884141" cy="3782238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B8A2D932-FFD9-6CD8-4EE2-3897FC7576DA}"/>
                </a:ext>
              </a:extLst>
            </p:cNvPr>
            <p:cNvGrpSpPr/>
            <p:nvPr/>
          </p:nvGrpSpPr>
          <p:grpSpPr>
            <a:xfrm>
              <a:off x="809263" y="2556396"/>
              <a:ext cx="3884141" cy="3488030"/>
              <a:chOff x="809263" y="2556396"/>
              <a:chExt cx="3884141" cy="3488030"/>
            </a:xfrm>
          </p:grpSpPr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D3A3647D-71B3-6AF9-A195-C31DB60CFA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5850" y="2556396"/>
                <a:ext cx="2337554" cy="5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Flussdiagramm: Verbinder 22">
                <a:extLst>
                  <a:ext uri="{FF2B5EF4-FFF2-40B4-BE49-F238E27FC236}">
                    <a16:creationId xmlns:a16="http://schemas.microsoft.com/office/drawing/2014/main" id="{7DA90709-1AC8-5024-08A8-B265B72F43D1}"/>
                  </a:ext>
                </a:extLst>
              </p:cNvPr>
              <p:cNvSpPr/>
              <p:nvPr/>
            </p:nvSpPr>
            <p:spPr>
              <a:xfrm>
                <a:off x="2896907" y="2595371"/>
                <a:ext cx="353415" cy="307594"/>
              </a:xfrm>
              <a:prstGeom prst="flowChartConnector">
                <a:avLst/>
              </a:prstGeom>
              <a:solidFill>
                <a:schemeClr val="tx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eleNeo Office"/>
                    <a:ea typeface="+mn-ea"/>
                    <a:cs typeface="+mn-cs"/>
                  </a:rPr>
                  <a:t>1</a:t>
                </a:r>
              </a:p>
            </p:txBody>
          </p:sp>
          <p:grpSp>
            <p:nvGrpSpPr>
              <p:cNvPr id="24" name="Gruppieren 23">
                <a:extLst>
                  <a:ext uri="{FF2B5EF4-FFF2-40B4-BE49-F238E27FC236}">
                    <a16:creationId xmlns:a16="http://schemas.microsoft.com/office/drawing/2014/main" id="{B0D67F49-8F8C-033C-5DD7-28E7AAE16930}"/>
                  </a:ext>
                </a:extLst>
              </p:cNvPr>
              <p:cNvGrpSpPr/>
              <p:nvPr/>
            </p:nvGrpSpPr>
            <p:grpSpPr>
              <a:xfrm>
                <a:off x="809263" y="5432785"/>
                <a:ext cx="3484444" cy="611641"/>
                <a:chOff x="7780374" y="285904"/>
                <a:chExt cx="3484444" cy="611641"/>
              </a:xfrm>
            </p:grpSpPr>
            <p:sp>
              <p:nvSpPr>
                <p:cNvPr id="26" name="Rechteck: abgerundete Ecken 25">
                  <a:extLst>
                    <a:ext uri="{FF2B5EF4-FFF2-40B4-BE49-F238E27FC236}">
                      <a16:creationId xmlns:a16="http://schemas.microsoft.com/office/drawing/2014/main" id="{BEEC17B1-B8FF-3EF2-CBAE-5F92097DC321}"/>
                    </a:ext>
                  </a:extLst>
                </p:cNvPr>
                <p:cNvSpPr/>
                <p:nvPr/>
              </p:nvSpPr>
              <p:spPr>
                <a:xfrm>
                  <a:off x="7780374" y="285904"/>
                  <a:ext cx="3484444" cy="611641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72000" rIns="72000" bIns="72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Request access-token </a:t>
                  </a:r>
                  <a:r>
                    <a:rPr kumimoji="0" lang="de-DE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from</a:t>
                  </a:r>
                  <a:r>
                    <a: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 Iris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by</a:t>
                  </a:r>
                  <a:r>
                    <a: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 </a:t>
                  </a:r>
                  <a:r>
                    <a:rPr kumimoji="0" lang="de-DE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clientId</a:t>
                  </a:r>
                  <a:r>
                    <a: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 and </a:t>
                  </a:r>
                  <a:r>
                    <a:rPr kumimoji="0" lang="de-DE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clientSecret</a:t>
                  </a:r>
                  <a:endParaRPr kumimoji="0" lang="de-D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leNeo Office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lussdiagramm: Verbinder 26">
                  <a:extLst>
                    <a:ext uri="{FF2B5EF4-FFF2-40B4-BE49-F238E27FC236}">
                      <a16:creationId xmlns:a16="http://schemas.microsoft.com/office/drawing/2014/main" id="{3F879D7C-2FA6-7525-B032-7337678D96E2}"/>
                    </a:ext>
                  </a:extLst>
                </p:cNvPr>
                <p:cNvSpPr/>
                <p:nvPr/>
              </p:nvSpPr>
              <p:spPr>
                <a:xfrm>
                  <a:off x="7896200" y="446692"/>
                  <a:ext cx="353415" cy="307594"/>
                </a:xfrm>
                <a:prstGeom prst="flowChartConnector">
                  <a:avLst/>
                </a:prstGeom>
                <a:solidFill>
                  <a:schemeClr val="tx2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72000" rIns="72000" bIns="72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</p:grpSp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2B985439-7E90-06AC-1DD9-A3F4F6BA700F}"/>
                </a:ext>
              </a:extLst>
            </p:cNvPr>
            <p:cNvSpPr/>
            <p:nvPr/>
          </p:nvSpPr>
          <p:spPr>
            <a:xfrm>
              <a:off x="2966492" y="2262851"/>
              <a:ext cx="192785" cy="23406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endParaRPr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641F383C-393C-D453-F507-014C37E5B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2175" y="2262188"/>
              <a:ext cx="838200" cy="33337"/>
            </a:xfrm>
            <a:prstGeom prst="line">
              <a:avLst/>
            </a:prstGeom>
            <a:ln w="127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D9627927-7763-E31B-B27B-434C1F73BD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5513" y="2481263"/>
              <a:ext cx="776287" cy="338137"/>
            </a:xfrm>
            <a:prstGeom prst="line">
              <a:avLst/>
            </a:prstGeom>
            <a:ln w="127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D70B5806-F867-260E-7BDE-F8DDED28D9DD}"/>
              </a:ext>
            </a:extLst>
          </p:cNvPr>
          <p:cNvGrpSpPr/>
          <p:nvPr/>
        </p:nvGrpSpPr>
        <p:grpSpPr>
          <a:xfrm>
            <a:off x="925089" y="2990847"/>
            <a:ext cx="3768315" cy="3138773"/>
            <a:chOff x="925089" y="2990847"/>
            <a:chExt cx="3768315" cy="3138773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25DC506-829D-9D37-37DC-1A728600D8E4}"/>
                </a:ext>
              </a:extLst>
            </p:cNvPr>
            <p:cNvGrpSpPr/>
            <p:nvPr/>
          </p:nvGrpSpPr>
          <p:grpSpPr>
            <a:xfrm>
              <a:off x="925089" y="3281024"/>
              <a:ext cx="3768315" cy="2848596"/>
              <a:chOff x="925089" y="3281024"/>
              <a:chExt cx="3768315" cy="2848596"/>
            </a:xfrm>
          </p:grpSpPr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8CABA706-BF39-0B41-2D4D-EF6B5B7F17FA}"/>
                  </a:ext>
                </a:extLst>
              </p:cNvPr>
              <p:cNvSpPr/>
              <p:nvPr/>
            </p:nvSpPr>
            <p:spPr>
              <a:xfrm>
                <a:off x="2896906" y="3374820"/>
                <a:ext cx="353415" cy="307594"/>
              </a:xfrm>
              <a:prstGeom prst="flowChartConnector">
                <a:avLst/>
              </a:prstGeom>
              <a:solidFill>
                <a:schemeClr val="tx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eleNeo Office"/>
                    <a:ea typeface="+mn-ea"/>
                    <a:cs typeface="+mn-cs"/>
                  </a:rPr>
                  <a:t>2</a:t>
                </a:r>
              </a:p>
            </p:txBody>
          </p:sp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312E0D49-6019-34F9-CB7F-4C7593AC8431}"/>
                  </a:ext>
                </a:extLst>
              </p:cNvPr>
              <p:cNvGrpSpPr/>
              <p:nvPr/>
            </p:nvGrpSpPr>
            <p:grpSpPr>
              <a:xfrm>
                <a:off x="925089" y="5517979"/>
                <a:ext cx="3484444" cy="611641"/>
                <a:chOff x="7780374" y="285904"/>
                <a:chExt cx="3484444" cy="611641"/>
              </a:xfrm>
            </p:grpSpPr>
            <p:sp>
              <p:nvSpPr>
                <p:cNvPr id="33" name="Rechteck: abgerundete Ecken 32">
                  <a:extLst>
                    <a:ext uri="{FF2B5EF4-FFF2-40B4-BE49-F238E27FC236}">
                      <a16:creationId xmlns:a16="http://schemas.microsoft.com/office/drawing/2014/main" id="{7259D009-9569-A532-1A12-10996F310936}"/>
                    </a:ext>
                  </a:extLst>
                </p:cNvPr>
                <p:cNvSpPr/>
                <p:nvPr/>
              </p:nvSpPr>
              <p:spPr>
                <a:xfrm>
                  <a:off x="7780374" y="285904"/>
                  <a:ext cx="3484444" cy="611641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96000" tIns="72000" rIns="72000" bIns="72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Cache Iris-access-token in </a:t>
                  </a:r>
                  <a:r>
                    <a:rPr kumimoji="0" lang="de-DE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application</a:t>
                  </a:r>
                  <a:endParaRPr kumimoji="0" lang="de-D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leNeo Office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Flussdiagramm: Verbinder 33">
                  <a:extLst>
                    <a:ext uri="{FF2B5EF4-FFF2-40B4-BE49-F238E27FC236}">
                      <a16:creationId xmlns:a16="http://schemas.microsoft.com/office/drawing/2014/main" id="{CE4509A1-A1B8-4C99-8B87-ACDBD0C1F7AA}"/>
                    </a:ext>
                  </a:extLst>
                </p:cNvPr>
                <p:cNvSpPr/>
                <p:nvPr/>
              </p:nvSpPr>
              <p:spPr>
                <a:xfrm>
                  <a:off x="7896200" y="446692"/>
                  <a:ext cx="353415" cy="307594"/>
                </a:xfrm>
                <a:prstGeom prst="flowChartConnector">
                  <a:avLst/>
                </a:prstGeom>
                <a:solidFill>
                  <a:schemeClr val="tx2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72000" rIns="72000" bIns="72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2</a:t>
                  </a:r>
                </a:p>
              </p:txBody>
            </p:sp>
          </p:grpSp>
          <p:cxnSp>
            <p:nvCxnSpPr>
              <p:cNvPr id="32" name="Gerade Verbindung mit Pfeil 31">
                <a:extLst>
                  <a:ext uri="{FF2B5EF4-FFF2-40B4-BE49-F238E27FC236}">
                    <a16:creationId xmlns:a16="http://schemas.microsoft.com/office/drawing/2014/main" id="{1C6461FF-8F82-6767-1E82-9A8425E51C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5850" y="3281024"/>
                <a:ext cx="2337554" cy="5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D5685013-5601-18BC-B43F-4B25CBB74227}"/>
                </a:ext>
              </a:extLst>
            </p:cNvPr>
            <p:cNvSpPr/>
            <p:nvPr/>
          </p:nvSpPr>
          <p:spPr>
            <a:xfrm>
              <a:off x="1250990" y="2990847"/>
              <a:ext cx="976332" cy="57818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leNeo Office"/>
                  <a:ea typeface="+mn-ea"/>
                  <a:cs typeface="+mn-cs"/>
                </a:rPr>
                <a:t>Iris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leNeo Office"/>
                  <a:ea typeface="+mn-ea"/>
                  <a:cs typeface="+mn-cs"/>
                </a:rPr>
                <a:t>Access Token</a:t>
              </a:r>
            </a:p>
          </p:txBody>
        </p: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E083F17F-1A52-CF6A-6973-6034AE6BCA73}"/>
              </a:ext>
            </a:extLst>
          </p:cNvPr>
          <p:cNvGrpSpPr/>
          <p:nvPr/>
        </p:nvGrpSpPr>
        <p:grpSpPr>
          <a:xfrm>
            <a:off x="1040915" y="3502025"/>
            <a:ext cx="3661496" cy="2733885"/>
            <a:chOff x="1040915" y="3502025"/>
            <a:chExt cx="3661496" cy="2733885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117BCC3-14C1-A66C-6650-0B50EE79AB99}"/>
                </a:ext>
              </a:extLst>
            </p:cNvPr>
            <p:cNvGrpSpPr/>
            <p:nvPr/>
          </p:nvGrpSpPr>
          <p:grpSpPr>
            <a:xfrm>
              <a:off x="1040915" y="4554629"/>
              <a:ext cx="3661496" cy="1681281"/>
              <a:chOff x="1040915" y="4554629"/>
              <a:chExt cx="3661496" cy="1681281"/>
            </a:xfrm>
          </p:grpSpPr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6D53E9CA-C1C3-5E8F-3F5C-AEE4DDAE1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3273" y="4554629"/>
                <a:ext cx="2349138" cy="244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lussdiagramm: Verbinder 36">
                <a:extLst>
                  <a:ext uri="{FF2B5EF4-FFF2-40B4-BE49-F238E27FC236}">
                    <a16:creationId xmlns:a16="http://schemas.microsoft.com/office/drawing/2014/main" id="{6D6432DA-365E-9EF6-0498-88C951715B88}"/>
                  </a:ext>
                </a:extLst>
              </p:cNvPr>
              <p:cNvSpPr/>
              <p:nvPr/>
            </p:nvSpPr>
            <p:spPr>
              <a:xfrm>
                <a:off x="2903479" y="4606506"/>
                <a:ext cx="353415" cy="307594"/>
              </a:xfrm>
              <a:prstGeom prst="flowChartConnector">
                <a:avLst/>
              </a:prstGeom>
              <a:solidFill>
                <a:schemeClr val="tx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eleNeo Office"/>
                    <a:ea typeface="+mn-ea"/>
                    <a:cs typeface="+mn-cs"/>
                  </a:rPr>
                  <a:t>3</a:t>
                </a:r>
              </a:p>
            </p:txBody>
          </p:sp>
          <p:grpSp>
            <p:nvGrpSpPr>
              <p:cNvPr id="38" name="Gruppieren 37">
                <a:extLst>
                  <a:ext uri="{FF2B5EF4-FFF2-40B4-BE49-F238E27FC236}">
                    <a16:creationId xmlns:a16="http://schemas.microsoft.com/office/drawing/2014/main" id="{F9A15580-7CCB-D5FB-BBC7-4A282F8A6A90}"/>
                  </a:ext>
                </a:extLst>
              </p:cNvPr>
              <p:cNvGrpSpPr/>
              <p:nvPr/>
            </p:nvGrpSpPr>
            <p:grpSpPr>
              <a:xfrm>
                <a:off x="1040915" y="5624269"/>
                <a:ext cx="3484444" cy="611641"/>
                <a:chOff x="7780374" y="285904"/>
                <a:chExt cx="3484444" cy="611641"/>
              </a:xfrm>
            </p:grpSpPr>
            <p:sp>
              <p:nvSpPr>
                <p:cNvPr id="39" name="Rechteck: abgerundete Ecken 38">
                  <a:extLst>
                    <a:ext uri="{FF2B5EF4-FFF2-40B4-BE49-F238E27FC236}">
                      <a16:creationId xmlns:a16="http://schemas.microsoft.com/office/drawing/2014/main" id="{4F4256CA-48C1-371A-0DE6-C70B307603CD}"/>
                    </a:ext>
                  </a:extLst>
                </p:cNvPr>
                <p:cNvSpPr/>
                <p:nvPr/>
              </p:nvSpPr>
              <p:spPr>
                <a:xfrm>
                  <a:off x="7780374" y="285904"/>
                  <a:ext cx="3484444" cy="611641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32000" tIns="72000" rIns="0" bIns="72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Call </a:t>
                  </a:r>
                  <a:r>
                    <a:rPr kumimoji="0" lang="de-DE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endpoint</a:t>
                  </a:r>
                  <a:r>
                    <a: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 </a:t>
                  </a:r>
                  <a:r>
                    <a:rPr kumimoji="0" lang="de-DE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of</a:t>
                  </a:r>
                  <a:r>
                    <a: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  TARDIS </a:t>
                  </a:r>
                  <a:r>
                    <a:rPr kumimoji="0" lang="de-DE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passing</a:t>
                  </a:r>
                  <a:r>
                    <a: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Iris-Access-Token in </a:t>
                  </a:r>
                  <a:r>
                    <a:rPr kumimoji="0" lang="de-DE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Authorization</a:t>
                  </a:r>
                  <a:r>
                    <a:rPr kumimoji="0" lang="de-DE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 Header</a:t>
                  </a:r>
                </a:p>
              </p:txBody>
            </p:sp>
            <p:sp>
              <p:nvSpPr>
                <p:cNvPr id="40" name="Flussdiagramm: Verbinder 39">
                  <a:extLst>
                    <a:ext uri="{FF2B5EF4-FFF2-40B4-BE49-F238E27FC236}">
                      <a16:creationId xmlns:a16="http://schemas.microsoft.com/office/drawing/2014/main" id="{DA0448D6-2222-BE5B-01D6-7FA0D2EE8D8D}"/>
                    </a:ext>
                  </a:extLst>
                </p:cNvPr>
                <p:cNvSpPr/>
                <p:nvPr/>
              </p:nvSpPr>
              <p:spPr>
                <a:xfrm>
                  <a:off x="7896200" y="446692"/>
                  <a:ext cx="353415" cy="307594"/>
                </a:xfrm>
                <a:prstGeom prst="flowChartConnector">
                  <a:avLst/>
                </a:prstGeom>
                <a:solidFill>
                  <a:schemeClr val="tx2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72000" rIns="72000" bIns="72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eleNeo Office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</p:grp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0E02E9B8-0F0C-99CD-BA8B-35BFE25389D4}"/>
                </a:ext>
              </a:extLst>
            </p:cNvPr>
            <p:cNvSpPr/>
            <p:nvPr/>
          </p:nvSpPr>
          <p:spPr>
            <a:xfrm>
              <a:off x="2990489" y="4282315"/>
              <a:ext cx="200452" cy="22971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endParaRPr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96285AA1-0901-49DC-73F6-FC7FBD2011C0}"/>
                </a:ext>
              </a:extLst>
            </p:cNvPr>
            <p:cNvCxnSpPr>
              <a:cxnSpLocks/>
            </p:cNvCxnSpPr>
            <p:nvPr/>
          </p:nvCxnSpPr>
          <p:spPr>
            <a:xfrm>
              <a:off x="1292225" y="3556000"/>
              <a:ext cx="1704975" cy="952500"/>
            </a:xfrm>
            <a:prstGeom prst="line">
              <a:avLst/>
            </a:prstGeom>
            <a:ln w="127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72AC3212-5BC9-E89F-7A1B-B7CBE48C7D7F}"/>
                </a:ext>
              </a:extLst>
            </p:cNvPr>
            <p:cNvCxnSpPr>
              <a:cxnSpLocks/>
            </p:cNvCxnSpPr>
            <p:nvPr/>
          </p:nvCxnSpPr>
          <p:spPr>
            <a:xfrm>
              <a:off x="2216150" y="3502025"/>
              <a:ext cx="781050" cy="777875"/>
            </a:xfrm>
            <a:prstGeom prst="line">
              <a:avLst/>
            </a:prstGeom>
            <a:ln w="1270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id="{C6786C3C-D1AE-A0BF-64D6-7A46A12986E6}"/>
              </a:ext>
            </a:extLst>
          </p:cNvPr>
          <p:cNvSpPr/>
          <p:nvPr/>
        </p:nvSpPr>
        <p:spPr>
          <a:xfrm>
            <a:off x="9858280" y="1628802"/>
            <a:ext cx="1224136" cy="35004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Application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13F34C52-3DA1-F74F-53C3-D7F1EAB76FA0}"/>
              </a:ext>
            </a:extLst>
          </p:cNvPr>
          <p:cNvGrpSpPr/>
          <p:nvPr/>
        </p:nvGrpSpPr>
        <p:grpSpPr>
          <a:xfrm>
            <a:off x="1193315" y="4582894"/>
            <a:ext cx="8654419" cy="1805416"/>
            <a:chOff x="1193315" y="4582894"/>
            <a:chExt cx="8654419" cy="1805416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D8382337-852A-C989-EE7D-DCF7CB488D54}"/>
                </a:ext>
              </a:extLst>
            </p:cNvPr>
            <p:cNvGrpSpPr/>
            <p:nvPr/>
          </p:nvGrpSpPr>
          <p:grpSpPr>
            <a:xfrm>
              <a:off x="7498596" y="4582894"/>
              <a:ext cx="2349138" cy="508268"/>
              <a:chOff x="7498596" y="4582894"/>
              <a:chExt cx="2349138" cy="508268"/>
            </a:xfrm>
          </p:grpSpPr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CFEB06DF-3DE7-D610-FC6B-BE8BF16B41E1}"/>
                  </a:ext>
                </a:extLst>
              </p:cNvPr>
              <p:cNvSpPr/>
              <p:nvPr/>
            </p:nvSpPr>
            <p:spPr>
              <a:xfrm>
                <a:off x="7791967" y="4664312"/>
                <a:ext cx="1067102" cy="42685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t" anchorCtr="0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eleNeo Office"/>
                    <a:ea typeface="+mn-ea"/>
                    <a:cs typeface="+mn-cs"/>
                  </a:rPr>
                  <a:t>Last-Mile-Security Token</a:t>
                </a:r>
              </a:p>
            </p:txBody>
          </p:sp>
          <p:cxnSp>
            <p:nvCxnSpPr>
              <p:cNvPr id="46" name="Gerade Verbindung mit Pfeil 45">
                <a:extLst>
                  <a:ext uri="{FF2B5EF4-FFF2-40B4-BE49-F238E27FC236}">
                    <a16:creationId xmlns:a16="http://schemas.microsoft.com/office/drawing/2014/main" id="{4E1A8401-F70C-E648-F766-AF6563F97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8596" y="4582894"/>
                <a:ext cx="2349138" cy="244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466257D-D395-3ED7-9A5A-529702F880F4}"/>
                  </a:ext>
                </a:extLst>
              </p:cNvPr>
              <p:cNvSpPr/>
              <p:nvPr/>
            </p:nvSpPr>
            <p:spPr>
              <a:xfrm>
                <a:off x="9014275" y="4641327"/>
                <a:ext cx="353415" cy="307594"/>
              </a:xfrm>
              <a:prstGeom prst="flowChartConnector">
                <a:avLst/>
              </a:prstGeom>
              <a:solidFill>
                <a:schemeClr val="tx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eleNeo Office"/>
                    <a:ea typeface="+mn-ea"/>
                    <a:cs typeface="+mn-cs"/>
                  </a:rPr>
                  <a:t>4</a:t>
                </a:r>
              </a:p>
            </p:txBody>
          </p:sp>
        </p:grp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19C92367-BFBA-1CF2-7170-D570CD782B2D}"/>
                </a:ext>
              </a:extLst>
            </p:cNvPr>
            <p:cNvSpPr/>
            <p:nvPr/>
          </p:nvSpPr>
          <p:spPr>
            <a:xfrm>
              <a:off x="1193315" y="5776669"/>
              <a:ext cx="3484444" cy="61164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tIns="72000" rIns="0" bIns="72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leNeo Office"/>
                  <a:ea typeface="+mn-ea"/>
                  <a:cs typeface="+mn-cs"/>
                </a:rPr>
                <a:t>TARDIS </a:t>
              </a:r>
              <a:r>
                <a:rPr kumimoji="0" lang="de-DE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leNeo Office"/>
                  <a:ea typeface="+mn-ea"/>
                  <a:cs typeface="+mn-cs"/>
                </a:rPr>
                <a:t>calls</a:t>
              </a:r>
              <a:r>
                <a: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leNeo Office"/>
                  <a:ea typeface="+mn-ea"/>
                  <a:cs typeface="+mn-cs"/>
                </a:rPr>
                <a:t> </a:t>
              </a:r>
              <a:r>
                <a:rPr kumimoji="0" lang="de-DE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leNeo Office"/>
                  <a:ea typeface="+mn-ea"/>
                  <a:cs typeface="+mn-cs"/>
                </a:rPr>
                <a:t>the</a:t>
              </a:r>
              <a:r>
                <a: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leNeo Office"/>
                  <a:ea typeface="+mn-ea"/>
                  <a:cs typeface="+mn-cs"/>
                </a:rPr>
                <a:t> </a:t>
              </a:r>
              <a:r>
                <a:rPr kumimoji="0" lang="de-DE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leNeo Office"/>
                  <a:ea typeface="+mn-ea"/>
                  <a:cs typeface="+mn-cs"/>
                </a:rPr>
                <a:t>Application</a:t>
              </a:r>
              <a:r>
                <a: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leNeo Office"/>
                  <a:ea typeface="+mn-ea"/>
                  <a:cs typeface="+mn-cs"/>
                </a:rPr>
                <a:t> </a:t>
              </a:r>
              <a:r>
                <a:rPr kumimoji="0" lang="de-DE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leNeo Office"/>
                  <a:ea typeface="+mn-ea"/>
                  <a:cs typeface="+mn-cs"/>
                </a:rPr>
                <a:t>by</a:t>
              </a:r>
              <a:r>
                <a: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leNeo Office"/>
                  <a:ea typeface="+mn-ea"/>
                  <a:cs typeface="+mn-cs"/>
                </a:rPr>
                <a:t> </a:t>
              </a:r>
              <a:r>
                <a:rPr kumimoji="0" lang="de-DE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leNeo Office"/>
                  <a:ea typeface="+mn-ea"/>
                  <a:cs typeface="+mn-cs"/>
                </a:rPr>
                <a:t>passing</a:t>
              </a:r>
              <a:r>
                <a: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leNeo Office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20074"/>
                  </a:solidFill>
                  <a:effectLst/>
                  <a:uLnTx/>
                  <a:uFillTx/>
                  <a:latin typeface="TeleNeo Office"/>
                  <a:ea typeface="+mn-ea"/>
                  <a:cs typeface="+mn-cs"/>
                </a:rPr>
                <a:t>LMS</a:t>
              </a:r>
              <a:r>
                <a: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leNeo Office"/>
                  <a:ea typeface="+mn-ea"/>
                  <a:cs typeface="+mn-cs"/>
                </a:rPr>
                <a:t> Token</a:t>
              </a:r>
            </a:p>
          </p:txBody>
        </p:sp>
        <p:sp>
          <p:nvSpPr>
            <p:cNvPr id="19" name="Flussdiagramm: Verbinder 18">
              <a:extLst>
                <a:ext uri="{FF2B5EF4-FFF2-40B4-BE49-F238E27FC236}">
                  <a16:creationId xmlns:a16="http://schemas.microsoft.com/office/drawing/2014/main" id="{BF9EE5B7-B87A-2028-8431-71101669DC63}"/>
                </a:ext>
              </a:extLst>
            </p:cNvPr>
            <p:cNvSpPr/>
            <p:nvPr/>
          </p:nvSpPr>
          <p:spPr>
            <a:xfrm>
              <a:off x="1309141" y="5937457"/>
              <a:ext cx="353415" cy="307594"/>
            </a:xfrm>
            <a:prstGeom prst="flowChartConnector">
              <a:avLst/>
            </a:pr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eleNeo Office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8EF45DA9-3D37-A7D5-FE1F-78D9DF0462FF}"/>
                </a:ext>
              </a:extLst>
            </p:cNvPr>
            <p:cNvSpPr/>
            <p:nvPr/>
          </p:nvSpPr>
          <p:spPr>
            <a:xfrm>
              <a:off x="7363905" y="5160031"/>
              <a:ext cx="2216992" cy="26176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tIns="72000" rIns="0" bIns="72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leNeo Office"/>
                  <a:ea typeface="+mn-ea"/>
                  <a:cs typeface="+mn-cs"/>
                </a:rPr>
                <a:t>Authorization</a:t>
              </a:r>
              <a:r>
                <a:rPr kumimoji="0" lang="de-D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leNeo Office"/>
                  <a:ea typeface="+mn-ea"/>
                  <a:cs typeface="+mn-cs"/>
                </a:rPr>
                <a:t> Header</a:t>
              </a:r>
            </a:p>
          </p:txBody>
        </p: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C4E49E64-1709-55BB-8575-230F0B0DE8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21125" y="1185117"/>
            <a:ext cx="7354326" cy="2943636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>
                <a:lumMod val="75000"/>
              </a:schemeClr>
            </a:solidFill>
          </a:ln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8C49EEC8-40E2-97A8-AFD2-19D077FA258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49634" y="3515279"/>
            <a:ext cx="3724795" cy="2057687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4">
                <a:lumMod val="75000"/>
              </a:schemeClr>
            </a:solidFill>
          </a:ln>
        </p:spPr>
      </p:pic>
      <p:sp>
        <p:nvSpPr>
          <p:cNvPr id="59" name="Titel 1">
            <a:extLst>
              <a:ext uri="{FF2B5EF4-FFF2-40B4-BE49-F238E27FC236}">
                <a16:creationId xmlns:a16="http://schemas.microsoft.com/office/drawing/2014/main" id="{274CE35D-FDF8-C066-2721-0CF49B922E3F}"/>
              </a:ext>
            </a:extLst>
          </p:cNvPr>
          <p:cNvSpPr txBox="1">
            <a:spLocks/>
          </p:cNvSpPr>
          <p:nvPr/>
        </p:nvSpPr>
        <p:spPr bwMode="black">
          <a:xfrm>
            <a:off x="192882" y="51813"/>
            <a:ext cx="10944000" cy="74241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20074"/>
                </a:solidFill>
                <a:effectLst/>
                <a:uLnTx/>
                <a:uFillTx/>
                <a:latin typeface="TeleNeo Office ExtraBold"/>
                <a:ea typeface="+mj-ea"/>
                <a:cs typeface="+mj-cs"/>
              </a:rPr>
              <a:t>Last Mile Security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3A3A3">
                    <a:lumMod val="50000"/>
                  </a:srgbClr>
                </a:solidFill>
                <a:effectLst/>
                <a:uLnTx/>
                <a:uFillTx/>
                <a:latin typeface="TeleNeo Office ExtraBold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A800"/>
                </a:solidFill>
                <a:effectLst/>
                <a:uLnTx/>
                <a:uFillTx/>
                <a:latin typeface="TeleNeo Office ExtraBold"/>
                <a:ea typeface="+mj-ea"/>
                <a:cs typeface="+mj-cs"/>
              </a:rPr>
              <a:t>Mandatory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eleNeo Office ExtraBold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eleNeo Office ExtraBold"/>
                <a:ea typeface="+mj-ea"/>
                <a:cs typeface="+mj-cs"/>
              </a:rPr>
              <a:t>way</a:t>
            </a:r>
          </a:p>
        </p:txBody>
      </p:sp>
    </p:spTree>
    <p:extLst>
      <p:ext uri="{BB962C8B-B14F-4D97-AF65-F5344CB8AC3E}">
        <p14:creationId xmlns:p14="http://schemas.microsoft.com/office/powerpoint/2010/main" val="140897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9883835D-9D6F-42E4-80D7-03BB2E67451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9883835D-9D6F-42E4-80D7-03BB2E6745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4851623F-AB61-4055-9F51-C2BB27C92F1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leNeo Office ExtraBold" panose="020B0A04040202090203" pitchFamily="34" charset="0"/>
              <a:ea typeface="+mn-ea"/>
              <a:cs typeface="+mn-cs"/>
              <a:sym typeface="TeleNeo Office ExtraBold" panose="020B0A04040202090203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F72FF15-F053-4AE3-9D09-3E5376539B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A5E10D-79A5-49BA-9648-53481340C65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59B7013F-3755-4062-9BEA-7A0C0F10C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9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TARDIS Learning - Introduction | Marcus Greuel, Artur Guschakowski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BDA50E86-BEB1-FCA1-D085-B4B6E8660F39}"/>
              </a:ext>
            </a:extLst>
          </p:cNvPr>
          <p:cNvSpPr txBox="1">
            <a:spLocks/>
          </p:cNvSpPr>
          <p:nvPr/>
        </p:nvSpPr>
        <p:spPr>
          <a:xfrm>
            <a:off x="838906" y="3212976"/>
            <a:ext cx="4248472" cy="19697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A3A3">
                    <a:lumMod val="50000"/>
                  </a:srgbClr>
                </a:solidFill>
                <a:effectLst/>
                <a:uLnTx/>
                <a:uFillTx/>
                <a:latin typeface="TeleNeo Office ExtraBold"/>
                <a:ea typeface="+mn-ea"/>
                <a:cs typeface="+mn-cs"/>
              </a:rPr>
              <a:t>Change of the Default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B4B4B"/>
              </a:solidFill>
              <a:effectLst/>
              <a:uLnTx/>
              <a:uFillTx/>
              <a:latin typeface="TeleNeo Office ExtraBold"/>
              <a:ea typeface="+mn-ea"/>
              <a:cs typeface="+mn-cs"/>
            </a:endParaRPr>
          </a:p>
          <a:p>
            <a:pPr marL="144000" marR="0" lvl="0" indent="-14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20074"/>
              </a:buClr>
              <a:buSzPct val="100000"/>
              <a:buFont typeface="TeleNeo Office" panose="020B0504040202090203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19.04.2023 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Playground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is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live</a:t>
            </a:r>
          </a:p>
          <a:p>
            <a:pPr marL="144000" marR="0" lvl="0" indent="-14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20074"/>
              </a:buClr>
              <a:buSzPct val="100000"/>
              <a:buFont typeface="TeleNeo Office" panose="020B0504040202090203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03.05.2023 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av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,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bond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, cit2, cit4,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frv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,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rv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,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sit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B4B4B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  <a:p>
            <a:pPr marL="144000" marR="0" lvl="0" indent="-14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20074"/>
              </a:buClr>
              <a:buSzPct val="100000"/>
              <a:buFont typeface="TeleNeo Office" panose="020B0504040202090203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31.05.2023 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PreProd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B4B4B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  <a:p>
            <a:pPr marL="144000" marR="0" lvl="0" indent="-14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20074"/>
              </a:buClr>
              <a:buSzPct val="100000"/>
              <a:buFont typeface="TeleNeo Office" panose="020B0504040202090203" pitchFamily="34" charset="0"/>
              <a:buChar char="•"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21.06.2023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Production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B4B4B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</p:txBody>
      </p:sp>
      <p:sp>
        <p:nvSpPr>
          <p:cNvPr id="41" name="Inhaltsplatzhalter 3">
            <a:extLst>
              <a:ext uri="{FF2B5EF4-FFF2-40B4-BE49-F238E27FC236}">
                <a16:creationId xmlns:a16="http://schemas.microsoft.com/office/drawing/2014/main" id="{3F560B57-054B-702A-57CE-2C05A1A1A35B}"/>
              </a:ext>
            </a:extLst>
          </p:cNvPr>
          <p:cNvSpPr txBox="1">
            <a:spLocks/>
          </p:cNvSpPr>
          <p:nvPr/>
        </p:nvSpPr>
        <p:spPr>
          <a:xfrm>
            <a:off x="6591175" y="3212976"/>
            <a:ext cx="5048931" cy="17537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A3A3">
                    <a:lumMod val="50000"/>
                  </a:srgbClr>
                </a:solidFill>
                <a:effectLst/>
                <a:uLnTx/>
                <a:uFillTx/>
                <a:latin typeface="TeleNeo Office ExtraBold"/>
                <a:ea typeface="+mn-ea"/>
                <a:cs typeface="+mn-cs"/>
              </a:rPr>
              <a:t>Demand by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20074"/>
                </a:solidFill>
                <a:effectLst/>
                <a:uLnTx/>
                <a:uFillTx/>
                <a:latin typeface="TeleNeo Office ExtraBold"/>
                <a:ea typeface="+mn-ea"/>
                <a:cs typeface="+mn-cs"/>
              </a:rPr>
              <a:t>Security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A3A3">
                    <a:lumMod val="50000"/>
                  </a:srgbClr>
                </a:solidFill>
                <a:effectLst/>
                <a:uLnTx/>
                <a:uFillTx/>
                <a:latin typeface="TeleNeo Office ExtraBold"/>
                <a:ea typeface="+mn-ea"/>
                <a:cs typeface="+mn-cs"/>
              </a:rPr>
              <a:t>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B4B4B"/>
              </a:solidFill>
              <a:effectLst/>
              <a:uLnTx/>
              <a:uFillTx/>
              <a:latin typeface="TeleNeo Office ExtraBold"/>
              <a:ea typeface="+mn-ea"/>
              <a:cs typeface="+mn-cs"/>
            </a:endParaRPr>
          </a:p>
          <a:p>
            <a:pPr marL="144000" marR="0" lvl="0" indent="-14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20074"/>
              </a:buClr>
              <a:buSzPct val="100000"/>
              <a:buFont typeface="TeleNeo Office" panose="020B0504040202090203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All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applications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must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use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the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new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default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LMS Token</a:t>
            </a:r>
          </a:p>
          <a:p>
            <a:pPr marL="144000" marR="0" lvl="0" indent="-14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20074"/>
              </a:buClr>
              <a:buSzPct val="100000"/>
              <a:buFont typeface="TeleNeo Office" panose="020B0504040202090203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Latest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31.12.2023</a:t>
            </a:r>
          </a:p>
          <a:p>
            <a:pPr marL="144000" marR="0" lvl="0" indent="-14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20074"/>
              </a:buClr>
              <a:buSzPct val="100000"/>
              <a:buFont typeface="TeleNeo Office" panose="020B0504040202090203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Will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be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topic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in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the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PSA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leNeo Office ExtraBold"/>
              <a:ea typeface="+mn-ea"/>
              <a:cs typeface="+mn-cs"/>
            </a:endParaRPr>
          </a:p>
        </p:txBody>
      </p:sp>
      <p:sp>
        <p:nvSpPr>
          <p:cNvPr id="48" name="Inhaltsplatzhalter 3">
            <a:extLst>
              <a:ext uri="{FF2B5EF4-FFF2-40B4-BE49-F238E27FC236}">
                <a16:creationId xmlns:a16="http://schemas.microsoft.com/office/drawing/2014/main" id="{3B28AB85-49E7-1C8B-D0EB-3C6CADC3CB82}"/>
              </a:ext>
            </a:extLst>
          </p:cNvPr>
          <p:cNvSpPr txBox="1">
            <a:spLocks/>
          </p:cNvSpPr>
          <p:nvPr/>
        </p:nvSpPr>
        <p:spPr>
          <a:xfrm>
            <a:off x="838906" y="1228322"/>
            <a:ext cx="9289542" cy="19697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A3A3">
                    <a:lumMod val="50000"/>
                  </a:srgbClr>
                </a:solidFill>
                <a:effectLst/>
                <a:uLnTx/>
                <a:uFillTx/>
                <a:latin typeface="TeleNeo Office ExtraBold"/>
                <a:ea typeface="+mn-ea"/>
                <a:cs typeface="+mn-cs"/>
              </a:rPr>
              <a:t>Rover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B4B4B"/>
              </a:solidFill>
              <a:effectLst/>
              <a:uLnTx/>
              <a:uFillTx/>
              <a:latin typeface="TeleNeo Office ExtraBold"/>
              <a:ea typeface="+mn-ea"/>
              <a:cs typeface="+mn-cs"/>
            </a:endParaRPr>
          </a:p>
          <a:p>
            <a:pPr marL="144000" marR="0" lvl="0" indent="-14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20074"/>
              </a:buClr>
              <a:buSzPct val="100000"/>
              <a:buFont typeface="TeleNeo Office" panose="020B0504040202090203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The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default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for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the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„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E20074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accessTokenForwarding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“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flag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in an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exposure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will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change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to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false</a:t>
            </a: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srgbClr val="4B4B4B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  <a:p>
            <a:pPr marL="144000" marR="0" lvl="0" indent="-14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20074"/>
              </a:buClr>
              <a:buSzPct val="100000"/>
              <a:buFont typeface="TeleNeo Office" panose="020B0504040202090203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After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new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processing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by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rover-ctl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the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behaviour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will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change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B4B4B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  <a:p>
            <a:pPr marL="144000" marR="0" lvl="0" indent="-14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20074"/>
              </a:buClr>
              <a:buSzPct val="100000"/>
              <a:buFont typeface="TeleNeo Office" panose="020B0504040202090203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If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you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need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the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legacy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way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,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you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have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to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set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„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E20074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accessTokenForwarding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=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true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“ in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your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TeleNeo Office"/>
                <a:ea typeface="+mn-ea"/>
                <a:cs typeface="+mn-cs"/>
              </a:rPr>
              <a:t>exposure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B4B4B"/>
              </a:solidFill>
              <a:effectLst/>
              <a:uLnTx/>
              <a:uFillTx/>
              <a:latin typeface="TeleNeo Office"/>
              <a:ea typeface="+mn-ea"/>
              <a:cs typeface="+mn-cs"/>
            </a:endParaRPr>
          </a:p>
        </p:txBody>
      </p:sp>
      <p:sp>
        <p:nvSpPr>
          <p:cNvPr id="58" name="Titel 1">
            <a:extLst>
              <a:ext uri="{FF2B5EF4-FFF2-40B4-BE49-F238E27FC236}">
                <a16:creationId xmlns:a16="http://schemas.microsoft.com/office/drawing/2014/main" id="{DD8B1571-835C-F979-1895-87190CC59032}"/>
              </a:ext>
            </a:extLst>
          </p:cNvPr>
          <p:cNvSpPr txBox="1">
            <a:spLocks/>
          </p:cNvSpPr>
          <p:nvPr/>
        </p:nvSpPr>
        <p:spPr bwMode="black">
          <a:xfrm>
            <a:off x="192882" y="51813"/>
            <a:ext cx="10944000" cy="74241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20074"/>
                </a:solidFill>
                <a:effectLst/>
                <a:uLnTx/>
                <a:uFillTx/>
                <a:latin typeface="TeleNeo Office ExtraBold"/>
                <a:ea typeface="+mj-ea"/>
                <a:cs typeface="+mj-cs"/>
              </a:rPr>
              <a:t>Last Mile Security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3A3A3">
                    <a:lumMod val="50000"/>
                  </a:srgbClr>
                </a:solidFill>
                <a:effectLst/>
                <a:uLnTx/>
                <a:uFillTx/>
                <a:latin typeface="TeleNeo Office ExtraBold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eleNeo Office ExtraBold"/>
                <a:ea typeface="+mj-ea"/>
                <a:cs typeface="+mj-cs"/>
              </a:rPr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328190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1" grpId="0"/>
      <p:bldP spid="4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09EIG47r.g3eCw.QMpuQ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09EIG47r.g3eCw.QMpuQ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09EIG47r.g3eCw.QMpuQQ"/>
</p:tagLst>
</file>

<file path=ppt/theme/theme1.xml><?xml version="1.0" encoding="utf-8"?>
<a:theme xmlns:a="http://schemas.openxmlformats.org/drawingml/2006/main" name="Telekom 2020 DE">
  <a:themeElements>
    <a:clrScheme name="Telekom Liquid Master">
      <a:dk1>
        <a:sysClr val="windowText" lastClr="000000"/>
      </a:dk1>
      <a:lt1>
        <a:sysClr val="window" lastClr="FFFFFF"/>
      </a:lt1>
      <a:dk2>
        <a:srgbClr val="E20074"/>
      </a:dk2>
      <a:lt2>
        <a:srgbClr val="A3A3A3"/>
      </a:lt2>
      <a:accent1>
        <a:srgbClr val="32B9AF"/>
      </a:accent1>
      <a:accent2>
        <a:srgbClr val="A4DEEE"/>
      </a:accent2>
      <a:accent3>
        <a:srgbClr val="ECCCBF"/>
      </a:accent3>
      <a:accent4>
        <a:srgbClr val="F0E68C"/>
      </a:accent4>
      <a:accent5>
        <a:srgbClr val="00A8E6"/>
      </a:accent5>
      <a:accent6>
        <a:srgbClr val="6E648C"/>
      </a:accent6>
      <a:hlink>
        <a:srgbClr val="00739F"/>
      </a:hlink>
      <a:folHlink>
        <a:srgbClr val="00739F"/>
      </a:folHlink>
    </a:clrScheme>
    <a:fontScheme name="Deutsche Telekom Liquid Master">
      <a:majorFont>
        <a:latin typeface="TeleNeo Office ExtraBold"/>
        <a:ea typeface=""/>
        <a:cs typeface=""/>
      </a:majorFont>
      <a:minorFont>
        <a:latin typeface="TeleNeo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</a:spPr>
      <a:bodyPr lIns="72000" tIns="72000" rIns="72000" bIns="72000"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tx2"/>
          </a:buClr>
          <a:buSzPct val="100000"/>
          <a:buFont typeface="TeleNeo Office" panose="020B0504040202090203" pitchFamily="34" charset="0"/>
          <a:buChar char="•"/>
          <a:defRPr smtClean="0"/>
        </a:defPPr>
      </a:lstStyle>
    </a:txDef>
  </a:objectDefaults>
  <a:extraClrSchemeLst/>
  <a:custClrLst>
    <a:custClr name="Smaragd">
      <a:srgbClr val="078C82"/>
    </a:custClr>
    <a:custClr name="Ozean">
      <a:srgbClr val="5AB4C8"/>
    </a:custClr>
    <a:custClr name="Cappuccino">
      <a:srgbClr val="BD968C"/>
    </a:custClr>
    <a:custClr name="Curry">
      <a:srgbClr val="C8B45A"/>
    </a:custClr>
    <a:custClr name="Jeans">
      <a:srgbClr val="0478BE"/>
    </a:custClr>
    <a:custClr name="Aubergine">
      <a:srgbClr val="3C325A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Mint">
      <a:srgbClr val="86CBC4"/>
    </a:custClr>
    <a:custClr name="Himmel">
      <a:srgbClr val="CBE8F4"/>
    </a:custClr>
    <a:custClr name="Pfirsich">
      <a:srgbClr val="FAE2D8"/>
    </a:custClr>
    <a:custClr name="Vanille">
      <a:srgbClr val="F5EBAF"/>
    </a:custClr>
    <a:custClr name="Azur">
      <a:srgbClr val="45C1F1"/>
    </a:custClr>
    <a:custClr name="Flieder">
      <a:srgbClr val="9C9BB9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Grau 38">
      <a:srgbClr val="262626"/>
    </a:custClr>
    <a:custClr name="Grau 75">
      <a:srgbClr val="4B4B4B"/>
    </a:custClr>
    <a:custClr name="Grau 115">
      <a:srgbClr val="737373"/>
    </a:custClr>
    <a:custClr name="Grau 178">
      <a:srgbClr val="B2B2B2"/>
    </a:custClr>
    <a:custClr name="Grau 220">
      <a:srgbClr val="DCDCDC"/>
    </a:custClr>
    <a:custClr name="Leer">
      <a:srgbClr val="FFFFFF"/>
    </a:custClr>
    <a:custClr name="Leer">
      <a:srgbClr val="FFFFFF"/>
    </a:custClr>
    <a:custClr name="Rot">
      <a:srgbClr val="D90000"/>
    </a:custClr>
    <a:custClr name="Gelb">
      <a:srgbClr val="FECB00"/>
    </a:custClr>
    <a:custClr name="Grün">
      <a:srgbClr val="46A800"/>
    </a:custClr>
  </a:custClrLst>
  <a:extLst>
    <a:ext uri="{05A4C25C-085E-4340-85A3-A5531E510DB2}">
      <thm15:themeFamily xmlns:thm15="http://schemas.microsoft.com/office/thememl/2012/main" name="Präsentation1" id="{5C0AED56-9046-4076-ADA0-CD7DF3B72C86}" vid="{3FCE4743-5448-48D2-9760-E43A588F907E}"/>
    </a:ext>
  </a:extLst>
</a:theme>
</file>

<file path=ppt/theme/theme2.xml><?xml version="1.0" encoding="utf-8"?>
<a:theme xmlns:a="http://schemas.openxmlformats.org/drawingml/2006/main" name="Office">
  <a:themeElements>
    <a:clrScheme name="Telekom Liquid Master">
      <a:dk1>
        <a:sysClr val="windowText" lastClr="000000"/>
      </a:dk1>
      <a:lt1>
        <a:sysClr val="window" lastClr="FFFFFF"/>
      </a:lt1>
      <a:dk2>
        <a:srgbClr val="E20074"/>
      </a:dk2>
      <a:lt2>
        <a:srgbClr val="A3A3A3"/>
      </a:lt2>
      <a:accent1>
        <a:srgbClr val="32B9AF"/>
      </a:accent1>
      <a:accent2>
        <a:srgbClr val="A4DEEE"/>
      </a:accent2>
      <a:accent3>
        <a:srgbClr val="ECCCBF"/>
      </a:accent3>
      <a:accent4>
        <a:srgbClr val="F0E68C"/>
      </a:accent4>
      <a:accent5>
        <a:srgbClr val="00A8E6"/>
      </a:accent5>
      <a:accent6>
        <a:srgbClr val="6E648C"/>
      </a:accent6>
      <a:hlink>
        <a:srgbClr val="00739F"/>
      </a:hlink>
      <a:folHlink>
        <a:srgbClr val="00739F"/>
      </a:folHlink>
    </a:clrScheme>
    <a:fontScheme name="Deutsche Telekom Liquid Master">
      <a:majorFont>
        <a:latin typeface="TeleNeo Office ExtraBold"/>
        <a:ea typeface=""/>
        <a:cs typeface=""/>
      </a:majorFont>
      <a:minorFont>
        <a:latin typeface="TeleNeo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0" tIns="0" rIns="0" bIns="0"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tx2"/>
          </a:buClr>
          <a:buSzPct val="100000"/>
          <a:buFont typeface="TeleNeo Office" panose="020B0504040202090203" pitchFamily="34" charset="0"/>
          <a:buChar char="•"/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Telekom Liquid Master">
      <a:dk1>
        <a:sysClr val="windowText" lastClr="000000"/>
      </a:dk1>
      <a:lt1>
        <a:sysClr val="window" lastClr="FFFFFF"/>
      </a:lt1>
      <a:dk2>
        <a:srgbClr val="E20074"/>
      </a:dk2>
      <a:lt2>
        <a:srgbClr val="A3A3A3"/>
      </a:lt2>
      <a:accent1>
        <a:srgbClr val="32B9AF"/>
      </a:accent1>
      <a:accent2>
        <a:srgbClr val="A4DEEE"/>
      </a:accent2>
      <a:accent3>
        <a:srgbClr val="ECCCBF"/>
      </a:accent3>
      <a:accent4>
        <a:srgbClr val="F0E68C"/>
      </a:accent4>
      <a:accent5>
        <a:srgbClr val="00A8E6"/>
      </a:accent5>
      <a:accent6>
        <a:srgbClr val="6E648C"/>
      </a:accent6>
      <a:hlink>
        <a:srgbClr val="00739F"/>
      </a:hlink>
      <a:folHlink>
        <a:srgbClr val="00739F"/>
      </a:folHlink>
    </a:clrScheme>
    <a:fontScheme name="Deutsche Telekom Liquid Master">
      <a:majorFont>
        <a:latin typeface="TeleNeo Office ExtraBold"/>
        <a:ea typeface=""/>
        <a:cs typeface=""/>
      </a:majorFont>
      <a:minorFont>
        <a:latin typeface="TeleNeo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0" tIns="0" rIns="0" bIns="0"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tx2"/>
          </a:buClr>
          <a:buSzPct val="100000"/>
          <a:buFont typeface="TeleNeo Office" panose="020B0504040202090203" pitchFamily="34" charset="0"/>
          <a:buChar char="•"/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EBF76DF662A724F820A320EF3E0BBC6" ma:contentTypeVersion="10" ma:contentTypeDescription="Ein neues Dokument erstellen." ma:contentTypeScope="" ma:versionID="2d0b72377da4601e96210b86a2eef8e0">
  <xsd:schema xmlns:xsd="http://www.w3.org/2001/XMLSchema" xmlns:xs="http://www.w3.org/2001/XMLSchema" xmlns:p="http://schemas.microsoft.com/office/2006/metadata/properties" xmlns:ns2="eab01d66-3631-42d2-ac96-7a8e3460e6bb" xmlns:ns3="31b830ef-a116-44e3-a960-b0b072e024a0" targetNamespace="http://schemas.microsoft.com/office/2006/metadata/properties" ma:root="true" ma:fieldsID="10e715b60f866f395fa50aec3339264c" ns2:_="" ns3:_="">
    <xsd:import namespace="eab01d66-3631-42d2-ac96-7a8e3460e6bb"/>
    <xsd:import namespace="31b830ef-a116-44e3-a960-b0b072e024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b01d66-3631-42d2-ac96-7a8e3460e6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b830ef-a116-44e3-a960-b0b072e024a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B9F1CF-7442-4F60-BBC0-A11931FAF0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AC7FD8-4CEF-48CE-A939-BC8424D5A89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824996-4E0A-4E1A-9CBE-5951957DA5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b01d66-3631-42d2-ac96-7a8e3460e6bb"/>
    <ds:schemaRef ds:uri="31b830ef-a116-44e3-a960-b0b072e024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316</Words>
  <Application>Microsoft Office PowerPoint</Application>
  <PresentationFormat>Breitbild</PresentationFormat>
  <Paragraphs>94</Paragraphs>
  <Slides>4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TeleNeo Office</vt:lpstr>
      <vt:lpstr>TeleNeo Office ExtraBold</vt:lpstr>
      <vt:lpstr>Telekom 2020 DE</vt:lpstr>
      <vt:lpstr>think-cell Slide</vt:lpstr>
      <vt:lpstr>Last Mile Security Changes</vt:lpstr>
      <vt:lpstr>Last Mile Security Legacy way</vt:lpstr>
      <vt:lpstr>PowerPoint-Präsentation</vt:lpstr>
      <vt:lpstr>PowerPoint-Präsentation</vt:lpstr>
    </vt:vector>
  </TitlesOfParts>
  <Company>Deutsche Telekom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&amp; Paste Elemente – Master 2020</dc:title>
  <dc:creator>Guschakowski, Artur</dc:creator>
  <dc:description>Optimiert für Office 365</dc:description>
  <cp:lastModifiedBy>Greuel, Marcus</cp:lastModifiedBy>
  <cp:revision>318</cp:revision>
  <cp:lastPrinted>2020-08-27T09:01:38Z</cp:lastPrinted>
  <dcterms:created xsi:type="dcterms:W3CDTF">2021-08-25T22:32:05Z</dcterms:created>
  <dcterms:modified xsi:type="dcterms:W3CDTF">2023-04-20T11:27:36Z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0x010100FEBF76DF662A724F820A320EF3E0BBC6</vt:lpwstr>
  </property>
</Properties>
</file>