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30275213" cy="42803763"/>
  <p:notesSz cx="6858000" cy="9144000"/>
  <p:defaultTextStyle>
    <a:defPPr>
      <a:defRPr lang="nl-NL"/>
    </a:defPPr>
    <a:lvl1pPr marL="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1pPr>
    <a:lvl2pPr marL="2087797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2pPr>
    <a:lvl3pPr marL="417559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3pPr>
    <a:lvl4pPr marL="626339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4pPr>
    <a:lvl5pPr marL="835119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5pPr>
    <a:lvl6pPr marL="10438988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6pPr>
    <a:lvl7pPr marL="1252678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7pPr>
    <a:lvl8pPr marL="1461458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8pPr>
    <a:lvl9pPr marL="16702381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s Goes" initials="FG" lastIdx="2" clrIdx="0">
    <p:extLst>
      <p:ext uri="{19B8F6BF-5375-455C-9EA6-DF929625EA0E}">
        <p15:presenceInfo xmlns:p15="http://schemas.microsoft.com/office/powerpoint/2012/main" userId="03c181db464c5096" providerId="Windows Live"/>
      </p:ext>
    </p:extLst>
  </p:cmAuthor>
  <p:cmAuthor id="2" name="K.A.P.M. Lemmink" initials="KL" lastIdx="3" clrIdx="1">
    <p:extLst>
      <p:ext uri="{19B8F6BF-5375-455C-9EA6-DF929625EA0E}">
        <p15:presenceInfo xmlns:p15="http://schemas.microsoft.com/office/powerpoint/2012/main" userId="K.A.P.M. Lemmi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604" autoAdjust="0"/>
  </p:normalViewPr>
  <p:slideViewPr>
    <p:cSldViewPr>
      <p:cViewPr>
        <p:scale>
          <a:sx n="37" d="100"/>
          <a:sy n="37" d="100"/>
        </p:scale>
        <p:origin x="30" y="-26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9"/>
            <a:ext cx="25732503" cy="917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3" y="24255890"/>
            <a:ext cx="21192967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B102-3466-4F17-8791-534EA91D70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D468-77B1-43B8-B577-A5737099DE86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085" y="1714309"/>
            <a:ext cx="6810891" cy="36521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7" y="1714309"/>
            <a:ext cx="20283473" cy="36521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052D-800E-45EE-9BDD-8F04B0D22F8D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0336-7FB1-42EF-8394-5D350F9C8108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0"/>
            <a:ext cx="25734089" cy="8501704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1050-552A-47CF-B2EE-0F95DCC5AB0C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37" y="9987439"/>
            <a:ext cx="13547182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9987439"/>
            <a:ext cx="13547181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6A18D-6C97-4AF2-BD5B-25DC021D08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7" y="9581084"/>
            <a:ext cx="13375759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7" y="13574790"/>
            <a:ext cx="13375759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7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7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66F1-3DAC-4803-B83B-EA5ABDAC7ACE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3E46-3786-44BA-83C6-A3FA765DF69F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DC24-5F97-4B26-B102-AE4FECFF33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5"/>
            <a:ext cx="9959996" cy="725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6"/>
            <a:ext cx="16924850" cy="36530661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80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AE72-DBCF-443F-AAF0-92022BD224B5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29" y="29962317"/>
            <a:ext cx="18164493" cy="3538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29" y="3823862"/>
            <a:ext cx="18164493" cy="25682893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29" y="33500461"/>
            <a:ext cx="18164493" cy="5022291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6D62-E7C5-4262-B975-5F78F9A35653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8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237" y="1714310"/>
            <a:ext cx="27246739" cy="713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237" y="9987439"/>
            <a:ext cx="27246739" cy="282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237" y="38979902"/>
            <a:ext cx="706485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l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11" y="38979902"/>
            <a:ext cx="958699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defTabSz="4172703">
              <a:defRPr sz="6399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125" y="38979902"/>
            <a:ext cx="7064851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r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E71D8-9BE3-49DF-95D3-2C8A4BCB1DA7}" type="slidenum">
              <a:rPr 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2pPr>
      <a:lvl3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3pPr>
      <a:lvl4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4pPr>
      <a:lvl5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5pPr>
      <a:lvl6pPr marL="457109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6pPr>
      <a:lvl7pPr marL="914217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7pPr>
      <a:lvl8pPr marL="1371326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8pPr>
      <a:lvl9pPr marL="1828434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4962" indent="-1564962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4597">
          <a:solidFill>
            <a:schemeClr val="tx1"/>
          </a:solidFill>
          <a:latin typeface="+mn-lt"/>
          <a:ea typeface="+mn-ea"/>
          <a:cs typeface="+mn-cs"/>
        </a:defRPr>
      </a:lvl1pPr>
      <a:lvl2pPr marL="3390222" indent="-1303077" algn="l" defTabSz="4172703" rtl="0" eaLnBrk="0" fontAlgn="base" hangingPunct="0">
        <a:spcBef>
          <a:spcPct val="20000"/>
        </a:spcBef>
        <a:spcAft>
          <a:spcPct val="0"/>
        </a:spcAft>
        <a:buChar char="–"/>
        <a:defRPr sz="12797">
          <a:solidFill>
            <a:schemeClr val="tx1"/>
          </a:solidFill>
          <a:latin typeface="+mn-lt"/>
          <a:cs typeface="+mn-cs"/>
        </a:defRPr>
      </a:lvl2pPr>
      <a:lvl3pPr marL="5217069" indent="-1044366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0998">
          <a:solidFill>
            <a:schemeClr val="tx1"/>
          </a:solidFill>
          <a:latin typeface="+mn-lt"/>
          <a:cs typeface="+mn-cs"/>
        </a:defRPr>
      </a:lvl3pPr>
      <a:lvl4pPr marL="7304214" indent="-1044366" algn="l" defTabSz="4172703" rtl="0" eaLnBrk="0" fontAlgn="base" hangingPunct="0">
        <a:spcBef>
          <a:spcPct val="20000"/>
        </a:spcBef>
        <a:spcAft>
          <a:spcPct val="0"/>
        </a:spcAft>
        <a:buChar char="–"/>
        <a:defRPr sz="9098">
          <a:solidFill>
            <a:schemeClr val="tx1"/>
          </a:solidFill>
          <a:latin typeface="+mn-lt"/>
          <a:cs typeface="+mn-cs"/>
        </a:defRPr>
      </a:lvl4pPr>
      <a:lvl5pPr marL="9389772" indent="-1042779" algn="l" defTabSz="4172703" rtl="0" eaLnBrk="0" fontAlgn="base" hangingPunct="0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5pPr>
      <a:lvl6pPr marL="9846880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6pPr>
      <a:lvl7pPr marL="10303989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7pPr>
      <a:lvl8pPr marL="10761097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8pPr>
      <a:lvl9pPr marL="11218206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.westerveld@student.rug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" y="393763"/>
            <a:ext cx="6263711" cy="1724280"/>
          </a:xfrm>
          <a:prstGeom prst="rect">
            <a:avLst/>
          </a:prstGeom>
        </p:spPr>
      </p:pic>
      <p:pic>
        <p:nvPicPr>
          <p:cNvPr id="5" name="UMC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223" y="146674"/>
            <a:ext cx="4122983" cy="2218458"/>
          </a:xfrm>
          <a:prstGeom prst="rect">
            <a:avLst/>
          </a:prstGeom>
        </p:spPr>
      </p:pic>
      <p:sp>
        <p:nvSpPr>
          <p:cNvPr id="6" name="Rechthoek 1"/>
          <p:cNvSpPr/>
          <p:nvPr/>
        </p:nvSpPr>
        <p:spPr bwMode="auto">
          <a:xfrm>
            <a:off x="-18394" y="40408453"/>
            <a:ext cx="30312000" cy="2395309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x-none" sz="4000" b="1" dirty="0">
                <a:solidFill>
                  <a:schemeClr val="bg1"/>
                </a:solidFill>
              </a:rPr>
              <a:t>Center for Human Movement Sciences • P.O. Box 196, 9700 AD Groningen, The Netherlands </a:t>
            </a:r>
            <a:br>
              <a:rPr lang="en-US" altLang="x-none" sz="4000" b="1" dirty="0">
                <a:solidFill>
                  <a:schemeClr val="bg1"/>
                </a:solidFill>
              </a:rPr>
            </a:br>
            <a:r>
              <a:rPr lang="en-US" altLang="x-none" sz="4000" b="1" dirty="0">
                <a:solidFill>
                  <a:schemeClr val="bg1"/>
                </a:solidFill>
              </a:rPr>
              <a:t>• E-mail </a:t>
            </a:r>
            <a:r>
              <a:rPr lang="en-US" altLang="x-none" sz="4000" b="1" dirty="0">
                <a:solidFill>
                  <a:schemeClr val="bg1"/>
                </a:solidFill>
                <a:hlinkClick r:id="rId4"/>
              </a:rPr>
              <a:t>s.westerveld@student.rug.nl</a:t>
            </a:r>
            <a:r>
              <a:rPr lang="en-US" altLang="x-none" sz="4000" b="1" dirty="0">
                <a:solidFill>
                  <a:schemeClr val="bg1"/>
                </a:solidFill>
              </a:rPr>
              <a:t>, ….. •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2" name="Tekstvak 8"/>
          <p:cNvSpPr txBox="1"/>
          <p:nvPr/>
        </p:nvSpPr>
        <p:spPr>
          <a:xfrm>
            <a:off x="-18394" y="2596521"/>
            <a:ext cx="30293607" cy="369688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nl-NL" sz="3999" b="1" dirty="0" err="1">
                <a:solidFill>
                  <a:schemeClr val="bg1"/>
                </a:solidFill>
              </a:rPr>
              <a:t>Thijme</a:t>
            </a:r>
            <a:r>
              <a:rPr lang="nl-NL" sz="3999" b="1" dirty="0">
                <a:solidFill>
                  <a:schemeClr val="bg1"/>
                </a:solidFill>
              </a:rPr>
              <a:t> Langelaar, Simon Coopmans, Martijn van Haren, Sanne Westerveld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Center </a:t>
            </a:r>
            <a:r>
              <a:rPr lang="nl-NL" sz="3200" dirty="0" err="1">
                <a:solidFill>
                  <a:schemeClr val="bg1"/>
                </a:solidFill>
              </a:rPr>
              <a:t>for</a:t>
            </a:r>
            <a:r>
              <a:rPr lang="nl-NL" sz="3200" dirty="0">
                <a:solidFill>
                  <a:schemeClr val="bg1"/>
                </a:solidFill>
              </a:rPr>
              <a:t> Human </a:t>
            </a:r>
            <a:r>
              <a:rPr lang="nl-NL" sz="3200" dirty="0" err="1">
                <a:solidFill>
                  <a:schemeClr val="bg1"/>
                </a:solidFill>
              </a:rPr>
              <a:t>Movement</a:t>
            </a:r>
            <a:r>
              <a:rPr lang="nl-NL" sz="3200" dirty="0">
                <a:solidFill>
                  <a:schemeClr val="bg1"/>
                </a:solidFill>
              </a:rPr>
              <a:t> Sciences, 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University </a:t>
            </a:r>
            <a:r>
              <a:rPr lang="nl-NL" sz="3200" dirty="0" err="1">
                <a:solidFill>
                  <a:schemeClr val="bg1"/>
                </a:solidFill>
              </a:rPr>
              <a:t>Medical</a:t>
            </a:r>
            <a:r>
              <a:rPr lang="nl-NL" sz="3200" dirty="0">
                <a:solidFill>
                  <a:schemeClr val="bg1"/>
                </a:solidFill>
              </a:rPr>
              <a:t> Center Groningen, University of Groningen, The Netherlands</a:t>
            </a:r>
          </a:p>
        </p:txBody>
      </p:sp>
      <p:sp>
        <p:nvSpPr>
          <p:cNvPr id="10" name="Title intro"/>
          <p:cNvSpPr/>
          <p:nvPr/>
        </p:nvSpPr>
        <p:spPr bwMode="auto">
          <a:xfrm>
            <a:off x="132933" y="6592575"/>
            <a:ext cx="12185277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1" name="Title methods"/>
          <p:cNvSpPr/>
          <p:nvPr/>
        </p:nvSpPr>
        <p:spPr bwMode="auto">
          <a:xfrm>
            <a:off x="13110300" y="6592575"/>
            <a:ext cx="16860951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Methods</a:t>
            </a:r>
          </a:p>
        </p:txBody>
      </p:sp>
      <p:sp>
        <p:nvSpPr>
          <p:cNvPr id="13" name="Title results/discussion"/>
          <p:cNvSpPr/>
          <p:nvPr/>
        </p:nvSpPr>
        <p:spPr bwMode="auto">
          <a:xfrm>
            <a:off x="225791" y="24919046"/>
            <a:ext cx="29647664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5" name="Title conclusion"/>
          <p:cNvSpPr/>
          <p:nvPr/>
        </p:nvSpPr>
        <p:spPr bwMode="auto">
          <a:xfrm>
            <a:off x="254665" y="35766671"/>
            <a:ext cx="6486880" cy="2395309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CONCLUSION</a:t>
            </a:r>
            <a:endParaRPr kumimoji="0" lang="nl-NL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itle conclusion"/>
          <p:cNvSpPr/>
          <p:nvPr/>
        </p:nvSpPr>
        <p:spPr bwMode="auto">
          <a:xfrm>
            <a:off x="6729412" y="35780363"/>
            <a:ext cx="23144043" cy="2381618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3600" b="1" dirty="0">
              <a:latin typeface="Arial" charset="0"/>
              <a:cs typeface="Arial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381257" y="3077833"/>
            <a:ext cx="29336731" cy="1789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Detecting Parkinson’s Disease</a:t>
            </a:r>
            <a:endParaRPr lang="nl-NL" sz="7200" b="1" dirty="0">
              <a:solidFill>
                <a:schemeClr val="bg1"/>
              </a:solidFill>
            </a:endParaRPr>
          </a:p>
        </p:txBody>
      </p:sp>
      <p:sp>
        <p:nvSpPr>
          <p:cNvPr id="33" name="Title conclusion"/>
          <p:cNvSpPr/>
          <p:nvPr/>
        </p:nvSpPr>
        <p:spPr bwMode="auto">
          <a:xfrm rot="5400000">
            <a:off x="1161244" y="5706037"/>
            <a:ext cx="10142488" cy="12185277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4" name="Title conclusion"/>
          <p:cNvSpPr/>
          <p:nvPr/>
        </p:nvSpPr>
        <p:spPr bwMode="auto">
          <a:xfrm rot="5400000">
            <a:off x="16530731" y="3367678"/>
            <a:ext cx="10141447" cy="16860953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5" name="Title conclusion"/>
          <p:cNvSpPr/>
          <p:nvPr/>
        </p:nvSpPr>
        <p:spPr bwMode="auto">
          <a:xfrm rot="5400000">
            <a:off x="10408821" y="15952481"/>
            <a:ext cx="9281602" cy="29612525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41" name="Title conclusion"/>
          <p:cNvSpPr/>
          <p:nvPr/>
        </p:nvSpPr>
        <p:spPr bwMode="auto">
          <a:xfrm>
            <a:off x="254665" y="38363196"/>
            <a:ext cx="6486880" cy="1844041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References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itle conclusion"/>
          <p:cNvSpPr/>
          <p:nvPr/>
        </p:nvSpPr>
        <p:spPr bwMode="auto">
          <a:xfrm flipV="1">
            <a:off x="6695100" y="38363195"/>
            <a:ext cx="23160785" cy="1844042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73538" fontAlgn="base">
              <a:spcBef>
                <a:spcPct val="0"/>
              </a:spcBef>
              <a:spcAft>
                <a:spcPct val="0"/>
              </a:spcAft>
            </a:pPr>
            <a:endParaRPr lang="nl-NL" sz="1800" dirty="0">
              <a:latin typeface="Arial" charset="0"/>
              <a:cs typeface="Arial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2076F42-64DA-443A-91DC-E0E9A48CE147}"/>
              </a:ext>
            </a:extLst>
          </p:cNvPr>
          <p:cNvSpPr txBox="1"/>
          <p:nvPr/>
        </p:nvSpPr>
        <p:spPr>
          <a:xfrm>
            <a:off x="311045" y="14678855"/>
            <a:ext cx="11527440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Study goal: 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Predicting Parkinson’s disease using type data.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A8A8A-6436-4CCA-BC83-43A6778FB768}"/>
              </a:ext>
            </a:extLst>
          </p:cNvPr>
          <p:cNvSpPr txBox="1"/>
          <p:nvPr/>
        </p:nvSpPr>
        <p:spPr>
          <a:xfrm>
            <a:off x="311045" y="8015283"/>
            <a:ext cx="11605612" cy="591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Partly because there is no definitive test for diagnosing Parkinson’s [1,2], too often the wrong diagnosis is made [1]. The rate of good diagnosis also depends on who is performing it [1]. In the early stages of Parkinson’s, there are subtle changes in the fine motor control [4], which can be detected during a fine motor control task, such as typing. As a solution to the diagnostic problem, this project looks for a way to use machine learning in the early detection of Parkinson’s disease. 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7C83A-A8A0-417D-957F-799042096BC1}"/>
              </a:ext>
            </a:extLst>
          </p:cNvPr>
          <p:cNvSpPr txBox="1"/>
          <p:nvPr/>
        </p:nvSpPr>
        <p:spPr>
          <a:xfrm>
            <a:off x="6840316" y="38392664"/>
            <a:ext cx="23125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Adams, W.R., (2017). High-accuracy detection of early Parkinson’s disease using multiple characteristics of finger movement while typing.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12(11), </a:t>
            </a:r>
          </a:p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 10.1371/journal.pone.0188226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Jankovic, J. (2008). Parkinson’s disease: clinical features and diagnosis.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Neurol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Neurosurg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Psychiatry 79:368–376,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10.1136/jnnp.2007.131045;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Dahdal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P., Meyer, A., Chaturvedi M., Nowak, K.,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Roesch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A.D., Fuhr, P.,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Gschwandtner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U., (2016). Fine Motor Function Skills in Patients with Parkinson Disease with and without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Mild Cognitive Impairment,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42:127–134,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10.1159/000448751.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0201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ThemaRUG</Template>
  <TotalTime>72</TotalTime>
  <Words>295</Words>
  <Application>Microsoft Office PowerPoint</Application>
  <PresentationFormat>Aangepast</PresentationFormat>
  <Paragraphs>18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Sanne</dc:creator>
  <cp:lastModifiedBy> </cp:lastModifiedBy>
  <cp:revision>173</cp:revision>
  <dcterms:created xsi:type="dcterms:W3CDTF">2013-05-15T17:52:17Z</dcterms:created>
  <dcterms:modified xsi:type="dcterms:W3CDTF">2019-06-18T21:16:10Z</dcterms:modified>
</cp:coreProperties>
</file>