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0"/>
  </p:notesMasterIdLst>
  <p:handoutMasterIdLst>
    <p:handoutMasterId r:id="rId11"/>
  </p:handoutMasterIdLst>
  <p:sldIdLst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>
      <p:cViewPr varScale="1">
        <p:scale>
          <a:sx n="116" d="100"/>
          <a:sy n="116" d="100"/>
        </p:scale>
        <p:origin x="1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393E5-555B-40FF-B464-1631ED83EBCD}" type="datetimeFigureOut">
              <a:rPr lang="nl-NL" smtClean="0"/>
              <a:t>5-5-2019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EE58-36EB-4E82-BC48-502F309BFC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5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60D037-C05C-4C36-9649-15AC5A1A930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849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7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sp>
        <p:nvSpPr>
          <p:cNvPr id="4" name="ZwarteBalk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950" tIns="216000" rIns="268265" bIns="216000" anchor="t">
            <a:spAutoFit/>
          </a:bodyPr>
          <a:lstStyle>
            <a:lvl1pPr>
              <a:defRPr sz="420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5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2000"/>
            <a:ext cx="12187767" cy="1908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2"/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pic>
        <p:nvPicPr>
          <p:cNvPr id="10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sp>
        <p:nvSpPr>
          <p:cNvPr id="16" name="Paginanummer"/>
          <p:cNvSpPr/>
          <p:nvPr userDrawn="1"/>
        </p:nvSpPr>
        <p:spPr>
          <a:xfrm>
            <a:off x="10714567" y="1079501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900" smtClean="0">
                <a:solidFill>
                  <a:srgbClr val="FFFFFF"/>
                </a:solidFill>
              </a:rPr>
              <a:pPr algn="r"/>
              <a:t>‹nr.›</a:t>
            </a:fld>
            <a:endParaRPr lang="nl-NL" sz="900" dirty="0">
              <a:solidFill>
                <a:srgbClr val="FFFFFF"/>
              </a:solidFill>
            </a:endParaRPr>
          </a:p>
        </p:txBody>
      </p:sp>
      <p:sp>
        <p:nvSpPr>
          <p:cNvPr id="15" name="Scheiding"/>
          <p:cNvSpPr txBox="1">
            <a:spLocks noChangeArrowheads="1"/>
          </p:cNvSpPr>
          <p:nvPr userDrawn="1"/>
        </p:nvSpPr>
        <p:spPr bwMode="auto">
          <a:xfrm>
            <a:off x="10663767" y="1079501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9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8" name="tb_Faculty"/>
          <p:cNvSpPr txBox="1">
            <a:spLocks noChangeArrowheads="1"/>
          </p:cNvSpPr>
          <p:nvPr userDrawn="1"/>
        </p:nvSpPr>
        <p:spPr bwMode="auto"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9" name="tb_Department"/>
          <p:cNvSpPr txBox="1">
            <a:spLocks noChangeArrowheads="1"/>
          </p:cNvSpPr>
          <p:nvPr userDrawn="1"/>
        </p:nvSpPr>
        <p:spPr bwMode="auto"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4" name="tbDate"/>
          <p:cNvSpPr txBox="1">
            <a:spLocks noChangeArrowheads="1"/>
          </p:cNvSpPr>
          <p:nvPr userDrawn="1"/>
        </p:nvSpPr>
        <p:spPr bwMode="auto">
          <a:xfrm>
            <a:off x="9838267" y="1079501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nl-NL" sz="9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nl-NL" sz="9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ka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4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2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kstvak"/>
          <p:cNvSpPr>
            <a:spLocks noGrp="1"/>
          </p:cNvSpPr>
          <p:nvPr>
            <p:ph type="body"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00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b_Break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6000" rIns="267843" bIns="45717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12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8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5425"/>
            <a:ext cx="12187767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/>
              <a:t>Click to edit Master subtitle style</a:t>
            </a:r>
          </a:p>
        </p:txBody>
      </p:sp>
      <p:sp>
        <p:nvSpPr>
          <p:cNvPr id="14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 userDrawn="1"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" name="tb_Department"/>
          <p:cNvSpPr txBox="1">
            <a:spLocks noChangeAspect="1" noChangeArrowheads="1"/>
          </p:cNvSpPr>
          <p:nvPr userDrawn="1"/>
        </p:nvSpPr>
        <p:spPr bwMode="auto"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2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73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8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89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60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831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6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6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141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Figuur"/>
          <p:cNvSpPr>
            <a:spLocks noGrp="1" noChangeAspect="1"/>
          </p:cNvSpPr>
          <p:nvPr>
            <p:ph type="pic" idx="1"/>
          </p:nvPr>
        </p:nvSpPr>
        <p:spPr>
          <a:xfrm>
            <a:off x="2389717" y="148478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8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92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1" y="2230438"/>
            <a:ext cx="12187767" cy="431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59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22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b_End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6000" rIns="267843" bIns="45717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12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8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5425"/>
            <a:ext cx="12187767" cy="1905000"/>
          </a:xfrm>
          <a:ln>
            <a:noFill/>
          </a:ln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subtitle</a:t>
            </a:r>
            <a:r>
              <a:rPr lang="nl-NL" noProof="0" dirty="0"/>
              <a:t> </a:t>
            </a:r>
            <a:r>
              <a:rPr lang="nl-NL" noProof="0" dirty="0" err="1"/>
              <a:t>style</a:t>
            </a:r>
            <a:endParaRPr lang="nl-NL" noProof="0" dirty="0"/>
          </a:p>
        </p:txBody>
      </p:sp>
      <p:sp>
        <p:nvSpPr>
          <p:cNvPr id="16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 userDrawn="1"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" name="tb_Department"/>
          <p:cNvSpPr txBox="1">
            <a:spLocks noChangeArrowheads="1"/>
          </p:cNvSpPr>
          <p:nvPr userDrawn="1"/>
        </p:nvSpPr>
        <p:spPr bwMode="auto"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90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201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164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131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142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451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05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710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Figuur"/>
          <p:cNvSpPr>
            <a:spLocks noGrp="1" noChangeAspect="1"/>
          </p:cNvSpPr>
          <p:nvPr>
            <p:ph type="pic" idx="1"/>
          </p:nvPr>
        </p:nvSpPr>
        <p:spPr>
          <a:xfrm>
            <a:off x="2389717" y="148478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12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066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1" y="2230438"/>
            <a:ext cx="12187767" cy="431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36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8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9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3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05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85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46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Figuur"/>
          <p:cNvSpPr>
            <a:spLocks noGrp="1"/>
          </p:cNvSpPr>
          <p:nvPr>
            <p:ph type="pic" idx="1"/>
          </p:nvPr>
        </p:nvSpPr>
        <p:spPr>
          <a:xfrm>
            <a:off x="2389717" y="1484784"/>
            <a:ext cx="73152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45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_Transparantie"/>
          <p:cNvSpPr>
            <a:spLocks noChangeArrowheads="1"/>
          </p:cNvSpPr>
          <p:nvPr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31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26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nl-NL" dirty="0"/>
              <a:t>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1028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1027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1033" name="LogoSlash_01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1037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5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1034" name="tb_Faculty" hidden="1"/>
          <p:cNvSpPr txBox="1">
            <a:spLocks noChangeArrowheads="1"/>
          </p:cNvSpPr>
          <p:nvPr/>
        </p:nvSpPr>
        <p:spPr bwMode="auto"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5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2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1" fontAlgn="base" hangingPunct="1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_Transparantie"/>
          <p:cNvSpPr>
            <a:spLocks noChangeArrowheads="1"/>
          </p:cNvSpPr>
          <p:nvPr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4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0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0"/>
            <a:r>
              <a:rPr lang="en-GB" altLang="nl-NL" dirty="0"/>
              <a:t>Third level</a:t>
            </a:r>
          </a:p>
          <a:p>
            <a:pPr lvl="1"/>
            <a:r>
              <a:rPr lang="en-GB" altLang="nl-NL" dirty="0"/>
              <a:t>Fourth level</a:t>
            </a:r>
          </a:p>
          <a:p>
            <a:pPr lvl="2"/>
            <a:r>
              <a:rPr lang="en-GB" altLang="nl-NL" dirty="0"/>
              <a:t>Fifth level</a:t>
            </a:r>
          </a:p>
        </p:txBody>
      </p:sp>
      <p:sp>
        <p:nvSpPr>
          <p:cNvPr id="2059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2051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2056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2061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5129" name="tb_Faculty" hidden="1"/>
          <p:cNvSpPr txBox="1">
            <a:spLocks noChangeArrowheads="1"/>
          </p:cNvSpPr>
          <p:nvPr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30" name="tb_Department" hidden="1"/>
          <p:cNvSpPr txBox="1">
            <a:spLocks noChangeAspect="1" noChangeArrowheads="1"/>
          </p:cNvSpPr>
          <p:nvPr/>
        </p:nvSpPr>
        <p:spPr bwMode="auto"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28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hape_Transparantie"/>
          <p:cNvSpPr>
            <a:spLocks noChangeArrowheads="1"/>
          </p:cNvSpPr>
          <p:nvPr/>
        </p:nvSpPr>
        <p:spPr bwMode="auto">
          <a:xfrm>
            <a:off x="169333" y="0"/>
            <a:ext cx="338667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8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4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3083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3075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3080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3085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7177" name="tb_Faculty" hidden="1"/>
          <p:cNvSpPr txBox="1">
            <a:spLocks noChangeArrowheads="1"/>
          </p:cNvSpPr>
          <p:nvPr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8" name="tb_Department" hidden="1"/>
          <p:cNvSpPr txBox="1">
            <a:spLocks noChangeArrowheads="1"/>
          </p:cNvSpPr>
          <p:nvPr/>
        </p:nvSpPr>
        <p:spPr bwMode="auto"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6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Parkinson’s Disease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Thijme Langelaar</a:t>
            </a:r>
          </a:p>
          <a:p>
            <a:r>
              <a:rPr lang="nl-NL" dirty="0"/>
              <a:t>Simon Coopmans</a:t>
            </a:r>
          </a:p>
          <a:p>
            <a:r>
              <a:rPr lang="nl-NL" dirty="0"/>
              <a:t>Sanne Westerveld</a:t>
            </a:r>
          </a:p>
          <a:p>
            <a:r>
              <a:rPr lang="nl-NL" dirty="0"/>
              <a:t>Martijn van Haren</a:t>
            </a:r>
          </a:p>
        </p:txBody>
      </p:sp>
    </p:spTree>
    <p:extLst>
      <p:ext uri="{BB962C8B-B14F-4D97-AF65-F5344CB8AC3E}">
        <p14:creationId xmlns:p14="http://schemas.microsoft.com/office/powerpoint/2010/main" val="22883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2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FCCD786-CE28-491B-AAA3-168BA374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" y="5064778"/>
            <a:ext cx="12187767" cy="16765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400" dirty="0"/>
              <a:t>Building a </a:t>
            </a:r>
            <a:r>
              <a:rPr lang="nl-NL" sz="2400" dirty="0" err="1"/>
              <a:t>classification</a:t>
            </a:r>
            <a:r>
              <a:rPr lang="nl-NL" sz="2400" dirty="0"/>
              <a:t> model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differentiates</a:t>
            </a:r>
            <a:r>
              <a:rPr lang="nl-NL" sz="2400" dirty="0"/>
              <a:t> Mild </a:t>
            </a:r>
            <a:r>
              <a:rPr lang="nl-NL" sz="2400" dirty="0" err="1"/>
              <a:t>from</a:t>
            </a:r>
            <a:r>
              <a:rPr lang="nl-NL" sz="2400" dirty="0"/>
              <a:t> </a:t>
            </a:r>
            <a:r>
              <a:rPr lang="nl-NL" sz="2400" dirty="0" err="1"/>
              <a:t>Healthy</a:t>
            </a:r>
            <a:endParaRPr lang="nl-NL" sz="2400" dirty="0"/>
          </a:p>
          <a:p>
            <a:pPr marL="457200" indent="-457200">
              <a:buFont typeface="+mj-lt"/>
              <a:buAutoNum type="arabicPeriod"/>
            </a:pPr>
            <a:r>
              <a:rPr lang="nl-NL" sz="2400" dirty="0" err="1"/>
              <a:t>Determine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effect of </a:t>
            </a:r>
            <a:r>
              <a:rPr lang="nl-NL" sz="2400" dirty="0" err="1"/>
              <a:t>medication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results</a:t>
            </a:r>
            <a:r>
              <a:rPr lang="nl-NL" sz="2400" dirty="0"/>
              <a:t> of </a:t>
            </a:r>
            <a:r>
              <a:rPr lang="nl-NL" sz="2400" dirty="0" err="1"/>
              <a:t>the</a:t>
            </a:r>
            <a:r>
              <a:rPr lang="nl-NL" sz="2400" dirty="0"/>
              <a:t> model</a:t>
            </a:r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FEF02F-7175-4808-88FA-D5164B181A44}"/>
              </a:ext>
            </a:extLst>
          </p:cNvPr>
          <p:cNvSpPr txBox="1">
            <a:spLocks/>
          </p:cNvSpPr>
          <p:nvPr/>
        </p:nvSpPr>
        <p:spPr bwMode="auto">
          <a:xfrm>
            <a:off x="0" y="4151256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GB" kern="0" dirty="0"/>
              <a:t>Tasks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4289B36-482C-47D3-9423-7E86440F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0" y="1376362"/>
            <a:ext cx="3257550" cy="2457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563CE9DC-E4E3-400A-84FC-AD375AD46B48}"/>
                  </a:ext>
                </a:extLst>
              </p:cNvPr>
              <p:cNvSpPr txBox="1"/>
              <p:nvPr/>
            </p:nvSpPr>
            <p:spPr>
              <a:xfrm>
                <a:off x="7104112" y="3663303"/>
                <a:ext cx="3838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𝐻𝑜𝑙𝑑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𝐻𝑎𝑛𝑑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563CE9DC-E4E3-400A-84FC-AD375AD46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3663303"/>
                <a:ext cx="3838808" cy="276999"/>
              </a:xfrm>
              <a:prstGeom prst="rect">
                <a:avLst/>
              </a:prstGeom>
              <a:blipFill>
                <a:blip r:embed="rId4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ijl: gebogen 15">
            <a:extLst>
              <a:ext uri="{FF2B5EF4-FFF2-40B4-BE49-F238E27FC236}">
                <a16:creationId xmlns:a16="http://schemas.microsoft.com/office/drawing/2014/main" id="{985869F1-5876-481D-ACA2-AFCD3094ED6C}"/>
              </a:ext>
            </a:extLst>
          </p:cNvPr>
          <p:cNvSpPr/>
          <p:nvPr/>
        </p:nvSpPr>
        <p:spPr>
          <a:xfrm flipV="1">
            <a:off x="6084115" y="3362230"/>
            <a:ext cx="720080" cy="56776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9CB4DCC1-33E8-4706-9DF2-117194BB76E1}"/>
                  </a:ext>
                </a:extLst>
              </p:cNvPr>
              <p:cNvSpPr txBox="1"/>
              <p:nvPr/>
            </p:nvSpPr>
            <p:spPr>
              <a:xfrm>
                <a:off x="6935508" y="4012756"/>
                <a:ext cx="4176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𝐷𝑖𝑟𝑒𝑐𝑡𝑖𝑜𝑛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(9)=27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9CB4DCC1-33E8-4706-9DF2-117194BB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08" y="4012756"/>
                <a:ext cx="4176015" cy="276999"/>
              </a:xfrm>
              <a:prstGeom prst="rect">
                <a:avLst/>
              </a:prstGeom>
              <a:blipFill>
                <a:blip r:embed="rId5"/>
                <a:stretch>
                  <a:fillRect l="-876" r="-1460" b="-347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FE130496-FD5F-4113-B6D6-FCF302D648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77" y="1359646"/>
            <a:ext cx="3980829" cy="1613158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618A4D7-6B77-4411-856B-9AF3D49A9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304" y="1360909"/>
            <a:ext cx="2352808" cy="1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1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4" grpId="0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Analysis: User Data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EBC1404-D8BD-459A-8220-3EB6842F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2132856"/>
            <a:ext cx="4725477" cy="3353564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945DB37-EA5A-4480-B5BD-16010011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388151"/>
            <a:ext cx="3744416" cy="265547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DEB2B25-26C8-434B-922F-66D5B4A60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4040761"/>
            <a:ext cx="3816424" cy="270654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3D77B28-723C-43A2-A592-B3429B9A0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4040761"/>
            <a:ext cx="3816424" cy="270654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DD9E778-EB18-472A-A747-2CBDD5B99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5" y="2043935"/>
            <a:ext cx="4979534" cy="3531405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496E57F6-C44B-4D03-8298-F36C9025A0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043935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90522-CD56-4169-B7E2-EDA3FAC4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Analysis: </a:t>
            </a:r>
            <a:r>
              <a:rPr lang="en-GB" dirty="0" err="1"/>
              <a:t>Tappy</a:t>
            </a:r>
            <a:r>
              <a:rPr lang="en-GB" dirty="0"/>
              <a:t> Data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D463CC6-7E59-4F6A-A01F-5F1EC6A1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84" y="2014240"/>
            <a:ext cx="5487650" cy="3658433"/>
          </a:xfrm>
          <a:prstGeom prst="rect">
            <a:avLst/>
          </a:prstGeom>
        </p:spPr>
      </p:pic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53EFD79C-3CE5-4E26-B2C3-20456FAA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4" y="201424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07306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“</a:t>
            </a:r>
            <a:r>
              <a:rPr lang="nl-NL" sz="2400" dirty="0" err="1"/>
              <a:t>Given</a:t>
            </a:r>
            <a:r>
              <a:rPr lang="nl-NL" sz="2400" dirty="0"/>
              <a:t> </a:t>
            </a:r>
            <a:r>
              <a:rPr lang="nl-NL" sz="2400" dirty="0" err="1"/>
              <a:t>Tappydata</a:t>
            </a:r>
            <a:r>
              <a:rPr lang="nl-NL" sz="2400" dirty="0"/>
              <a:t>, does </a:t>
            </a:r>
            <a:r>
              <a:rPr lang="nl-NL" sz="2400" dirty="0" err="1"/>
              <a:t>this</a:t>
            </a:r>
            <a:r>
              <a:rPr lang="nl-NL" sz="2400" dirty="0"/>
              <a:t> user suffer </a:t>
            </a:r>
            <a:r>
              <a:rPr lang="nl-NL" sz="2400" dirty="0" err="1"/>
              <a:t>from</a:t>
            </a:r>
            <a:r>
              <a:rPr lang="nl-NL" sz="2400" dirty="0"/>
              <a:t> Mild Parkinson?”</a:t>
            </a:r>
          </a:p>
          <a:p>
            <a:endParaRPr lang="nl-NL" sz="2400" dirty="0"/>
          </a:p>
          <a:p>
            <a:r>
              <a:rPr lang="nl-NL" sz="2400" dirty="0" err="1"/>
              <a:t>Labeled</a:t>
            </a:r>
            <a:r>
              <a:rPr lang="nl-NL" sz="2400" dirty="0"/>
              <a:t> data:		</a:t>
            </a:r>
            <a:r>
              <a:rPr lang="nl-NL" sz="2400" dirty="0" err="1"/>
              <a:t>Supervised</a:t>
            </a:r>
            <a:r>
              <a:rPr lang="nl-NL" sz="2400" dirty="0"/>
              <a:t> Learning</a:t>
            </a:r>
          </a:p>
          <a:p>
            <a:r>
              <a:rPr lang="nl-NL" sz="2400" dirty="0"/>
              <a:t>Target </a:t>
            </a:r>
            <a:r>
              <a:rPr lang="nl-NL" sz="2400" dirty="0" err="1"/>
              <a:t>variable</a:t>
            </a:r>
            <a:r>
              <a:rPr lang="nl-NL" sz="2400" dirty="0"/>
              <a:t>: 	Parkinsons (</a:t>
            </a:r>
            <a:r>
              <a:rPr lang="nl-NL" sz="2400" dirty="0" err="1"/>
              <a:t>boolean</a:t>
            </a:r>
            <a:r>
              <a:rPr lang="nl-NL" sz="2400" dirty="0"/>
              <a:t>) </a:t>
            </a:r>
            <a:r>
              <a:rPr lang="nl-NL" sz="2400" dirty="0">
                <a:sym typeface="Wingdings" panose="05000000000000000000" pitchFamily="2" charset="2"/>
              </a:rPr>
              <a:t> </a:t>
            </a:r>
            <a:r>
              <a:rPr lang="nl-NL" sz="2400" dirty="0" err="1">
                <a:sym typeface="Wingdings" panose="05000000000000000000" pitchFamily="2" charset="2"/>
              </a:rPr>
              <a:t>Classification</a:t>
            </a:r>
            <a:endParaRPr lang="nl-NL" sz="2400" dirty="0"/>
          </a:p>
          <a:p>
            <a:r>
              <a:rPr lang="nl-NL" sz="2400" dirty="0"/>
              <a:t>Features: 			</a:t>
            </a:r>
            <a:r>
              <a:rPr lang="nl-NL" sz="2400" dirty="0" err="1"/>
              <a:t>mean</a:t>
            </a:r>
            <a:r>
              <a:rPr lang="nl-NL" sz="2400" dirty="0"/>
              <a:t>(</a:t>
            </a:r>
            <a:r>
              <a:rPr lang="nl-NL" sz="2400" dirty="0" err="1"/>
              <a:t>HandTime,LatencyTime,FlightTime</a:t>
            </a:r>
            <a:r>
              <a:rPr lang="nl-NL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				Hold time x Hand</a:t>
            </a:r>
          </a:p>
          <a:p>
            <a:pPr marL="0" indent="0">
              <a:buNone/>
            </a:pPr>
            <a:r>
              <a:rPr lang="en-GB" sz="2400" dirty="0"/>
              <a:t>				Times x Direction</a:t>
            </a:r>
          </a:p>
          <a:p>
            <a:pPr marL="0" indent="0">
              <a:buNone/>
            </a:pPr>
            <a:r>
              <a:rPr lang="en-GB" sz="2400" dirty="0"/>
              <a:t>				Time of the day?</a:t>
            </a:r>
          </a:p>
          <a:p>
            <a:pPr marL="0" indent="0">
              <a:buNone/>
            </a:pPr>
            <a:r>
              <a:rPr lang="en-GB" sz="2400" dirty="0"/>
              <a:t>				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277A3131-F05F-4063-9C06-5DF846210331}"/>
              </a:ext>
            </a:extLst>
          </p:cNvPr>
          <p:cNvCxnSpPr/>
          <p:nvPr/>
        </p:nvCxnSpPr>
        <p:spPr>
          <a:xfrm>
            <a:off x="4655840" y="3501008"/>
            <a:ext cx="6552728" cy="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5FE92548-485F-413A-B064-9A0F4BC2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9" y="3715832"/>
            <a:ext cx="4472017" cy="29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E5F741F3-41A1-4116-929E-A2ECC3E6D464}"/>
    </a:ext>
  </a:ext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09E0169D-3466-45F8-AECF-67CC29222E19}"/>
    </a:ext>
  </a:ext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780DA61A-58EF-4872-9FDA-5DF5E0A40FA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RUG4x3</Template>
  <TotalTime>122</TotalTime>
  <Words>81</Words>
  <Application>Microsoft Office PowerPoint</Application>
  <PresentationFormat>Breedbeeld</PresentationFormat>
  <Paragraphs>24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5" baseType="lpstr">
      <vt:lpstr>Arial</vt:lpstr>
      <vt:lpstr>Cambria Math</vt:lpstr>
      <vt:lpstr>Courier New</vt:lpstr>
      <vt:lpstr>Georgia</vt:lpstr>
      <vt:lpstr>Verdana</vt:lpstr>
      <vt:lpstr>Wingdings</vt:lpstr>
      <vt:lpstr>Title Design</vt:lpstr>
      <vt:lpstr>Break Design</vt:lpstr>
      <vt:lpstr>End Design</vt:lpstr>
      <vt:lpstr>Detecting Parkinson’s Disease</vt:lpstr>
      <vt:lpstr>Rationale</vt:lpstr>
      <vt:lpstr>Dataset</vt:lpstr>
      <vt:lpstr>Exploratory Data Analysis: User Data</vt:lpstr>
      <vt:lpstr>Exploratory Data Analysis: Tappy Data</vt:lpstr>
      <vt:lpstr>Machine Learning</vt:lpstr>
    </vt:vector>
  </TitlesOfParts>
  <Company>University of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T.E. Langelaar</dc:creator>
  <cp:keywords>Version 2.1</cp:keywords>
  <cp:lastModifiedBy>Thijme Langelaar</cp:lastModifiedBy>
  <cp:revision>15</cp:revision>
  <dcterms:created xsi:type="dcterms:W3CDTF">2019-05-04T18:05:06Z</dcterms:created>
  <dcterms:modified xsi:type="dcterms:W3CDTF">2019-05-05T13:14:12Z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Sjabloonversie">
    <vt:lpwstr>5</vt:lpwstr>
  </property>
  <property fmtid="{D5CDD505-2E9C-101B-9397-08002B2CF9AE}" pid="4" name="Eco">
    <vt:lpwstr>JA</vt:lpwstr>
  </property>
  <property fmtid="{D5CDD505-2E9C-101B-9397-08002B2CF9AE}" pid="5" name="Datum">
    <vt:lpwstr>04-05-2019</vt:lpwstr>
  </property>
  <property fmtid="{D5CDD505-2E9C-101B-9397-08002B2CF9AE}" pid="6" name="txtDate">
    <vt:lpwstr>04-05-2019</vt:lpwstr>
  </property>
  <property fmtid="{D5CDD505-2E9C-101B-9397-08002B2CF9AE}" pid="7" name="AutoDatum">
    <vt:lpwstr>JA</vt:lpwstr>
  </property>
  <property fmtid="{D5CDD505-2E9C-101B-9397-08002B2CF9AE}" pid="8" name="cboLanguage">
    <vt:lpwstr>English</vt:lpwstr>
  </property>
  <property fmtid="{D5CDD505-2E9C-101B-9397-08002B2CF9AE}" pid="9" name="cboFaculty">
    <vt:lpwstr> - </vt:lpwstr>
  </property>
  <property fmtid="{D5CDD505-2E9C-101B-9397-08002B2CF9AE}" pid="10" name="txtDepartment">
    <vt:lpwstr/>
  </property>
  <property fmtid="{D5CDD505-2E9C-101B-9397-08002B2CF9AE}" pid="11" name="chbDatumAmerikaans">
    <vt:lpwstr>0</vt:lpwstr>
  </property>
  <property fmtid="{D5CDD505-2E9C-101B-9397-08002B2CF9AE}" pid="12" name="optBreed">
    <vt:lpwstr>1</vt:lpwstr>
  </property>
  <property fmtid="{D5CDD505-2E9C-101B-9397-08002B2CF9AE}" pid="13" name="optSmal">
    <vt:lpwstr>0</vt:lpwstr>
  </property>
  <property fmtid="{D5CDD505-2E9C-101B-9397-08002B2CF9AE}" pid="14" name="optLogoKlein">
    <vt:lpwstr>1</vt:lpwstr>
  </property>
  <property fmtid="{D5CDD505-2E9C-101B-9397-08002B2CF9AE}" pid="15" name="optLogoGroot">
    <vt:lpwstr>0</vt:lpwstr>
  </property>
  <property fmtid="{D5CDD505-2E9C-101B-9397-08002B2CF9AE}" pid="16" name="chkEco">
    <vt:lpwstr>1</vt:lpwstr>
  </property>
  <property fmtid="{D5CDD505-2E9C-101B-9397-08002B2CF9AE}" pid="17" name="chkLijn">
    <vt:lpwstr>1</vt:lpwstr>
  </property>
</Properties>
</file>