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</p:sldIdLst>
  <p:sldSz cx="30275213" cy="42803763"/>
  <p:notesSz cx="6858000" cy="9144000"/>
  <p:defaultTextStyle>
    <a:defPPr>
      <a:defRPr lang="nl-NL"/>
    </a:defPPr>
    <a:lvl1pPr marL="0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1pPr>
    <a:lvl2pPr marL="2087797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2pPr>
    <a:lvl3pPr marL="4175596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3pPr>
    <a:lvl4pPr marL="6263393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4pPr>
    <a:lvl5pPr marL="8351190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5pPr>
    <a:lvl6pPr marL="10438988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6pPr>
    <a:lvl7pPr marL="12526786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7pPr>
    <a:lvl8pPr marL="14614583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8pPr>
    <a:lvl9pPr marL="16702381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is Goes" initials="FG" lastIdx="2" clrIdx="0">
    <p:extLst>
      <p:ext uri="{19B8F6BF-5375-455C-9EA6-DF929625EA0E}">
        <p15:presenceInfo xmlns:p15="http://schemas.microsoft.com/office/powerpoint/2012/main" userId="03c181db464c5096" providerId="Windows Live"/>
      </p:ext>
    </p:extLst>
  </p:cmAuthor>
  <p:cmAuthor id="2" name="K.A.P.M. Lemmink" initials="KL" lastIdx="3" clrIdx="1">
    <p:extLst>
      <p:ext uri="{19B8F6BF-5375-455C-9EA6-DF929625EA0E}">
        <p15:presenceInfo xmlns:p15="http://schemas.microsoft.com/office/powerpoint/2012/main" userId="K.A.P.M. Lemmink" providerId="None"/>
      </p:ext>
    </p:extLst>
  </p:cmAuthor>
  <p:cmAuthor id="3" name=" " initials="" lastIdx="1" clrIdx="2">
    <p:extLst>
      <p:ext uri="{19B8F6BF-5375-455C-9EA6-DF929625EA0E}">
        <p15:presenceInfo xmlns:p15="http://schemas.microsoft.com/office/powerpoint/2012/main" userId="0d456059ae0bd3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C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5604" autoAdjust="0"/>
  </p:normalViewPr>
  <p:slideViewPr>
    <p:cSldViewPr>
      <p:cViewPr varScale="1">
        <p:scale>
          <a:sx n="17" d="100"/>
          <a:sy n="17" d="100"/>
        </p:scale>
        <p:origin x="1500" y="168"/>
      </p:cViewPr>
      <p:guideLst>
        <p:guide orient="horz" pos="13482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355" y="13297009"/>
            <a:ext cx="25732503" cy="91747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123" y="24255890"/>
            <a:ext cx="21192967" cy="10938245"/>
          </a:xfrm>
        </p:spPr>
        <p:txBody>
          <a:bodyPr/>
          <a:lstStyle>
            <a:lvl1pPr marL="0" indent="0" algn="ctr">
              <a:buNone/>
              <a:defRPr/>
            </a:lvl1pPr>
            <a:lvl2pPr marL="457109" indent="0" algn="ctr">
              <a:buNone/>
              <a:defRPr/>
            </a:lvl2pPr>
            <a:lvl3pPr marL="914217" indent="0" algn="ctr">
              <a:buNone/>
              <a:defRPr/>
            </a:lvl3pPr>
            <a:lvl4pPr marL="1371326" indent="0" algn="ctr">
              <a:buNone/>
              <a:defRPr/>
            </a:lvl4pPr>
            <a:lvl5pPr marL="1828434" indent="0" algn="ctr">
              <a:buNone/>
              <a:defRPr/>
            </a:lvl5pPr>
            <a:lvl6pPr marL="2285543" indent="0" algn="ctr">
              <a:buNone/>
              <a:defRPr/>
            </a:lvl6pPr>
            <a:lvl7pPr marL="2742651" indent="0" algn="ctr">
              <a:buNone/>
              <a:defRPr/>
            </a:lvl7pPr>
            <a:lvl8pPr marL="3199760" indent="0" algn="ctr">
              <a:buNone/>
              <a:defRPr/>
            </a:lvl8pPr>
            <a:lvl9pPr marL="365686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DB102-3466-4F17-8791-534EA91D706F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43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AD468-77B1-43B8-B577-A5737099DE86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99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50085" y="1714309"/>
            <a:ext cx="6810891" cy="365211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4237" y="1714309"/>
            <a:ext cx="20283473" cy="36521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F052D-800E-45EE-9BDD-8F04B0D22F8D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97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10336-7FB1-42EF-8394-5D350F9C8108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34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87" y="27505140"/>
            <a:ext cx="25734089" cy="8501704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87" y="18141520"/>
            <a:ext cx="25734089" cy="936362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09" indent="0">
              <a:buNone/>
              <a:defRPr sz="1800"/>
            </a:lvl2pPr>
            <a:lvl3pPr marL="914217" indent="0">
              <a:buNone/>
              <a:defRPr sz="1600"/>
            </a:lvl3pPr>
            <a:lvl4pPr marL="1371326" indent="0">
              <a:buNone/>
              <a:defRPr sz="1400"/>
            </a:lvl4pPr>
            <a:lvl5pPr marL="1828434" indent="0">
              <a:buNone/>
              <a:defRPr sz="1400"/>
            </a:lvl5pPr>
            <a:lvl6pPr marL="2285543" indent="0">
              <a:buNone/>
              <a:defRPr sz="1400"/>
            </a:lvl6pPr>
            <a:lvl7pPr marL="2742651" indent="0">
              <a:buNone/>
              <a:defRPr sz="1400"/>
            </a:lvl7pPr>
            <a:lvl8pPr marL="3199760" indent="0">
              <a:buNone/>
              <a:defRPr sz="1400"/>
            </a:lvl8pPr>
            <a:lvl9pPr marL="365686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D1050-552A-47CF-B2EE-0F95DCC5AB0C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18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4237" y="9987439"/>
            <a:ext cx="13547182" cy="28248007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13795" y="9987439"/>
            <a:ext cx="13547181" cy="28248007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6A18D-6C97-4AF2-BD5B-25DC021D08AD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13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237" y="9581084"/>
            <a:ext cx="13375759" cy="39937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237" y="13574790"/>
            <a:ext cx="13375759" cy="246606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8869" y="9581084"/>
            <a:ext cx="13382107" cy="39937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8869" y="13574790"/>
            <a:ext cx="13382107" cy="246606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D66F1-3DAC-4803-B83B-EA5ABDAC7ACE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10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E3E46-3786-44BA-83C6-A3FA765DF69F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77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9DC24-5F97-4B26-B102-AE4FECFF336F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80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238" y="1704785"/>
            <a:ext cx="9959996" cy="72524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126" y="1704786"/>
            <a:ext cx="16924850" cy="36530661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238" y="8957267"/>
            <a:ext cx="9959996" cy="29278180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1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1AE72-DBCF-443F-AAF0-92022BD224B5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03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729" y="29962317"/>
            <a:ext cx="18164493" cy="35381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729" y="3823862"/>
            <a:ext cx="18164493" cy="25682893"/>
          </a:xfrm>
        </p:spPr>
        <p:txBody>
          <a:bodyPr/>
          <a:lstStyle>
            <a:lvl1pPr marL="0" indent="0">
              <a:buNone/>
              <a:defRPr sz="3199"/>
            </a:lvl1pPr>
            <a:lvl2pPr marL="457109" indent="0">
              <a:buNone/>
              <a:defRPr sz="2799"/>
            </a:lvl2pPr>
            <a:lvl3pPr marL="914217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3" indent="0">
              <a:buNone/>
              <a:defRPr sz="2000"/>
            </a:lvl6pPr>
            <a:lvl7pPr marL="2742651" indent="0">
              <a:buNone/>
              <a:defRPr sz="2000"/>
            </a:lvl7pPr>
            <a:lvl8pPr marL="3199760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pPr lvl="0"/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729" y="33500461"/>
            <a:ext cx="18164493" cy="5022291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1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6D62-E7C5-4262-B975-5F78F9A35653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58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237" y="1714310"/>
            <a:ext cx="27246739" cy="7133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433" tIns="208716" rIns="417433" bIns="208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237" y="9987439"/>
            <a:ext cx="27246739" cy="2824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433" tIns="208716" rIns="417433" bIns="208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237" y="38979902"/>
            <a:ext cx="7064852" cy="297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433" tIns="208716" rIns="417433" bIns="208716" numCol="1" anchor="t" anchorCtr="0" compatLnSpc="1">
            <a:prstTxWarp prst="textNoShape">
              <a:avLst/>
            </a:prstTxWarp>
          </a:bodyPr>
          <a:lstStyle>
            <a:lvl1pPr algn="l" defTabSz="4172703">
              <a:defRPr sz="6399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4111" y="38979902"/>
            <a:ext cx="9586992" cy="297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433" tIns="208716" rIns="417433" bIns="208716" numCol="1" anchor="t" anchorCtr="0" compatLnSpc="1">
            <a:prstTxWarp prst="textNoShape">
              <a:avLst/>
            </a:prstTxWarp>
          </a:bodyPr>
          <a:lstStyle>
            <a:lvl1pPr defTabSz="4172703">
              <a:defRPr sz="6399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6125" y="38979902"/>
            <a:ext cx="7064851" cy="297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433" tIns="208716" rIns="417433" bIns="208716" numCol="1" anchor="t" anchorCtr="0" compatLnSpc="1">
            <a:prstTxWarp prst="textNoShape">
              <a:avLst/>
            </a:prstTxWarp>
          </a:bodyPr>
          <a:lstStyle>
            <a:lvl1pPr algn="r" defTabSz="4172703">
              <a:defRPr sz="6399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BE71D8-9BE3-49DF-95D3-2C8A4BCB1DA7}" type="slidenum">
              <a:rPr lang="nl-NL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81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172703" rtl="0" eaLnBrk="0" fontAlgn="base" hangingPunct="0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2703" rtl="0" eaLnBrk="0" fontAlgn="base" hangingPunct="0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2pPr>
      <a:lvl3pPr algn="ctr" defTabSz="4172703" rtl="0" eaLnBrk="0" fontAlgn="base" hangingPunct="0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3pPr>
      <a:lvl4pPr algn="ctr" defTabSz="4172703" rtl="0" eaLnBrk="0" fontAlgn="base" hangingPunct="0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4pPr>
      <a:lvl5pPr algn="ctr" defTabSz="4172703" rtl="0" eaLnBrk="0" fontAlgn="base" hangingPunct="0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5pPr>
      <a:lvl6pPr marL="457109" algn="ctr" defTabSz="4172703" rtl="0" fontAlgn="base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6pPr>
      <a:lvl7pPr marL="914217" algn="ctr" defTabSz="4172703" rtl="0" fontAlgn="base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7pPr>
      <a:lvl8pPr marL="1371326" algn="ctr" defTabSz="4172703" rtl="0" fontAlgn="base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8pPr>
      <a:lvl9pPr marL="1828434" algn="ctr" defTabSz="4172703" rtl="0" fontAlgn="base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4962" indent="-1564962" algn="l" defTabSz="4172703" rtl="0" eaLnBrk="0" fontAlgn="base" hangingPunct="0">
        <a:spcBef>
          <a:spcPct val="20000"/>
        </a:spcBef>
        <a:spcAft>
          <a:spcPct val="0"/>
        </a:spcAft>
        <a:buChar char="•"/>
        <a:defRPr sz="14597">
          <a:solidFill>
            <a:schemeClr val="tx1"/>
          </a:solidFill>
          <a:latin typeface="+mn-lt"/>
          <a:ea typeface="+mn-ea"/>
          <a:cs typeface="+mn-cs"/>
        </a:defRPr>
      </a:lvl1pPr>
      <a:lvl2pPr marL="3390222" indent="-1303077" algn="l" defTabSz="4172703" rtl="0" eaLnBrk="0" fontAlgn="base" hangingPunct="0">
        <a:spcBef>
          <a:spcPct val="20000"/>
        </a:spcBef>
        <a:spcAft>
          <a:spcPct val="0"/>
        </a:spcAft>
        <a:buChar char="–"/>
        <a:defRPr sz="12797">
          <a:solidFill>
            <a:schemeClr val="tx1"/>
          </a:solidFill>
          <a:latin typeface="+mn-lt"/>
          <a:cs typeface="+mn-cs"/>
        </a:defRPr>
      </a:lvl2pPr>
      <a:lvl3pPr marL="5217069" indent="-1044366" algn="l" defTabSz="4172703" rtl="0" eaLnBrk="0" fontAlgn="base" hangingPunct="0">
        <a:spcBef>
          <a:spcPct val="20000"/>
        </a:spcBef>
        <a:spcAft>
          <a:spcPct val="0"/>
        </a:spcAft>
        <a:buChar char="•"/>
        <a:defRPr sz="10998">
          <a:solidFill>
            <a:schemeClr val="tx1"/>
          </a:solidFill>
          <a:latin typeface="+mn-lt"/>
          <a:cs typeface="+mn-cs"/>
        </a:defRPr>
      </a:lvl3pPr>
      <a:lvl4pPr marL="7304214" indent="-1044366" algn="l" defTabSz="4172703" rtl="0" eaLnBrk="0" fontAlgn="base" hangingPunct="0">
        <a:spcBef>
          <a:spcPct val="20000"/>
        </a:spcBef>
        <a:spcAft>
          <a:spcPct val="0"/>
        </a:spcAft>
        <a:buChar char="–"/>
        <a:defRPr sz="9098">
          <a:solidFill>
            <a:schemeClr val="tx1"/>
          </a:solidFill>
          <a:latin typeface="+mn-lt"/>
          <a:cs typeface="+mn-cs"/>
        </a:defRPr>
      </a:lvl4pPr>
      <a:lvl5pPr marL="9389772" indent="-1042779" algn="l" defTabSz="4172703" rtl="0" eaLnBrk="0" fontAlgn="base" hangingPunct="0">
        <a:spcBef>
          <a:spcPct val="20000"/>
        </a:spcBef>
        <a:spcAft>
          <a:spcPct val="0"/>
        </a:spcAft>
        <a:buChar char="»"/>
        <a:defRPr sz="9098">
          <a:solidFill>
            <a:schemeClr val="tx1"/>
          </a:solidFill>
          <a:latin typeface="+mn-lt"/>
          <a:cs typeface="+mn-cs"/>
        </a:defRPr>
      </a:lvl5pPr>
      <a:lvl6pPr marL="9846880" indent="-1042779" algn="l" defTabSz="4172703" rtl="0" fontAlgn="base">
        <a:spcBef>
          <a:spcPct val="20000"/>
        </a:spcBef>
        <a:spcAft>
          <a:spcPct val="0"/>
        </a:spcAft>
        <a:buChar char="»"/>
        <a:defRPr sz="9098">
          <a:solidFill>
            <a:schemeClr val="tx1"/>
          </a:solidFill>
          <a:latin typeface="+mn-lt"/>
          <a:cs typeface="+mn-cs"/>
        </a:defRPr>
      </a:lvl6pPr>
      <a:lvl7pPr marL="10303989" indent="-1042779" algn="l" defTabSz="4172703" rtl="0" fontAlgn="base">
        <a:spcBef>
          <a:spcPct val="20000"/>
        </a:spcBef>
        <a:spcAft>
          <a:spcPct val="0"/>
        </a:spcAft>
        <a:buChar char="»"/>
        <a:defRPr sz="9098">
          <a:solidFill>
            <a:schemeClr val="tx1"/>
          </a:solidFill>
          <a:latin typeface="+mn-lt"/>
          <a:cs typeface="+mn-cs"/>
        </a:defRPr>
      </a:lvl7pPr>
      <a:lvl8pPr marL="10761097" indent="-1042779" algn="l" defTabSz="4172703" rtl="0" fontAlgn="base">
        <a:spcBef>
          <a:spcPct val="20000"/>
        </a:spcBef>
        <a:spcAft>
          <a:spcPct val="0"/>
        </a:spcAft>
        <a:buChar char="»"/>
        <a:defRPr sz="9098">
          <a:solidFill>
            <a:schemeClr val="tx1"/>
          </a:solidFill>
          <a:latin typeface="+mn-lt"/>
          <a:cs typeface="+mn-cs"/>
        </a:defRPr>
      </a:lvl8pPr>
      <a:lvl9pPr marL="11218206" indent="-1042779" algn="l" defTabSz="4172703" rtl="0" fontAlgn="base">
        <a:spcBef>
          <a:spcPct val="20000"/>
        </a:spcBef>
        <a:spcAft>
          <a:spcPct val="0"/>
        </a:spcAft>
        <a:buChar char="»"/>
        <a:defRPr sz="9098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s.westerveld@student.rug.n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U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9" y="393763"/>
            <a:ext cx="6263711" cy="1724280"/>
          </a:xfrm>
          <a:prstGeom prst="rect">
            <a:avLst/>
          </a:prstGeom>
        </p:spPr>
      </p:pic>
      <p:pic>
        <p:nvPicPr>
          <p:cNvPr id="5" name="UMC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6223" y="146674"/>
            <a:ext cx="4122983" cy="2218458"/>
          </a:xfrm>
          <a:prstGeom prst="rect">
            <a:avLst/>
          </a:prstGeom>
        </p:spPr>
      </p:pic>
      <p:sp>
        <p:nvSpPr>
          <p:cNvPr id="6" name="Rechthoek 1"/>
          <p:cNvSpPr/>
          <p:nvPr/>
        </p:nvSpPr>
        <p:spPr bwMode="auto">
          <a:xfrm>
            <a:off x="-18394" y="40408453"/>
            <a:ext cx="30312000" cy="2395309"/>
          </a:xfrm>
          <a:prstGeom prst="rect">
            <a:avLst/>
          </a:prstGeom>
          <a:solidFill>
            <a:srgbClr val="C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x-none" sz="4000" b="1" dirty="0">
                <a:solidFill>
                  <a:schemeClr val="bg1"/>
                </a:solidFill>
              </a:rPr>
              <a:t>Center for Human Movement Sciences • P.O. Box 196, 9700 AD Groningen, The Netherlands </a:t>
            </a:r>
            <a:br>
              <a:rPr lang="en-US" altLang="x-none" sz="4000" b="1" dirty="0">
                <a:solidFill>
                  <a:schemeClr val="bg1"/>
                </a:solidFill>
              </a:rPr>
            </a:br>
            <a:r>
              <a:rPr lang="en-US" altLang="x-none" sz="4000" b="1" dirty="0">
                <a:solidFill>
                  <a:schemeClr val="bg1"/>
                </a:solidFill>
              </a:rPr>
              <a:t>• E-mail </a:t>
            </a:r>
            <a:r>
              <a:rPr lang="en-US" altLang="x-none" sz="4000" b="1" dirty="0">
                <a:solidFill>
                  <a:schemeClr val="bg1"/>
                </a:solidFill>
                <a:hlinkClick r:id="rId4"/>
              </a:rPr>
              <a:t>s.westerveld@student.rug.nl</a:t>
            </a:r>
            <a:r>
              <a:rPr lang="en-US" altLang="x-none" sz="4000" b="1" dirty="0">
                <a:solidFill>
                  <a:schemeClr val="bg1"/>
                </a:solidFill>
              </a:rPr>
              <a:t> •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2" name="Tekstvak 8"/>
          <p:cNvSpPr txBox="1"/>
          <p:nvPr/>
        </p:nvSpPr>
        <p:spPr>
          <a:xfrm>
            <a:off x="-18394" y="2596521"/>
            <a:ext cx="30293607" cy="369688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nl-NL" sz="3999" b="1" dirty="0" err="1">
                <a:solidFill>
                  <a:schemeClr val="bg1"/>
                </a:solidFill>
              </a:rPr>
              <a:t>Thijme</a:t>
            </a:r>
            <a:r>
              <a:rPr lang="nl-NL" sz="3999" b="1" dirty="0">
                <a:solidFill>
                  <a:schemeClr val="bg1"/>
                </a:solidFill>
              </a:rPr>
              <a:t> Langelaar, Simon Coopmans, Martijn van Haren, Sanne Westerveld</a:t>
            </a:r>
          </a:p>
          <a:p>
            <a:pPr algn="ctr"/>
            <a:r>
              <a:rPr lang="nl-NL" sz="3200" dirty="0">
                <a:solidFill>
                  <a:schemeClr val="bg1"/>
                </a:solidFill>
              </a:rPr>
              <a:t>Center </a:t>
            </a:r>
            <a:r>
              <a:rPr lang="nl-NL" sz="3200" dirty="0" err="1">
                <a:solidFill>
                  <a:schemeClr val="bg1"/>
                </a:solidFill>
              </a:rPr>
              <a:t>for</a:t>
            </a:r>
            <a:r>
              <a:rPr lang="nl-NL" sz="3200" dirty="0">
                <a:solidFill>
                  <a:schemeClr val="bg1"/>
                </a:solidFill>
              </a:rPr>
              <a:t> Human </a:t>
            </a:r>
            <a:r>
              <a:rPr lang="nl-NL" sz="3200" dirty="0" err="1">
                <a:solidFill>
                  <a:schemeClr val="bg1"/>
                </a:solidFill>
              </a:rPr>
              <a:t>Movement</a:t>
            </a:r>
            <a:r>
              <a:rPr lang="nl-NL" sz="3200" dirty="0">
                <a:solidFill>
                  <a:schemeClr val="bg1"/>
                </a:solidFill>
              </a:rPr>
              <a:t> Sciences, </a:t>
            </a:r>
          </a:p>
          <a:p>
            <a:pPr algn="ctr"/>
            <a:r>
              <a:rPr lang="nl-NL" sz="3200" dirty="0">
                <a:solidFill>
                  <a:schemeClr val="bg1"/>
                </a:solidFill>
              </a:rPr>
              <a:t>University </a:t>
            </a:r>
            <a:r>
              <a:rPr lang="nl-NL" sz="3200" dirty="0" err="1">
                <a:solidFill>
                  <a:schemeClr val="bg1"/>
                </a:solidFill>
              </a:rPr>
              <a:t>Medical</a:t>
            </a:r>
            <a:r>
              <a:rPr lang="nl-NL" sz="3200" dirty="0">
                <a:solidFill>
                  <a:schemeClr val="bg1"/>
                </a:solidFill>
              </a:rPr>
              <a:t> Center Groningen, University of Groningen, The Netherlands</a:t>
            </a:r>
          </a:p>
        </p:txBody>
      </p:sp>
      <p:sp>
        <p:nvSpPr>
          <p:cNvPr id="10" name="Title intro"/>
          <p:cNvSpPr/>
          <p:nvPr/>
        </p:nvSpPr>
        <p:spPr bwMode="auto">
          <a:xfrm>
            <a:off x="132933" y="6592575"/>
            <a:ext cx="12185277" cy="1260000"/>
          </a:xfrm>
          <a:prstGeom prst="round1Rect">
            <a:avLst/>
          </a:prstGeom>
          <a:solidFill>
            <a:srgbClr val="505050"/>
          </a:solidFill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1735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INTRODUCTION</a:t>
            </a:r>
          </a:p>
        </p:txBody>
      </p:sp>
      <p:sp>
        <p:nvSpPr>
          <p:cNvPr id="11" name="Title methods"/>
          <p:cNvSpPr/>
          <p:nvPr/>
        </p:nvSpPr>
        <p:spPr bwMode="auto">
          <a:xfrm>
            <a:off x="12761342" y="6592575"/>
            <a:ext cx="17270588" cy="1260000"/>
          </a:xfrm>
          <a:prstGeom prst="round1Rect">
            <a:avLst/>
          </a:prstGeom>
          <a:solidFill>
            <a:srgbClr val="505050"/>
          </a:solidFill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1735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Methods</a:t>
            </a:r>
          </a:p>
        </p:txBody>
      </p:sp>
      <p:sp>
        <p:nvSpPr>
          <p:cNvPr id="13" name="Title results/discussion"/>
          <p:cNvSpPr/>
          <p:nvPr/>
        </p:nvSpPr>
        <p:spPr bwMode="auto">
          <a:xfrm>
            <a:off x="225791" y="24919046"/>
            <a:ext cx="29647664" cy="1260000"/>
          </a:xfrm>
          <a:prstGeom prst="round1Rect">
            <a:avLst/>
          </a:prstGeom>
          <a:solidFill>
            <a:srgbClr val="505050"/>
          </a:solidFill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1735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Results</a:t>
            </a:r>
          </a:p>
        </p:txBody>
      </p:sp>
      <p:sp>
        <p:nvSpPr>
          <p:cNvPr id="15" name="Title conclusion"/>
          <p:cNvSpPr/>
          <p:nvPr/>
        </p:nvSpPr>
        <p:spPr bwMode="auto">
          <a:xfrm>
            <a:off x="254665" y="35766671"/>
            <a:ext cx="6486880" cy="2395309"/>
          </a:xfrm>
          <a:prstGeom prst="rect">
            <a:avLst/>
          </a:prstGeom>
          <a:solidFill>
            <a:srgbClr val="505050"/>
          </a:solidFill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1735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CONCLUSION</a:t>
            </a:r>
            <a:endParaRPr kumimoji="0" lang="nl-NL" sz="6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Title conclusion"/>
          <p:cNvSpPr/>
          <p:nvPr/>
        </p:nvSpPr>
        <p:spPr bwMode="auto">
          <a:xfrm>
            <a:off x="6729412" y="35780363"/>
            <a:ext cx="23144043" cy="2381618"/>
          </a:xfrm>
          <a:prstGeom prst="round1Rect">
            <a:avLst/>
          </a:prstGeom>
          <a:noFill/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417353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nl-NL" sz="3600" b="1" dirty="0">
              <a:latin typeface="Arial" charset="0"/>
              <a:cs typeface="Arial" charset="0"/>
            </a:endParaRPr>
          </a:p>
        </p:txBody>
      </p:sp>
      <p:sp>
        <p:nvSpPr>
          <p:cNvPr id="20" name="Rechthoek 19"/>
          <p:cNvSpPr/>
          <p:nvPr/>
        </p:nvSpPr>
        <p:spPr>
          <a:xfrm>
            <a:off x="381257" y="3077833"/>
            <a:ext cx="29336731" cy="17896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6600" b="1" dirty="0" err="1">
                <a:solidFill>
                  <a:schemeClr val="bg1"/>
                </a:solidFill>
              </a:rPr>
              <a:t>DeTeCtInG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en-US" sz="6600" b="1" dirty="0" err="1">
                <a:solidFill>
                  <a:schemeClr val="bg1"/>
                </a:solidFill>
              </a:rPr>
              <a:t>pArKiNsOn’S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en-US" sz="6600" b="1" dirty="0" err="1">
                <a:solidFill>
                  <a:schemeClr val="bg1"/>
                </a:solidFill>
              </a:rPr>
              <a:t>dIsEaSe</a:t>
            </a:r>
            <a:endParaRPr lang="nl-NL" sz="7200" b="1" dirty="0">
              <a:solidFill>
                <a:schemeClr val="bg1"/>
              </a:solidFill>
            </a:endParaRPr>
          </a:p>
        </p:txBody>
      </p:sp>
      <p:sp>
        <p:nvSpPr>
          <p:cNvPr id="33" name="Title conclusion"/>
          <p:cNvSpPr/>
          <p:nvPr/>
        </p:nvSpPr>
        <p:spPr bwMode="auto">
          <a:xfrm rot="5400000">
            <a:off x="839478" y="6027802"/>
            <a:ext cx="10786019" cy="12185277"/>
          </a:xfrm>
          <a:prstGeom prst="round1Rect">
            <a:avLst/>
          </a:prstGeom>
          <a:noFill/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417353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nl-NL" sz="4800" b="1" dirty="0">
              <a:latin typeface="Arial" charset="0"/>
              <a:cs typeface="Arial" charset="0"/>
            </a:endParaRPr>
          </a:p>
        </p:txBody>
      </p:sp>
      <p:sp>
        <p:nvSpPr>
          <p:cNvPr id="34" name="Title conclusion"/>
          <p:cNvSpPr/>
          <p:nvPr/>
        </p:nvSpPr>
        <p:spPr bwMode="auto">
          <a:xfrm rot="5400000">
            <a:off x="16003626" y="3485145"/>
            <a:ext cx="10786018" cy="17270589"/>
          </a:xfrm>
          <a:prstGeom prst="round1Rect">
            <a:avLst/>
          </a:prstGeom>
          <a:noFill/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417353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nl-NL" sz="4800" b="1" dirty="0">
              <a:latin typeface="Arial" charset="0"/>
              <a:cs typeface="Arial" charset="0"/>
            </a:endParaRPr>
          </a:p>
        </p:txBody>
      </p:sp>
      <p:sp>
        <p:nvSpPr>
          <p:cNvPr id="35" name="Title conclusion"/>
          <p:cNvSpPr/>
          <p:nvPr/>
        </p:nvSpPr>
        <p:spPr bwMode="auto">
          <a:xfrm rot="5400000">
            <a:off x="10408821" y="15952481"/>
            <a:ext cx="9281602" cy="29612525"/>
          </a:xfrm>
          <a:prstGeom prst="round1Rect">
            <a:avLst/>
          </a:prstGeom>
          <a:noFill/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417353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nl-NL" sz="4800" b="1" dirty="0">
              <a:latin typeface="Arial" charset="0"/>
              <a:cs typeface="Arial" charset="0"/>
            </a:endParaRPr>
          </a:p>
        </p:txBody>
      </p:sp>
      <p:sp>
        <p:nvSpPr>
          <p:cNvPr id="41" name="Title conclusion"/>
          <p:cNvSpPr/>
          <p:nvPr/>
        </p:nvSpPr>
        <p:spPr bwMode="auto">
          <a:xfrm>
            <a:off x="254665" y="38363196"/>
            <a:ext cx="6486880" cy="1844041"/>
          </a:xfrm>
          <a:prstGeom prst="rect">
            <a:avLst/>
          </a:prstGeom>
          <a:solidFill>
            <a:srgbClr val="505050"/>
          </a:solidFill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1735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References</a:t>
            </a:r>
            <a:endParaRPr kumimoji="0" lang="en-US" sz="6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Title conclusion"/>
          <p:cNvSpPr/>
          <p:nvPr/>
        </p:nvSpPr>
        <p:spPr bwMode="auto">
          <a:xfrm flipV="1">
            <a:off x="6695100" y="38363195"/>
            <a:ext cx="23160785" cy="1844042"/>
          </a:xfrm>
          <a:prstGeom prst="round1Rect">
            <a:avLst/>
          </a:prstGeom>
          <a:noFill/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173538" fontAlgn="base">
              <a:spcBef>
                <a:spcPct val="0"/>
              </a:spcBef>
              <a:spcAft>
                <a:spcPct val="0"/>
              </a:spcAft>
            </a:pPr>
            <a:endParaRPr lang="nl-NL" sz="1800" dirty="0">
              <a:latin typeface="Arial" charset="0"/>
              <a:cs typeface="Arial" charset="0"/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E2076F42-64DA-443A-91DC-E0E9A48CE147}"/>
              </a:ext>
            </a:extLst>
          </p:cNvPr>
          <p:cNvSpPr txBox="1"/>
          <p:nvPr/>
        </p:nvSpPr>
        <p:spPr>
          <a:xfrm>
            <a:off x="254665" y="14512918"/>
            <a:ext cx="11527440" cy="442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Study goals: </a:t>
            </a:r>
          </a:p>
          <a:p>
            <a:pPr marL="742950" indent="-742950">
              <a:buAutoNum type="arabicPeriod"/>
            </a:pPr>
            <a:r>
              <a:rPr lang="en-US" sz="3600" b="1" dirty="0"/>
              <a:t>Predicting mild Parkinson’s disease using type data. </a:t>
            </a:r>
          </a:p>
          <a:p>
            <a:pPr marL="742950" indent="-742950">
              <a:buAutoNum type="arabicPeriod"/>
            </a:pPr>
            <a:r>
              <a:rPr lang="en-US" sz="3600" b="1" dirty="0"/>
              <a:t>Study whether L-Dopa influences the results of the classification model.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endParaRPr lang="en-US" sz="3600" b="1" dirty="0"/>
          </a:p>
          <a:p>
            <a:pPr marL="742950" indent="-742950">
              <a:lnSpc>
                <a:spcPct val="150000"/>
              </a:lnSpc>
              <a:buAutoNum type="arabicPeriod"/>
            </a:pPr>
            <a:endParaRPr lang="en-US" sz="3600" b="1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62A8A8A-6436-4CCA-BC83-43A6778FB768}"/>
              </a:ext>
            </a:extLst>
          </p:cNvPr>
          <p:cNvSpPr txBox="1"/>
          <p:nvPr/>
        </p:nvSpPr>
        <p:spPr>
          <a:xfrm>
            <a:off x="313163" y="7863853"/>
            <a:ext cx="11605612" cy="664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Partly because there is no definitive test for diagnosing Parkinson’s Disease (PD) [1,2], too often the wrong diagnosis is made [1]. The rate of good diagnosis also depends on who is performing it [1]. In the early stages of Parkinson’s, there are subtle changes in the fine motor control [3], which can be detected during a fine motor control task, such as typing. As a solution to the diagnostic problem, this project looks for a way to use machine learning in the early detection of Parkinson’s disease and what the impact of L-Dopa us on the model. 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367C83A-A8A0-417D-957F-799042096BC1}"/>
              </a:ext>
            </a:extLst>
          </p:cNvPr>
          <p:cNvSpPr txBox="1"/>
          <p:nvPr/>
        </p:nvSpPr>
        <p:spPr>
          <a:xfrm>
            <a:off x="6840316" y="38392664"/>
            <a:ext cx="2312564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[1] Adams, W.R., (2017). High-accuracy detection of early Parkinson’s disease using multiple characteristics of finger movement while typing. </a:t>
            </a:r>
            <a:r>
              <a:rPr lang="en-US" sz="2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PLoS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ONE 12(11), </a:t>
            </a:r>
          </a:p>
          <a:p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 10.1371/journal.pone.0188226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[2] Jankovic, J. (2008). Parkinson’s disease: clinical features and diagnosis. 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 Neurol </a:t>
            </a:r>
            <a:r>
              <a:rPr lang="en-US" sz="2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Neurosurg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Psychiatry 79:368–376,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DOI: 10.1136/jnnp.2007.131045; </a:t>
            </a: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[3]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Dahdal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P., Meyer, A., Chaturvedi M., Nowak, K.,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Roesch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A.D., Fuhr, P.,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Gschwandtner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U., (2016). Fine Motor Function Skills in Patients with Parkinson Disease with and without</a:t>
            </a: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Mild Cognitive Impairment, 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42:127–134,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DOI: 10.1159/000448751.</a:t>
            </a:r>
            <a:endParaRPr lang="en-US" sz="22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8F3ADCA-068F-40E3-9DB0-6BB260302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791" y="18403523"/>
            <a:ext cx="9300606" cy="4297867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2B92DFA9-CB95-4310-9B0C-6C5BB1A77FD0}"/>
              </a:ext>
            </a:extLst>
          </p:cNvPr>
          <p:cNvSpPr txBox="1"/>
          <p:nvPr/>
        </p:nvSpPr>
        <p:spPr>
          <a:xfrm>
            <a:off x="12932141" y="7864242"/>
            <a:ext cx="16607065" cy="886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The </a:t>
            </a:r>
            <a:r>
              <a:rPr lang="en-US" sz="3200" dirty="0" err="1"/>
              <a:t>Tappy</a:t>
            </a:r>
            <a:r>
              <a:rPr lang="en-US" sz="3200" dirty="0"/>
              <a:t> data used for this project was collected W.R Adams (2017). The data for building the classification model includes 83 participants, of which 31 had mild PD and did not use L-Dopa and 52 persons were healthy. To measure the influence of L-Dopa, there was data used of 31 mild PD patients who used L-Dopa. </a:t>
            </a:r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For the prediction of Parkinson’s Disease, there is looked at 27 features in the data. These were separated in two groups: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200" b="1" dirty="0"/>
              <a:t>Hold time </a:t>
            </a:r>
            <a:r>
              <a:rPr lang="en-US" sz="3200" dirty="0"/>
              <a:t>(9 features): elapsed time between pressing and releasing each key.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200" b="1" dirty="0"/>
              <a:t>Latency time </a:t>
            </a:r>
            <a:r>
              <a:rPr lang="en-US" sz="3200" dirty="0"/>
              <a:t>(18 features): elapsed time between pressing one key and the next key.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The mean difference between left (L) and right (R) for hold time, and between LL &amp; RR, and LR &amp; RL for latency time, are measures of asymmetry. 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17B845E3-5655-4118-9976-5CF924D7D5AF}"/>
              </a:ext>
            </a:extLst>
          </p:cNvPr>
          <p:cNvSpPr txBox="1"/>
          <p:nvPr/>
        </p:nvSpPr>
        <p:spPr>
          <a:xfrm>
            <a:off x="381257" y="22932075"/>
            <a:ext cx="10867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Fig.1. The keys that are used for the dataset [1]</a:t>
            </a:r>
          </a:p>
        </p:txBody>
      </p:sp>
      <p:graphicFrame>
        <p:nvGraphicFramePr>
          <p:cNvPr id="17" name="Tabel 16">
            <a:extLst>
              <a:ext uri="{FF2B5EF4-FFF2-40B4-BE49-F238E27FC236}">
                <a16:creationId xmlns:a16="http://schemas.microsoft.com/office/drawing/2014/main" id="{A9BAAB49-F2EC-49FB-B095-8E5CDEF71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794307"/>
              </p:ext>
            </p:extLst>
          </p:nvPr>
        </p:nvGraphicFramePr>
        <p:xfrm>
          <a:off x="9881022" y="17874248"/>
          <a:ext cx="9364381" cy="6319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7161">
                  <a:extLst>
                    <a:ext uri="{9D8B030D-6E8A-4147-A177-3AD203B41FA5}">
                      <a16:colId xmlns:a16="http://schemas.microsoft.com/office/drawing/2014/main" val="3089689484"/>
                    </a:ext>
                  </a:extLst>
                </a:gridCol>
                <a:gridCol w="6617220">
                  <a:extLst>
                    <a:ext uri="{9D8B030D-6E8A-4147-A177-3AD203B41FA5}">
                      <a16:colId xmlns:a16="http://schemas.microsoft.com/office/drawing/2014/main" val="2548988075"/>
                    </a:ext>
                  </a:extLst>
                </a:gridCol>
              </a:tblGrid>
              <a:tr h="64461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Feature</a:t>
                      </a:r>
                      <a:r>
                        <a:rPr lang="en-US" sz="2800" dirty="0"/>
                        <a:t> </a:t>
                      </a:r>
                      <a:r>
                        <a:rPr lang="en-US" sz="2800" b="1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194896"/>
                  </a:ext>
                </a:extLst>
              </a:tr>
              <a:tr h="644617">
                <a:tc rowSpan="3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Hold time left fingers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498373"/>
                  </a:ext>
                </a:extLst>
              </a:tr>
              <a:tr h="644617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Hold time right fingers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153273"/>
                  </a:ext>
                </a:extLst>
              </a:tr>
              <a:tr h="644617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Mean difference between left and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930305"/>
                  </a:ext>
                </a:extLst>
              </a:tr>
              <a:tr h="644617">
                <a:tc rowSpan="6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Left to right key 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82603"/>
                  </a:ext>
                </a:extLst>
              </a:tr>
              <a:tr h="644617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Right to left key 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771498"/>
                  </a:ext>
                </a:extLst>
              </a:tr>
              <a:tr h="644617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Left to left key 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971828"/>
                  </a:ext>
                </a:extLst>
              </a:tr>
              <a:tr h="644617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Right to right key 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98437"/>
                  </a:ext>
                </a:extLst>
              </a:tr>
              <a:tr h="644617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Mean difference between LR and 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017214"/>
                  </a:ext>
                </a:extLst>
              </a:tr>
              <a:tr h="303696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Mean difference between RR and 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63219"/>
                  </a:ext>
                </a:extLst>
              </a:tr>
            </a:tbl>
          </a:graphicData>
        </a:graphic>
      </p:graphicFrame>
      <p:sp>
        <p:nvSpPr>
          <p:cNvPr id="19" name="Tekstvak 18">
            <a:extLst>
              <a:ext uri="{FF2B5EF4-FFF2-40B4-BE49-F238E27FC236}">
                <a16:creationId xmlns:a16="http://schemas.microsoft.com/office/drawing/2014/main" id="{27518AA2-2272-4E2D-B8B6-95EF7D1ED367}"/>
              </a:ext>
            </a:extLst>
          </p:cNvPr>
          <p:cNvSpPr txBox="1"/>
          <p:nvPr/>
        </p:nvSpPr>
        <p:spPr>
          <a:xfrm>
            <a:off x="10008572" y="24194610"/>
            <a:ext cx="9364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Table.1. Features used for the classification model.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94B141B0-7087-44E9-B0D4-B5AA7DE50A88}"/>
              </a:ext>
            </a:extLst>
          </p:cNvPr>
          <p:cNvSpPr txBox="1"/>
          <p:nvPr/>
        </p:nvSpPr>
        <p:spPr>
          <a:xfrm>
            <a:off x="349607" y="26406553"/>
            <a:ext cx="13563863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6"/>
              </a:buBlip>
            </a:pPr>
            <a:r>
              <a:rPr lang="en-US" sz="3200" dirty="0"/>
              <a:t>For all </a:t>
            </a:r>
            <a:r>
              <a:rPr lang="en-US" sz="3200" dirty="0" err="1"/>
              <a:t>particpants</a:t>
            </a:r>
            <a:r>
              <a:rPr lang="en-US" sz="3200" dirty="0"/>
              <a:t>, we calculated the mean, standard deviation, kurtosis and skewness of the features (see table 1).</a:t>
            </a:r>
          </a:p>
          <a:p>
            <a:pPr marL="457200" indent="-457200">
              <a:lnSpc>
                <a:spcPct val="150000"/>
              </a:lnSpc>
              <a:buBlip>
                <a:blip r:embed="rId6"/>
              </a:buBlip>
            </a:pPr>
            <a:r>
              <a:rPr lang="en-US" sz="3200" dirty="0"/>
              <a:t>The Principle Component Analysis (PCA) </a:t>
            </a:r>
            <a:r>
              <a:rPr lang="en-US" sz="3200" dirty="0" err="1"/>
              <a:t>WaS</a:t>
            </a:r>
            <a:r>
              <a:rPr lang="en-US" sz="3200" dirty="0"/>
              <a:t> </a:t>
            </a:r>
            <a:r>
              <a:rPr lang="en-US" sz="3200" dirty="0" err="1"/>
              <a:t>uSeD</a:t>
            </a:r>
            <a:r>
              <a:rPr lang="en-US" sz="3200" dirty="0"/>
              <a:t> </a:t>
            </a:r>
            <a:r>
              <a:rPr lang="en-US" sz="3200" dirty="0" err="1"/>
              <a:t>tO</a:t>
            </a:r>
            <a:r>
              <a:rPr lang="en-US" sz="3200" dirty="0"/>
              <a:t> </a:t>
            </a:r>
            <a:r>
              <a:rPr lang="en-US" sz="3200" dirty="0" err="1"/>
              <a:t>rEdUcE</a:t>
            </a:r>
            <a:r>
              <a:rPr lang="en-US" sz="3200" dirty="0"/>
              <a:t> </a:t>
            </a:r>
            <a:r>
              <a:rPr lang="en-US" sz="3200" dirty="0" err="1"/>
              <a:t>tHe</a:t>
            </a:r>
            <a:r>
              <a:rPr lang="en-US" sz="3200" dirty="0"/>
              <a:t> </a:t>
            </a:r>
            <a:r>
              <a:rPr lang="en-US" sz="3200" dirty="0" err="1"/>
              <a:t>LaRgE</a:t>
            </a:r>
            <a:r>
              <a:rPr lang="en-US" sz="3200" dirty="0"/>
              <a:t> </a:t>
            </a:r>
            <a:r>
              <a:rPr lang="en-US" sz="3200" dirty="0" err="1"/>
              <a:t>sEt</a:t>
            </a:r>
            <a:r>
              <a:rPr lang="en-US" sz="3200" dirty="0"/>
              <a:t> Of </a:t>
            </a:r>
            <a:r>
              <a:rPr lang="en-US" sz="3200" dirty="0" err="1"/>
              <a:t>FeAtUrEs</a:t>
            </a:r>
            <a:r>
              <a:rPr lang="en-US" sz="3200" dirty="0"/>
              <a:t> To A </a:t>
            </a:r>
            <a:r>
              <a:rPr lang="en-US" sz="3200" dirty="0" err="1"/>
              <a:t>sMaLlEr</a:t>
            </a:r>
            <a:r>
              <a:rPr lang="en-US" sz="3200" dirty="0"/>
              <a:t> </a:t>
            </a:r>
            <a:r>
              <a:rPr lang="en-US" sz="3200" dirty="0" err="1"/>
              <a:t>SeT</a:t>
            </a:r>
            <a:r>
              <a:rPr lang="en-US" sz="3200" dirty="0"/>
              <a:t> </a:t>
            </a:r>
            <a:r>
              <a:rPr lang="en-US" sz="3200" dirty="0" err="1"/>
              <a:t>oF</a:t>
            </a:r>
            <a:r>
              <a:rPr lang="en-US" sz="3200" dirty="0"/>
              <a:t> 27 </a:t>
            </a:r>
            <a:r>
              <a:rPr lang="en-US" sz="3200" dirty="0" err="1"/>
              <a:t>fEaTuReS</a:t>
            </a:r>
            <a:r>
              <a:rPr lang="en-US" sz="3200" dirty="0"/>
              <a:t> (</a:t>
            </a:r>
            <a:r>
              <a:rPr lang="en-US" sz="3200" dirty="0" err="1"/>
              <a:t>sEe</a:t>
            </a:r>
            <a:r>
              <a:rPr lang="en-US" sz="3200" dirty="0"/>
              <a:t> </a:t>
            </a:r>
            <a:r>
              <a:rPr lang="en-US" sz="3200" dirty="0" err="1"/>
              <a:t>FiGuRe</a:t>
            </a:r>
            <a:r>
              <a:rPr lang="en-US" sz="3200" dirty="0"/>
              <a:t> 2)</a:t>
            </a:r>
          </a:p>
          <a:p>
            <a:pPr marL="457200" indent="-457200">
              <a:lnSpc>
                <a:spcPct val="150000"/>
              </a:lnSpc>
              <a:buBlip>
                <a:blip r:embed="rId6"/>
              </a:buBlip>
            </a:pPr>
            <a:r>
              <a:rPr lang="en-US" sz="3200" dirty="0"/>
              <a:t>The data used for building the classification model was randomly split in 70% training data and 30% test data, which was fitted using a 10 fold cross validation. </a:t>
            </a:r>
          </a:p>
          <a:p>
            <a:pPr marL="457200" indent="-457200">
              <a:lnSpc>
                <a:spcPct val="150000"/>
              </a:lnSpc>
              <a:buBlip>
                <a:blip r:embed="rId6"/>
              </a:buBlip>
            </a:pPr>
            <a:endParaRPr lang="en-US" sz="3200" dirty="0"/>
          </a:p>
          <a:p>
            <a:pPr marL="457200" indent="-457200">
              <a:lnSpc>
                <a:spcPct val="150000"/>
              </a:lnSpc>
              <a:buBlip>
                <a:blip r:embed="rId6"/>
              </a:buBlip>
            </a:pPr>
            <a:r>
              <a:rPr lang="en-US" sz="3200" dirty="0"/>
              <a:t>Different models (KNN, </a:t>
            </a:r>
            <a:r>
              <a:rPr lang="en-US" sz="3200" dirty="0" err="1"/>
              <a:t>Logreg</a:t>
            </a:r>
            <a:r>
              <a:rPr lang="en-US" sz="3200" dirty="0"/>
              <a:t>, Tree) were fitted to the data ……</a:t>
            </a:r>
          </a:p>
          <a:p>
            <a:pPr marL="457200" indent="-457200">
              <a:lnSpc>
                <a:spcPct val="150000"/>
              </a:lnSpc>
              <a:buBlip>
                <a:blip r:embed="rId6"/>
              </a:buBlip>
            </a:pPr>
            <a:r>
              <a:rPr lang="en-US" sz="3200" dirty="0"/>
              <a:t>The regression model predicted with an accuracy of … the diagnosis of mild PD.  </a:t>
            </a:r>
          </a:p>
          <a:p>
            <a:endParaRPr lang="en-US" sz="3200" dirty="0"/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4980D564-6A54-42AE-8938-F8F859EB6BC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5"/>
          <a:stretch/>
        </p:blipFill>
        <p:spPr>
          <a:xfrm>
            <a:off x="21235673" y="17744132"/>
            <a:ext cx="6674562" cy="6002723"/>
          </a:xfrm>
          <a:prstGeom prst="rect">
            <a:avLst/>
          </a:prstGeom>
        </p:spPr>
      </p:pic>
      <p:sp>
        <p:nvSpPr>
          <p:cNvPr id="24" name="Tekstvak 23">
            <a:extLst>
              <a:ext uri="{FF2B5EF4-FFF2-40B4-BE49-F238E27FC236}">
                <a16:creationId xmlns:a16="http://schemas.microsoft.com/office/drawing/2014/main" id="{2BB71872-F73E-4AEE-8CD2-A5EA1596AA14}"/>
              </a:ext>
            </a:extLst>
          </p:cNvPr>
          <p:cNvSpPr txBox="1"/>
          <p:nvPr/>
        </p:nvSpPr>
        <p:spPr>
          <a:xfrm>
            <a:off x="21281870" y="23914332"/>
            <a:ext cx="667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FiGuRe.2.  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C84F88CA-C45C-4E6F-8C98-9A0128DE160C}"/>
              </a:ext>
            </a:extLst>
          </p:cNvPr>
          <p:cNvSpPr txBox="1"/>
          <p:nvPr/>
        </p:nvSpPr>
        <p:spPr>
          <a:xfrm>
            <a:off x="14633550" y="26406553"/>
            <a:ext cx="14905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6"/>
              </a:buBlip>
            </a:pPr>
            <a:r>
              <a:rPr lang="en-US" sz="3200" dirty="0"/>
              <a:t>False negative / True positive rate</a:t>
            </a:r>
          </a:p>
          <a:p>
            <a:pPr marL="457200" indent="-457200">
              <a:buBlip>
                <a:blip r:embed="rId6"/>
              </a:buBlip>
            </a:pPr>
            <a:endParaRPr lang="en-US" sz="3200" dirty="0"/>
          </a:p>
          <a:p>
            <a:pPr marL="457200" indent="-457200">
              <a:buBlip>
                <a:blip r:embed="rId6"/>
              </a:buBlip>
            </a:pPr>
            <a:r>
              <a:rPr lang="en-US" sz="3200" dirty="0"/>
              <a:t>Effect </a:t>
            </a:r>
            <a:r>
              <a:rPr lang="en-US" sz="3200"/>
              <a:t>of L-Dopa </a:t>
            </a:r>
          </a:p>
        </p:txBody>
      </p:sp>
    </p:spTree>
    <p:extLst>
      <p:ext uri="{BB962C8B-B14F-4D97-AF65-F5344CB8AC3E}">
        <p14:creationId xmlns:p14="http://schemas.microsoft.com/office/powerpoint/2010/main" val="370020179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1735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1735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ThemaRUG</Template>
  <TotalTime>253</TotalTime>
  <Words>656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Sanne</dc:creator>
  <cp:lastModifiedBy>M. van Haren</cp:lastModifiedBy>
  <cp:revision>198</cp:revision>
  <dcterms:created xsi:type="dcterms:W3CDTF">2013-05-15T17:52:17Z</dcterms:created>
  <dcterms:modified xsi:type="dcterms:W3CDTF">2019-06-19T13:11:18Z</dcterms:modified>
</cp:coreProperties>
</file>