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24" r:id="rId5"/>
    <p:sldId id="302" r:id="rId6"/>
    <p:sldId id="337" r:id="rId7"/>
    <p:sldId id="338" r:id="rId8"/>
    <p:sldId id="315" r:id="rId9"/>
    <p:sldId id="327" r:id="rId10"/>
    <p:sldId id="325" r:id="rId11"/>
    <p:sldId id="339" r:id="rId12"/>
    <p:sldId id="328" r:id="rId13"/>
    <p:sldId id="329" r:id="rId14"/>
    <p:sldId id="340" r:id="rId15"/>
    <p:sldId id="330" r:id="rId16"/>
    <p:sldId id="341" r:id="rId17"/>
    <p:sldId id="342" r:id="rId18"/>
    <p:sldId id="344" r:id="rId19"/>
    <p:sldId id="331" r:id="rId20"/>
    <p:sldId id="326" r:id="rId21"/>
    <p:sldId id="310" r:id="rId22"/>
    <p:sldId id="345" r:id="rId23"/>
    <p:sldId id="333" r:id="rId24"/>
    <p:sldId id="311" r:id="rId25"/>
    <p:sldId id="335" r:id="rId26"/>
    <p:sldId id="347" r:id="rId27"/>
    <p:sldId id="336" r:id="rId28"/>
    <p:sldId id="334" r:id="rId29"/>
    <p:sldId id="313" r:id="rId30"/>
    <p:sldId id="3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64286" autoAdjust="0"/>
  </p:normalViewPr>
  <p:slideViewPr>
    <p:cSldViewPr snapToGrid="0">
      <p:cViewPr varScale="1">
        <p:scale>
          <a:sx n="59" d="100"/>
          <a:sy n="59" d="100"/>
        </p:scale>
        <p:origin x="1531" y="5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pour faciliter sa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Arial"/>
              </a:rPr>
              <a:t>comprehension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En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Arial"/>
              </a:rPr>
              <a:t>entree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Arial"/>
              </a:rPr>
              <a:t>matiere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200" b="0" strike="noStrike" spc="-1" dirty="0" err="1">
                <a:solidFill>
                  <a:srgbClr val="000000"/>
                </a:solidFill>
                <a:latin typeface="Arial"/>
              </a:rPr>
              <a:t>commencons</a:t>
            </a:r>
            <a:r>
              <a:rPr lang="fr-FR" sz="1200" b="0" strike="noStrike" spc="-1" dirty="0">
                <a:solidFill>
                  <a:srgbClr val="000000"/>
                </a:solidFill>
                <a:latin typeface="Arial"/>
              </a:rPr>
              <a:t> par situe ce projet </a:t>
            </a:r>
            <a:endParaRPr lang="fr-CM" sz="12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un réseau mobile, le système doit toujours savoir </a:t>
            </a:r>
            <a:r>
              <a:rPr lang="fr-FR" b="1" dirty="0"/>
              <a:t>dans quelle zone géographique se trouve un utilisateur</a:t>
            </a:r>
            <a:r>
              <a:rPr lang="fr-FR" dirty="0"/>
              <a:t>, pour pouvoir lui </a:t>
            </a:r>
            <a:r>
              <a:rPr lang="fr-FR" dirty="0" err="1"/>
              <a:t>envoy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 err="1"/>
              <a:t>Tracking</a:t>
            </a:r>
            <a:r>
              <a:rPr lang="fr-FR" b="1" dirty="0"/>
              <a:t> Area</a:t>
            </a:r>
            <a:r>
              <a:rPr lang="fr-FR" dirty="0"/>
              <a:t>, ou </a:t>
            </a:r>
            <a:r>
              <a:rPr lang="fr-FR" b="1" dirty="0"/>
              <a:t>zone de suivi</a:t>
            </a:r>
            <a:r>
              <a:rPr lang="fr-FR" dirty="0"/>
              <a:t>, est une notion clé dans cette gestion, surtout dans les réseaux </a:t>
            </a:r>
            <a:r>
              <a:rPr lang="fr-FR" b="1" dirty="0"/>
              <a:t>4G LTE et 5G</a:t>
            </a:r>
            <a:r>
              <a:rPr lang="fr-FR" dirty="0"/>
              <a:t>.er les appels, les SMS ou encore la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01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Nous </a:t>
            </a:r>
            <a:r>
              <a:rPr lang="en-US" dirty="0" err="1"/>
              <a:t>pouvons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nous poses la question </a:t>
            </a:r>
            <a:r>
              <a:rPr lang="en-US" dirty="0" err="1"/>
              <a:t>suivante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098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Lorsqu’un </a:t>
            </a:r>
            <a:r>
              <a:rPr lang="fr-FR" b="1" dirty="0"/>
              <a:t>téléphone mobile</a:t>
            </a:r>
            <a:r>
              <a:rPr lang="fr-FR" dirty="0"/>
              <a:t> (ou </a:t>
            </a:r>
            <a:r>
              <a:rPr lang="fr-FR" b="1" dirty="0"/>
              <a:t>UE – User Equipment</a:t>
            </a:r>
            <a:r>
              <a:rPr lang="fr-FR" dirty="0"/>
              <a:t>) se déplace, il </a:t>
            </a:r>
            <a:r>
              <a:rPr lang="fr-FR" b="1" dirty="0"/>
              <a:t>mesure en continu</a:t>
            </a:r>
            <a:r>
              <a:rPr lang="fr-FR" dirty="0"/>
              <a:t> la </a:t>
            </a:r>
            <a:r>
              <a:rPr lang="fr-FR" b="1" dirty="0"/>
              <a:t>qualité du signal radio</a:t>
            </a:r>
            <a:r>
              <a:rPr lang="fr-FR" dirty="0"/>
              <a:t> reçu des différentes </a:t>
            </a:r>
            <a:r>
              <a:rPr lang="fr-FR" b="1" dirty="0" err="1"/>
              <a:t>eNodeB</a:t>
            </a:r>
            <a:r>
              <a:rPr lang="fr-FR" dirty="0"/>
              <a:t> (les antennes de la 4G).</a:t>
            </a:r>
          </a:p>
          <a:p>
            <a:r>
              <a:rPr lang="fr-FR" dirty="0"/>
              <a:t>Si le mobile détecte qu’il reçoit un </a:t>
            </a:r>
            <a:r>
              <a:rPr lang="fr-FR" b="1" dirty="0"/>
              <a:t>meilleur signal</a:t>
            </a:r>
            <a:r>
              <a:rPr lang="fr-FR" dirty="0"/>
              <a:t> d’une </a:t>
            </a:r>
            <a:r>
              <a:rPr lang="fr-FR" b="1" dirty="0" err="1"/>
              <a:t>eNodeB</a:t>
            </a:r>
            <a:r>
              <a:rPr lang="fr-FR" b="1" dirty="0"/>
              <a:t> A</a:t>
            </a:r>
            <a:r>
              <a:rPr lang="fr-FR" dirty="0"/>
              <a:t> que de l’</a:t>
            </a:r>
            <a:r>
              <a:rPr lang="fr-FR" dirty="0" err="1"/>
              <a:t>eNodeB</a:t>
            </a:r>
            <a:r>
              <a:rPr lang="fr-FR" dirty="0"/>
              <a:t> B à laquelle il est actuellement connecté, il en conclut qu’il est </a:t>
            </a:r>
            <a:r>
              <a:rPr lang="fr-FR" b="1" dirty="0"/>
              <a:t>plus proche</a:t>
            </a:r>
            <a:r>
              <a:rPr lang="fr-FR" dirty="0"/>
              <a:t> de la cellule A, ou que cette cellule offre une meilleure qualité de connexion.</a:t>
            </a:r>
          </a:p>
          <a:p>
            <a:r>
              <a:rPr lang="fr-FR" dirty="0"/>
              <a:t>Il envoie alors une </a:t>
            </a:r>
            <a:r>
              <a:rPr lang="fr-FR" b="1" dirty="0"/>
              <a:t>demande de </a:t>
            </a:r>
            <a:r>
              <a:rPr lang="fr-FR" b="1" dirty="0" err="1"/>
              <a:t>handover</a:t>
            </a:r>
            <a:r>
              <a:rPr lang="fr-FR" b="1" dirty="0"/>
              <a:t> (changement de cellule)</a:t>
            </a:r>
            <a:r>
              <a:rPr lang="fr-FR" dirty="0"/>
              <a:t> au réseau.</a:t>
            </a:r>
          </a:p>
          <a:p>
            <a:r>
              <a:rPr lang="fr-FR" dirty="0"/>
              <a:t>Le </a:t>
            </a:r>
            <a:r>
              <a:rPr lang="fr-FR" b="1" dirty="0" err="1"/>
              <a:t>handover</a:t>
            </a:r>
            <a:r>
              <a:rPr lang="fr-FR" dirty="0"/>
              <a:t> permet au mobile de </a:t>
            </a:r>
            <a:r>
              <a:rPr lang="fr-FR" b="1" dirty="0"/>
              <a:t>basculer automatiquement</a:t>
            </a:r>
            <a:r>
              <a:rPr lang="fr-FR" dirty="0"/>
              <a:t> sur la cellule A </a:t>
            </a:r>
            <a:r>
              <a:rPr lang="fr-FR" b="1" dirty="0"/>
              <a:t>sans interruption</a:t>
            </a:r>
            <a:r>
              <a:rPr lang="fr-FR" dirty="0"/>
              <a:t> de service.</a:t>
            </a:r>
          </a:p>
          <a:p>
            <a:endParaRPr lang="fr-FR" dirty="0"/>
          </a:p>
          <a:p>
            <a:r>
              <a:rPr lang="fr-FR" dirty="0"/>
              <a:t>l ne </a:t>
            </a:r>
            <a:r>
              <a:rPr lang="fr-FR" b="1" dirty="0"/>
              <a:t>fait pas de </a:t>
            </a:r>
            <a:r>
              <a:rPr lang="fr-FR" b="1" dirty="0" err="1"/>
              <a:t>handover</a:t>
            </a:r>
            <a:r>
              <a:rPr lang="fr-FR" b="1" dirty="0"/>
              <a:t> actif</a:t>
            </a:r>
            <a:r>
              <a:rPr lang="fr-FR" dirty="0"/>
              <a:t> comme en mode connecté.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83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utiliser l’IA et le ML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45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Prédiction de la mobilité des utilisateurs</a:t>
            </a:r>
          </a:p>
          <a:p>
            <a:r>
              <a:rPr lang="fr-FR" dirty="0"/>
              <a:t>Les algorithmes analysent les </a:t>
            </a:r>
            <a:r>
              <a:rPr lang="fr-FR" b="1" dirty="0"/>
              <a:t>schémas de déplacement</a:t>
            </a:r>
            <a:r>
              <a:rPr lang="fr-FR" dirty="0"/>
              <a:t> pour prédire dans quelle </a:t>
            </a:r>
            <a:r>
              <a:rPr lang="fr-FR" b="1" dirty="0" err="1"/>
              <a:t>Tracking</a:t>
            </a:r>
            <a:r>
              <a:rPr lang="fr-FR" b="1" dirty="0"/>
              <a:t> Area</a:t>
            </a:r>
            <a:r>
              <a:rPr lang="fr-FR" dirty="0"/>
              <a:t> ou cellule l’utilisateur va aller.</a:t>
            </a:r>
            <a:br>
              <a:rPr lang="fr-FR" dirty="0"/>
            </a:br>
            <a:r>
              <a:rPr lang="fr-FR" dirty="0"/>
              <a:t>Cela permet d’anticiper les mises à jour de localisation ou les </a:t>
            </a:r>
            <a:r>
              <a:rPr lang="fr-FR" dirty="0" err="1"/>
              <a:t>handovers</a:t>
            </a:r>
            <a:r>
              <a:rPr lang="fr-FR" dirty="0"/>
              <a:t>.</a:t>
            </a:r>
          </a:p>
          <a:p>
            <a:r>
              <a:rPr lang="fr-FR" b="1" dirty="0"/>
              <a:t>➤ 📡Optimisation des </a:t>
            </a:r>
            <a:r>
              <a:rPr lang="fr-FR" b="1" dirty="0" err="1"/>
              <a:t>Tracking</a:t>
            </a:r>
            <a:r>
              <a:rPr lang="fr-FR" b="1" dirty="0"/>
              <a:t> Areas (TAL regroupement)</a:t>
            </a:r>
          </a:p>
          <a:p>
            <a:r>
              <a:rPr lang="fr-FR" dirty="0"/>
              <a:t>Le réseau peut adapter </a:t>
            </a:r>
            <a:r>
              <a:rPr lang="fr-FR" b="1" dirty="0"/>
              <a:t>dynamiquement</a:t>
            </a:r>
            <a:r>
              <a:rPr lang="fr-FR" dirty="0"/>
              <a:t> les zones de </a:t>
            </a:r>
            <a:r>
              <a:rPr lang="fr-FR" dirty="0" err="1"/>
              <a:t>tracking</a:t>
            </a:r>
            <a:r>
              <a:rPr lang="fr-FR" dirty="0"/>
              <a:t> selon le </a:t>
            </a:r>
            <a:r>
              <a:rPr lang="fr-FR" b="1" dirty="0"/>
              <a:t>comportement réel des utilisateurs</a:t>
            </a:r>
            <a:r>
              <a:rPr lang="fr-FR" dirty="0"/>
              <a:t>, ce qui réduit la charge de signalisation.</a:t>
            </a:r>
          </a:p>
          <a:p>
            <a:r>
              <a:rPr lang="fr-FR" b="1" dirty="0"/>
              <a:t>➤ 📶Sélection intelligente de cellule (</a:t>
            </a:r>
            <a:r>
              <a:rPr lang="fr-FR" b="1" dirty="0" err="1"/>
              <a:t>Cell</a:t>
            </a:r>
            <a:r>
              <a:rPr lang="fr-FR" b="1" dirty="0"/>
              <a:t> </a:t>
            </a:r>
            <a:r>
              <a:rPr lang="fr-FR" b="1" dirty="0" err="1"/>
              <a:t>Selection</a:t>
            </a:r>
            <a:r>
              <a:rPr lang="fr-FR" b="1" dirty="0"/>
              <a:t> / </a:t>
            </a:r>
            <a:r>
              <a:rPr lang="fr-FR" b="1" dirty="0" err="1"/>
              <a:t>Reselection</a:t>
            </a:r>
            <a:r>
              <a:rPr lang="fr-FR" b="1" dirty="0"/>
              <a:t>)</a:t>
            </a:r>
          </a:p>
          <a:p>
            <a:r>
              <a:rPr lang="fr-FR" dirty="0"/>
              <a:t>Grâce à l’IA, le mobile peut choisir </a:t>
            </a:r>
            <a:r>
              <a:rPr lang="fr-FR" b="1" dirty="0"/>
              <a:t>la cellule la plus optimale</a:t>
            </a:r>
            <a:r>
              <a:rPr lang="fr-FR" dirty="0"/>
              <a:t> (pas seulement la plus puissante) :</a:t>
            </a:r>
          </a:p>
          <a:p>
            <a:r>
              <a:rPr lang="fr-FR" dirty="0"/>
              <a:t>en fonction de la </a:t>
            </a:r>
            <a:r>
              <a:rPr lang="fr-FR" b="1" dirty="0"/>
              <a:t>congestion</a:t>
            </a:r>
            <a:r>
              <a:rPr lang="fr-FR" dirty="0"/>
              <a:t>,</a:t>
            </a:r>
          </a:p>
          <a:p>
            <a:r>
              <a:rPr lang="fr-FR" dirty="0"/>
              <a:t>de la </a:t>
            </a:r>
            <a:r>
              <a:rPr lang="fr-FR" b="1" dirty="0"/>
              <a:t>vitesse de l’utilisateur</a:t>
            </a:r>
            <a:r>
              <a:rPr lang="fr-FR" dirty="0"/>
              <a:t>,</a:t>
            </a:r>
          </a:p>
          <a:p>
            <a:r>
              <a:rPr lang="fr-FR" dirty="0"/>
              <a:t>ou même de la </a:t>
            </a:r>
            <a:r>
              <a:rPr lang="fr-FR" b="1" dirty="0"/>
              <a:t>prévision de qualité de service</a:t>
            </a:r>
            <a:r>
              <a:rPr lang="fr-F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94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quelques techniques d’apprentissage utilisées :</a:t>
            </a:r>
          </a:p>
          <a:p>
            <a:r>
              <a:rPr lang="fr-FR" b="1" dirty="0"/>
              <a:t>Réseaux de neurones</a:t>
            </a:r>
            <a:r>
              <a:rPr lang="fr-FR" dirty="0"/>
              <a:t> : pour la prédiction de mobilité.</a:t>
            </a:r>
          </a:p>
          <a:p>
            <a:r>
              <a:rPr lang="fr-FR" b="1" dirty="0"/>
              <a:t>K-</a:t>
            </a:r>
            <a:r>
              <a:rPr lang="fr-FR" b="1" dirty="0" err="1"/>
              <a:t>means</a:t>
            </a:r>
            <a:r>
              <a:rPr lang="fr-FR" b="1" dirty="0"/>
              <a:t> / clustering</a:t>
            </a:r>
            <a:r>
              <a:rPr lang="fr-FR" dirty="0"/>
              <a:t> : pour regrouper les cellules ou les </a:t>
            </a:r>
            <a:r>
              <a:rPr lang="fr-FR" dirty="0" err="1"/>
              <a:t>TAs</a:t>
            </a:r>
            <a:r>
              <a:rPr lang="fr-FR" dirty="0"/>
              <a:t> selon le trafic.</a:t>
            </a:r>
          </a:p>
          <a:p>
            <a:r>
              <a:rPr lang="fr-FR" b="1" dirty="0"/>
              <a:t>Apprentissage par renforcement</a:t>
            </a:r>
            <a:r>
              <a:rPr lang="fr-FR" dirty="0"/>
              <a:t> (</a:t>
            </a:r>
            <a:r>
              <a:rPr lang="fr-FR" dirty="0" err="1"/>
              <a:t>Reinforcement</a:t>
            </a:r>
            <a:r>
              <a:rPr lang="fr-FR" dirty="0"/>
              <a:t> Learning) : pour apprendre à sélectionner dynamiquement la meilleure action réseau (ex : </a:t>
            </a:r>
            <a:r>
              <a:rPr lang="fr-FR" dirty="0" err="1"/>
              <a:t>handover</a:t>
            </a:r>
            <a:r>
              <a:rPr lang="fr-FR" dirty="0"/>
              <a:t> ou TA update).</a:t>
            </a:r>
          </a:p>
          <a:p>
            <a:r>
              <a:rPr lang="fr-FR" b="1" dirty="0"/>
              <a:t>Forêts aléatoires (</a:t>
            </a:r>
            <a:r>
              <a:rPr lang="fr-FR" b="1" dirty="0" err="1"/>
              <a:t>Random</a:t>
            </a:r>
            <a:r>
              <a:rPr lang="fr-FR" b="1" dirty="0"/>
              <a:t> </a:t>
            </a:r>
            <a:r>
              <a:rPr lang="fr-FR" b="1" dirty="0" err="1"/>
              <a:t>Forests</a:t>
            </a:r>
            <a:r>
              <a:rPr lang="fr-FR" b="1" dirty="0"/>
              <a:t>)</a:t>
            </a:r>
            <a:r>
              <a:rPr lang="fr-FR" dirty="0"/>
              <a:t> : pour détecter les comportements anormaux ou optimiser la signalisation.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64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5/26/2025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51" r="2951"/>
          <a:stretch/>
        </p:blipFill>
        <p:spPr>
          <a:xfrm>
            <a:off x="-1" y="0"/>
            <a:ext cx="12192000" cy="6858000"/>
          </a:xfrm>
          <a:blipFill dpi="0" rotWithShape="1"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72435" y="1681727"/>
            <a:ext cx="5447129" cy="4272790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789" y="3068552"/>
            <a:ext cx="4392662" cy="1695637"/>
          </a:xfrm>
        </p:spPr>
        <p:txBody>
          <a:bodyPr/>
          <a:lstStyle/>
          <a:p>
            <a:pPr algn="ctr"/>
            <a:r>
              <a:rPr lang="fr-FR" sz="5400" noProof="0" dirty="0"/>
              <a:t>Gestion de la localisation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9178" y="491399"/>
            <a:ext cx="2667883" cy="421072"/>
          </a:xfrm>
        </p:spPr>
        <p:txBody>
          <a:bodyPr/>
          <a:lstStyle/>
          <a:p>
            <a:r>
              <a:rPr lang="fr-FR" sz="2800" noProof="0" dirty="0"/>
              <a:t>Réseaux mobiles</a:t>
            </a:r>
          </a:p>
          <a:p>
            <a:pPr algn="ctr"/>
            <a:r>
              <a:rPr lang="fr-FR" sz="2800" noProof="0" dirty="0"/>
              <a:t>et intelligents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noProof="0" dirty="0"/>
              <a:t>AVRIL 14, 2025</a:t>
            </a:r>
          </a:p>
          <a:p>
            <a:r>
              <a:rPr lang="fr-FR" noProof="0" dirty="0"/>
              <a:t>M1-GI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419C0-363F-C260-DBA9-349F8013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732C2-3AF9-C300-68E0-8F1648D19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312" y="4105275"/>
            <a:ext cx="11001375" cy="1152525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noProof="0" dirty="0">
                <a:solidFill>
                  <a:schemeClr val="tx1"/>
                </a:solidFill>
              </a:rPr>
              <a:t>Chaque </a:t>
            </a:r>
            <a:r>
              <a:rPr lang="fr-FR" sz="3600" b="1" noProof="0" dirty="0" err="1">
                <a:solidFill>
                  <a:schemeClr val="tx1"/>
                </a:solidFill>
              </a:rPr>
              <a:t>eNodeB</a:t>
            </a:r>
            <a:r>
              <a:rPr lang="fr-FR" sz="3600" noProof="0" dirty="0">
                <a:solidFill>
                  <a:schemeClr val="tx1"/>
                </a:solidFill>
              </a:rPr>
              <a:t> diffuse </a:t>
            </a:r>
            <a:r>
              <a:rPr lang="fr-FR" sz="3600" b="1" noProof="0" dirty="0">
                <a:solidFill>
                  <a:srgbClr val="FF0000"/>
                </a:solidFill>
              </a:rPr>
              <a:t>régulièrement</a:t>
            </a:r>
            <a:r>
              <a:rPr lang="fr-FR" sz="3600" noProof="0" dirty="0">
                <a:solidFill>
                  <a:schemeClr val="tx1"/>
                </a:solidFill>
              </a:rPr>
              <a:t> son </a:t>
            </a:r>
            <a:r>
              <a:rPr lang="fr-FR" sz="3600" b="1" noProof="0" dirty="0">
                <a:solidFill>
                  <a:schemeClr val="tx1"/>
                </a:solidFill>
              </a:rPr>
              <a:t>identité</a:t>
            </a:r>
            <a:r>
              <a:rPr lang="fr-FR" sz="3600" noProof="0" dirty="0">
                <a:solidFill>
                  <a:schemeClr val="tx1"/>
                </a:solidFill>
              </a:rPr>
              <a:t> sur la voie balise (typiquement toutes les 1 a 5 secondes)</a:t>
            </a:r>
          </a:p>
          <a:p>
            <a:pPr marL="0" indent="0">
              <a:buNone/>
            </a:pP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B2A6EAF-E30B-9011-BD67-3EED24AD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6" y="134204"/>
            <a:ext cx="11198224" cy="779341"/>
          </a:xfrm>
        </p:spPr>
        <p:txBody>
          <a:bodyPr/>
          <a:lstStyle/>
          <a:p>
            <a:r>
              <a:rPr lang="fr-FR" noProof="0" dirty="0"/>
              <a:t>Principe de la mise a jour de localisation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E014E35-AD0E-4D94-9038-3E090F43F5EA}"/>
              </a:ext>
            </a:extLst>
          </p:cNvPr>
          <p:cNvSpPr txBox="1">
            <a:spLocks/>
          </p:cNvSpPr>
          <p:nvPr/>
        </p:nvSpPr>
        <p:spPr>
          <a:xfrm>
            <a:off x="2022886" y="5410200"/>
            <a:ext cx="7473949" cy="92392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fr-FR" sz="3200" b="1" i="1" dirty="0">
                <a:solidFill>
                  <a:srgbClr val="FF0000"/>
                </a:solidFill>
              </a:rPr>
              <a:t>Mais si ce n’</a:t>
            </a:r>
            <a:r>
              <a:rPr lang="fr-CM" sz="3200" b="1" i="1" dirty="0">
                <a:solidFill>
                  <a:srgbClr val="FF0000"/>
                </a:solidFill>
              </a:rPr>
              <a:t>é</a:t>
            </a:r>
            <a:r>
              <a:rPr lang="fr-FR" sz="3200" b="1" i="1" dirty="0">
                <a:solidFill>
                  <a:srgbClr val="FF0000"/>
                </a:solidFill>
              </a:rPr>
              <a:t>tais que cela , les </a:t>
            </a:r>
            <a:r>
              <a:rPr lang="fr-FR" sz="3200" b="1" i="1" dirty="0" err="1">
                <a:solidFill>
                  <a:srgbClr val="FF0000"/>
                </a:solidFill>
              </a:rPr>
              <a:t>UEs</a:t>
            </a:r>
            <a:r>
              <a:rPr lang="fr-FR" sz="3200" b="1" i="1" dirty="0">
                <a:solidFill>
                  <a:srgbClr val="FF0000"/>
                </a:solidFill>
              </a:rPr>
              <a:t> seraient vite </a:t>
            </a:r>
            <a:r>
              <a:rPr lang="fr-CM" sz="3200" b="1" i="1" dirty="0">
                <a:solidFill>
                  <a:srgbClr val="FF0000"/>
                </a:solidFill>
              </a:rPr>
              <a:t>é</a:t>
            </a:r>
            <a:r>
              <a:rPr lang="fr-FR" sz="3200" b="1" i="1" dirty="0">
                <a:solidFill>
                  <a:srgbClr val="FF0000"/>
                </a:solidFill>
              </a:rPr>
              <a:t>puis</a:t>
            </a:r>
            <a:r>
              <a:rPr lang="fr-CM" sz="3200" b="1" i="1" dirty="0">
                <a:solidFill>
                  <a:srgbClr val="FF0000"/>
                </a:solidFill>
              </a:rPr>
              <a:t>é</a:t>
            </a:r>
            <a:r>
              <a:rPr lang="fr-FR" sz="3200" b="1" i="1" dirty="0">
                <a:solidFill>
                  <a:srgbClr val="FF0000"/>
                </a:solidFill>
              </a:rPr>
              <a:t>es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FEB8C9-2B14-45DB-A456-4FCFCA389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1" b="5375"/>
          <a:stretch/>
        </p:blipFill>
        <p:spPr>
          <a:xfrm>
            <a:off x="1666742" y="1065945"/>
            <a:ext cx="8858513" cy="27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3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419C0-363F-C260-DBA9-349F8013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8732C2-3AF9-C300-68E0-8F1648D19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312" y="3754785"/>
            <a:ext cx="11001375" cy="1445865"/>
          </a:xfrm>
        </p:spPr>
        <p:txBody>
          <a:bodyPr/>
          <a:lstStyle/>
          <a:p>
            <a:pPr marL="0" indent="0" algn="ctr">
              <a:buNone/>
            </a:pPr>
            <a:r>
              <a:rPr lang="fr-FR" sz="3200" noProof="0" dirty="0">
                <a:solidFill>
                  <a:schemeClr val="tx1"/>
                </a:solidFill>
              </a:rPr>
              <a:t>Quand le mobile se déplace , et constate qu’il capte mieux le signal d’une </a:t>
            </a:r>
            <a:r>
              <a:rPr lang="fr-FR" sz="3200" b="1" noProof="0" dirty="0" err="1">
                <a:solidFill>
                  <a:schemeClr val="tx1"/>
                </a:solidFill>
              </a:rPr>
              <a:t>eNodeB</a:t>
            </a:r>
            <a:r>
              <a:rPr lang="fr-FR" sz="3200" b="1" noProof="0" dirty="0">
                <a:solidFill>
                  <a:schemeClr val="tx1"/>
                </a:solidFill>
              </a:rPr>
              <a:t> « A » </a:t>
            </a:r>
            <a:r>
              <a:rPr lang="fr-FR" sz="3200" noProof="0" dirty="0">
                <a:solidFill>
                  <a:schemeClr val="tx1"/>
                </a:solidFill>
              </a:rPr>
              <a:t>qu’une </a:t>
            </a:r>
            <a:r>
              <a:rPr lang="fr-FR" sz="3200" b="1" noProof="0" dirty="0" err="1">
                <a:solidFill>
                  <a:schemeClr val="tx1"/>
                </a:solidFill>
              </a:rPr>
              <a:t>eNodeB</a:t>
            </a:r>
            <a:r>
              <a:rPr lang="fr-FR" sz="3200" b="1" noProof="0" dirty="0">
                <a:solidFill>
                  <a:schemeClr val="tx1"/>
                </a:solidFill>
              </a:rPr>
              <a:t> « B » </a:t>
            </a:r>
            <a:r>
              <a:rPr lang="fr-FR" sz="3200" noProof="0" dirty="0">
                <a:solidFill>
                  <a:schemeClr val="tx1"/>
                </a:solidFill>
              </a:rPr>
              <a:t>, il comprends qu’il se trouve dans la </a:t>
            </a:r>
            <a:r>
              <a:rPr lang="fr-FR" sz="3200" b="1" noProof="0" dirty="0">
                <a:solidFill>
                  <a:schemeClr val="tx1"/>
                </a:solidFill>
              </a:rPr>
              <a:t>cellule « A »</a:t>
            </a:r>
          </a:p>
          <a:p>
            <a:pPr marL="0" indent="0">
              <a:buNone/>
            </a:pP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B2A6EAF-E30B-9011-BD67-3EED24AD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63" y="126107"/>
            <a:ext cx="11198224" cy="779341"/>
          </a:xfrm>
        </p:spPr>
        <p:txBody>
          <a:bodyPr/>
          <a:lstStyle/>
          <a:p>
            <a:pPr algn="ctr"/>
            <a:r>
              <a:rPr lang="fr-FR" noProof="0" dirty="0"/>
              <a:t>Détection du changement de cellule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CDDA48-0486-44A0-8D5B-9B37D7CC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89" y="905448"/>
            <a:ext cx="7893571" cy="2849337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E0F129-6D55-421A-B307-22981BBB4A41}"/>
              </a:ext>
            </a:extLst>
          </p:cNvPr>
          <p:cNvSpPr txBox="1">
            <a:spLocks/>
          </p:cNvSpPr>
          <p:nvPr/>
        </p:nvSpPr>
        <p:spPr>
          <a:xfrm>
            <a:off x="2813843" y="5475729"/>
            <a:ext cx="6215857" cy="47682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fr-FR" sz="4000" b="1" i="1" dirty="0">
                <a:solidFill>
                  <a:srgbClr val="FF0000"/>
                </a:solidFill>
              </a:rPr>
              <a:t>Et si le terminal est inactif ?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9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5B85C-E285-B83C-614B-9BA8AA5FC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15FA49-F82E-B2BF-7B2D-3ED861003B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982" y="1674130"/>
            <a:ext cx="6937618" cy="4084827"/>
          </a:xfrm>
        </p:spPr>
        <p:txBody>
          <a:bodyPr/>
          <a:lstStyle/>
          <a:p>
            <a:r>
              <a:rPr lang="fr-FR" sz="2800" noProof="0" dirty="0"/>
              <a:t>La </a:t>
            </a:r>
            <a:r>
              <a:rPr lang="fr-FR" sz="2800" b="1" noProof="0" dirty="0"/>
              <a:t>Tracking Area (TA)</a:t>
            </a:r>
            <a:r>
              <a:rPr lang="fr-FR" sz="2800" noProof="0" dirty="0"/>
              <a:t> est une </a:t>
            </a:r>
            <a:r>
              <a:rPr lang="fr-FR" sz="2800" b="1" noProof="0" dirty="0">
                <a:solidFill>
                  <a:srgbClr val="FF0000"/>
                </a:solidFill>
              </a:rPr>
              <a:t>zone géographique logique</a:t>
            </a:r>
            <a:r>
              <a:rPr lang="fr-FR" sz="2800" noProof="0" dirty="0">
                <a:solidFill>
                  <a:srgbClr val="FF0000"/>
                </a:solidFill>
              </a:rPr>
              <a:t> </a:t>
            </a:r>
            <a:r>
              <a:rPr lang="fr-FR" sz="2800" noProof="0" dirty="0"/>
              <a:t>utilisée dans les réseaux mobiles (notamment </a:t>
            </a:r>
            <a:r>
              <a:rPr lang="fr-FR" sz="2800" b="1" noProof="0" dirty="0"/>
              <a:t>LTE et 5G</a:t>
            </a:r>
            <a:r>
              <a:rPr lang="fr-FR" sz="2800" noProof="0" dirty="0"/>
              <a:t>) pour </a:t>
            </a:r>
            <a:r>
              <a:rPr lang="fr-FR" sz="2800" b="1" noProof="0" dirty="0"/>
              <a:t>gérer la localisation des terminaux mobiles</a:t>
            </a:r>
            <a:r>
              <a:rPr lang="fr-FR" sz="2800" noProof="0" dirty="0"/>
              <a:t> lorsque ceux-ci ne sont pas en communication active (</a:t>
            </a:r>
            <a:r>
              <a:rPr lang="fr-FR" sz="2800" b="1" noProof="0" dirty="0" err="1"/>
              <a:t>idle</a:t>
            </a:r>
            <a:r>
              <a:rPr lang="fr-FR" sz="2800" noProof="0" dirty="0"/>
              <a:t>).</a:t>
            </a:r>
          </a:p>
          <a:p>
            <a:pPr marL="0" indent="0">
              <a:buNone/>
            </a:pPr>
            <a:endParaRPr lang="fr-FR" sz="28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noProof="0" dirty="0"/>
              <a:t>Chaque Tracking Area est identifiée par un </a:t>
            </a:r>
            <a:r>
              <a:rPr lang="fr-FR" sz="2800" b="1" noProof="0" dirty="0"/>
              <a:t>code unique appelé TAC</a:t>
            </a:r>
            <a:r>
              <a:rPr lang="fr-FR" sz="2800" noProof="0" dirty="0"/>
              <a:t> (Tracking Area Code).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20D5ECBA-A6FA-0E88-FFDC-DAB62A0A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82" y="481735"/>
            <a:ext cx="11414368" cy="830997"/>
          </a:xfrm>
        </p:spPr>
        <p:txBody>
          <a:bodyPr/>
          <a:lstStyle/>
          <a:p>
            <a:r>
              <a:rPr lang="fr-FR" noProof="0" dirty="0"/>
              <a:t>Concept de zone de suivi ou </a:t>
            </a:r>
            <a:r>
              <a:rPr lang="fr-FR" dirty="0"/>
              <a:t>T</a:t>
            </a:r>
            <a:r>
              <a:rPr lang="fr-FR" noProof="0" dirty="0" err="1"/>
              <a:t>racking</a:t>
            </a:r>
            <a:r>
              <a:rPr lang="fr-FR" noProof="0" dirty="0"/>
              <a:t> Area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C1EC33-349D-4181-9C5B-B2FF60C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87297"/>
            <a:ext cx="5051668" cy="445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8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EC601F-DE47-2D8B-2ECC-6CD8D452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3E6D3B-118B-24E5-D50E-1CF41F9A15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9598" y="2221450"/>
            <a:ext cx="10124576" cy="3800526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noProof="0" dirty="0"/>
              <a:t>L’</a:t>
            </a:r>
            <a:r>
              <a:rPr lang="fr-FR" sz="3600" noProof="0" dirty="0" err="1"/>
              <a:t>orsque</a:t>
            </a:r>
            <a:r>
              <a:rPr lang="fr-FR" sz="3600" noProof="0" dirty="0"/>
              <a:t> le Terminal se trouve dans une Zone de suivie , </a:t>
            </a:r>
            <a:r>
              <a:rPr lang="fr-FR" sz="3600" b="1" noProof="0" dirty="0">
                <a:solidFill>
                  <a:srgbClr val="FF0000"/>
                </a:solidFill>
              </a:rPr>
              <a:t>IL NE FAIT RIEN. </a:t>
            </a:r>
            <a:r>
              <a:rPr lang="fr-FR" sz="3600" b="1" dirty="0">
                <a:solidFill>
                  <a:schemeClr val="tx1"/>
                </a:solidFill>
              </a:rPr>
              <a:t>La mise  a jour de sa localisation se fait uniquement l’</a:t>
            </a:r>
            <a:r>
              <a:rPr lang="fr-FR" sz="3600" b="1" dirty="0" err="1">
                <a:solidFill>
                  <a:schemeClr val="tx1"/>
                </a:solidFill>
              </a:rPr>
              <a:t>orsqu’il</a:t>
            </a:r>
            <a:r>
              <a:rPr lang="fr-FR" sz="3600" b="1" dirty="0">
                <a:solidFill>
                  <a:schemeClr val="tx1"/>
                </a:solidFill>
              </a:rPr>
              <a:t> change de TA. </a:t>
            </a:r>
            <a:endParaRPr lang="fr-FR" sz="3600" b="1" noProof="0" dirty="0">
              <a:solidFill>
                <a:schemeClr val="tx1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B201095-28DD-BA40-B595-7A1B42D3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408781"/>
            <a:ext cx="11331573" cy="830997"/>
          </a:xfrm>
        </p:spPr>
        <p:txBody>
          <a:bodyPr/>
          <a:lstStyle/>
          <a:p>
            <a:r>
              <a:rPr lang="fr-FR" noProof="0" dirty="0"/>
              <a:t>Concept de zone de suivi ou </a:t>
            </a:r>
            <a:r>
              <a:rPr lang="fr-FR" dirty="0"/>
              <a:t>T</a:t>
            </a:r>
            <a:r>
              <a:rPr lang="fr-FR" noProof="0" dirty="0" err="1"/>
              <a:t>racking</a:t>
            </a:r>
            <a:r>
              <a:rPr lang="fr-FR" noProof="0" dirty="0"/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175418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C601F-DE47-2D8B-2ECC-6CD8D452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3E6D3B-118B-24E5-D50E-1CF41F9A15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76747"/>
            <a:ext cx="12192000" cy="1237703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noProof="0" dirty="0"/>
              <a:t>Les stations de base diffusent désormais l’</a:t>
            </a:r>
            <a:r>
              <a:rPr lang="fr-FR" sz="4400" b="1" noProof="0" dirty="0" err="1">
                <a:solidFill>
                  <a:srgbClr val="FF0000"/>
                </a:solidFill>
              </a:rPr>
              <a:t>identit</a:t>
            </a:r>
            <a:r>
              <a:rPr lang="fr-CM" sz="4400" b="1" noProof="0" dirty="0">
                <a:solidFill>
                  <a:srgbClr val="FF0000"/>
                </a:solidFill>
              </a:rPr>
              <a:t>é</a:t>
            </a:r>
            <a:r>
              <a:rPr lang="fr-FR" sz="4400" b="1" noProof="0" dirty="0">
                <a:solidFill>
                  <a:srgbClr val="FF0000"/>
                </a:solidFill>
              </a:rPr>
              <a:t> de la Tracking area</a:t>
            </a:r>
            <a:r>
              <a:rPr lang="fr-FR" sz="4400" b="1" noProof="0" dirty="0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06A629-6F96-4022-8982-F3D4F9CA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75" y="1314450"/>
            <a:ext cx="6614773" cy="540965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68399EF-AC5F-4CBA-B5C3-8DA7733696F0}"/>
              </a:ext>
            </a:extLst>
          </p:cNvPr>
          <p:cNvSpPr txBox="1">
            <a:spLocks/>
          </p:cNvSpPr>
          <p:nvPr/>
        </p:nvSpPr>
        <p:spPr>
          <a:xfrm>
            <a:off x="6411539" y="2552153"/>
            <a:ext cx="5780461" cy="214312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fr-FR" sz="2800" b="1" dirty="0"/>
              <a:t>Le terminal détecte donc une station de base qui émet un code diffèrent au moment de changer de zone , il comprends qu’il vient de changer de TA.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20107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C601F-DE47-2D8B-2ECC-6CD8D452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3E6D3B-118B-24E5-D50E-1CF41F9A15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76747"/>
            <a:ext cx="11563350" cy="1237703"/>
          </a:xfrm>
        </p:spPr>
        <p:txBody>
          <a:bodyPr/>
          <a:lstStyle/>
          <a:p>
            <a:pPr marL="0" indent="0" algn="ctr">
              <a:buNone/>
            </a:pPr>
            <a:r>
              <a:rPr lang="fr-FR" sz="4400" b="1" noProof="0" dirty="0"/>
              <a:t>On </a:t>
            </a:r>
            <a:r>
              <a:rPr lang="fr-FR" sz="4400" b="1" noProof="0" dirty="0">
                <a:solidFill>
                  <a:srgbClr val="FF0000"/>
                </a:solidFill>
              </a:rPr>
              <a:t>réduit</a:t>
            </a:r>
            <a:r>
              <a:rPr lang="fr-FR" sz="4400" b="1" noProof="0" dirty="0"/>
              <a:t> donc considérablement</a:t>
            </a:r>
            <a:r>
              <a:rPr lang="fr-FR" sz="4400" b="1" dirty="0"/>
              <a:t> le nombre de </a:t>
            </a:r>
            <a:r>
              <a:rPr lang="fr-FR" sz="4400" b="1" dirty="0">
                <a:solidFill>
                  <a:srgbClr val="FF0000"/>
                </a:solidFill>
              </a:rPr>
              <a:t>mise </a:t>
            </a:r>
            <a:r>
              <a:rPr lang="fr-CM" sz="4400" b="1" dirty="0">
                <a:solidFill>
                  <a:srgbClr val="FF0000"/>
                </a:solidFill>
              </a:rPr>
              <a:t>à</a:t>
            </a:r>
            <a:r>
              <a:rPr lang="fr-FR" sz="4400" b="1" dirty="0">
                <a:solidFill>
                  <a:srgbClr val="FF0000"/>
                </a:solidFill>
              </a:rPr>
              <a:t> jour de localisation </a:t>
            </a:r>
            <a:r>
              <a:rPr lang="fr-FR" sz="4400" b="1" dirty="0"/>
              <a:t>!</a:t>
            </a:r>
            <a:endParaRPr lang="fr-FR" sz="4400" b="1" noProof="0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68399EF-AC5F-4CBA-B5C3-8DA7733696F0}"/>
              </a:ext>
            </a:extLst>
          </p:cNvPr>
          <p:cNvSpPr txBox="1">
            <a:spLocks/>
          </p:cNvSpPr>
          <p:nvPr/>
        </p:nvSpPr>
        <p:spPr>
          <a:xfrm>
            <a:off x="6029325" y="2961728"/>
            <a:ext cx="6096000" cy="193412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fr-FR" sz="4000" b="1" dirty="0">
                <a:solidFill>
                  <a:srgbClr val="FF0000"/>
                </a:solidFill>
              </a:rPr>
              <a:t>Cependant , on ne sait plus EXACTEMENT où se trouve le terminal 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BC4093-7D61-4E7E-9368-93851534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624202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9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EC601F-DE47-2D8B-2ECC-6CD8D452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3E6D3B-118B-24E5-D50E-1CF41F9A15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550" y="1071376"/>
            <a:ext cx="6381749" cy="2205224"/>
          </a:xfrm>
        </p:spPr>
        <p:txBody>
          <a:bodyPr/>
          <a:lstStyle/>
          <a:p>
            <a:pPr>
              <a:buNone/>
            </a:pPr>
            <a:r>
              <a:rPr lang="fr-FR" sz="4000" b="1" noProof="0" dirty="0"/>
              <a:t>  Le paging consiste a </a:t>
            </a:r>
            <a:r>
              <a:rPr lang="fr-FR" sz="4000" b="1" noProof="0" dirty="0">
                <a:solidFill>
                  <a:srgbClr val="FF0000"/>
                </a:solidFill>
              </a:rPr>
              <a:t>diffuser</a:t>
            </a:r>
            <a:r>
              <a:rPr lang="fr-FR" sz="4000" b="1" noProof="0" dirty="0"/>
              <a:t> l’</a:t>
            </a:r>
            <a:r>
              <a:rPr lang="fr-FR" sz="4000" b="1" noProof="0" dirty="0" err="1"/>
              <a:t>identit</a:t>
            </a:r>
            <a:r>
              <a:rPr lang="fr-CM" sz="4000" b="1" noProof="0" dirty="0"/>
              <a:t>é d’un mobile</a:t>
            </a:r>
            <a:r>
              <a:rPr lang="fr-FR" sz="4000" b="1" noProof="0" dirty="0"/>
              <a:t> sur toutes les cellules d’une Tracking area</a:t>
            </a:r>
            <a:endParaRPr lang="fr-FR" sz="4000" noProof="0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B201095-28DD-BA40-B595-7A1B42D3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01359"/>
            <a:ext cx="7912100" cy="830997"/>
          </a:xfrm>
        </p:spPr>
        <p:txBody>
          <a:bodyPr/>
          <a:lstStyle/>
          <a:p>
            <a:r>
              <a:rPr lang="fr-FR" noProof="0" dirty="0"/>
              <a:t>On introduit alors le Paging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0AED77C-3D2A-492F-ADB8-62156F82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541" y="1071376"/>
            <a:ext cx="5922459" cy="5081852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1E439B9-8510-4FCD-B513-001C146CEBF7}"/>
              </a:ext>
            </a:extLst>
          </p:cNvPr>
          <p:cNvSpPr txBox="1">
            <a:spLocks/>
          </p:cNvSpPr>
          <p:nvPr/>
        </p:nvSpPr>
        <p:spPr>
          <a:xfrm>
            <a:off x="173540" y="4019550"/>
            <a:ext cx="5587999" cy="124319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fr-FR" sz="3200" b="1" i="1" dirty="0">
                <a:solidFill>
                  <a:srgbClr val="FF0000"/>
                </a:solidFill>
              </a:rPr>
              <a:t>Normal , vu qu’on ne sait pas dans quelle cellule il se trouve pour le joindre</a:t>
            </a:r>
            <a:endParaRPr lang="fr-FR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67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51" r="2951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fr-FR" sz="4000" b="1" kern="1200" noProof="0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Strategies</a:t>
            </a:r>
            <a:r>
              <a:rPr lang="fr-FR" sz="4000" b="1" kern="1200" noProof="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de configuration optimale des </a:t>
            </a:r>
            <a:r>
              <a:rPr lang="fr-FR" sz="4000" b="1" kern="1200" noProof="0" dirty="0" err="1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TAs</a:t>
            </a:r>
            <a:endParaRPr lang="fr-FR" sz="4000" b="1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294187"/>
            <a:ext cx="11598275" cy="830997"/>
          </a:xfrm>
        </p:spPr>
        <p:txBody>
          <a:bodyPr/>
          <a:lstStyle/>
          <a:p>
            <a:r>
              <a:rPr lang="fr-FR" noProof="0" dirty="0"/>
              <a:t>Configuration optimale des Tracking Area</a:t>
            </a:r>
          </a:p>
          <a:p>
            <a:endParaRPr lang="fr-FR" noProof="0" dirty="0"/>
          </a:p>
        </p:txBody>
      </p:sp>
      <p:pic>
        <p:nvPicPr>
          <p:cNvPr id="25" name="Picture Placeholder 4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58" r="558"/>
          <a:stretch/>
        </p:blipFill>
        <p:spPr>
          <a:xfrm>
            <a:off x="9261475" y="95250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03524" y="1163107"/>
            <a:ext cx="6816725" cy="438150"/>
          </a:xfrm>
        </p:spPr>
        <p:txBody>
          <a:bodyPr/>
          <a:lstStyle/>
          <a:p>
            <a:r>
              <a:rPr lang="fr-FR" sz="4000" noProof="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Le Compromis Taille vs Paging</a:t>
            </a:r>
            <a:endParaRPr lang="fr-FR" sz="4800" noProof="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8D0B7-F451-3351-8F4D-D03F87FB1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27" r="1708" b="6800"/>
          <a:stretch/>
        </p:blipFill>
        <p:spPr>
          <a:xfrm>
            <a:off x="1714500" y="2932441"/>
            <a:ext cx="8972485" cy="39255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D47A4C-437F-4555-907E-77C9B05B61F0}"/>
              </a:ext>
            </a:extLst>
          </p:cNvPr>
          <p:cNvSpPr txBox="1">
            <a:spLocks/>
          </p:cNvSpPr>
          <p:nvPr/>
        </p:nvSpPr>
        <p:spPr>
          <a:xfrm>
            <a:off x="2127248" y="2244753"/>
            <a:ext cx="8531226" cy="44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Pour une petite zone de suivie par exemple , on a :</a:t>
            </a:r>
          </a:p>
          <a:p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0CD16F-908B-4CC2-BADD-8F017BE38D1C}"/>
              </a:ext>
            </a:extLst>
          </p:cNvPr>
          <p:cNvSpPr txBox="1">
            <a:spLocks/>
          </p:cNvSpPr>
          <p:nvPr/>
        </p:nvSpPr>
        <p:spPr>
          <a:xfrm>
            <a:off x="3286126" y="2932441"/>
            <a:ext cx="1781174" cy="44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Avantages</a:t>
            </a:r>
          </a:p>
          <a:p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0F4720-0114-4FCA-8B22-708BB6B645E1}"/>
              </a:ext>
            </a:extLst>
          </p:cNvPr>
          <p:cNvSpPr txBox="1">
            <a:spLocks/>
          </p:cNvSpPr>
          <p:nvPr/>
        </p:nvSpPr>
        <p:spPr>
          <a:xfrm>
            <a:off x="7124702" y="2923474"/>
            <a:ext cx="1781174" cy="44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/>
              <a:t>Probl</a:t>
            </a:r>
            <a:r>
              <a:rPr lang="fr-CM" sz="2400" dirty="0"/>
              <a:t>è</a:t>
            </a:r>
            <a:r>
              <a:rPr lang="fr-FR" sz="2400" dirty="0"/>
              <a:t>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294187"/>
            <a:ext cx="11598275" cy="830997"/>
          </a:xfrm>
        </p:spPr>
        <p:txBody>
          <a:bodyPr/>
          <a:lstStyle/>
          <a:p>
            <a:r>
              <a:rPr lang="fr-FR" noProof="0" dirty="0"/>
              <a:t>Configuration optimale des Tracking Area</a:t>
            </a:r>
          </a:p>
          <a:p>
            <a:endParaRPr lang="fr-FR" noProof="0" dirty="0"/>
          </a:p>
        </p:txBody>
      </p:sp>
      <p:pic>
        <p:nvPicPr>
          <p:cNvPr id="25" name="Picture Placeholder 4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58" r="558"/>
          <a:stretch/>
        </p:blipFill>
        <p:spPr>
          <a:xfrm>
            <a:off x="9261475" y="95250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03524" y="1163107"/>
            <a:ext cx="6816725" cy="438150"/>
          </a:xfrm>
        </p:spPr>
        <p:txBody>
          <a:bodyPr/>
          <a:lstStyle/>
          <a:p>
            <a:r>
              <a:rPr lang="fr-FR" sz="4000" noProof="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Le Compromis Taille vs Paging</a:t>
            </a:r>
            <a:endParaRPr lang="fr-FR" sz="4800" noProof="0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D47A4C-437F-4555-907E-77C9B05B61F0}"/>
              </a:ext>
            </a:extLst>
          </p:cNvPr>
          <p:cNvSpPr txBox="1">
            <a:spLocks/>
          </p:cNvSpPr>
          <p:nvPr/>
        </p:nvSpPr>
        <p:spPr>
          <a:xfrm>
            <a:off x="1841071" y="2300598"/>
            <a:ext cx="8159751" cy="44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/>
              <a:t>Pour une grande zone de suivie par exemple , on a :</a:t>
            </a:r>
          </a:p>
          <a:p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0CD16F-908B-4CC2-BADD-8F017BE38D1C}"/>
              </a:ext>
            </a:extLst>
          </p:cNvPr>
          <p:cNvSpPr txBox="1">
            <a:spLocks/>
          </p:cNvSpPr>
          <p:nvPr/>
        </p:nvSpPr>
        <p:spPr>
          <a:xfrm>
            <a:off x="3286126" y="2932441"/>
            <a:ext cx="1781174" cy="44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Avantages</a:t>
            </a:r>
          </a:p>
          <a:p>
            <a:endParaRPr lang="fr-F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0F4720-0114-4FCA-8B22-708BB6B645E1}"/>
              </a:ext>
            </a:extLst>
          </p:cNvPr>
          <p:cNvSpPr txBox="1">
            <a:spLocks/>
          </p:cNvSpPr>
          <p:nvPr/>
        </p:nvSpPr>
        <p:spPr>
          <a:xfrm>
            <a:off x="7124702" y="2923474"/>
            <a:ext cx="1781174" cy="449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/>
              <a:t>Probl</a:t>
            </a:r>
            <a:r>
              <a:rPr lang="fr-CM" sz="2400" dirty="0"/>
              <a:t>è</a:t>
            </a:r>
            <a:r>
              <a:rPr lang="fr-FR" sz="2400" dirty="0"/>
              <a:t>mes</a:t>
            </a:r>
          </a:p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C00E6C-400E-45E6-B5C4-7DF8DA5C3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98" b="9091"/>
          <a:stretch/>
        </p:blipFill>
        <p:spPr>
          <a:xfrm>
            <a:off x="2509471" y="2923474"/>
            <a:ext cx="6822952" cy="38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113824"/>
            <a:ext cx="4275138" cy="830997"/>
          </a:xfrm>
        </p:spPr>
        <p:txBody>
          <a:bodyPr/>
          <a:lstStyle/>
          <a:p>
            <a:r>
              <a:rPr lang="fr-FR" noProof="0" dirty="0"/>
              <a:t>Plan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798010"/>
            <a:ext cx="6921376" cy="5879015"/>
          </a:xfrm>
        </p:spPr>
        <p:txBody>
          <a:bodyPr/>
          <a:lstStyle/>
          <a:p>
            <a:r>
              <a:rPr lang="fr-FR" sz="2800" b="1" noProof="0" dirty="0"/>
              <a:t>Introduction</a:t>
            </a:r>
          </a:p>
          <a:p>
            <a:r>
              <a:rPr lang="fr-FR" sz="2800" b="1" noProof="0" dirty="0"/>
              <a:t>Fondements de la localisation en réseau mobile</a:t>
            </a:r>
          </a:p>
          <a:p>
            <a:r>
              <a:rPr lang="fr-FR" sz="2800" b="1" dirty="0"/>
              <a:t>Qu’est-ce qu’une </a:t>
            </a:r>
            <a:r>
              <a:rPr lang="fr-FR" sz="2800" b="1" dirty="0">
                <a:solidFill>
                  <a:srgbClr val="FF0000"/>
                </a:solidFill>
              </a:rPr>
              <a:t>TA</a:t>
            </a:r>
            <a:endParaRPr lang="fr-FR" sz="2800" b="1" noProof="0" dirty="0">
              <a:solidFill>
                <a:srgbClr val="FF0000"/>
              </a:solidFill>
            </a:endParaRPr>
          </a:p>
          <a:p>
            <a:r>
              <a:rPr lang="fr-FR" sz="2800" b="1" kern="1200" noProof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Stratégies de configuration optimale des </a:t>
            </a:r>
            <a:r>
              <a:rPr lang="fr-FR" sz="2800" b="1" kern="1200" noProof="0" dirty="0" err="1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TAs</a:t>
            </a:r>
            <a:endParaRPr lang="fr-FR" sz="2800" b="1" kern="1200" noProof="0" dirty="0">
              <a:solidFill>
                <a:srgbClr val="FF0000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  <a:p>
            <a:r>
              <a:rPr lang="fr-FR" sz="2800" b="1" kern="0" noProof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Algorithmes d’Optimisation Basés sur l’IA et le Machine Learning (ML)</a:t>
            </a:r>
            <a:endParaRPr lang="fr-FR" sz="2800" b="1" noProof="0" dirty="0"/>
          </a:p>
          <a:p>
            <a:r>
              <a:rPr lang="fr-FR" sz="2800" b="1" dirty="0"/>
              <a:t>Conclusion</a:t>
            </a:r>
            <a:endParaRPr lang="fr-FR" sz="2800" b="1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017" r="27017"/>
          <a:stretch/>
        </p:blipFill>
        <p:spPr>
          <a:xfrm>
            <a:off x="6096000" y="529322"/>
            <a:ext cx="5855754" cy="5631571"/>
          </a:xfr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BA409-AD74-B214-C488-3569ACA7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29EE-DC2B-E5FD-1ED9-522AF25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4" y="614713"/>
            <a:ext cx="10817225" cy="830997"/>
          </a:xfrm>
        </p:spPr>
        <p:txBody>
          <a:bodyPr/>
          <a:lstStyle/>
          <a:p>
            <a:pPr algn="ctr"/>
            <a:r>
              <a:rPr lang="fr-FR" noProof="0" dirty="0"/>
              <a:t>Le choix de la taille des TA fait donc intervenir plusieurs données </a:t>
            </a:r>
          </a:p>
          <a:p>
            <a:pPr algn="ctr"/>
            <a:endParaRPr lang="fr-FR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64FB25-7DEE-9710-0B14-4E59AA2FA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1099" y="2126691"/>
            <a:ext cx="4749801" cy="438150"/>
          </a:xfrm>
        </p:spPr>
        <p:txBody>
          <a:bodyPr/>
          <a:lstStyle/>
          <a:p>
            <a:r>
              <a:rPr lang="fr-FR" sz="32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Approche géographique</a:t>
            </a:r>
            <a:endParaRPr lang="fr-FR" sz="4000" noProof="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EE534-D459-B548-7F13-AE71CC67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3" t="11111" b="9616"/>
          <a:stretch/>
        </p:blipFill>
        <p:spPr>
          <a:xfrm>
            <a:off x="0" y="2727080"/>
            <a:ext cx="12432276" cy="41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6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Placeholder 3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4295" b="4295"/>
          <a:stretch/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288" y="1161887"/>
            <a:ext cx="5910337" cy="438150"/>
          </a:xfrm>
        </p:spPr>
        <p:txBody>
          <a:bodyPr/>
          <a:lstStyle/>
          <a:p>
            <a:r>
              <a:rPr lang="fr-FR" sz="36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Approche </a:t>
            </a:r>
            <a:r>
              <a:rPr lang="fr-FR" sz="3600" noProof="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par </a:t>
            </a:r>
            <a:r>
              <a:rPr lang="fr-FR" sz="360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mobilit</a:t>
            </a:r>
            <a:r>
              <a:rPr lang="fr-CM" sz="3600" noProof="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endParaRPr lang="fr-FR" sz="3600" noProof="0" dirty="0">
              <a:solidFill>
                <a:srgbClr val="FF0000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288" y="1985803"/>
            <a:ext cx="9425062" cy="830997"/>
          </a:xfrm>
        </p:spPr>
        <p:txBody>
          <a:bodyPr/>
          <a:lstStyle/>
          <a:p>
            <a:pPr marL="0" indent="0">
              <a:buNone/>
            </a:pPr>
            <a:r>
              <a:rPr lang="fr-FR" sz="3600" b="1" noProof="0" dirty="0"/>
              <a:t>On examine la mobilité</a:t>
            </a:r>
            <a:r>
              <a:rPr lang="fr-CM" sz="3600" b="1" noProof="0" dirty="0"/>
              <a:t>é</a:t>
            </a:r>
            <a:r>
              <a:rPr lang="fr-FR" sz="3600" b="1" noProof="0" dirty="0"/>
              <a:t> d’une zone ainsi que le comportement de ses habitants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7513ED-51DB-025B-EF64-8B6678C4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88" y="261570"/>
            <a:ext cx="8510661" cy="830997"/>
          </a:xfrm>
        </p:spPr>
        <p:txBody>
          <a:bodyPr/>
          <a:lstStyle/>
          <a:p>
            <a:r>
              <a:rPr lang="fr-FR" noProof="0" dirty="0"/>
              <a:t>Configuration optimale des Tas</a:t>
            </a:r>
          </a:p>
          <a:p>
            <a:endParaRPr lang="fr-FR" noProof="0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E9F4E843-B29C-47C8-8644-7DCC8FF3C3D1}"/>
              </a:ext>
            </a:extLst>
          </p:cNvPr>
          <p:cNvSpPr txBox="1">
            <a:spLocks/>
          </p:cNvSpPr>
          <p:nvPr/>
        </p:nvSpPr>
        <p:spPr>
          <a:xfrm>
            <a:off x="614288" y="3693587"/>
            <a:ext cx="10682361" cy="83099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Par exemple , les autoroutes nécessitent une gestion rapide et efficace 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C8E4E12-9051-47DD-A526-21E9BCBD2ADF}"/>
              </a:ext>
            </a:extLst>
          </p:cNvPr>
          <p:cNvSpPr txBox="1">
            <a:spLocks/>
          </p:cNvSpPr>
          <p:nvPr/>
        </p:nvSpPr>
        <p:spPr>
          <a:xfrm>
            <a:off x="614288" y="5050994"/>
            <a:ext cx="11272912" cy="83099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/>
              <a:t>Tandis que les routes de banlieue permettent une circulation rapide et peu de congestion (grande TA)</a:t>
            </a:r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D5C27-B178-35F8-DB55-C75ACFFAA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B079A30-0CF3-02B2-A694-36ED76EE2C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51" r="2951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63140BA-3149-74BE-B148-FEEC09E0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B28001-457D-D706-1C4B-2FD4A174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just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fr-FR" sz="3600" b="1" kern="0" noProof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Algorithmes d’Optimisation Basés sur l’IA et le Machine Learning (ML)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C1A41E-8FE7-8D47-99AA-AF8B1B03A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B44225-7EC6-7F44-A8ED-0A4CB2C8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46FA55-C1E7-6ABB-37F5-292D8AC98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7129F0-6BD5-0604-B50D-1FBED430F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Reduction de la signalisation</a:t>
            </a:r>
          </a:p>
        </p:txBody>
      </p:sp>
    </p:spTree>
    <p:extLst>
      <p:ext uri="{BB962C8B-B14F-4D97-AF65-F5344CB8AC3E}">
        <p14:creationId xmlns:p14="http://schemas.microsoft.com/office/powerpoint/2010/main" val="109254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76007-89B3-5CD4-CBE5-F1355405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D62C5D-9102-BCDC-C15D-BB913283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0" y="367063"/>
            <a:ext cx="7410938" cy="830997"/>
          </a:xfrm>
        </p:spPr>
        <p:txBody>
          <a:bodyPr/>
          <a:lstStyle/>
          <a:p>
            <a:r>
              <a:rPr lang="fr-FR" sz="4800" b="1" kern="0" noProof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Algorithmes d’Optimisation Basés sur l’IA</a:t>
            </a:r>
            <a:endParaRPr lang="fr-FR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4D49600-658E-060C-C807-03EA4DACB95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255233-9677-CA5D-E376-FC01E001CA1B}"/>
              </a:ext>
            </a:extLst>
          </p:cNvPr>
          <p:cNvSpPr/>
          <p:nvPr/>
        </p:nvSpPr>
        <p:spPr>
          <a:xfrm>
            <a:off x="659588" y="1933302"/>
            <a:ext cx="10872012" cy="40798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A546155-E8D5-2B34-5C1B-E36454F27A35}"/>
              </a:ext>
            </a:extLst>
          </p:cNvPr>
          <p:cNvSpPr txBox="1">
            <a:spLocks/>
          </p:cNvSpPr>
          <p:nvPr/>
        </p:nvSpPr>
        <p:spPr>
          <a:xfrm>
            <a:off x="943023" y="2511741"/>
            <a:ext cx="11115852" cy="407988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sz="3200" dirty="0"/>
              <a:t>Dans les réseaux mobiles (surtout 4G/5G), le découpage en </a:t>
            </a:r>
            <a:r>
              <a:rPr lang="fr-FR" sz="3200" b="1" dirty="0" err="1"/>
              <a:t>Tracking</a:t>
            </a:r>
            <a:r>
              <a:rPr lang="fr-FR" sz="3200" b="1" dirty="0"/>
              <a:t> Areas (</a:t>
            </a:r>
            <a:r>
              <a:rPr lang="fr-FR" sz="3200" b="1" dirty="0" err="1"/>
              <a:t>TAs</a:t>
            </a:r>
            <a:r>
              <a:rPr lang="fr-FR" sz="3200" b="1" dirty="0"/>
              <a:t>)</a:t>
            </a:r>
            <a:r>
              <a:rPr lang="fr-FR" sz="3200" dirty="0"/>
              <a:t> a un </a:t>
            </a:r>
            <a:r>
              <a:rPr lang="fr-FR" sz="3200" b="1" dirty="0"/>
              <a:t>impact direct</a:t>
            </a:r>
            <a:r>
              <a:rPr lang="fr-FR" sz="3200" dirty="0"/>
              <a:t> sur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Le </a:t>
            </a:r>
            <a:r>
              <a:rPr lang="fr-FR" sz="3200" b="1" dirty="0"/>
              <a:t>coût de signalisation</a:t>
            </a:r>
            <a:r>
              <a:rPr lang="fr-FR" sz="3200" dirty="0"/>
              <a:t> (fréquence des mises à jour TAU)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La </a:t>
            </a:r>
            <a:r>
              <a:rPr lang="fr-FR" sz="3200" b="1" dirty="0"/>
              <a:t>latence de localisation</a:t>
            </a:r>
            <a:endParaRPr lang="fr-F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La </a:t>
            </a:r>
            <a:r>
              <a:rPr lang="fr-FR" sz="3200" b="1" dirty="0"/>
              <a:t>consommation énergétique</a:t>
            </a:r>
            <a:r>
              <a:rPr lang="fr-FR" sz="3200" dirty="0"/>
              <a:t> du terminal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15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E868-86A3-6976-3193-CBB5CEBE27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5603" y="1470537"/>
            <a:ext cx="5377180" cy="438150"/>
          </a:xfrm>
        </p:spPr>
        <p:txBody>
          <a:bodyPr/>
          <a:lstStyle/>
          <a:p>
            <a:r>
              <a:rPr lang="fr-FR" sz="3200" noProof="0" dirty="0"/>
              <a:t>Pourquoi utiliser l’IA/ML 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8D0EE1-85BD-B525-EC62-714E54ED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0" y="367063"/>
            <a:ext cx="7410938" cy="830997"/>
          </a:xfrm>
        </p:spPr>
        <p:txBody>
          <a:bodyPr/>
          <a:lstStyle/>
          <a:p>
            <a:r>
              <a:rPr lang="fr-FR" sz="4800" b="1" kern="0" noProof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Algorithmes d’Optimisation Basés sur l’IA</a:t>
            </a:r>
            <a:endParaRPr lang="fr-FR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9E355BC-55E9-F199-F476-BECFA5266A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5708F-56D9-00D9-6596-26461FC3D13C}"/>
              </a:ext>
            </a:extLst>
          </p:cNvPr>
          <p:cNvSpPr/>
          <p:nvPr/>
        </p:nvSpPr>
        <p:spPr>
          <a:xfrm>
            <a:off x="542428" y="1966785"/>
            <a:ext cx="10872012" cy="42989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4F8BB-F4EF-BC54-1543-137180E2997F}"/>
              </a:ext>
            </a:extLst>
          </p:cNvPr>
          <p:cNvSpPr txBox="1">
            <a:spLocks/>
          </p:cNvSpPr>
          <p:nvPr/>
        </p:nvSpPr>
        <p:spPr>
          <a:xfrm>
            <a:off x="679270" y="2520609"/>
            <a:ext cx="10669032" cy="293581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fr-FR" sz="3200" dirty="0"/>
              <a:t>L’ ’IA permet de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dirty="0"/>
              <a:t>Analyser dynamiquement</a:t>
            </a:r>
            <a:r>
              <a:rPr lang="fr-FR" sz="3200" dirty="0"/>
              <a:t> les schémas de mobilité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dirty="0"/>
              <a:t>Prédire</a:t>
            </a:r>
            <a:r>
              <a:rPr lang="fr-FR" sz="3200" dirty="0"/>
              <a:t> les mouvements des utilisateurs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dirty="0"/>
              <a:t>Réajuster automatiquement</a:t>
            </a:r>
            <a:r>
              <a:rPr lang="fr-FR" sz="3200" dirty="0"/>
              <a:t> les </a:t>
            </a:r>
            <a:r>
              <a:rPr lang="fr-FR" sz="3200" dirty="0" err="1"/>
              <a:t>TAs</a:t>
            </a:r>
            <a:r>
              <a:rPr lang="fr-FR" sz="3200" dirty="0"/>
              <a:t> selon les comportements réels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dirty="0"/>
              <a:t>Apprendre en continu</a:t>
            </a:r>
            <a:r>
              <a:rPr lang="fr-FR" sz="3200" dirty="0"/>
              <a:t> les tendances de mobilité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5496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E43B6-D0B2-70B8-A5A6-0B45493A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>
            <a:extLst>
              <a:ext uri="{FF2B5EF4-FFF2-40B4-BE49-F238E27FC236}">
                <a16:creationId xmlns:a16="http://schemas.microsoft.com/office/drawing/2014/main" id="{F729F0FA-4291-BD37-8784-946EFA5AA8B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515" b="2515"/>
          <a:stretch/>
        </p:blipFill>
        <p:spPr>
          <a:xfrm>
            <a:off x="9261475" y="0"/>
            <a:ext cx="2930525" cy="1560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FE1B2-B8EA-B78D-4D53-4814B5DDF5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013" r="50107" b="10211"/>
          <a:stretch/>
        </p:blipFill>
        <p:spPr>
          <a:xfrm>
            <a:off x="836022" y="1332967"/>
            <a:ext cx="6008914" cy="5607209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460773A2-2795-530A-C3E2-73E11AFA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43" y="419794"/>
            <a:ext cx="8439638" cy="830997"/>
          </a:xfrm>
        </p:spPr>
        <p:txBody>
          <a:bodyPr/>
          <a:lstStyle/>
          <a:p>
            <a:r>
              <a:rPr lang="fr-FR" sz="4800" b="1" kern="0" noProof="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Algorithmes d’Optimisation Basés sur l’IA</a:t>
            </a:r>
            <a:endParaRPr lang="fr-FR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52CB7-482B-E761-07B9-E4E6E9B3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1" t="18779" r="106" b="12218"/>
          <a:stretch/>
        </p:blipFill>
        <p:spPr>
          <a:xfrm>
            <a:off x="6740433" y="1352561"/>
            <a:ext cx="6008914" cy="53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6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211" y="439453"/>
            <a:ext cx="4275138" cy="830997"/>
          </a:xfrm>
        </p:spPr>
        <p:txBody>
          <a:bodyPr/>
          <a:lstStyle/>
          <a:p>
            <a:r>
              <a:rPr lang="fr-FR" sz="6000" noProof="0" dirty="0"/>
              <a:t>Conclusion</a:t>
            </a:r>
          </a:p>
          <a:p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EAFA183-2B7A-4724-9F03-9CB6124F79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274" y="1891063"/>
                <a:ext cx="11312525" cy="4233512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3200" dirty="0"/>
                  <a:t>Une Tracking area regroupe plusieurs cellules</a:t>
                </a:r>
              </a:p>
              <a:p>
                <a:r>
                  <a:rPr lang="fr-FR" sz="32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3200" dirty="0"/>
                  <a:t>Plus la zone est grande , plus la fréquence de mise a jour de localisation est faible, et plus le paging est important.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FR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3200" dirty="0"/>
                  <a:t>En première approximation , une Zone de suivie qui a N cellules , permet de diviser le nombre mises a jour par </a:t>
                </a:r>
                <a:r>
                  <a:rPr lang="fr-FR" sz="3200" dirty="0" err="1"/>
                  <a:t>unite</a:t>
                </a:r>
                <a:r>
                  <a:rPr lang="fr-FR" sz="3200" dirty="0"/>
                  <a:t> de temps par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3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endParaRPr lang="fr-FR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fr-FR" sz="200" dirty="0" err="1"/>
                  <a:t>ppls</a:t>
                </a:r>
                <a:endParaRPr lang="fr-FR" sz="200" dirty="0"/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EAFA183-2B7A-4724-9F03-9CB6124F7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4" y="1891063"/>
                <a:ext cx="11312525" cy="4233512"/>
              </a:xfrm>
              <a:prstGeom prst="rect">
                <a:avLst/>
              </a:prstGeom>
              <a:blipFill>
                <a:blip r:embed="rId2"/>
                <a:stretch>
                  <a:fillRect l="-1240" t="-30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Conclusion</a:t>
            </a:r>
          </a:p>
          <a:p>
            <a:endParaRPr lang="fr-FR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AFA183-2B7A-4724-9F03-9CB6124F79AF}"/>
              </a:ext>
            </a:extLst>
          </p:cNvPr>
          <p:cNvSpPr txBox="1">
            <a:spLocks/>
          </p:cNvSpPr>
          <p:nvPr/>
        </p:nvSpPr>
        <p:spPr>
          <a:xfrm>
            <a:off x="803274" y="2853088"/>
            <a:ext cx="11312525" cy="42335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La gestion de la localisation est un process complexe faisant intervenir plusieurs problèmes d’</a:t>
            </a:r>
            <a:r>
              <a:rPr lang="fr-FR" sz="3200" dirty="0" err="1"/>
              <a:t>optimisation.</a:t>
            </a:r>
            <a:r>
              <a:rPr lang="fr-FR" sz="200" dirty="0" err="1"/>
              <a:t>ppls</a:t>
            </a:r>
            <a:endParaRPr lang="fr-FR" sz="200" dirty="0"/>
          </a:p>
        </p:txBody>
      </p:sp>
    </p:spTree>
    <p:extLst>
      <p:ext uri="{BB962C8B-B14F-4D97-AF65-F5344CB8AC3E}">
        <p14:creationId xmlns:p14="http://schemas.microsoft.com/office/powerpoint/2010/main" val="239429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25" y="786181"/>
            <a:ext cx="4275138" cy="1206822"/>
          </a:xfrm>
        </p:spPr>
        <p:txBody>
          <a:bodyPr/>
          <a:lstStyle/>
          <a:p>
            <a:r>
              <a:rPr lang="fr-FR" noProof="0" dirty="0"/>
              <a:t>Introduction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205" r="28205"/>
          <a:stretch/>
        </p:blipFill>
        <p:spPr/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22E04594-CE43-B085-5184-0E86DE914342}"/>
              </a:ext>
            </a:extLst>
          </p:cNvPr>
          <p:cNvSpPr txBox="1">
            <a:spLocks/>
          </p:cNvSpPr>
          <p:nvPr/>
        </p:nvSpPr>
        <p:spPr>
          <a:xfrm>
            <a:off x="400844" y="1424957"/>
            <a:ext cx="2170906" cy="546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0" dirty="0"/>
              <a:t>Contexte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9F0829E-7824-4B38-B640-A2B774FD049B}"/>
              </a:ext>
            </a:extLst>
          </p:cNvPr>
          <p:cNvSpPr txBox="1">
            <a:spLocks/>
          </p:cNvSpPr>
          <p:nvPr/>
        </p:nvSpPr>
        <p:spPr>
          <a:xfrm>
            <a:off x="400844" y="2235433"/>
            <a:ext cx="6188077" cy="124924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3200" dirty="0">
                <a:solidFill>
                  <a:schemeClr val="tx1"/>
                </a:solidFill>
                <a:latin typeface="DeepSeek-CJK-patch"/>
              </a:rPr>
              <a:t>La </a:t>
            </a:r>
            <a:r>
              <a:rPr lang="fr-FR" sz="3200" b="1" dirty="0">
                <a:solidFill>
                  <a:srgbClr val="FF0000"/>
                </a:solidFill>
                <a:latin typeface="DeepSeek-CJK-patch"/>
              </a:rPr>
              <a:t>mobilité des utilisateurs</a:t>
            </a:r>
            <a:r>
              <a:rPr lang="fr-FR" sz="3200" dirty="0">
                <a:solidFill>
                  <a:srgbClr val="FF0000"/>
                </a:solidFill>
                <a:latin typeface="DeepSeek-CJK-patch"/>
              </a:rPr>
              <a:t> </a:t>
            </a:r>
            <a:r>
              <a:rPr lang="fr-FR" sz="3200" dirty="0">
                <a:solidFill>
                  <a:schemeClr val="tx1"/>
                </a:solidFill>
                <a:latin typeface="DeepSeek-CJK-patch"/>
              </a:rPr>
              <a:t>, un défi crucial pour les réseaux mobiles !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B7959D0-43BC-425F-A7C7-8B3BAE16981E}"/>
              </a:ext>
            </a:extLst>
          </p:cNvPr>
          <p:cNvSpPr txBox="1">
            <a:spLocks/>
          </p:cNvSpPr>
          <p:nvPr/>
        </p:nvSpPr>
        <p:spPr>
          <a:xfrm>
            <a:off x="400844" y="3749120"/>
            <a:ext cx="6664327" cy="168392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3600" b="0" i="0" dirty="0">
                <a:solidFill>
                  <a:schemeClr val="tx1"/>
                </a:solidFill>
                <a:effectLst/>
                <a:latin typeface="DeepSeek-CJK-patch"/>
              </a:rPr>
              <a:t>les opérateurs ont besoin de </a:t>
            </a:r>
            <a:r>
              <a:rPr lang="fr-FR" sz="3600" b="1" i="0" dirty="0">
                <a:solidFill>
                  <a:srgbClr val="FF0000"/>
                </a:solidFill>
                <a:effectLst/>
                <a:latin typeface="DeepSeek-CJK-patch"/>
              </a:rPr>
              <a:t>localiser en temps réel</a:t>
            </a:r>
            <a:r>
              <a:rPr lang="fr-FR" sz="3600" b="0" i="0" dirty="0">
                <a:solidFill>
                  <a:srgbClr val="FF0000"/>
                </a:solidFill>
                <a:effectLst/>
                <a:latin typeface="DeepSeek-CJK-patch"/>
              </a:rPr>
              <a:t> </a:t>
            </a:r>
            <a:r>
              <a:rPr lang="fr-FR" sz="3600" b="0" i="0" dirty="0">
                <a:solidFill>
                  <a:schemeClr val="tx1"/>
                </a:solidFill>
                <a:effectLst/>
                <a:latin typeface="DeepSeek-CJK-patch"/>
              </a:rPr>
              <a:t>chaque terminal.</a:t>
            </a:r>
            <a:endParaRPr lang="fr-F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1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61925"/>
            <a:ext cx="4275138" cy="830997"/>
          </a:xfrm>
        </p:spPr>
        <p:txBody>
          <a:bodyPr/>
          <a:lstStyle/>
          <a:p>
            <a:r>
              <a:rPr lang="fr-FR" noProof="0" dirty="0"/>
              <a:t>Introduction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2E04594-CE43-B085-5184-0E86DE914342}"/>
              </a:ext>
            </a:extLst>
          </p:cNvPr>
          <p:cNvSpPr txBox="1">
            <a:spLocks/>
          </p:cNvSpPr>
          <p:nvPr/>
        </p:nvSpPr>
        <p:spPr>
          <a:xfrm>
            <a:off x="790575" y="819825"/>
            <a:ext cx="10817225" cy="1069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i="0" dirty="0">
                <a:solidFill>
                  <a:schemeClr val="tx1"/>
                </a:solidFill>
                <a:effectLst/>
                <a:latin typeface="DeepSeek-CJK-patch"/>
              </a:rPr>
              <a:t>C’est grâce </a:t>
            </a:r>
            <a:r>
              <a:rPr lang="fr-CM" sz="3600" i="0" dirty="0">
                <a:solidFill>
                  <a:schemeClr val="tx1"/>
                </a:solidFill>
                <a:effectLst/>
                <a:latin typeface="DeepSeek-CJK-patch"/>
              </a:rPr>
              <a:t>à</a:t>
            </a:r>
            <a:r>
              <a:rPr lang="fr-FR" sz="3600" i="0" dirty="0">
                <a:solidFill>
                  <a:schemeClr val="tx1"/>
                </a:solidFill>
                <a:effectLst/>
                <a:latin typeface="DeepSeek-CJK-patch"/>
              </a:rPr>
              <a:t> cela que tu peux </a:t>
            </a:r>
            <a:r>
              <a:rPr lang="fr-FR" sz="3600" i="0" dirty="0">
                <a:solidFill>
                  <a:srgbClr val="FF0000"/>
                </a:solidFill>
                <a:effectLst/>
                <a:latin typeface="DeepSeek-CJK-patch"/>
              </a:rPr>
              <a:t>discuter au téléphone</a:t>
            </a:r>
            <a:r>
              <a:rPr lang="fr-FR" sz="3600" i="0" dirty="0">
                <a:solidFill>
                  <a:schemeClr val="tx1"/>
                </a:solidFill>
                <a:effectLst/>
                <a:latin typeface="DeepSeek-CJK-patch"/>
              </a:rPr>
              <a:t> </a:t>
            </a:r>
            <a:r>
              <a:rPr lang="fr-FR" sz="3600" i="0" dirty="0">
                <a:solidFill>
                  <a:srgbClr val="FF0000"/>
                </a:solidFill>
                <a:effectLst/>
                <a:latin typeface="DeepSeek-CJK-patch"/>
              </a:rPr>
              <a:t>dans ta voiture en d</a:t>
            </a:r>
            <a:r>
              <a:rPr lang="fr-CM" sz="3600" i="0" dirty="0">
                <a:solidFill>
                  <a:srgbClr val="FF0000"/>
                </a:solidFill>
                <a:effectLst/>
                <a:latin typeface="DeepSeek-CJK-patch"/>
              </a:rPr>
              <a:t>é</a:t>
            </a:r>
            <a:r>
              <a:rPr lang="fr-FR" sz="3600" i="0" dirty="0">
                <a:solidFill>
                  <a:srgbClr val="FF0000"/>
                </a:solidFill>
                <a:effectLst/>
                <a:latin typeface="DeepSeek-CJK-patch"/>
              </a:rPr>
              <a:t>placement </a:t>
            </a:r>
            <a:r>
              <a:rPr lang="fr-FR" sz="3600" i="0" dirty="0">
                <a:solidFill>
                  <a:schemeClr val="tx1"/>
                </a:solidFill>
                <a:effectLst/>
                <a:latin typeface="DeepSeek-CJK-patch"/>
              </a:rPr>
              <a:t>(pas au volant hein)</a:t>
            </a:r>
            <a:endParaRPr lang="fr-FR" sz="7200" noProof="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E2357F4-BBF1-4871-A311-0300087A2F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 b="9671"/>
          <a:stretch/>
        </p:blipFill>
        <p:spPr bwMode="auto">
          <a:xfrm>
            <a:off x="2061436" y="2434970"/>
            <a:ext cx="7040067" cy="316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C53F2355-94F1-4F1C-9822-6301E9F0E393}"/>
              </a:ext>
            </a:extLst>
          </p:cNvPr>
          <p:cNvSpPr txBox="1">
            <a:spLocks/>
          </p:cNvSpPr>
          <p:nvPr/>
        </p:nvSpPr>
        <p:spPr>
          <a:xfrm>
            <a:off x="4325144" y="273790"/>
            <a:ext cx="2666206" cy="546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0" dirty="0"/>
              <a:t>- Contexte</a:t>
            </a:r>
          </a:p>
        </p:txBody>
      </p:sp>
    </p:spTree>
    <p:extLst>
      <p:ext uri="{BB962C8B-B14F-4D97-AF65-F5344CB8AC3E}">
        <p14:creationId xmlns:p14="http://schemas.microsoft.com/office/powerpoint/2010/main" val="21795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86088"/>
            <a:ext cx="4275138" cy="830997"/>
          </a:xfrm>
        </p:spPr>
        <p:txBody>
          <a:bodyPr/>
          <a:lstStyle/>
          <a:p>
            <a:r>
              <a:rPr lang="fr-FR" noProof="0" dirty="0"/>
              <a:t>Introduction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2E04594-CE43-B085-5184-0E86DE914342}"/>
              </a:ext>
            </a:extLst>
          </p:cNvPr>
          <p:cNvSpPr txBox="1">
            <a:spLocks/>
          </p:cNvSpPr>
          <p:nvPr/>
        </p:nvSpPr>
        <p:spPr>
          <a:xfrm>
            <a:off x="1317624" y="1298338"/>
            <a:ext cx="9331325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i="0" dirty="0">
                <a:solidFill>
                  <a:schemeClr val="tx1"/>
                </a:solidFill>
                <a:effectLst/>
                <a:latin typeface="DeepSeek-CJK-patch"/>
              </a:rPr>
              <a:t>Cette gestion dynamique est la clé des services haute performance</a:t>
            </a:r>
            <a:endParaRPr lang="fr-FR" sz="7200" noProof="0" dirty="0"/>
          </a:p>
        </p:txBody>
      </p:sp>
      <p:pic>
        <p:nvPicPr>
          <p:cNvPr id="1026" name="Picture 2" descr="Illustration de concept de voiture autonome | Vecteur Gratuite">
            <a:extLst>
              <a:ext uri="{FF2B5EF4-FFF2-40B4-BE49-F238E27FC236}">
                <a16:creationId xmlns:a16="http://schemas.microsoft.com/office/drawing/2014/main" id="{62D10544-E552-469A-A8A0-BFD97FF3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658893"/>
            <a:ext cx="3216275" cy="214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8DF38F45-9AAE-468A-A272-862C982FEFBA}"/>
              </a:ext>
            </a:extLst>
          </p:cNvPr>
          <p:cNvSpPr txBox="1">
            <a:spLocks/>
          </p:cNvSpPr>
          <p:nvPr/>
        </p:nvSpPr>
        <p:spPr>
          <a:xfrm>
            <a:off x="1165226" y="4940592"/>
            <a:ext cx="2759074" cy="415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noProof="0" dirty="0">
                <a:latin typeface="DeepSeek-CJK-patch"/>
              </a:rPr>
              <a:t>Voitures autonomes</a:t>
            </a:r>
            <a:endParaRPr lang="fr-FR" sz="5400" noProof="0" dirty="0"/>
          </a:p>
        </p:txBody>
      </p:sp>
      <p:pic>
        <p:nvPicPr>
          <p:cNvPr id="1028" name="Picture 4" descr="Montre Connectee - Vecteurs : téléchargez gratuitement des vecteurs de  haute qualité sur Freepik | Freepik">
            <a:extLst>
              <a:ext uri="{FF2B5EF4-FFF2-40B4-BE49-F238E27FC236}">
                <a16:creationId xmlns:a16="http://schemas.microsoft.com/office/drawing/2014/main" id="{AE643CB2-650D-4B4D-86EC-81109ACC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410589"/>
            <a:ext cx="2390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8CAA2F97-0521-49F7-B5C8-20C99A5796DB}"/>
              </a:ext>
            </a:extLst>
          </p:cNvPr>
          <p:cNvSpPr txBox="1">
            <a:spLocks/>
          </p:cNvSpPr>
          <p:nvPr/>
        </p:nvSpPr>
        <p:spPr>
          <a:xfrm>
            <a:off x="4565650" y="4935199"/>
            <a:ext cx="2835275" cy="415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noProof="0" dirty="0">
                <a:latin typeface="DeepSeek-CJK-patch"/>
              </a:rPr>
              <a:t>Montres </a:t>
            </a:r>
            <a:r>
              <a:rPr lang="fr-FR" sz="2400" dirty="0">
                <a:latin typeface="DeepSeek-CJK-patch"/>
              </a:rPr>
              <a:t>c</a:t>
            </a:r>
            <a:r>
              <a:rPr lang="fr-FR" sz="2400" noProof="0" dirty="0" err="1">
                <a:latin typeface="DeepSeek-CJK-patch"/>
              </a:rPr>
              <a:t>onnect</a:t>
            </a:r>
            <a:r>
              <a:rPr lang="fr-CM" sz="2400" noProof="0" dirty="0">
                <a:latin typeface="DeepSeek-CJK-patch"/>
              </a:rPr>
              <a:t>é</a:t>
            </a:r>
            <a:r>
              <a:rPr lang="fr-FR" sz="2400" noProof="0" dirty="0">
                <a:latin typeface="DeepSeek-CJK-patch"/>
              </a:rPr>
              <a:t>es </a:t>
            </a:r>
            <a:endParaRPr lang="fr-FR" sz="5400" noProof="0" dirty="0"/>
          </a:p>
        </p:txBody>
      </p:sp>
      <p:pic>
        <p:nvPicPr>
          <p:cNvPr id="1030" name="Picture 6" descr="Concept de technologie mobile Internet réseau 5g. Systèmes sans fil 5g et  Internet des objets. Internet">
            <a:extLst>
              <a:ext uri="{FF2B5EF4-FFF2-40B4-BE49-F238E27FC236}">
                <a16:creationId xmlns:a16="http://schemas.microsoft.com/office/drawing/2014/main" id="{4C082534-E35D-498F-A3FB-4AFB531E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45" y="2494459"/>
            <a:ext cx="3716679" cy="230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0E91246B-07CD-4A2E-92AD-CB65DE7BE96F}"/>
              </a:ext>
            </a:extLst>
          </p:cNvPr>
          <p:cNvSpPr txBox="1">
            <a:spLocks/>
          </p:cNvSpPr>
          <p:nvPr/>
        </p:nvSpPr>
        <p:spPr>
          <a:xfrm>
            <a:off x="8493746" y="4928014"/>
            <a:ext cx="2835275" cy="415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noProof="0" dirty="0">
                <a:latin typeface="DeepSeek-CJK-patch"/>
              </a:rPr>
              <a:t>Internet mobile</a:t>
            </a:r>
            <a:endParaRPr lang="fr-FR" sz="5400" noProof="0" dirty="0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3E5E5B46-5C81-46BD-80CC-C3E1C8C95324}"/>
              </a:ext>
            </a:extLst>
          </p:cNvPr>
          <p:cNvSpPr txBox="1">
            <a:spLocks/>
          </p:cNvSpPr>
          <p:nvPr/>
        </p:nvSpPr>
        <p:spPr>
          <a:xfrm>
            <a:off x="4153694" y="264950"/>
            <a:ext cx="2666206" cy="546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0" dirty="0"/>
              <a:t>- Contexte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5F4FA-FAA9-1674-4D3E-5DF1C93EE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D6F36-99FB-F952-B986-BC06A2C7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00348"/>
            <a:ext cx="4275138" cy="830997"/>
          </a:xfrm>
        </p:spPr>
        <p:txBody>
          <a:bodyPr/>
          <a:lstStyle/>
          <a:p>
            <a:r>
              <a:rPr lang="fr-FR" noProof="0" dirty="0"/>
              <a:t>Introduction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6AB72DAE-AEFE-D61F-843D-3C41E16AFAB3}"/>
              </a:ext>
            </a:extLst>
          </p:cNvPr>
          <p:cNvSpPr txBox="1">
            <a:spLocks/>
          </p:cNvSpPr>
          <p:nvPr/>
        </p:nvSpPr>
        <p:spPr>
          <a:xfrm>
            <a:off x="4041775" y="208782"/>
            <a:ext cx="4275138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0" dirty="0"/>
              <a:t>- </a:t>
            </a:r>
            <a:r>
              <a:rPr lang="fr-FR" sz="3600" noProof="0" dirty="0" err="1"/>
              <a:t>Probl</a:t>
            </a:r>
            <a:r>
              <a:rPr lang="fr-CM" sz="3600" noProof="0" dirty="0"/>
              <a:t>é</a:t>
            </a:r>
            <a:r>
              <a:rPr lang="fr-FR" sz="3600" noProof="0" dirty="0" err="1"/>
              <a:t>matique</a:t>
            </a:r>
            <a:endParaRPr lang="fr-FR" sz="3600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7B667-9F7C-5D69-B56A-5B17AA75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96"/>
            <a:ext cx="12113328" cy="4625274"/>
          </a:xfrm>
          <a:prstGeom prst="rect">
            <a:avLst/>
          </a:prstGeom>
        </p:spPr>
      </p:pic>
      <p:pic>
        <p:nvPicPr>
          <p:cNvPr id="10" name="Picture Placeholder 4">
            <a:extLst>
              <a:ext uri="{FF2B5EF4-FFF2-40B4-BE49-F238E27FC236}">
                <a16:creationId xmlns:a16="http://schemas.microsoft.com/office/drawing/2014/main" id="{35BAE067-6216-53A4-3A0D-509E075A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15" b="2515"/>
          <a:stretch/>
        </p:blipFill>
        <p:spPr>
          <a:xfrm>
            <a:off x="9261475" y="1496"/>
            <a:ext cx="2930525" cy="1560513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39A5E1B8-00B5-491C-A67F-EFBAD6D97043}"/>
              </a:ext>
            </a:extLst>
          </p:cNvPr>
          <p:cNvSpPr txBox="1">
            <a:spLocks/>
          </p:cNvSpPr>
          <p:nvPr/>
        </p:nvSpPr>
        <p:spPr>
          <a:xfrm>
            <a:off x="546100" y="951922"/>
            <a:ext cx="9172576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noProof="0" dirty="0">
                <a:solidFill>
                  <a:srgbClr val="FF0000"/>
                </a:solidFill>
              </a:rPr>
              <a:t>Cette localisation a un coût </a:t>
            </a:r>
            <a:r>
              <a:rPr lang="fr-CM" sz="3600" noProof="0" dirty="0">
                <a:solidFill>
                  <a:srgbClr val="FF0000"/>
                </a:solidFill>
              </a:rPr>
              <a:t>é</a:t>
            </a:r>
            <a:r>
              <a:rPr lang="fr-FR" sz="3600" noProof="0" dirty="0" err="1">
                <a:solidFill>
                  <a:srgbClr val="FF0000"/>
                </a:solidFill>
              </a:rPr>
              <a:t>nerg</a:t>
            </a:r>
            <a:r>
              <a:rPr lang="fr-CM" sz="3600" dirty="0">
                <a:solidFill>
                  <a:srgbClr val="FF0000"/>
                </a:solidFill>
              </a:rPr>
              <a:t>e</a:t>
            </a:r>
            <a:r>
              <a:rPr lang="fr-FR" sz="3600" noProof="0" dirty="0">
                <a:solidFill>
                  <a:srgbClr val="FF0000"/>
                </a:solidFill>
              </a:rPr>
              <a:t>tique !!! </a:t>
            </a:r>
          </a:p>
        </p:txBody>
      </p:sp>
    </p:spTree>
    <p:extLst>
      <p:ext uri="{BB962C8B-B14F-4D97-AF65-F5344CB8AC3E}">
        <p14:creationId xmlns:p14="http://schemas.microsoft.com/office/powerpoint/2010/main" val="393217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86" r="3086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4600" y="1181123"/>
            <a:ext cx="5958840" cy="4428369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915" y="1529685"/>
            <a:ext cx="5234158" cy="2294969"/>
          </a:xfrm>
        </p:spPr>
        <p:txBody>
          <a:bodyPr/>
          <a:lstStyle/>
          <a:p>
            <a:pPr rtl="0" eaLnBrk="1" latinLnBrk="0" hangingPunct="1"/>
            <a:r>
              <a:rPr lang="fr-FR" noProof="0" dirty="0"/>
              <a:t>Fondements de la localisation en réseau mobile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F301-1427-B94B-F47D-63710BE1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AC68C7-13FA-AC02-034A-B763647F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52426"/>
            <a:ext cx="7912100" cy="830997"/>
          </a:xfrm>
        </p:spPr>
        <p:txBody>
          <a:bodyPr/>
          <a:lstStyle/>
          <a:p>
            <a:r>
              <a:rPr lang="fr-FR" noProof="0" dirty="0"/>
              <a:t>Concepts de base : Cellules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5E284-EC35-E663-B1F2-DC5822E99760}"/>
              </a:ext>
            </a:extLst>
          </p:cNvPr>
          <p:cNvSpPr txBox="1"/>
          <p:nvPr/>
        </p:nvSpPr>
        <p:spPr>
          <a:xfrm>
            <a:off x="90853" y="2058798"/>
            <a:ext cx="638614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noProof="0" dirty="0"/>
              <a:t>Dans un </a:t>
            </a:r>
            <a:r>
              <a:rPr lang="fr-FR" sz="2800" b="1" noProof="0" dirty="0"/>
              <a:t>réseau mobile</a:t>
            </a:r>
            <a:r>
              <a:rPr lang="fr-FR" sz="2800" noProof="0" dirty="0"/>
              <a:t>, le territoire couvert est divisé en </a:t>
            </a:r>
            <a:r>
              <a:rPr lang="fr-FR" sz="2800" b="1" noProof="0" dirty="0"/>
              <a:t>zones géographiques appelées "cellules"</a:t>
            </a:r>
            <a:r>
              <a:rPr lang="fr-FR" sz="2800" noProof="0" dirty="0"/>
              <a:t>.\</a:t>
            </a:r>
          </a:p>
          <a:p>
            <a:endParaRPr lang="fr-FR" sz="2400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noProof="0" dirty="0"/>
              <a:t>Chaque cellule est généralement desservie par une </a:t>
            </a:r>
            <a:r>
              <a:rPr lang="fr-FR" sz="2800" b="1" noProof="0" dirty="0"/>
              <a:t>station de base (antenne)</a:t>
            </a:r>
            <a:endParaRPr lang="fr-FR" sz="2800" noProof="0" dirty="0"/>
          </a:p>
          <a:p>
            <a:endParaRPr lang="fr-FR" sz="24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6A9A38-C59A-74A9-0EFC-A0F2F4C2F0D8}"/>
              </a:ext>
            </a:extLst>
          </p:cNvPr>
          <p:cNvSpPr/>
          <p:nvPr/>
        </p:nvSpPr>
        <p:spPr>
          <a:xfrm>
            <a:off x="6301154" y="1475215"/>
            <a:ext cx="5799993" cy="48051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0187FA4-76FC-45FF-8661-6E2E8C08DA27}"/>
              </a:ext>
            </a:extLst>
          </p:cNvPr>
          <p:cNvSpPr txBox="1"/>
          <p:nvPr/>
        </p:nvSpPr>
        <p:spPr>
          <a:xfrm>
            <a:off x="90853" y="5249374"/>
            <a:ext cx="7678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rgbClr val="FF0000"/>
                </a:solidFill>
              </a:rPr>
              <a:t>Le Terminal peut se trouver dans n’importe quelle cellule , comment le joindre ?</a:t>
            </a:r>
            <a:endParaRPr lang="fr-FR" sz="2400" b="1" i="1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42F301-1427-B94B-F47D-63710BE1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AC68C7-13FA-AC02-034A-B763647F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310200"/>
            <a:ext cx="8086725" cy="830997"/>
          </a:xfrm>
        </p:spPr>
        <p:txBody>
          <a:bodyPr/>
          <a:lstStyle/>
          <a:p>
            <a:r>
              <a:rPr lang="fr-FR" noProof="0" dirty="0"/>
              <a:t>Concepts de base : Voie Balise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5E284-EC35-E663-B1F2-DC5822E99760}"/>
              </a:ext>
            </a:extLst>
          </p:cNvPr>
          <p:cNvSpPr txBox="1"/>
          <p:nvPr/>
        </p:nvSpPr>
        <p:spPr>
          <a:xfrm>
            <a:off x="395287" y="1141197"/>
            <a:ext cx="11401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Rappel : </a:t>
            </a:r>
            <a:r>
              <a:rPr lang="fr-FR" sz="4000" dirty="0"/>
              <a:t>C’est </a:t>
            </a:r>
            <a:r>
              <a:rPr lang="fr-FR" sz="4000" b="1" dirty="0"/>
              <a:t>un canal radio</a:t>
            </a:r>
            <a:r>
              <a:rPr lang="fr-FR" sz="4000" dirty="0"/>
              <a:t> qui </a:t>
            </a:r>
            <a:r>
              <a:rPr lang="fr-FR" sz="4000" b="1" dirty="0">
                <a:solidFill>
                  <a:srgbClr val="FF0000"/>
                </a:solidFill>
              </a:rPr>
              <a:t>diffuse en permanence des informations</a:t>
            </a:r>
            <a:r>
              <a:rPr lang="fr-FR" sz="4000" dirty="0">
                <a:solidFill>
                  <a:srgbClr val="FF0000"/>
                </a:solidFill>
              </a:rPr>
              <a:t> </a:t>
            </a:r>
            <a:r>
              <a:rPr lang="fr-FR" sz="4000" dirty="0"/>
              <a:t>à tous les mobiles situés dans une cellule.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D43C58-080E-4063-944D-07C859A0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29" y="2464636"/>
            <a:ext cx="7743733" cy="42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1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1885</TotalTime>
  <Words>1250</Words>
  <Application>Microsoft Office PowerPoint</Application>
  <PresentationFormat>Widescreen</PresentationFormat>
  <Paragraphs>132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DeepSeek-CJK-patch</vt:lpstr>
      <vt:lpstr>Times New Roman</vt:lpstr>
      <vt:lpstr>Wingdings</vt:lpstr>
      <vt:lpstr>Office Theme</vt:lpstr>
      <vt:lpstr>Gestion de la localisation</vt:lpstr>
      <vt:lpstr>Plan</vt:lpstr>
      <vt:lpstr>Introduction</vt:lpstr>
      <vt:lpstr>Introduction</vt:lpstr>
      <vt:lpstr>Introduction</vt:lpstr>
      <vt:lpstr>Introduction</vt:lpstr>
      <vt:lpstr>Fondements de la localisation en réseau mobile</vt:lpstr>
      <vt:lpstr>Concepts de base : Cellules</vt:lpstr>
      <vt:lpstr>Concepts de base : Voie Balise</vt:lpstr>
      <vt:lpstr>Principe de la mise a jour de localisation</vt:lpstr>
      <vt:lpstr>Détection du changement de cellule </vt:lpstr>
      <vt:lpstr>Concept de zone de suivi ou Tracking Area</vt:lpstr>
      <vt:lpstr>Concept de zone de suivi ou Tracking Area</vt:lpstr>
      <vt:lpstr>PowerPoint Presentation</vt:lpstr>
      <vt:lpstr>PowerPoint Presentation</vt:lpstr>
      <vt:lpstr>On introduit alors le Paging</vt:lpstr>
      <vt:lpstr>Strategies de configuration optimale des TAs</vt:lpstr>
      <vt:lpstr>Configuration optimale des Tracking Area </vt:lpstr>
      <vt:lpstr>Configuration optimale des Tracking Area </vt:lpstr>
      <vt:lpstr>Le choix de la taille des TA fait donc intervenir plusieurs données  </vt:lpstr>
      <vt:lpstr>Configuration optimale des Tas </vt:lpstr>
      <vt:lpstr>Algorithmes d’Optimisation Basés sur l’IA et le Machine Learning (ML)</vt:lpstr>
      <vt:lpstr>Algorithmes d’Optimisation Basés sur l’IA</vt:lpstr>
      <vt:lpstr>Algorithmes d’Optimisation Basés sur l’IA</vt:lpstr>
      <vt:lpstr>Algorithmes d’Optimisation Basés sur l’IA</vt:lpstr>
      <vt:lpstr>Conclusion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la localisation</dc:title>
  <dc:creator>Gates TEM</dc:creator>
  <cp:lastModifiedBy>Gates TEM</cp:lastModifiedBy>
  <cp:revision>67</cp:revision>
  <dcterms:created xsi:type="dcterms:W3CDTF">2025-04-14T15:23:56Z</dcterms:created>
  <dcterms:modified xsi:type="dcterms:W3CDTF">2025-05-26T20:16:47Z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