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2" r:id="rId5"/>
    <p:sldId id="283" r:id="rId6"/>
    <p:sldId id="281" r:id="rId7"/>
    <p:sldId id="278" r:id="rId8"/>
    <p:sldId id="260" r:id="rId9"/>
    <p:sldId id="284" r:id="rId10"/>
    <p:sldId id="275" r:id="rId11"/>
    <p:sldId id="276" r:id="rId12"/>
    <p:sldId id="277" r:id="rId13"/>
    <p:sldId id="264" r:id="rId14"/>
    <p:sldId id="279" r:id="rId15"/>
    <p:sldId id="265" r:id="rId16"/>
    <p:sldId id="266" r:id="rId17"/>
    <p:sldId id="267" r:id="rId18"/>
    <p:sldId id="268" r:id="rId19"/>
    <p:sldId id="285" r:id="rId20"/>
    <p:sldId id="289" r:id="rId21"/>
    <p:sldId id="269" r:id="rId22"/>
    <p:sldId id="270" r:id="rId23"/>
    <p:sldId id="271" r:id="rId24"/>
    <p:sldId id="288" r:id="rId25"/>
    <p:sldId id="272" r:id="rId26"/>
    <p:sldId id="286" r:id="rId27"/>
    <p:sldId id="273" r:id="rId28"/>
    <p:sldId id="274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CE57CE38-0B89-4501-8096-E8EA719E7698}" type="presOf" srcId="{92684111-66C2-46EC-BC55-FD84C465A106}" destId="{7F0E38C3-AB2F-400B-8134-2A367D28C216}" srcOrd="0" destOrd="0" presId="urn:microsoft.com/office/officeart/2005/8/layout/cycle3"/>
    <dgm:cxn modelId="{CA63505D-1A51-4828-968E-34B76DF60E8E}" type="presOf" srcId="{1D274FF3-65E7-4D57-AEE7-D9BCF6E71060}" destId="{9A976CB4-AA84-4184-918E-43E066D7FEEE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D0103897-6B2A-4571-87AB-BE88F61B98EB}" type="presOf" srcId="{9C2752A8-34BA-4E05-8773-ABCCE12C9ACC}" destId="{B2E7943A-A63D-466A-A8A6-D20558DC4798}" srcOrd="0" destOrd="0" presId="urn:microsoft.com/office/officeart/2005/8/layout/cycle3"/>
    <dgm:cxn modelId="{DE0F2A9B-1982-4E5F-AAD2-34032F278DDA}" type="presOf" srcId="{BB543259-0A90-4FBA-B083-3E79BCFF34D1}" destId="{303E70AB-80A4-49B8-98E3-97500EC2B14A}" srcOrd="0" destOrd="0" presId="urn:microsoft.com/office/officeart/2005/8/layout/cycle3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0B3C799F-327F-48EA-88CF-190742AD7E5A}" type="presOf" srcId="{740DE58C-B29F-432A-B03B-B99A553CD9EB}" destId="{ABC488EC-0209-46AB-BC9F-728A53D30959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AFADE9B4-7F8E-4157-BB21-7589DA9E2C1D}" type="presOf" srcId="{10994AB1-A486-474E-B41E-6BD0FA4FE49D}" destId="{B0382A7B-3F18-4593-AFAF-89C63BA1FCB5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C06044D7-114D-424C-A0C0-C18885DF49F5}" type="presOf" srcId="{98E802D6-30CD-40F5-85C9-0F5715561E70}" destId="{1924CE38-F438-4C86-8F44-2F0E504D3CC6}" srcOrd="0" destOrd="0" presId="urn:microsoft.com/office/officeart/2005/8/layout/cycle3"/>
    <dgm:cxn modelId="{1CC8AFE6-2A33-4394-B2CA-81D927066302}" type="presOf" srcId="{722CFC9F-FCF6-46DF-9B17-F59AEBDC954B}" destId="{95F412B7-567C-42A2-B558-62D42D8FF0A5}" srcOrd="0" destOrd="0" presId="urn:microsoft.com/office/officeart/2005/8/layout/cycle3"/>
    <dgm:cxn modelId="{DA1E01EA-F365-4CD1-A16E-8211D21C09D8}" type="presOf" srcId="{88369349-9C8F-4A92-A296-D31DD90197EB}" destId="{CEDDBC11-4D20-490A-91D2-6B2BDB4F7780}" srcOrd="0" destOrd="0" presId="urn:microsoft.com/office/officeart/2005/8/layout/cycle3"/>
    <dgm:cxn modelId="{D5436DF2-1A25-4AE1-938B-D80004576FF5}" type="presOf" srcId="{E28BC501-B504-4090-B948-CE5DF3BE171D}" destId="{3C8D0A1E-28A9-4711-8509-E474F348F294}" srcOrd="0" destOrd="0" presId="urn:microsoft.com/office/officeart/2005/8/layout/cycle3"/>
    <dgm:cxn modelId="{68C850FF-08C1-43AD-B776-FB76AF551776}" type="presOf" srcId="{699AD6B6-04D7-4BE7-9FD1-2E1594CEAFE6}" destId="{F8166350-2618-446E-9FFC-B0904F71D8D1}" srcOrd="0" destOrd="0" presId="urn:microsoft.com/office/officeart/2005/8/layout/cycle3"/>
    <dgm:cxn modelId="{EDBCACE1-DC34-4BA8-92B7-7F86CF0CD7D9}" type="presParOf" srcId="{B2E7943A-A63D-466A-A8A6-D20558DC4798}" destId="{62A0BCBD-1060-4177-9C9D-CE8A88DB9FC9}" srcOrd="0" destOrd="0" presId="urn:microsoft.com/office/officeart/2005/8/layout/cycle3"/>
    <dgm:cxn modelId="{00778AE7-58AE-40E7-BFC5-9D5A28ABFC7C}" type="presParOf" srcId="{62A0BCBD-1060-4177-9C9D-CE8A88DB9FC9}" destId="{F8166350-2618-446E-9FFC-B0904F71D8D1}" srcOrd="0" destOrd="0" presId="urn:microsoft.com/office/officeart/2005/8/layout/cycle3"/>
    <dgm:cxn modelId="{4B992E2B-68FB-4E45-A776-1DBB5FDE3FDD}" type="presParOf" srcId="{62A0BCBD-1060-4177-9C9D-CE8A88DB9FC9}" destId="{CEDDBC11-4D20-490A-91D2-6B2BDB4F7780}" srcOrd="1" destOrd="0" presId="urn:microsoft.com/office/officeart/2005/8/layout/cycle3"/>
    <dgm:cxn modelId="{3B5FC6EB-B5FA-4242-BECE-9C30BB10C68E}" type="presParOf" srcId="{62A0BCBD-1060-4177-9C9D-CE8A88DB9FC9}" destId="{7F0E38C3-AB2F-400B-8134-2A367D28C216}" srcOrd="2" destOrd="0" presId="urn:microsoft.com/office/officeart/2005/8/layout/cycle3"/>
    <dgm:cxn modelId="{6F86BCE5-CC03-4568-9AF9-EB13ED861A5E}" type="presParOf" srcId="{62A0BCBD-1060-4177-9C9D-CE8A88DB9FC9}" destId="{303E70AB-80A4-49B8-98E3-97500EC2B14A}" srcOrd="3" destOrd="0" presId="urn:microsoft.com/office/officeart/2005/8/layout/cycle3"/>
    <dgm:cxn modelId="{DE142BA7-46B3-49BB-AD7E-42B249EE2985}" type="presParOf" srcId="{62A0BCBD-1060-4177-9C9D-CE8A88DB9FC9}" destId="{ABC488EC-0209-46AB-BC9F-728A53D30959}" srcOrd="4" destOrd="0" presId="urn:microsoft.com/office/officeart/2005/8/layout/cycle3"/>
    <dgm:cxn modelId="{6BA49B54-2A16-44D9-A7DB-4EA086902812}" type="presParOf" srcId="{62A0BCBD-1060-4177-9C9D-CE8A88DB9FC9}" destId="{B0382A7B-3F18-4593-AFAF-89C63BA1FCB5}" srcOrd="5" destOrd="0" presId="urn:microsoft.com/office/officeart/2005/8/layout/cycle3"/>
    <dgm:cxn modelId="{D44CE3CD-A14C-4C8E-9CAC-EBCC8A2CB88D}" type="presParOf" srcId="{62A0BCBD-1060-4177-9C9D-CE8A88DB9FC9}" destId="{3C8D0A1E-28A9-4711-8509-E474F348F294}" srcOrd="6" destOrd="0" presId="urn:microsoft.com/office/officeart/2005/8/layout/cycle3"/>
    <dgm:cxn modelId="{82BFE183-8DD2-45B5-ADAA-C2E379921889}" type="presParOf" srcId="{62A0BCBD-1060-4177-9C9D-CE8A88DB9FC9}" destId="{9A976CB4-AA84-4184-918E-43E066D7FEEE}" srcOrd="7" destOrd="0" presId="urn:microsoft.com/office/officeart/2005/8/layout/cycle3"/>
    <dgm:cxn modelId="{F823DCA3-67C6-458D-97FF-1CA4982F14E7}" type="presParOf" srcId="{62A0BCBD-1060-4177-9C9D-CE8A88DB9FC9}" destId="{1924CE38-F438-4C86-8F44-2F0E504D3CC6}" srcOrd="8" destOrd="0" presId="urn:microsoft.com/office/officeart/2005/8/layout/cycle3"/>
    <dgm:cxn modelId="{6F81733E-64D1-4EFD-BCB4-D2FDAA447F7F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Initialisierungstechnik.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9A33C8B-352F-4113-BDFB-D071DD62A05C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Technik zur Beschleunigung der Trainingsverfahren</a:t>
          </a:r>
        </a:p>
      </dgm:t>
    </dgm:pt>
    <dgm:pt modelId="{8C5B54C0-D9F6-45C4-AEB8-30EB80E6DD87}" type="parTrans" cxnId="{EA5E4317-88F2-476B-9440-0451E90B8848}">
      <dgm:prSet/>
      <dgm:spPr/>
      <dgm:t>
        <a:bodyPr/>
        <a:lstStyle/>
        <a:p>
          <a:endParaRPr lang="de-DE"/>
        </a:p>
      </dgm:t>
    </dgm:pt>
    <dgm:pt modelId="{197AD9F1-0327-476F-9B22-72DD08216E53}" type="sibTrans" cxnId="{EA5E4317-88F2-476B-9440-0451E90B8848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B2C82E9D-03A3-450D-801A-3F08703946FF}" type="pres">
      <dgm:prSet presAssocID="{B9A33C8B-352F-4113-BDFB-D071DD62A05C}" presName="parentLin" presStyleCnt="0"/>
      <dgm:spPr/>
    </dgm:pt>
    <dgm:pt modelId="{AD484B44-EA4A-4BF8-9B7C-ADCC38804561}" type="pres">
      <dgm:prSet presAssocID="{B9A33C8B-352F-4113-BDFB-D071DD62A05C}" presName="parentLeftMargin" presStyleLbl="node1" presStyleIdx="0" presStyleCnt="4"/>
      <dgm:spPr/>
    </dgm:pt>
    <dgm:pt modelId="{82502594-1156-415E-A53E-4FF7FF7970E1}" type="pres">
      <dgm:prSet presAssocID="{B9A33C8B-352F-4113-BDFB-D071DD62A0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CBCFCC-C8EA-4747-8D28-0AC4A93DCEB8}" type="pres">
      <dgm:prSet presAssocID="{B9A33C8B-352F-4113-BDFB-D071DD62A05C}" presName="negativeSpace" presStyleCnt="0"/>
      <dgm:spPr/>
    </dgm:pt>
    <dgm:pt modelId="{F3E8F1B9-C19C-4F60-98DC-FB0789D90353}" type="pres">
      <dgm:prSet presAssocID="{B9A33C8B-352F-4113-BDFB-D071DD62A05C}" presName="childText" presStyleLbl="conFgAcc1" presStyleIdx="1" presStyleCnt="4">
        <dgm:presLayoutVars>
          <dgm:bulletEnabled val="1"/>
        </dgm:presLayoutVars>
      </dgm:prSet>
      <dgm:spPr/>
    </dgm:pt>
    <dgm:pt modelId="{519D2FAA-47A4-4FEF-93F5-3B630CC90093}" type="pres">
      <dgm:prSet presAssocID="{197AD9F1-0327-476F-9B22-72DD08216E53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1" presStyleCnt="4"/>
      <dgm:spPr/>
    </dgm:pt>
    <dgm:pt modelId="{6DCC6433-9D4B-4E92-BD77-EA072023C9A6}" type="pres">
      <dgm:prSet presAssocID="{BE1CFDA3-1A6F-4A0D-95A8-E144234A7A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2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EA5E4317-88F2-476B-9440-0451E90B8848}" srcId="{1C1E3D64-9864-4C22-A455-3EB3EB24EFDE}" destId="{B9A33C8B-352F-4113-BDFB-D071DD62A05C}" srcOrd="1" destOrd="0" parTransId="{8C5B54C0-D9F6-45C4-AEB8-30EB80E6DD87}" sibTransId="{197AD9F1-0327-476F-9B22-72DD08216E53}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DF84AB6C-514D-4AB2-979E-99CE3D842EB1}" type="presOf" srcId="{B9A33C8B-352F-4113-BDFB-D071DD62A05C}" destId="{82502594-1156-415E-A53E-4FF7FF7970E1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2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86B583FB-CD30-4477-8C2B-3C904C551704}" type="presOf" srcId="{B9A33C8B-352F-4113-BDFB-D071DD62A05C}" destId="{AD484B44-EA4A-4BF8-9B7C-ADCC38804561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94AF326F-97A1-4136-9467-82D622F89942}" type="presParOf" srcId="{9203152D-252D-4650-BDC7-BE9956E7F2A2}" destId="{B2C82E9D-03A3-450D-801A-3F08703946FF}" srcOrd="4" destOrd="0" presId="urn:microsoft.com/office/officeart/2005/8/layout/list1"/>
    <dgm:cxn modelId="{DDE59391-8675-4533-991F-BE08FFFB0FD1}" type="presParOf" srcId="{B2C82E9D-03A3-450D-801A-3F08703946FF}" destId="{AD484B44-EA4A-4BF8-9B7C-ADCC38804561}" srcOrd="0" destOrd="0" presId="urn:microsoft.com/office/officeart/2005/8/layout/list1"/>
    <dgm:cxn modelId="{CD985660-BA58-419D-898C-353C39539CB6}" type="presParOf" srcId="{B2C82E9D-03A3-450D-801A-3F08703946FF}" destId="{82502594-1156-415E-A53E-4FF7FF7970E1}" srcOrd="1" destOrd="0" presId="urn:microsoft.com/office/officeart/2005/8/layout/list1"/>
    <dgm:cxn modelId="{BEAFB7BC-AB26-4066-9D2C-2B8580B6F8CD}" type="presParOf" srcId="{9203152D-252D-4650-BDC7-BE9956E7F2A2}" destId="{DDCBCFCC-C8EA-4747-8D28-0AC4A93DCEB8}" srcOrd="5" destOrd="0" presId="urn:microsoft.com/office/officeart/2005/8/layout/list1"/>
    <dgm:cxn modelId="{AC69C7AF-7ACD-4C9D-81ED-FE58CC6BA58D}" type="presParOf" srcId="{9203152D-252D-4650-BDC7-BE9956E7F2A2}" destId="{F3E8F1B9-C19C-4F60-98DC-FB0789D90353}" srcOrd="6" destOrd="0" presId="urn:microsoft.com/office/officeart/2005/8/layout/list1"/>
    <dgm:cxn modelId="{4AB73D44-14DA-4566-AA88-B507D4A3758D}" type="presParOf" srcId="{9203152D-252D-4650-BDC7-BE9956E7F2A2}" destId="{519D2FAA-47A4-4FEF-93F5-3B630CC90093}" srcOrd="7" destOrd="0" presId="urn:microsoft.com/office/officeart/2005/8/layout/list1"/>
    <dgm:cxn modelId="{39B9D1EC-9212-4AD4-B89B-C3415A0D44DF}" type="presParOf" srcId="{9203152D-252D-4650-BDC7-BE9956E7F2A2}" destId="{C669CA29-68E1-4AF8-8720-D4451B1DF606}" srcOrd="8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9" destOrd="0" presId="urn:microsoft.com/office/officeart/2005/8/layout/list1"/>
    <dgm:cxn modelId="{CD56AAD1-8BEA-4653-AB58-F9DFBD41B3F2}" type="presParOf" srcId="{9203152D-252D-4650-BDC7-BE9956E7F2A2}" destId="{92AE7A16-D6A3-4571-9402-2849AC22C340}" srcOrd="10" destOrd="0" presId="urn:microsoft.com/office/officeart/2005/8/layout/list1"/>
    <dgm:cxn modelId="{6E946C21-E74D-4432-883F-4008A8A1BE35}" type="presParOf" srcId="{9203152D-252D-4650-BDC7-BE9956E7F2A2}" destId="{BD514A2B-95AB-42BE-80FC-BF86AE8FADEC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Neue Initialisierungstechnik.</a:t>
          </a:r>
        </a:p>
      </dsp:txBody>
      <dsp:txXfrm>
        <a:off x="560365" y="97774"/>
        <a:ext cx="7291750" cy="639310"/>
      </dsp:txXfrm>
    </dsp:sp>
    <dsp:sp modelId="{F3E8F1B9-C19C-4F60-98DC-FB0789D90353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02594-1156-415E-A53E-4FF7FF7970E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Technik zur Beschleunigung der Trainingsverfahren</a:t>
          </a:r>
        </a:p>
      </dsp:txBody>
      <dsp:txXfrm>
        <a:off x="560365" y="1186414"/>
        <a:ext cx="7291750" cy="639310"/>
      </dsp:txXfrm>
    </dsp:sp>
    <dsp:sp modelId="{92AE7A16-D6A3-4571-9402-2849AC22C340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Neue </a:t>
          </a:r>
          <a:r>
            <a:rPr lang="de-DE" sz="2400" kern="1200" dirty="0" err="1"/>
            <a:t>LearningRateScheduler</a:t>
          </a:r>
          <a:r>
            <a:rPr lang="de-DE" sz="2400" kern="1200" dirty="0"/>
            <a:t> </a:t>
          </a:r>
        </a:p>
      </dsp:txBody>
      <dsp:txXfrm>
        <a:off x="560365" y="2275054"/>
        <a:ext cx="7291750" cy="639310"/>
      </dsp:txXfrm>
    </dsp:sp>
    <dsp:sp modelId="{A91FD3D7-1DCC-46BC-A2E0-E3151476F7E6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Entwicklung einer App, die </a:t>
          </a:r>
          <a:r>
            <a:rPr lang="de-DE" sz="2400" kern="1200" dirty="0" err="1"/>
            <a:t>TemkiNet</a:t>
          </a:r>
          <a:r>
            <a:rPr lang="de-DE" sz="2400" kern="1200" dirty="0"/>
            <a:t> verwendet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ressource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klassifikation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image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set</a:t>
            </a:r>
            <a:endParaRPr lang="de-DE" sz="4000" b="1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83262351"/>
              </p:ext>
            </p:extLst>
          </p:nvPr>
        </p:nvGraphicFramePr>
        <p:xfrm>
          <a:off x="6197599" y="2767012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Einheiten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82066521"/>
              </p:ext>
            </p:extLst>
          </p:nvPr>
        </p:nvGraphicFramePr>
        <p:xfrm>
          <a:off x="6325385" y="2505075"/>
          <a:ext cx="5649798" cy="2434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3266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883266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8917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1663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62.12%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0956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4500"/>
              </p:ext>
            </p:extLst>
          </p:nvPr>
        </p:nvGraphicFramePr>
        <p:xfrm>
          <a:off x="5778631" y="1727851"/>
          <a:ext cx="6139364" cy="429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40882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34841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504.899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536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Weniger Speicherbedarf.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Bessere Inferenzzeit.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Kleiner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Reduktion der Modellgröße.</a:t>
            </a:r>
          </a:p>
          <a:p>
            <a:r>
              <a:rPr lang="de-DE" dirty="0"/>
              <a:t>Bessere Inferenzzeit.</a:t>
            </a:r>
          </a:p>
          <a:p>
            <a:r>
              <a:rPr lang="de-DE" dirty="0"/>
              <a:t>Kleine Genauigkeitsverlust.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8469491"/>
              </p:ext>
            </p:extLst>
          </p:nvPr>
        </p:nvGraphicFramePr>
        <p:xfrm>
          <a:off x="6417297" y="3259614"/>
          <a:ext cx="5181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Modelgröße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15466" cy="4351338"/>
          </a:xfrm>
        </p:spPr>
        <p:txBody>
          <a:bodyPr anchor="ctr">
            <a:normAutofit/>
          </a:bodyPr>
          <a:lstStyle/>
          <a:p>
            <a:r>
              <a:rPr lang="de-DE" sz="2200" dirty="0"/>
              <a:t>Reduktion des Speicherbedarfs</a:t>
            </a:r>
          </a:p>
          <a:p>
            <a:pPr lvl="1"/>
            <a:r>
              <a:rPr lang="de-DE" sz="2200" dirty="0"/>
              <a:t>Fast 4x kleineres Modell</a:t>
            </a:r>
          </a:p>
          <a:p>
            <a:r>
              <a:rPr lang="de-DE" sz="2200" dirty="0"/>
              <a:t>Reduktion des Inferenzzeit.</a:t>
            </a:r>
          </a:p>
          <a:p>
            <a:pPr lvl="1"/>
            <a:r>
              <a:rPr lang="de-DE" sz="2200" dirty="0"/>
              <a:t>Integer Operationen sind  schneller als </a:t>
            </a:r>
            <a:r>
              <a:rPr lang="de-DE" sz="2200" dirty="0" err="1"/>
              <a:t>Float</a:t>
            </a:r>
            <a:r>
              <a:rPr lang="de-DE" sz="2200" dirty="0"/>
              <a:t> Operationen durchführbar.</a:t>
            </a:r>
          </a:p>
          <a:p>
            <a:r>
              <a:rPr lang="de-DE" sz="2200" dirty="0"/>
              <a:t>Reduktion der Energieverbrauch.</a:t>
            </a:r>
          </a:p>
          <a:p>
            <a:pPr lvl="1"/>
            <a:r>
              <a:rPr lang="de-DE" sz="1800" dirty="0"/>
              <a:t>Integer Operation verbrauchen weniger.</a:t>
            </a:r>
          </a:p>
          <a:p>
            <a:r>
              <a:rPr lang="de-DE" sz="2200" dirty="0"/>
              <a:t>Kleiner Verlust der Genauigkeit.</a:t>
            </a:r>
          </a:p>
          <a:p>
            <a:pPr lvl="1"/>
            <a:endParaRPr lang="de-DE" sz="2200" dirty="0"/>
          </a:p>
          <a:p>
            <a:pPr lvl="1"/>
            <a:endParaRPr lang="de-DE" sz="2200" dirty="0"/>
          </a:p>
          <a:p>
            <a:pPr marL="457200" lvl="1" indent="0">
              <a:buNone/>
            </a:pPr>
            <a:r>
              <a:rPr lang="de-DE" sz="2200" dirty="0"/>
              <a:t> 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7942426"/>
              </p:ext>
            </p:extLst>
          </p:nvPr>
        </p:nvGraphicFramePr>
        <p:xfrm>
          <a:off x="6460504" y="2457221"/>
          <a:ext cx="5731496" cy="214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78268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Inferenz</a:t>
                      </a:r>
                    </a:p>
                    <a:p>
                      <a:pPr algn="ctr"/>
                      <a:r>
                        <a:rPr lang="de-DE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528738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67.20%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5.4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3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highlight>
                  <a:srgbClr val="FFFF00"/>
                </a:highlight>
              </a:rPr>
              <a:t>AlexNet</a:t>
            </a:r>
            <a:endParaRPr lang="en-US" sz="3600" b="1" dirty="0">
              <a:highlight>
                <a:srgbClr val="FFFF00"/>
              </a:highlight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Xception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MobileNet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TemkiNet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FCCB8E-F24B-424C-903D-66A2C269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8693" y="791852"/>
            <a:ext cx="6148947" cy="5385111"/>
          </a:xfrm>
        </p:spPr>
        <p:txBody>
          <a:bodyPr anchor="ctr">
            <a:normAutofit/>
          </a:bodyPr>
          <a:lstStyle/>
          <a:p>
            <a:r>
              <a:rPr lang="de-DE" dirty="0" err="1"/>
              <a:t>AlexNet</a:t>
            </a:r>
            <a:r>
              <a:rPr lang="de-DE" dirty="0"/>
              <a:t> revolutioniert das Feld </a:t>
            </a:r>
          </a:p>
          <a:p>
            <a:r>
              <a:rPr lang="de-DE" dirty="0"/>
              <a:t>Mehrere </a:t>
            </a:r>
            <a:r>
              <a:rPr lang="de-DE" dirty="0" err="1"/>
              <a:t>ConvL</a:t>
            </a:r>
            <a:r>
              <a:rPr lang="de-DE" dirty="0"/>
              <a:t> als bisher.</a:t>
            </a:r>
          </a:p>
          <a:p>
            <a:r>
              <a:rPr lang="de-DE" dirty="0"/>
              <a:t>Besser als der zweiter beim Wettbewerb LSVRC(Large </a:t>
            </a:r>
            <a:r>
              <a:rPr lang="de-DE" dirty="0" err="1"/>
              <a:t>Scale</a:t>
            </a:r>
            <a:r>
              <a:rPr lang="de-DE" dirty="0"/>
              <a:t> Visual Recognition Challenge</a:t>
            </a:r>
            <a:r>
              <a:rPr lang="de-DE" b="1" dirty="0"/>
              <a:t>) </a:t>
            </a:r>
            <a:r>
              <a:rPr lang="de-DE" dirty="0"/>
              <a:t>von</a:t>
            </a:r>
            <a:r>
              <a:rPr lang="de-DE" b="1" dirty="0"/>
              <a:t> </a:t>
            </a:r>
            <a:r>
              <a:rPr lang="de-DE" dirty="0"/>
              <a:t>mehr als 10 % was nie zuvor passiert ist</a:t>
            </a:r>
          </a:p>
          <a:p>
            <a:r>
              <a:rPr lang="de-DE" dirty="0"/>
              <a:t>Leider</a:t>
            </a:r>
          </a:p>
          <a:p>
            <a:pPr lvl="1"/>
            <a:r>
              <a:rPr lang="de-DE" dirty="0"/>
              <a:t>Zu viel Parameter</a:t>
            </a:r>
          </a:p>
          <a:p>
            <a:pPr lvl="1"/>
            <a:r>
              <a:rPr lang="de-DE" dirty="0"/>
              <a:t>Gut nur für die Jahre 2012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372A9-DE2E-443C-883B-DB4CD27F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8EF9C8-E3D3-418B-9876-D59C04CE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08459-CD9A-4472-9685-94EF343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Vorstellung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einiger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CNN-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Xception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F5DF00-C926-44F8-95D3-0EBDB0E3A503}"/>
              </a:ext>
            </a:extLst>
          </p:cNvPr>
          <p:cNvSpPr txBox="1"/>
          <p:nvPr/>
        </p:nvSpPr>
        <p:spPr>
          <a:xfrm>
            <a:off x="5759777" y="6438507"/>
            <a:ext cx="57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Weniger Speicherbedarf: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Vorstellung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einiger</a:t>
            </a:r>
            <a:r>
              <a:rPr lang="en-US" sz="3600" dirty="0">
                <a:solidFill>
                  <a:schemeClr val="bg1"/>
                </a:solidFill>
              </a:rPr>
              <a:t> CNN-</a:t>
            </a:r>
            <a:r>
              <a:rPr lang="en-US" sz="3600" dirty="0" err="1">
                <a:solidFill>
                  <a:schemeClr val="bg1"/>
                </a:solidFill>
              </a:rPr>
              <a:t>Architekturen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AlexNet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894773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8982855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046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  <a:br>
              <a:rPr lang="de-DE" dirty="0">
                <a:solidFill>
                  <a:srgbClr val="FFFF00"/>
                </a:solidFill>
              </a:rPr>
            </a:br>
            <a:endParaRPr lang="de-DE" dirty="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690689"/>
            <a:ext cx="12060025" cy="516731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Microsoft Office PowerPoint</Application>
  <PresentationFormat>Breitbild</PresentationFormat>
  <Paragraphs>454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Efficient convolutional neural network with extremely limted ressource for klassifikation of large-scale image set</vt:lpstr>
      <vt:lpstr>Motivation und Ziel der Arbeit.</vt:lpstr>
      <vt:lpstr>Vorstellung einiger CNN-Architekturen.</vt:lpstr>
      <vt:lpstr>Vorstellung einiger CNN-Architekturen.</vt:lpstr>
      <vt:lpstr>Vorstellung einiger CNN-Architekturen.</vt:lpstr>
      <vt:lpstr>Vorstellung einiger CNN-Architekturen.</vt:lpstr>
      <vt:lpstr>Vergleich der Ergebnisse zwischen verschiedenen CNNs</vt:lpstr>
      <vt:lpstr>Verbesserung der CNN Leistung</vt:lpstr>
      <vt:lpstr>Data Augmentation 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Anzahl der Einheiten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64</cp:revision>
  <dcterms:created xsi:type="dcterms:W3CDTF">2020-01-22T21:28:36Z</dcterms:created>
  <dcterms:modified xsi:type="dcterms:W3CDTF">2020-02-11T13:44:18Z</dcterms:modified>
</cp:coreProperties>
</file>