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2" r:id="rId3"/>
    <p:sldId id="257" r:id="rId4"/>
    <p:sldId id="282" r:id="rId5"/>
    <p:sldId id="283" r:id="rId6"/>
    <p:sldId id="281" r:id="rId7"/>
    <p:sldId id="293" r:id="rId8"/>
    <p:sldId id="278" r:id="rId9"/>
    <p:sldId id="260" r:id="rId10"/>
    <p:sldId id="284" r:id="rId11"/>
    <p:sldId id="275" r:id="rId12"/>
    <p:sldId id="276" r:id="rId13"/>
    <p:sldId id="277" r:id="rId14"/>
    <p:sldId id="264" r:id="rId15"/>
    <p:sldId id="279" r:id="rId16"/>
    <p:sldId id="265" r:id="rId17"/>
    <p:sldId id="294" r:id="rId18"/>
    <p:sldId id="266" r:id="rId19"/>
    <p:sldId id="267" r:id="rId20"/>
    <p:sldId id="268" r:id="rId21"/>
    <p:sldId id="285" r:id="rId22"/>
    <p:sldId id="289" r:id="rId23"/>
    <p:sldId id="269" r:id="rId24"/>
    <p:sldId id="270" r:id="rId25"/>
    <p:sldId id="271" r:id="rId26"/>
    <p:sldId id="288" r:id="rId27"/>
    <p:sldId id="272" r:id="rId28"/>
    <p:sldId id="286" r:id="rId29"/>
    <p:sldId id="273" r:id="rId30"/>
    <p:sldId id="290" r:id="rId31"/>
    <p:sldId id="291" r:id="rId32"/>
    <p:sldId id="274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33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8E40A04-EA5A-4E70-AC12-CAEDA2563AAC}" type="presOf" srcId="{722CFC9F-FCF6-46DF-9B17-F59AEBDC954B}" destId="{95F412B7-567C-42A2-B558-62D42D8FF0A5}" srcOrd="0" destOrd="0" presId="urn:microsoft.com/office/officeart/2005/8/layout/cycle3"/>
    <dgm:cxn modelId="{C9F82E15-8B20-4BBE-A395-128CA41414DD}" type="presOf" srcId="{1D274FF3-65E7-4D57-AEE7-D9BCF6E71060}" destId="{9A976CB4-AA84-4184-918E-43E066D7FEEE}" srcOrd="0" destOrd="0" presId="urn:microsoft.com/office/officeart/2005/8/layout/cycle3"/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2E78D021-3792-48E0-83A6-8B70F9997F6A}" type="presOf" srcId="{E28BC501-B504-4090-B948-CE5DF3BE171D}" destId="{3C8D0A1E-28A9-4711-8509-E474F348F294}" srcOrd="0" destOrd="0" presId="urn:microsoft.com/office/officeart/2005/8/layout/cycle3"/>
    <dgm:cxn modelId="{CDB66B39-D0A8-4ABC-987C-F604E16AAB1B}" type="presOf" srcId="{740DE58C-B29F-432A-B03B-B99A553CD9EB}" destId="{ABC488EC-0209-46AB-BC9F-728A53D30959}" srcOrd="0" destOrd="0" presId="urn:microsoft.com/office/officeart/2005/8/layout/cycle3"/>
    <dgm:cxn modelId="{EFAEB63F-F011-47D1-B30B-E20A1B6F7884}" type="presOf" srcId="{699AD6B6-04D7-4BE7-9FD1-2E1594CEAFE6}" destId="{F8166350-2618-446E-9FFC-B0904F71D8D1}" srcOrd="0" destOrd="0" presId="urn:microsoft.com/office/officeart/2005/8/layout/cycle3"/>
    <dgm:cxn modelId="{9B4CE15F-1377-494F-B059-F76EDC4F50F3}" type="presOf" srcId="{88369349-9C8F-4A92-A296-D31DD90197EB}" destId="{CEDDBC11-4D20-490A-91D2-6B2BDB4F7780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F7D6708A-E0D5-427F-B061-C98363A81004}" type="presOf" srcId="{98E802D6-30CD-40F5-85C9-0F5715561E70}" destId="{1924CE38-F438-4C86-8F44-2F0E504D3CC6}" srcOrd="0" destOrd="0" presId="urn:microsoft.com/office/officeart/2005/8/layout/cycle3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79E0C5A4-E889-4227-93B3-AF1B668DBA82}" type="presOf" srcId="{92684111-66C2-46EC-BC55-FD84C465A106}" destId="{7F0E38C3-AB2F-400B-8134-2A367D28C216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E6A2E8BA-F365-42C3-AE1A-475AA6F53D88}" type="presOf" srcId="{BB543259-0A90-4FBA-B083-3E79BCFF34D1}" destId="{303E70AB-80A4-49B8-98E3-97500EC2B14A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760363C3-ADB5-4410-823A-36593F3DB04D}" type="presOf" srcId="{9C2752A8-34BA-4E05-8773-ABCCE12C9ACC}" destId="{B2E7943A-A63D-466A-A8A6-D20558DC4798}" srcOrd="0" destOrd="0" presId="urn:microsoft.com/office/officeart/2005/8/layout/cycle3"/>
    <dgm:cxn modelId="{933D75E6-B094-4F1C-A11D-4965D1881D2C}" type="presOf" srcId="{10994AB1-A486-474E-B41E-6BD0FA4FE49D}" destId="{B0382A7B-3F18-4593-AFAF-89C63BA1FCB5}" srcOrd="0" destOrd="0" presId="urn:microsoft.com/office/officeart/2005/8/layout/cycle3"/>
    <dgm:cxn modelId="{94AFBB6C-BE44-4B60-A373-1662E7A22A27}" type="presParOf" srcId="{B2E7943A-A63D-466A-A8A6-D20558DC4798}" destId="{62A0BCBD-1060-4177-9C9D-CE8A88DB9FC9}" srcOrd="0" destOrd="0" presId="urn:microsoft.com/office/officeart/2005/8/layout/cycle3"/>
    <dgm:cxn modelId="{89315ECF-CDD5-443C-9E12-81A050B67CA6}" type="presParOf" srcId="{62A0BCBD-1060-4177-9C9D-CE8A88DB9FC9}" destId="{F8166350-2618-446E-9FFC-B0904F71D8D1}" srcOrd="0" destOrd="0" presId="urn:microsoft.com/office/officeart/2005/8/layout/cycle3"/>
    <dgm:cxn modelId="{05383743-E17F-4B34-9C82-2C036EB697DD}" type="presParOf" srcId="{62A0BCBD-1060-4177-9C9D-CE8A88DB9FC9}" destId="{CEDDBC11-4D20-490A-91D2-6B2BDB4F7780}" srcOrd="1" destOrd="0" presId="urn:microsoft.com/office/officeart/2005/8/layout/cycle3"/>
    <dgm:cxn modelId="{62548D68-78D1-4E6B-B54F-EE6E8A182DC2}" type="presParOf" srcId="{62A0BCBD-1060-4177-9C9D-CE8A88DB9FC9}" destId="{7F0E38C3-AB2F-400B-8134-2A367D28C216}" srcOrd="2" destOrd="0" presId="urn:microsoft.com/office/officeart/2005/8/layout/cycle3"/>
    <dgm:cxn modelId="{41B65B0A-A250-447F-BDDC-2B0F5D63D81F}" type="presParOf" srcId="{62A0BCBD-1060-4177-9C9D-CE8A88DB9FC9}" destId="{303E70AB-80A4-49B8-98E3-97500EC2B14A}" srcOrd="3" destOrd="0" presId="urn:microsoft.com/office/officeart/2005/8/layout/cycle3"/>
    <dgm:cxn modelId="{F31A7E17-222C-4714-A91A-58733D1DD0E1}" type="presParOf" srcId="{62A0BCBD-1060-4177-9C9D-CE8A88DB9FC9}" destId="{ABC488EC-0209-46AB-BC9F-728A53D30959}" srcOrd="4" destOrd="0" presId="urn:microsoft.com/office/officeart/2005/8/layout/cycle3"/>
    <dgm:cxn modelId="{A03828E3-2718-41D5-8020-ABFC1E989054}" type="presParOf" srcId="{62A0BCBD-1060-4177-9C9D-CE8A88DB9FC9}" destId="{B0382A7B-3F18-4593-AFAF-89C63BA1FCB5}" srcOrd="5" destOrd="0" presId="urn:microsoft.com/office/officeart/2005/8/layout/cycle3"/>
    <dgm:cxn modelId="{EA7B3537-DE23-4F11-AE7F-737BC4E95D08}" type="presParOf" srcId="{62A0BCBD-1060-4177-9C9D-CE8A88DB9FC9}" destId="{3C8D0A1E-28A9-4711-8509-E474F348F294}" srcOrd="6" destOrd="0" presId="urn:microsoft.com/office/officeart/2005/8/layout/cycle3"/>
    <dgm:cxn modelId="{5F233B6B-4435-4CBA-ACC3-EB3CF5984270}" type="presParOf" srcId="{62A0BCBD-1060-4177-9C9D-CE8A88DB9FC9}" destId="{9A976CB4-AA84-4184-918E-43E066D7FEEE}" srcOrd="7" destOrd="0" presId="urn:microsoft.com/office/officeart/2005/8/layout/cycle3"/>
    <dgm:cxn modelId="{3D392D3A-F363-46FB-A641-4BE7A8C22940}" type="presParOf" srcId="{62A0BCBD-1060-4177-9C9D-CE8A88DB9FC9}" destId="{1924CE38-F438-4C86-8F44-2F0E504D3CC6}" srcOrd="8" destOrd="0" presId="urn:microsoft.com/office/officeart/2005/8/layout/cycle3"/>
    <dgm:cxn modelId="{5A397ACF-A1C9-4CB0-93B7-C9521155BD70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Trainingsverfahren, neue Architektur 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0" presStyleCnt="4"/>
      <dgm:spPr/>
    </dgm:pt>
    <dgm:pt modelId="{6DCC6433-9D4B-4E92-BD77-EA072023C9A6}" type="pres">
      <dgm:prSet presAssocID="{BE1CFDA3-1A6F-4A0D-95A8-E144234A7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1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1" presStyleCnt="4"/>
      <dgm:spPr/>
    </dgm:pt>
    <dgm:pt modelId="{6347486D-D45E-4BA0-AEE1-906BA1C7F705}" type="pres">
      <dgm:prSet presAssocID="{E40CF90B-F2D9-4369-8DA1-4849AE6F75F7}" presName="parentText" presStyleLbl="node1" presStyleIdx="2" presStyleCnt="4" custLinFactNeighborX="-506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2" presStyleCnt="4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2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1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39B9D1EC-9212-4AD4-B89B-C3415A0D44DF}" type="presParOf" srcId="{9203152D-252D-4650-BDC7-BE9956E7F2A2}" destId="{C669CA29-68E1-4AF8-8720-D4451B1DF606}" srcOrd="4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5" destOrd="0" presId="urn:microsoft.com/office/officeart/2005/8/layout/list1"/>
    <dgm:cxn modelId="{CD56AAD1-8BEA-4653-AB58-F9DFBD41B3F2}" type="presParOf" srcId="{9203152D-252D-4650-BDC7-BE9956E7F2A2}" destId="{92AE7A16-D6A3-4571-9402-2849AC22C340}" srcOrd="6" destOrd="0" presId="urn:microsoft.com/office/officeart/2005/8/layout/list1"/>
    <dgm:cxn modelId="{6E946C21-E74D-4432-883F-4008A8A1BE35}" type="presParOf" srcId="{9203152D-252D-4650-BDC7-BE9956E7F2A2}" destId="{BD514A2B-95AB-42BE-80FC-BF86AE8FADEC}" srcOrd="7" destOrd="0" presId="urn:microsoft.com/office/officeart/2005/8/layout/list1"/>
    <dgm:cxn modelId="{F645414E-DDE8-49B9-A49E-BABD343B8A20}" type="presParOf" srcId="{9203152D-252D-4650-BDC7-BE9956E7F2A2}" destId="{DF26BBF6-7B62-4853-B309-2A6ABBE409F4}" srcOrd="8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9" destOrd="0" presId="urn:microsoft.com/office/officeart/2005/8/layout/list1"/>
    <dgm:cxn modelId="{D345FD90-6989-43FE-B488-B8E8EBC2FCE7}" type="presParOf" srcId="{9203152D-252D-4650-BDC7-BE9956E7F2A2}" destId="{0F203902-E084-4748-AE5C-C85150D79014}" srcOrd="10" destOrd="0" presId="urn:microsoft.com/office/officeart/2005/8/layout/list1"/>
    <dgm:cxn modelId="{6C059EDF-3627-4E55-9FA6-89566AE37DB8}" type="presParOf" srcId="{9203152D-252D-4650-BDC7-BE9956E7F2A2}" destId="{CB9798CB-C49F-4545-9A82-56BED53BC794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9068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15120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Beschleunigung der Trainingsverfahren, neue Architektur </a:t>
          </a:r>
        </a:p>
      </dsp:txBody>
      <dsp:txXfrm>
        <a:off x="558924" y="184353"/>
        <a:ext cx="7294632" cy="612672"/>
      </dsp:txXfrm>
    </dsp:sp>
    <dsp:sp modelId="{92AE7A16-D6A3-4571-9402-2849AC22C340}">
      <dsp:nvSpPr>
        <dsp:cNvPr id="0" name=""/>
        <dsp:cNvSpPr/>
      </dsp:nvSpPr>
      <dsp:spPr>
        <a:xfrm>
          <a:off x="0" y="153396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19448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Neue </a:t>
          </a:r>
          <a:r>
            <a:rPr lang="de-DE" sz="2300" kern="1200" dirty="0" err="1"/>
            <a:t>LearningRateScheduler</a:t>
          </a:r>
          <a:r>
            <a:rPr lang="de-DE" sz="2300" kern="1200" dirty="0"/>
            <a:t> </a:t>
          </a:r>
        </a:p>
      </dsp:txBody>
      <dsp:txXfrm>
        <a:off x="558924" y="1227633"/>
        <a:ext cx="7294632" cy="612672"/>
      </dsp:txXfrm>
    </dsp:sp>
    <dsp:sp modelId="{0F203902-E084-4748-AE5C-C85150D79014}">
      <dsp:nvSpPr>
        <dsp:cNvPr id="0" name=""/>
        <dsp:cNvSpPr/>
      </dsp:nvSpPr>
      <dsp:spPr>
        <a:xfrm>
          <a:off x="0" y="257724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499149" y="223776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ZeRO</a:t>
          </a:r>
          <a:r>
            <a:rPr lang="de-DE" sz="2300" kern="1200" dirty="0"/>
            <a:t> Optimizer in tensorflow</a:t>
          </a:r>
        </a:p>
      </dsp:txBody>
      <dsp:txXfrm>
        <a:off x="532293" y="2270913"/>
        <a:ext cx="7294632" cy="612672"/>
      </dsp:txXfrm>
    </dsp:sp>
    <dsp:sp modelId="{A91FD3D7-1DCC-46BC-A2E0-E3151476F7E6}">
      <dsp:nvSpPr>
        <dsp:cNvPr id="0" name=""/>
        <dsp:cNvSpPr/>
      </dsp:nvSpPr>
      <dsp:spPr>
        <a:xfrm>
          <a:off x="0" y="362052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28104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Entwicklung einer App, die </a:t>
          </a:r>
          <a:r>
            <a:rPr lang="de-DE" sz="2300" kern="1200" dirty="0" err="1"/>
            <a:t>TemkiNet</a:t>
          </a:r>
          <a:r>
            <a:rPr lang="de-DE" sz="2300" kern="1200" dirty="0"/>
            <a:t> verwendet</a:t>
          </a:r>
        </a:p>
      </dsp:txBody>
      <dsp:txXfrm>
        <a:off x="558924" y="3314193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Weniger Speicherbedarf: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Kleine Modelle arbeiten besser mit </a:t>
            </a:r>
            <a:r>
              <a:rPr lang="de-DE" dirty="0" err="1"/>
              <a:t>größen</a:t>
            </a:r>
            <a:r>
              <a:rPr lang="de-DE" dirty="0"/>
              <a:t> Bildern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Ressource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Classification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Image 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  <a:p>
            <a:r>
              <a:rPr lang="de-DE" sz="3800" b="1" i="1" dirty="0" err="1"/>
              <a:t>Shuo</a:t>
            </a:r>
            <a:r>
              <a:rPr lang="de-DE" sz="3800" b="1" i="1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03610A-A4DE-4854-BFC7-BC790FDD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69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Efficient convolutional neural network with extremely limted ressource for klassifikation of large-scale image set</a:t>
            </a:r>
            <a:endParaRPr lang="de-DE" sz="90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657754-5E9E-462B-9D24-F189FB2DC94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6497604"/>
              </p:ext>
            </p:extLst>
          </p:nvPr>
        </p:nvGraphicFramePr>
        <p:xfrm>
          <a:off x="6096000" y="2311553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3E94-3333-4844-94B5-FDA61899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CE33C-C405-48BB-91DB-B35E5C8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Aktivierungsfunktion.</a:t>
            </a:r>
          </a:p>
          <a:p>
            <a:pPr lvl="1"/>
            <a:r>
              <a:rPr lang="de-DE" dirty="0" err="1"/>
              <a:t>Tanh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PReLU</a:t>
            </a:r>
            <a:r>
              <a:rPr lang="de-DE" dirty="0"/>
              <a:t>, </a:t>
            </a:r>
            <a:r>
              <a:rPr lang="de-DE" dirty="0" err="1">
                <a:highlight>
                  <a:srgbClr val="FFFF00"/>
                </a:highlight>
              </a:rPr>
              <a:t>LeakyReLU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Optimierer.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, SGD, </a:t>
            </a:r>
            <a:r>
              <a:rPr lang="de-DE" dirty="0" err="1"/>
              <a:t>Rmsprop</a:t>
            </a:r>
            <a:r>
              <a:rPr lang="de-DE" dirty="0"/>
              <a:t>, </a:t>
            </a:r>
            <a:r>
              <a:rPr lang="de-DE" dirty="0">
                <a:highlight>
                  <a:srgbClr val="FFFF00"/>
                </a:highlight>
              </a:rPr>
              <a:t>Adam</a:t>
            </a:r>
          </a:p>
          <a:p>
            <a:r>
              <a:rPr lang="de-DE" dirty="0"/>
              <a:t>Lernrate.</a:t>
            </a:r>
          </a:p>
          <a:p>
            <a:pPr lvl="1"/>
            <a:r>
              <a:rPr lang="de-DE" dirty="0"/>
              <a:t>0.001 , 0.0005, </a:t>
            </a:r>
            <a:r>
              <a:rPr lang="de-DE" dirty="0">
                <a:highlight>
                  <a:srgbClr val="FFFF00"/>
                </a:highlight>
              </a:rPr>
              <a:t>0.0001</a:t>
            </a:r>
            <a:r>
              <a:rPr lang="de-DE" dirty="0"/>
              <a:t>, 0.00005.</a:t>
            </a:r>
          </a:p>
          <a:p>
            <a:r>
              <a:rPr lang="de-DE" dirty="0" err="1"/>
              <a:t>Batch_Normalisierung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EDFD3-7F9F-45EA-BEFE-79D3663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2E81-DA72-4BA3-A031-341B37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A2E6-4E52-42AA-8238-7C43307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4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Feature-Maps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: 2.3x, 4.2x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761997"/>
              </p:ext>
            </p:extLst>
          </p:nvPr>
        </p:nvGraphicFramePr>
        <p:xfrm>
          <a:off x="6325387" y="2505075"/>
          <a:ext cx="5649800" cy="2812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428915304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10302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  <a:p>
                      <a:pPr algn="ctr"/>
                      <a:r>
                        <a:rPr lang="de-DE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65.28%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1C98-BF0C-4B70-9E46-244D3C7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F1C12-1326-42FC-BE65-97C2074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und Ziel der Arbeit.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Entwurf des neuronalen Faltungsnetzes (CNN).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Vergleich unseres CNN mit Standard CNN.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Technik zur Verbesserung der CNN Leistung.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Modellkompression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Transfer-Lernen.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und Ausblick.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DAE17-6345-4ABB-B749-B85FE31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DB469-F7A3-4D42-980C-2A79A02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DEA34-6799-4C71-8CE9-D5B878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4450"/>
              </p:ext>
            </p:extLst>
          </p:nvPr>
        </p:nvGraphicFramePr>
        <p:xfrm>
          <a:off x="5674936" y="1341266"/>
          <a:ext cx="6340712" cy="4965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778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81578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624.281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64.67%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x 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8631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× 224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73.80%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9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Weniger Speicherbedarf.</a:t>
            </a:r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Bessere Inferenzzeit.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200" dirty="0"/>
              <a:t>Vernachlässigbarer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698" y="1847850"/>
            <a:ext cx="3494203" cy="435133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Reduktion der Modellgröße.</a:t>
            </a:r>
          </a:p>
          <a:p>
            <a:r>
              <a:rPr lang="de-DE" sz="2000" dirty="0"/>
              <a:t>Inferenzzeit.</a:t>
            </a:r>
          </a:p>
          <a:p>
            <a:pPr lvl="1"/>
            <a:r>
              <a:rPr lang="de-DE" sz="1600" dirty="0"/>
              <a:t>Keine Beschleunigung mit Tensorflow Modell.</a:t>
            </a:r>
          </a:p>
          <a:p>
            <a:pPr lvl="1"/>
            <a:r>
              <a:rPr lang="de-DE" sz="1600" dirty="0"/>
              <a:t>Beschleunigung mit Mobile Anwendung </a:t>
            </a:r>
          </a:p>
          <a:p>
            <a:r>
              <a:rPr lang="de-DE" sz="2000" dirty="0"/>
              <a:t>Kleine Verbesserung der  Genauigkeit.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3583527"/>
              </p:ext>
            </p:extLst>
          </p:nvPr>
        </p:nvGraphicFramePr>
        <p:xfrm>
          <a:off x="4260129" y="2154550"/>
          <a:ext cx="7786541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363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124563099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970755200"/>
                    </a:ext>
                  </a:extLst>
                </a:gridCol>
                <a:gridCol w="1055803">
                  <a:extLst>
                    <a:ext uri="{9D8B030D-6E8A-4147-A177-3AD203B41FA5}">
                      <a16:colId xmlns:a16="http://schemas.microsoft.com/office/drawing/2014/main" val="199667918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76057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 vor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</a:t>
                      </a:r>
                    </a:p>
                    <a:p>
                      <a:pPr algn="ctr"/>
                      <a:r>
                        <a:rPr lang="de-DE" sz="1400" dirty="0"/>
                        <a:t>Nach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Modellgröße</a:t>
                      </a:r>
                    </a:p>
                    <a:p>
                      <a:pPr algn="ctr"/>
                      <a:r>
                        <a:rPr lang="de-DE" sz="1400" dirty="0"/>
                        <a:t>In</a:t>
                      </a:r>
                    </a:p>
                    <a:p>
                      <a:pPr algn="ctr"/>
                      <a:r>
                        <a:rPr lang="de-DE" sz="1400" dirty="0"/>
                        <a:t>.</a:t>
                      </a:r>
                      <a:r>
                        <a:rPr lang="de-DE" sz="1400" dirty="0" err="1"/>
                        <a:t>zip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#Epoche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15.11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Etwa 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4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7.02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17705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847850"/>
            <a:ext cx="6221691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2200" dirty="0"/>
              <a:t>+Reduktion des Speicherbedarfs</a:t>
            </a:r>
          </a:p>
          <a:p>
            <a:pPr lvl="1"/>
            <a:r>
              <a:rPr lang="de-DE" sz="2200" dirty="0"/>
              <a:t>Konvertierung in .</a:t>
            </a:r>
            <a:r>
              <a:rPr lang="de-DE" sz="2200" dirty="0" err="1"/>
              <a:t>tflite</a:t>
            </a:r>
            <a:r>
              <a:rPr lang="de-DE" sz="2200" dirty="0"/>
              <a:t>: Mehr als 3x kleineres Modell</a:t>
            </a:r>
          </a:p>
          <a:p>
            <a:pPr lvl="1"/>
            <a:r>
              <a:rPr lang="de-DE" sz="2200" dirty="0"/>
              <a:t>16 Bits: Mehr als 2x kleineres Modell</a:t>
            </a:r>
          </a:p>
          <a:p>
            <a:pPr lvl="1"/>
            <a:r>
              <a:rPr lang="de-DE" sz="2200" dirty="0"/>
              <a:t>8   Bits: Mehr als 4x kleineres Modell</a:t>
            </a:r>
          </a:p>
          <a:p>
            <a:r>
              <a:rPr lang="de-DE" sz="2200" dirty="0"/>
              <a:t>+Vernachlässigbarer Verlust der Genauigkeit.</a:t>
            </a:r>
          </a:p>
          <a:p>
            <a:r>
              <a:rPr lang="de-DE" sz="2200" dirty="0"/>
              <a:t>-Erhöhung der Inferenzzeit.</a:t>
            </a:r>
          </a:p>
          <a:p>
            <a:pPr lvl="1"/>
            <a:r>
              <a:rPr lang="de-DE" sz="2100" dirty="0"/>
              <a:t>Bei mobilen CPUs kann jedoch eine beträchtliche Beschleunigung beobachtet werden</a:t>
            </a:r>
          </a:p>
          <a:p>
            <a:pPr lvl="1"/>
            <a:r>
              <a:rPr lang="de-DE" sz="2100" dirty="0"/>
              <a:t>Integer Operationen sind  schneller als Floate Operationen durchführbar.</a:t>
            </a:r>
          </a:p>
          <a:p>
            <a:r>
              <a:rPr lang="de-DE" sz="2200" dirty="0"/>
              <a:t>+Reduktion der Energieverbrauch.</a:t>
            </a:r>
          </a:p>
          <a:p>
            <a:pPr lvl="1"/>
            <a:r>
              <a:rPr lang="de-DE" sz="2200" dirty="0"/>
              <a:t>Integer Operation verbrauchen weniger.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39082"/>
              </p:ext>
            </p:extLst>
          </p:nvPr>
        </p:nvGraphicFramePr>
        <p:xfrm>
          <a:off x="6353666" y="1977566"/>
          <a:ext cx="5731496" cy="399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50204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Modellgröße</a:t>
                      </a:r>
                    </a:p>
                    <a:p>
                      <a:pPr algn="ctr"/>
                      <a:r>
                        <a:rPr lang="de-DE" sz="1600" dirty="0"/>
                        <a:t>.</a:t>
                      </a:r>
                      <a:r>
                        <a:rPr lang="de-DE" sz="1600" dirty="0" err="1"/>
                        <a:t>tflite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Inferenz</a:t>
                      </a:r>
                    </a:p>
                    <a:p>
                      <a:pPr algn="ctr"/>
                      <a:r>
                        <a:rPr lang="de-DE" sz="1600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8.34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20179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2.53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25121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61.46%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2.74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461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893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6703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D +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2407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1415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D +Q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894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3E089-3A7C-4A33-A453-246D0CD929AA}"/>
              </a:ext>
            </a:extLst>
          </p:cNvPr>
          <p:cNvSpPr txBox="1"/>
          <p:nvPr/>
        </p:nvSpPr>
        <p:spPr>
          <a:xfrm>
            <a:off x="8721919" y="164095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(100, 100, 3)</a:t>
            </a:r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de-DE" dirty="0"/>
                  <a:t>S := 2.895t</a:t>
                </a:r>
              </a:p>
              <a:p>
                <a:r>
                  <a:rPr lang="de-DE" dirty="0"/>
                  <a:t>Eingesparte Trainingszeit:</a:t>
                </a:r>
              </a:p>
              <a:p>
                <a:pPr lvl="1"/>
                <a:r>
                  <a:rPr lang="de-DE" dirty="0"/>
                  <a:t>100x100: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∼17%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224x224: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∼39%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127000" r="-102174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288000" r="-1021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B7BA78-BD4A-466C-8D7D-26E4E11F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79984"/>
            <a:ext cx="11895808" cy="47969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9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63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4076280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Entwurf unseres CNN</a:t>
            </a:r>
            <a:endParaRPr lang="en-US" kern="1200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Xception.</a:t>
            </a:r>
          </a:p>
          <a:p>
            <a:r>
              <a:rPr lang="en-US" sz="4000">
                <a:solidFill>
                  <a:schemeClr val="bg1"/>
                </a:solidFill>
              </a:rPr>
              <a:t>MobileNet.</a:t>
            </a:r>
          </a:p>
          <a:p>
            <a:r>
              <a:rPr lang="en-US" sz="4000">
                <a:solidFill>
                  <a:schemeClr val="bg1"/>
                </a:solidFill>
              </a:rPr>
              <a:t>TemkiNet.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72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  <a:p>
            <a:pPr algn="ctr"/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577666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6767-C2B0-41BA-A6FE-FF68F50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Entwurf</a:t>
            </a:r>
            <a:r>
              <a:rPr lang="en-US" sz="3600" dirty="0"/>
              <a:t> </a:t>
            </a:r>
            <a:r>
              <a:rPr lang="en-US" sz="3600" dirty="0" err="1"/>
              <a:t>unseres</a:t>
            </a:r>
            <a:r>
              <a:rPr lang="en-US" sz="3600" dirty="0"/>
              <a:t> 	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9468-F553-4EA2-9B04-26285D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20C3E8-CC53-4971-913B-86A6D5CF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61EAC-5DB1-4211-94ED-04C115C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657754-5E9E-462B-9D24-F189FB2DC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BC47D-DBA2-4126-8CA3-DA9CD84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E0FB3-88C0-484E-84E7-F597C38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Efficient convolutional neural network with extremely limted ressource for klassifikation of large-scale image set</a:t>
            </a:r>
          </a:p>
        </p:txBody>
      </p:sp>
    </p:spTree>
    <p:extLst>
      <p:ext uri="{BB962C8B-B14F-4D97-AF65-F5344CB8AC3E}">
        <p14:creationId xmlns:p14="http://schemas.microsoft.com/office/powerpoint/2010/main" val="39637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9758301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4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Microsoft Office PowerPoint</Application>
  <PresentationFormat>Breitbild</PresentationFormat>
  <Paragraphs>585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Office</vt:lpstr>
      <vt:lpstr>Efficient Convolutional Neural Network with Extremely Limted Ressource for Classification of Large-Scale Image Set</vt:lpstr>
      <vt:lpstr>Gliederung</vt:lpstr>
      <vt:lpstr>Motivation und Ziel der Arbeit.</vt:lpstr>
      <vt:lpstr>Entwurf unseres CNN</vt:lpstr>
      <vt:lpstr>Entwurf unseres CNN</vt:lpstr>
      <vt:lpstr>Entwurf unseres CNN</vt:lpstr>
      <vt:lpstr>Entwurf unseres  CNN</vt:lpstr>
      <vt:lpstr>Vergleich der Ergebnisse zwischen verschiedenen CNNs</vt:lpstr>
      <vt:lpstr>Verbesserung der CNN Leistung</vt:lpstr>
      <vt:lpstr>Data Augmentation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Hyperparameter</vt:lpstr>
      <vt:lpstr>Anzahl der Feature-Maps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Transfer-Lernen</vt:lpstr>
      <vt:lpstr>Transfer-Lernen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153</cp:revision>
  <dcterms:created xsi:type="dcterms:W3CDTF">2020-01-22T21:28:36Z</dcterms:created>
  <dcterms:modified xsi:type="dcterms:W3CDTF">2020-05-30T09:32:41Z</dcterms:modified>
</cp:coreProperties>
</file>