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57" r:id="rId4"/>
    <p:sldId id="282" r:id="rId5"/>
    <p:sldId id="283" r:id="rId6"/>
    <p:sldId id="281" r:id="rId7"/>
    <p:sldId id="293" r:id="rId8"/>
    <p:sldId id="278" r:id="rId9"/>
    <p:sldId id="260" r:id="rId10"/>
    <p:sldId id="284" r:id="rId11"/>
    <p:sldId id="275" r:id="rId12"/>
    <p:sldId id="294" r:id="rId13"/>
    <p:sldId id="266" r:id="rId14"/>
    <p:sldId id="267" r:id="rId15"/>
    <p:sldId id="268" r:id="rId16"/>
    <p:sldId id="285" r:id="rId17"/>
    <p:sldId id="289" r:id="rId18"/>
    <p:sldId id="269" r:id="rId19"/>
    <p:sldId id="270" r:id="rId20"/>
    <p:sldId id="271" r:id="rId21"/>
    <p:sldId id="288" r:id="rId22"/>
    <p:sldId id="272" r:id="rId23"/>
    <p:sldId id="286" r:id="rId24"/>
    <p:sldId id="273" r:id="rId25"/>
    <p:sldId id="290" r:id="rId26"/>
    <p:sldId id="291" r:id="rId27"/>
    <p:sldId id="274" r:id="rId28"/>
    <p:sldId id="28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33" autoAdjust="0"/>
  </p:normalViewPr>
  <p:slideViewPr>
    <p:cSldViewPr snapToGrid="0">
      <p:cViewPr varScale="1">
        <p:scale>
          <a:sx n="81" d="100"/>
          <a:sy n="81" d="100"/>
        </p:scale>
        <p:origin x="61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/>
            <a:t>Zu wenig Parameter fordert.</a:t>
          </a:r>
          <a:endParaRPr lang="en-US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98E40A04-EA5A-4E70-AC12-CAEDA2563AAC}" type="presOf" srcId="{722CFC9F-FCF6-46DF-9B17-F59AEBDC954B}" destId="{95F412B7-567C-42A2-B558-62D42D8FF0A5}" srcOrd="0" destOrd="0" presId="urn:microsoft.com/office/officeart/2005/8/layout/cycle3"/>
    <dgm:cxn modelId="{C9F82E15-8B20-4BBE-A395-128CA41414DD}" type="presOf" srcId="{1D274FF3-65E7-4D57-AEE7-D9BCF6E71060}" destId="{9A976CB4-AA84-4184-918E-43E066D7FEEE}" srcOrd="0" destOrd="0" presId="urn:microsoft.com/office/officeart/2005/8/layout/cycle3"/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2E78D021-3792-48E0-83A6-8B70F9997F6A}" type="presOf" srcId="{E28BC501-B504-4090-B948-CE5DF3BE171D}" destId="{3C8D0A1E-28A9-4711-8509-E474F348F294}" srcOrd="0" destOrd="0" presId="urn:microsoft.com/office/officeart/2005/8/layout/cycle3"/>
    <dgm:cxn modelId="{CDB66B39-D0A8-4ABC-987C-F604E16AAB1B}" type="presOf" srcId="{740DE58C-B29F-432A-B03B-B99A553CD9EB}" destId="{ABC488EC-0209-46AB-BC9F-728A53D30959}" srcOrd="0" destOrd="0" presId="urn:microsoft.com/office/officeart/2005/8/layout/cycle3"/>
    <dgm:cxn modelId="{EFAEB63F-F011-47D1-B30B-E20A1B6F7884}" type="presOf" srcId="{699AD6B6-04D7-4BE7-9FD1-2E1594CEAFE6}" destId="{F8166350-2618-446E-9FFC-B0904F71D8D1}" srcOrd="0" destOrd="0" presId="urn:microsoft.com/office/officeart/2005/8/layout/cycle3"/>
    <dgm:cxn modelId="{9B4CE15F-1377-494F-B059-F76EDC4F50F3}" type="presOf" srcId="{88369349-9C8F-4A92-A296-D31DD90197EB}" destId="{CEDDBC11-4D20-490A-91D2-6B2BDB4F7780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F7D6708A-E0D5-427F-B061-C98363A81004}" type="presOf" srcId="{98E802D6-30CD-40F5-85C9-0F5715561E70}" destId="{1924CE38-F438-4C86-8F44-2F0E504D3CC6}" srcOrd="0" destOrd="0" presId="urn:microsoft.com/office/officeart/2005/8/layout/cycle3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79E0C5A4-E889-4227-93B3-AF1B668DBA82}" type="presOf" srcId="{92684111-66C2-46EC-BC55-FD84C465A106}" destId="{7F0E38C3-AB2F-400B-8134-2A367D28C216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E6A2E8BA-F365-42C3-AE1A-475AA6F53D88}" type="presOf" srcId="{BB543259-0A90-4FBA-B083-3E79BCFF34D1}" destId="{303E70AB-80A4-49B8-98E3-97500EC2B14A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760363C3-ADB5-4410-823A-36593F3DB04D}" type="presOf" srcId="{9C2752A8-34BA-4E05-8773-ABCCE12C9ACC}" destId="{B2E7943A-A63D-466A-A8A6-D20558DC4798}" srcOrd="0" destOrd="0" presId="urn:microsoft.com/office/officeart/2005/8/layout/cycle3"/>
    <dgm:cxn modelId="{933D75E6-B094-4F1C-A11D-4965D1881D2C}" type="presOf" srcId="{10994AB1-A486-474E-B41E-6BD0FA4FE49D}" destId="{B0382A7B-3F18-4593-AFAF-89C63BA1FCB5}" srcOrd="0" destOrd="0" presId="urn:microsoft.com/office/officeart/2005/8/layout/cycle3"/>
    <dgm:cxn modelId="{94AFBB6C-BE44-4B60-A373-1662E7A22A27}" type="presParOf" srcId="{B2E7943A-A63D-466A-A8A6-D20558DC4798}" destId="{62A0BCBD-1060-4177-9C9D-CE8A88DB9FC9}" srcOrd="0" destOrd="0" presId="urn:microsoft.com/office/officeart/2005/8/layout/cycle3"/>
    <dgm:cxn modelId="{89315ECF-CDD5-443C-9E12-81A050B67CA6}" type="presParOf" srcId="{62A0BCBD-1060-4177-9C9D-CE8A88DB9FC9}" destId="{F8166350-2618-446E-9FFC-B0904F71D8D1}" srcOrd="0" destOrd="0" presId="urn:microsoft.com/office/officeart/2005/8/layout/cycle3"/>
    <dgm:cxn modelId="{05383743-E17F-4B34-9C82-2C036EB697DD}" type="presParOf" srcId="{62A0BCBD-1060-4177-9C9D-CE8A88DB9FC9}" destId="{CEDDBC11-4D20-490A-91D2-6B2BDB4F7780}" srcOrd="1" destOrd="0" presId="urn:microsoft.com/office/officeart/2005/8/layout/cycle3"/>
    <dgm:cxn modelId="{62548D68-78D1-4E6B-B54F-EE6E8A182DC2}" type="presParOf" srcId="{62A0BCBD-1060-4177-9C9D-CE8A88DB9FC9}" destId="{7F0E38C3-AB2F-400B-8134-2A367D28C216}" srcOrd="2" destOrd="0" presId="urn:microsoft.com/office/officeart/2005/8/layout/cycle3"/>
    <dgm:cxn modelId="{41B65B0A-A250-447F-BDDC-2B0F5D63D81F}" type="presParOf" srcId="{62A0BCBD-1060-4177-9C9D-CE8A88DB9FC9}" destId="{303E70AB-80A4-49B8-98E3-97500EC2B14A}" srcOrd="3" destOrd="0" presId="urn:microsoft.com/office/officeart/2005/8/layout/cycle3"/>
    <dgm:cxn modelId="{F31A7E17-222C-4714-A91A-58733D1DD0E1}" type="presParOf" srcId="{62A0BCBD-1060-4177-9C9D-CE8A88DB9FC9}" destId="{ABC488EC-0209-46AB-BC9F-728A53D30959}" srcOrd="4" destOrd="0" presId="urn:microsoft.com/office/officeart/2005/8/layout/cycle3"/>
    <dgm:cxn modelId="{A03828E3-2718-41D5-8020-ABFC1E989054}" type="presParOf" srcId="{62A0BCBD-1060-4177-9C9D-CE8A88DB9FC9}" destId="{B0382A7B-3F18-4593-AFAF-89C63BA1FCB5}" srcOrd="5" destOrd="0" presId="urn:microsoft.com/office/officeart/2005/8/layout/cycle3"/>
    <dgm:cxn modelId="{EA7B3537-DE23-4F11-AE7F-737BC4E95D08}" type="presParOf" srcId="{62A0BCBD-1060-4177-9C9D-CE8A88DB9FC9}" destId="{3C8D0A1E-28A9-4711-8509-E474F348F294}" srcOrd="6" destOrd="0" presId="urn:microsoft.com/office/officeart/2005/8/layout/cycle3"/>
    <dgm:cxn modelId="{5F233B6B-4435-4CBA-ACC3-EB3CF5984270}" type="presParOf" srcId="{62A0BCBD-1060-4177-9C9D-CE8A88DB9FC9}" destId="{9A976CB4-AA84-4184-918E-43E066D7FEEE}" srcOrd="7" destOrd="0" presId="urn:microsoft.com/office/officeart/2005/8/layout/cycle3"/>
    <dgm:cxn modelId="{3D392D3A-F363-46FB-A641-4BE7A8C22940}" type="presParOf" srcId="{62A0BCBD-1060-4177-9C9D-CE8A88DB9FC9}" destId="{1924CE38-F438-4C86-8F44-2F0E504D3CC6}" srcOrd="8" destOrd="0" presId="urn:microsoft.com/office/officeart/2005/8/layout/cycle3"/>
    <dgm:cxn modelId="{5A397ACF-A1C9-4CB0-93B7-C9521155BD70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Beschleunigung der Trainingsverfahren, neue Architektur 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E40CF90B-F2D9-4369-8DA1-4849AE6F75F7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 err="1"/>
            <a:t>ZeRO</a:t>
          </a:r>
          <a:r>
            <a:rPr lang="de-DE" dirty="0"/>
            <a:t> Optimizer in tensorflow</a:t>
          </a:r>
        </a:p>
      </dgm:t>
    </dgm:pt>
    <dgm:pt modelId="{2E1A93CE-7482-4ABF-AD8D-D79BD1653171}" type="parTrans" cxnId="{E1C4E376-5217-4AFE-AC91-9616E1B675A6}">
      <dgm:prSet/>
      <dgm:spPr/>
      <dgm:t>
        <a:bodyPr/>
        <a:lstStyle/>
        <a:p>
          <a:endParaRPr lang="de-DE"/>
        </a:p>
      </dgm:t>
    </dgm:pt>
    <dgm:pt modelId="{7A7BBFBF-206D-4315-A724-8B85D53B1ED3}" type="sibTrans" cxnId="{E1C4E376-5217-4AFE-AC91-9616E1B675A6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4"/>
      <dgm:spPr/>
    </dgm:pt>
    <dgm:pt modelId="{08569890-0044-4457-938B-2F3DE446AE7E}" type="pres">
      <dgm:prSet presAssocID="{B63A2B84-AF41-4613-AD6E-71E19250E3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4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0" presStyleCnt="4"/>
      <dgm:spPr/>
    </dgm:pt>
    <dgm:pt modelId="{6DCC6433-9D4B-4E92-BD77-EA072023C9A6}" type="pres">
      <dgm:prSet presAssocID="{BE1CFDA3-1A6F-4A0D-95A8-E144234A7A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1" presStyleCnt="4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DF26BBF6-7B62-4853-B309-2A6ABBE409F4}" type="pres">
      <dgm:prSet presAssocID="{E40CF90B-F2D9-4369-8DA1-4849AE6F75F7}" presName="parentLin" presStyleCnt="0"/>
      <dgm:spPr/>
    </dgm:pt>
    <dgm:pt modelId="{4437384F-7C20-44FF-BDA6-2314DB72C6F1}" type="pres">
      <dgm:prSet presAssocID="{E40CF90B-F2D9-4369-8DA1-4849AE6F75F7}" presName="parentLeftMargin" presStyleLbl="node1" presStyleIdx="1" presStyleCnt="4"/>
      <dgm:spPr/>
    </dgm:pt>
    <dgm:pt modelId="{6347486D-D45E-4BA0-AEE1-906BA1C7F705}" type="pres">
      <dgm:prSet presAssocID="{E40CF90B-F2D9-4369-8DA1-4849AE6F75F7}" presName="parentText" presStyleLbl="node1" presStyleIdx="2" presStyleCnt="4" custLinFactNeighborX="-5065">
        <dgm:presLayoutVars>
          <dgm:chMax val="0"/>
          <dgm:bulletEnabled val="1"/>
        </dgm:presLayoutVars>
      </dgm:prSet>
      <dgm:spPr/>
    </dgm:pt>
    <dgm:pt modelId="{CF13A6F9-BAB8-44A5-8D7C-068CA42239E6}" type="pres">
      <dgm:prSet presAssocID="{E40CF90B-F2D9-4369-8DA1-4849AE6F75F7}" presName="negativeSpace" presStyleCnt="0"/>
      <dgm:spPr/>
    </dgm:pt>
    <dgm:pt modelId="{0F203902-E084-4748-AE5C-C85150D79014}" type="pres">
      <dgm:prSet presAssocID="{E40CF90B-F2D9-4369-8DA1-4849AE6F75F7}" presName="childText" presStyleLbl="conFgAcc1" presStyleIdx="2" presStyleCnt="4">
        <dgm:presLayoutVars>
          <dgm:bulletEnabled val="1"/>
        </dgm:presLayoutVars>
      </dgm:prSet>
      <dgm:spPr/>
    </dgm:pt>
    <dgm:pt modelId="{CB9798CB-C49F-4545-9A82-56BED53BC794}" type="pres">
      <dgm:prSet presAssocID="{7A7BBFBF-206D-4315-A724-8B85D53B1ED3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2" presStyleCnt="4"/>
      <dgm:spPr/>
    </dgm:pt>
    <dgm:pt modelId="{6BEB71FC-27A4-4862-9217-4CD6A76CDF2F}" type="pres">
      <dgm:prSet presAssocID="{D9E7E0CF-C460-42DC-942D-01763BB6B1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50110D28-4A57-423D-9578-59CE21C5E5B8}" type="presOf" srcId="{E40CF90B-F2D9-4369-8DA1-4849AE6F75F7}" destId="{6347486D-D45E-4BA0-AEE1-906BA1C7F705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9C4DD04D-7F40-4C23-B550-4086EE3CA10D}" srcId="{1C1E3D64-9864-4C22-A455-3EB3EB24EFDE}" destId="{D9E7E0CF-C460-42DC-942D-01763BB6B15E}" srcOrd="3" destOrd="0" parTransId="{9A0D3949-8E85-4B9D-9B08-372AE955AAA5}" sibTransId="{63C6E261-CB84-42E9-9C39-66EF1D611166}"/>
    <dgm:cxn modelId="{E1C4E376-5217-4AFE-AC91-9616E1B675A6}" srcId="{1C1E3D64-9864-4C22-A455-3EB3EB24EFDE}" destId="{E40CF90B-F2D9-4369-8DA1-4849AE6F75F7}" srcOrd="2" destOrd="0" parTransId="{2E1A93CE-7482-4ABF-AD8D-D79BD1653171}" sibTransId="{7A7BBFBF-206D-4315-A724-8B85D53B1ED3}"/>
    <dgm:cxn modelId="{6015A179-C2AF-43BD-855E-A8228748368C}" type="presOf" srcId="{E40CF90B-F2D9-4369-8DA1-4849AE6F75F7}" destId="{4437384F-7C20-44FF-BDA6-2314DB72C6F1}" srcOrd="0" destOrd="0" presId="urn:microsoft.com/office/officeart/2005/8/layout/list1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1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39B9D1EC-9212-4AD4-B89B-C3415A0D44DF}" type="presParOf" srcId="{9203152D-252D-4650-BDC7-BE9956E7F2A2}" destId="{C669CA29-68E1-4AF8-8720-D4451B1DF606}" srcOrd="4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5" destOrd="0" presId="urn:microsoft.com/office/officeart/2005/8/layout/list1"/>
    <dgm:cxn modelId="{CD56AAD1-8BEA-4653-AB58-F9DFBD41B3F2}" type="presParOf" srcId="{9203152D-252D-4650-BDC7-BE9956E7F2A2}" destId="{92AE7A16-D6A3-4571-9402-2849AC22C340}" srcOrd="6" destOrd="0" presId="urn:microsoft.com/office/officeart/2005/8/layout/list1"/>
    <dgm:cxn modelId="{6E946C21-E74D-4432-883F-4008A8A1BE35}" type="presParOf" srcId="{9203152D-252D-4650-BDC7-BE9956E7F2A2}" destId="{BD514A2B-95AB-42BE-80FC-BF86AE8FADEC}" srcOrd="7" destOrd="0" presId="urn:microsoft.com/office/officeart/2005/8/layout/list1"/>
    <dgm:cxn modelId="{F645414E-DDE8-49B9-A49E-BABD343B8A20}" type="presParOf" srcId="{9203152D-252D-4650-BDC7-BE9956E7F2A2}" destId="{DF26BBF6-7B62-4853-B309-2A6ABBE409F4}" srcOrd="8" destOrd="0" presId="urn:microsoft.com/office/officeart/2005/8/layout/list1"/>
    <dgm:cxn modelId="{A4D7BB06-C80F-4FD3-A85B-E1CBCD741BEF}" type="presParOf" srcId="{DF26BBF6-7B62-4853-B309-2A6ABBE409F4}" destId="{4437384F-7C20-44FF-BDA6-2314DB72C6F1}" srcOrd="0" destOrd="0" presId="urn:microsoft.com/office/officeart/2005/8/layout/list1"/>
    <dgm:cxn modelId="{EA49E531-9E30-4ABD-BFEB-88BE0179AAA2}" type="presParOf" srcId="{DF26BBF6-7B62-4853-B309-2A6ABBE409F4}" destId="{6347486D-D45E-4BA0-AEE1-906BA1C7F705}" srcOrd="1" destOrd="0" presId="urn:microsoft.com/office/officeart/2005/8/layout/list1"/>
    <dgm:cxn modelId="{8EB60304-6453-4819-98B9-9CAE4AB1ADF7}" type="presParOf" srcId="{9203152D-252D-4650-BDC7-BE9956E7F2A2}" destId="{CF13A6F9-BAB8-44A5-8D7C-068CA42239E6}" srcOrd="9" destOrd="0" presId="urn:microsoft.com/office/officeart/2005/8/layout/list1"/>
    <dgm:cxn modelId="{D345FD90-6989-43FE-B488-B8E8EBC2FCE7}" type="presParOf" srcId="{9203152D-252D-4650-BDC7-BE9956E7F2A2}" destId="{0F203902-E084-4748-AE5C-C85150D79014}" srcOrd="10" destOrd="0" presId="urn:microsoft.com/office/officeart/2005/8/layout/list1"/>
    <dgm:cxn modelId="{6C059EDF-3627-4E55-9FA6-89566AE37DB8}" type="presParOf" srcId="{9203152D-252D-4650-BDC7-BE9956E7F2A2}" destId="{CB9798CB-C49F-4545-9A82-56BED53BC794}" srcOrd="11" destOrd="0" presId="urn:microsoft.com/office/officeart/2005/8/layout/list1"/>
    <dgm:cxn modelId="{C1AC1685-BE54-44DD-AC4A-479EACA10A2C}" type="presParOf" srcId="{9203152D-252D-4650-BDC7-BE9956E7F2A2}" destId="{21E5CF25-AED7-43F2-8782-27A872519CB0}" srcOrd="12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3" destOrd="0" presId="urn:microsoft.com/office/officeart/2005/8/layout/list1"/>
    <dgm:cxn modelId="{C1D74509-1266-4C09-9534-B0FAF14E786E}" type="presParOf" srcId="{9203152D-252D-4650-BDC7-BE9956E7F2A2}" destId="{A91FD3D7-1DCC-46BC-A2E0-E3151476F7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/>
            <a:t>Zu wenig Parameter fordert.</a:t>
          </a:r>
          <a:endParaRPr lang="en-US" sz="3400" kern="120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49068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15120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Beschleunigung der Trainingsverfahren, neue Architektur </a:t>
          </a:r>
        </a:p>
      </dsp:txBody>
      <dsp:txXfrm>
        <a:off x="558924" y="184353"/>
        <a:ext cx="7294632" cy="612672"/>
      </dsp:txXfrm>
    </dsp:sp>
    <dsp:sp modelId="{92AE7A16-D6A3-4571-9402-2849AC22C340}">
      <dsp:nvSpPr>
        <dsp:cNvPr id="0" name=""/>
        <dsp:cNvSpPr/>
      </dsp:nvSpPr>
      <dsp:spPr>
        <a:xfrm>
          <a:off x="0" y="153396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119448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Neue </a:t>
          </a:r>
          <a:r>
            <a:rPr lang="de-DE" sz="2300" kern="1200" dirty="0" err="1"/>
            <a:t>LearningRateScheduler</a:t>
          </a:r>
          <a:r>
            <a:rPr lang="de-DE" sz="2300" kern="1200" dirty="0"/>
            <a:t> </a:t>
          </a:r>
        </a:p>
      </dsp:txBody>
      <dsp:txXfrm>
        <a:off x="558924" y="1227633"/>
        <a:ext cx="7294632" cy="612672"/>
      </dsp:txXfrm>
    </dsp:sp>
    <dsp:sp modelId="{0F203902-E084-4748-AE5C-C85150D79014}">
      <dsp:nvSpPr>
        <dsp:cNvPr id="0" name=""/>
        <dsp:cNvSpPr/>
      </dsp:nvSpPr>
      <dsp:spPr>
        <a:xfrm>
          <a:off x="0" y="257724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7486D-D45E-4BA0-AEE1-906BA1C7F705}">
      <dsp:nvSpPr>
        <dsp:cNvPr id="0" name=""/>
        <dsp:cNvSpPr/>
      </dsp:nvSpPr>
      <dsp:spPr>
        <a:xfrm>
          <a:off x="499149" y="223776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ZeRO</a:t>
          </a:r>
          <a:r>
            <a:rPr lang="de-DE" sz="2300" kern="1200" dirty="0"/>
            <a:t> Optimizer in tensorflow</a:t>
          </a:r>
        </a:p>
      </dsp:txBody>
      <dsp:txXfrm>
        <a:off x="532293" y="2270913"/>
        <a:ext cx="7294632" cy="612672"/>
      </dsp:txXfrm>
    </dsp:sp>
    <dsp:sp modelId="{A91FD3D7-1DCC-46BC-A2E0-E3151476F7E6}">
      <dsp:nvSpPr>
        <dsp:cNvPr id="0" name=""/>
        <dsp:cNvSpPr/>
      </dsp:nvSpPr>
      <dsp:spPr>
        <a:xfrm>
          <a:off x="0" y="362052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28104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Entwicklung einer App, die </a:t>
          </a:r>
          <a:r>
            <a:rPr lang="de-DE" sz="2300" kern="1200" dirty="0" err="1"/>
            <a:t>TemkiNet</a:t>
          </a:r>
          <a:r>
            <a:rPr lang="de-DE" sz="2300" kern="1200" dirty="0"/>
            <a:t> verwendet</a:t>
          </a:r>
        </a:p>
      </dsp:txBody>
      <dsp:txXfrm>
        <a:off x="558924" y="3314193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Weniger Speicherbedarf: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7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Kleine Modelle arbeiten besser mit </a:t>
            </a:r>
            <a:r>
              <a:rPr lang="de-DE" dirty="0" err="1"/>
              <a:t>größen</a:t>
            </a:r>
            <a:r>
              <a:rPr lang="de-DE" dirty="0"/>
              <a:t> Bildern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ressource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klassifikation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image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set</a:t>
            </a:r>
            <a:endParaRPr lang="de-DE" sz="4000" b="1" i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03610A-A4DE-4854-BFC7-BC790FDD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692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Efficient convolutional neural network with extremely limted ressource for klassifikation of large-scale image set</a:t>
            </a:r>
            <a:endParaRPr lang="de-DE" sz="90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657754-5E9E-462B-9D24-F189FB2DC94E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13E94-3333-4844-94B5-FDA61899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CE33C-C405-48BB-91DB-B35E5C89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Aktivierungsfunktion.</a:t>
            </a:r>
          </a:p>
          <a:p>
            <a:pPr lvl="1"/>
            <a:r>
              <a:rPr lang="de-DE" dirty="0" err="1"/>
              <a:t>Tanh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, </a:t>
            </a:r>
            <a:r>
              <a:rPr lang="de-DE" dirty="0" err="1"/>
              <a:t>PReLU</a:t>
            </a:r>
            <a:r>
              <a:rPr lang="de-DE" dirty="0"/>
              <a:t>, </a:t>
            </a:r>
            <a:r>
              <a:rPr lang="de-DE" dirty="0" err="1">
                <a:highlight>
                  <a:srgbClr val="FFFF00"/>
                </a:highlight>
              </a:rPr>
              <a:t>LeakyReLU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/>
              <a:t>Optimierer.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, SGD, </a:t>
            </a:r>
            <a:r>
              <a:rPr lang="de-DE" dirty="0" err="1"/>
              <a:t>Rmsprop</a:t>
            </a:r>
            <a:r>
              <a:rPr lang="de-DE" dirty="0"/>
              <a:t>, </a:t>
            </a:r>
            <a:r>
              <a:rPr lang="de-DE" dirty="0">
                <a:highlight>
                  <a:srgbClr val="FFFF00"/>
                </a:highlight>
              </a:rPr>
              <a:t>Adam</a:t>
            </a:r>
          </a:p>
          <a:p>
            <a:r>
              <a:rPr lang="de-DE" dirty="0"/>
              <a:t>Lernrate.</a:t>
            </a:r>
          </a:p>
          <a:p>
            <a:pPr lvl="1"/>
            <a:r>
              <a:rPr lang="de-DE" dirty="0"/>
              <a:t>0.001 , 0.0005, </a:t>
            </a:r>
            <a:r>
              <a:rPr lang="de-DE" dirty="0">
                <a:highlight>
                  <a:srgbClr val="FFFF00"/>
                </a:highlight>
              </a:rPr>
              <a:t>0.0001</a:t>
            </a:r>
            <a:r>
              <a:rPr lang="de-DE" dirty="0"/>
              <a:t>, 0.00005.</a:t>
            </a:r>
          </a:p>
          <a:p>
            <a:r>
              <a:rPr lang="de-DE" dirty="0" err="1"/>
              <a:t>Batch_Normalisierung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EDFD3-7F9F-45EA-BEFE-79D3663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22E81-DA72-4BA3-A031-341B37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DA2E6-4E52-42AA-8238-7C43307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4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Einheiten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: 2.3x, 4.2x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58761997"/>
              </p:ext>
            </p:extLst>
          </p:nvPr>
        </p:nvGraphicFramePr>
        <p:xfrm>
          <a:off x="6325387" y="2505075"/>
          <a:ext cx="5649800" cy="2812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428915304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103021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  <a:p>
                      <a:pPr algn="ctr"/>
                      <a:r>
                        <a:rPr lang="de-DE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40.1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886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65.28%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71C98-BF0C-4B70-9E46-244D3C7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F1C12-1326-42FC-BE65-97C20746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Motivation und Ziel der Arbeit.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Entwurf des neuronalen Faltungsnetzes (CNN).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Vergleich unseres CNN mit Standard CNN.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Technik zur Verbesserung der CNN Leistung.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Modellkompression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Transfer-Lernen.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Fazit und Ausblick.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DAE17-6345-4ABB-B749-B85FE31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DB469-F7A3-4D42-980C-2A79A02A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DEA34-6799-4C71-8CE9-D5B87829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910340"/>
              </p:ext>
            </p:extLst>
          </p:nvPr>
        </p:nvGraphicFramePr>
        <p:xfrm>
          <a:off x="5674936" y="1341266"/>
          <a:ext cx="6340712" cy="4965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778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81578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624.281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64.88%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x 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8631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× 224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72.95%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69147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endParaRPr lang="de-DE" sz="2200" dirty="0"/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Weniger Speicherbedarf.</a:t>
            </a:r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Bessere Inferenzzeit.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200" dirty="0"/>
              <a:t>Kleiner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698" y="1847850"/>
            <a:ext cx="3494203" cy="435133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Reduktion der Modellgröße.</a:t>
            </a:r>
          </a:p>
          <a:p>
            <a:r>
              <a:rPr lang="de-DE" sz="2000" dirty="0"/>
              <a:t>Inferenzzeit.</a:t>
            </a:r>
          </a:p>
          <a:p>
            <a:pPr lvl="1"/>
            <a:r>
              <a:rPr lang="de-DE" sz="1600" dirty="0"/>
              <a:t>Keine Beschleunigung mit Tensorflow Modell.</a:t>
            </a:r>
          </a:p>
          <a:p>
            <a:pPr lvl="1"/>
            <a:r>
              <a:rPr lang="de-DE" sz="1600" dirty="0"/>
              <a:t>Beschleunigung mit Mobile Anwendung </a:t>
            </a:r>
          </a:p>
          <a:p>
            <a:r>
              <a:rPr lang="de-DE" sz="2000" dirty="0"/>
              <a:t>Kleine Verbesserung der  Genauigkeit.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4449538"/>
              </p:ext>
            </p:extLst>
          </p:nvPr>
        </p:nvGraphicFramePr>
        <p:xfrm>
          <a:off x="4260129" y="2154550"/>
          <a:ext cx="7786541" cy="390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363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124563099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970755200"/>
                    </a:ext>
                  </a:extLst>
                </a:gridCol>
                <a:gridCol w="1055803">
                  <a:extLst>
                    <a:ext uri="{9D8B030D-6E8A-4147-A177-3AD203B41FA5}">
                      <a16:colId xmlns:a16="http://schemas.microsoft.com/office/drawing/2014/main" val="199667918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76057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 vor</a:t>
                      </a:r>
                    </a:p>
                    <a:p>
                      <a:pPr algn="ctr"/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</a:t>
                      </a:r>
                    </a:p>
                    <a:p>
                      <a:pPr algn="ctr"/>
                      <a:r>
                        <a:rPr lang="de-DE" sz="1400" dirty="0"/>
                        <a:t>Nach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Modellgröße</a:t>
                      </a:r>
                    </a:p>
                    <a:p>
                      <a:pPr algn="ctr"/>
                      <a:r>
                        <a:rPr lang="de-DE" sz="1400" dirty="0"/>
                        <a:t>In</a:t>
                      </a:r>
                    </a:p>
                    <a:p>
                      <a:pPr algn="ctr"/>
                      <a:r>
                        <a:rPr lang="de-DE" sz="1400" dirty="0"/>
                        <a:t>.</a:t>
                      </a:r>
                      <a:r>
                        <a:rPr lang="de-DE" sz="1400" dirty="0" err="1"/>
                        <a:t>zip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#Epoche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15.11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Etwa 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78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4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7.02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60.75%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5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61.46%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17705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0" y="1847850"/>
            <a:ext cx="6221691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de-DE" sz="2200" dirty="0"/>
              <a:t>+Reduktion des Speicherbedarfs</a:t>
            </a:r>
          </a:p>
          <a:p>
            <a:pPr lvl="1"/>
            <a:r>
              <a:rPr lang="de-DE" sz="2200" dirty="0"/>
              <a:t>Konvertierung in .</a:t>
            </a:r>
            <a:r>
              <a:rPr lang="de-DE" sz="2200" dirty="0" err="1"/>
              <a:t>tflite</a:t>
            </a:r>
            <a:r>
              <a:rPr lang="de-DE" sz="2200" dirty="0"/>
              <a:t>: Mehr als 3x kleineres Modell</a:t>
            </a:r>
          </a:p>
          <a:p>
            <a:pPr lvl="1"/>
            <a:r>
              <a:rPr lang="de-DE" sz="2200" dirty="0"/>
              <a:t>16 Bits: Mehr als 2x kleineres Modell</a:t>
            </a:r>
          </a:p>
          <a:p>
            <a:pPr lvl="1"/>
            <a:r>
              <a:rPr lang="de-DE" sz="2200" dirty="0"/>
              <a:t>8   Bits: Mehr als 4x kleineres Modell</a:t>
            </a:r>
          </a:p>
          <a:p>
            <a:r>
              <a:rPr lang="de-DE" sz="2200" dirty="0"/>
              <a:t>+Vernachlässigbarer Verlust der Genauigkeit.</a:t>
            </a:r>
          </a:p>
          <a:p>
            <a:r>
              <a:rPr lang="de-DE" sz="2200" dirty="0"/>
              <a:t>-Erhöhung der Inferenzzeit.</a:t>
            </a:r>
          </a:p>
          <a:p>
            <a:pPr lvl="1"/>
            <a:r>
              <a:rPr lang="de-DE" sz="2100" dirty="0"/>
              <a:t>Bei mobilen CPUs kann jedoch eine beträchtliche Beschleunigung beobachtet werden</a:t>
            </a:r>
          </a:p>
          <a:p>
            <a:pPr lvl="1"/>
            <a:r>
              <a:rPr lang="de-DE" sz="2100" dirty="0"/>
              <a:t>Integer Operationen sind  schneller als Floate Operationen durchführbar.</a:t>
            </a:r>
          </a:p>
          <a:p>
            <a:r>
              <a:rPr lang="de-DE" sz="2200" dirty="0"/>
              <a:t>+Reduktion der Energieverbrauch.</a:t>
            </a:r>
          </a:p>
          <a:p>
            <a:pPr lvl="1"/>
            <a:r>
              <a:rPr lang="de-DE" sz="2200" dirty="0"/>
              <a:t>Integer Operation verbrauchen weniger.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2839082"/>
              </p:ext>
            </p:extLst>
          </p:nvPr>
        </p:nvGraphicFramePr>
        <p:xfrm>
          <a:off x="6353666" y="1977566"/>
          <a:ext cx="5731496" cy="3992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50204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Modellgröße</a:t>
                      </a:r>
                    </a:p>
                    <a:p>
                      <a:pPr algn="ctr"/>
                      <a:r>
                        <a:rPr lang="de-DE" sz="1600" dirty="0"/>
                        <a:t>.</a:t>
                      </a:r>
                      <a:r>
                        <a:rPr lang="de-DE" sz="1600" dirty="0" err="1"/>
                        <a:t>tflite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Inferenz</a:t>
                      </a:r>
                    </a:p>
                    <a:p>
                      <a:pPr algn="ctr"/>
                      <a:r>
                        <a:rPr lang="de-DE" sz="1600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8.34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20179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2.53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25121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61.46%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2.74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0461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62.50%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68938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6703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D +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32407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1415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0.73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D +Q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0.68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894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24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93E089-3A7C-4A33-A453-246D0CD929AA}"/>
              </a:ext>
            </a:extLst>
          </p:cNvPr>
          <p:cNvSpPr txBox="1"/>
          <p:nvPr/>
        </p:nvSpPr>
        <p:spPr>
          <a:xfrm>
            <a:off x="8721919" y="164095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(100, 100, 3)</a:t>
            </a:r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de-DE" dirty="0"/>
                  <a:t>S := 2.895t</a:t>
                </a:r>
              </a:p>
              <a:p>
                <a:r>
                  <a:rPr lang="de-DE" dirty="0"/>
                  <a:t>Eingesparte Trainingszeit:</a:t>
                </a:r>
              </a:p>
              <a:p>
                <a:pPr lvl="1"/>
                <a:r>
                  <a:rPr lang="de-DE" dirty="0"/>
                  <a:t>100x100: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∼17%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224x224: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∼39%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127000" r="-102174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288000" r="-10217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6B7BA78-BD4A-466C-8D7D-26E4E11F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79984"/>
            <a:ext cx="11895808" cy="47969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9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63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4076280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Entwurf unseres CNN</a:t>
            </a:r>
            <a:endParaRPr lang="en-US" kern="1200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highlight>
                  <a:srgbClr val="FFFF00"/>
                </a:highlight>
              </a:rPr>
              <a:t>Xception.</a:t>
            </a:r>
          </a:p>
          <a:p>
            <a:r>
              <a:rPr lang="en-US" sz="4000">
                <a:solidFill>
                  <a:schemeClr val="bg1"/>
                </a:solidFill>
              </a:rPr>
              <a:t>MobileNet.</a:t>
            </a:r>
          </a:p>
          <a:p>
            <a:r>
              <a:rPr lang="en-US" sz="4000">
                <a:solidFill>
                  <a:schemeClr val="bg1"/>
                </a:solidFill>
              </a:rPr>
              <a:t>TemkiNet.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  <a:p>
            <a:pPr algn="ctr"/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577666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6767-C2B0-41BA-A6FE-FF68F50B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Entwurf</a:t>
            </a:r>
            <a:r>
              <a:rPr lang="en-US" sz="3600" dirty="0"/>
              <a:t> </a:t>
            </a:r>
            <a:r>
              <a:rPr lang="en-US" sz="3600" dirty="0" err="1"/>
              <a:t>unseres</a:t>
            </a:r>
            <a:r>
              <a:rPr lang="en-US" sz="3600" dirty="0"/>
              <a:t> 	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D9468-F553-4EA2-9B04-26285D1A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920C3E8-CC53-4971-913B-86A6D5CFF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861EAC-5DB1-4211-94ED-04C115C4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3657754-5E9E-462B-9D24-F189FB2DC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BC47D-DBA2-4126-8CA3-DA9CD84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CE0FB3-88C0-484E-84E7-F597C38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Efficient convolutional neural network with extremely limted ressource for klassifikation of large-scale image set</a:t>
            </a:r>
          </a:p>
        </p:txBody>
      </p:sp>
    </p:spTree>
    <p:extLst>
      <p:ext uri="{BB962C8B-B14F-4D97-AF65-F5344CB8AC3E}">
        <p14:creationId xmlns:p14="http://schemas.microsoft.com/office/powerpoint/2010/main" val="39637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9758301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Verbesserung der CNN Leistung</a:t>
            </a:r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247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Microsoft Office PowerPoint</Application>
  <PresentationFormat>Breitbild</PresentationFormat>
  <Paragraphs>474</Paragraphs>
  <Slides>28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Office</vt:lpstr>
      <vt:lpstr>Efficient convolutional neural network with extremely limted ressource for klassifikation of large-scale image set</vt:lpstr>
      <vt:lpstr>Gliederung</vt:lpstr>
      <vt:lpstr>Motivation und Ziel der Arbeit.</vt:lpstr>
      <vt:lpstr>Entwurf unseres CNN</vt:lpstr>
      <vt:lpstr>Entwurf unseres CNN</vt:lpstr>
      <vt:lpstr>Entwurf unseres CNN</vt:lpstr>
      <vt:lpstr>Entwurf unseres  CNN</vt:lpstr>
      <vt:lpstr>Vergleich der Ergebnisse zwischen verschiedenen CNNs</vt:lpstr>
      <vt:lpstr>Verbesserung der CNN Leistung</vt:lpstr>
      <vt:lpstr>Data Augmentation</vt:lpstr>
      <vt:lpstr>PowerPoint-Präsentation</vt:lpstr>
      <vt:lpstr>Hyperparameter</vt:lpstr>
      <vt:lpstr>Anzahl der Einheiten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Transfer-Lernen</vt:lpstr>
      <vt:lpstr>Transfer-Lernen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133</cp:revision>
  <dcterms:created xsi:type="dcterms:W3CDTF">2020-01-22T21:28:36Z</dcterms:created>
  <dcterms:modified xsi:type="dcterms:W3CDTF">2020-03-06T10:22:25Z</dcterms:modified>
</cp:coreProperties>
</file>