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365" r:id="rId2"/>
    <p:sldId id="356" r:id="rId3"/>
    <p:sldId id="357" r:id="rId4"/>
    <p:sldId id="258" r:id="rId5"/>
    <p:sldId id="265" r:id="rId6"/>
    <p:sldId id="359" r:id="rId7"/>
    <p:sldId id="318" r:id="rId8"/>
    <p:sldId id="256" r:id="rId9"/>
    <p:sldId id="307" r:id="rId10"/>
    <p:sldId id="360" r:id="rId11"/>
    <p:sldId id="308" r:id="rId12"/>
    <p:sldId id="325" r:id="rId13"/>
    <p:sldId id="367" r:id="rId14"/>
    <p:sldId id="368" r:id="rId15"/>
    <p:sldId id="369" r:id="rId16"/>
    <p:sldId id="370" r:id="rId17"/>
    <p:sldId id="309" r:id="rId18"/>
    <p:sldId id="316" r:id="rId19"/>
    <p:sldId id="361" r:id="rId20"/>
    <p:sldId id="333" r:id="rId21"/>
    <p:sldId id="311" r:id="rId22"/>
    <p:sldId id="366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12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C89"/>
    <a:srgbClr val="4E81C0"/>
    <a:srgbClr val="FFFFFF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3" autoAdjust="0"/>
    <p:restoredTop sz="93296" autoAdjust="0"/>
  </p:normalViewPr>
  <p:slideViewPr>
    <p:cSldViewPr snapToGrid="0">
      <p:cViewPr varScale="1">
        <p:scale>
          <a:sx n="102" d="100"/>
          <a:sy n="102" d="100"/>
        </p:scale>
        <p:origin x="404" y="76"/>
      </p:cViewPr>
      <p:guideLst>
        <p:guide pos="4112"/>
        <p:guide pos="415"/>
        <p:guide orient="horz" pos="1457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1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11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4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6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44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1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91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06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6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52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2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25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65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5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5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4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5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3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6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6" name="PA_文本框 1">
            <a:extLst>
              <a:ext uri="{FF2B5EF4-FFF2-40B4-BE49-F238E27FC236}">
                <a16:creationId xmlns:a16="http://schemas.microsoft.com/office/drawing/2014/main" id="{BA0F9515-D5AE-4BED-A481-29A81D6010F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  <p:extLst>
      <p:ext uri="{BB962C8B-B14F-4D97-AF65-F5344CB8AC3E}">
        <p14:creationId xmlns:p14="http://schemas.microsoft.com/office/powerpoint/2010/main" val="334257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1989159" y="2516364"/>
            <a:ext cx="824731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基于二维码的展品介绍系统设计</a:t>
            </a:r>
          </a:p>
        </p:txBody>
      </p:sp>
      <p:sp>
        <p:nvSpPr>
          <p:cNvPr id="6" name="PA_圆角矩形 31"/>
          <p:cNvSpPr/>
          <p:nvPr>
            <p:custDataLst>
              <p:tags r:id="rId1"/>
            </p:custDataLst>
          </p:nvPr>
        </p:nvSpPr>
        <p:spPr>
          <a:xfrm>
            <a:off x="4265331" y="4298817"/>
            <a:ext cx="1676245" cy="3804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答辩人：张杰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419776" y="914770"/>
            <a:ext cx="1390484" cy="1390482"/>
            <a:chOff x="5387350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82497" y="1078924"/>
              <a:ext cx="1195789" cy="1195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200"/>
            </a:p>
          </p:txBody>
        </p:sp>
      </p:grp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928355" y="3804986"/>
            <a:ext cx="8335010" cy="30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计算机与信息学院  软件工程</a:t>
            </a:r>
            <a:endParaRPr lang="en-US" altLang="zh-CN" sz="1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470880" y="3186729"/>
            <a:ext cx="7249960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rPr>
              <a:t>A Design of exhibit introduction system based on QR code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PA_圆角矩形 31"/>
          <p:cNvSpPr/>
          <p:nvPr>
            <p:custDataLst>
              <p:tags r:id="rId2"/>
            </p:custDataLst>
          </p:nvPr>
        </p:nvSpPr>
        <p:spPr>
          <a:xfrm>
            <a:off x="6387833" y="4274964"/>
            <a:ext cx="1580938" cy="4151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指导教授：丁新涛</a:t>
            </a:r>
          </a:p>
        </p:txBody>
      </p:sp>
      <p:pic>
        <p:nvPicPr>
          <p:cNvPr id="21" name="图片 20" descr="徽标&#10;&#10;描述已自动生成">
            <a:extLst>
              <a:ext uri="{FF2B5EF4-FFF2-40B4-BE49-F238E27FC236}">
                <a16:creationId xmlns:a16="http://schemas.microsoft.com/office/drawing/2014/main" id="{367DD8BC-5D18-428D-A91B-F58FDBB8DE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24" y="995719"/>
            <a:ext cx="1228583" cy="1228583"/>
          </a:xfrm>
          <a:prstGeom prst="rect">
            <a:avLst/>
          </a:prstGeom>
        </p:spPr>
      </p:pic>
      <p:sp>
        <p:nvSpPr>
          <p:cNvPr id="14" name="矩形 259">
            <a:extLst>
              <a:ext uri="{FF2B5EF4-FFF2-40B4-BE49-F238E27FC236}">
                <a16:creationId xmlns:a16="http://schemas.microsoft.com/office/drawing/2014/main" id="{5B7CB13E-0EC2-44F2-9424-B217AAF6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464" y="4746520"/>
            <a:ext cx="8335010" cy="30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学号：</a:t>
            </a:r>
            <a:r>
              <a:rPr lang="en-US" altLang="zh-CN" sz="1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18111207309</a:t>
            </a:r>
          </a:p>
        </p:txBody>
      </p:sp>
    </p:spTree>
    <p:extLst>
      <p:ext uri="{BB962C8B-B14F-4D97-AF65-F5344CB8AC3E}">
        <p14:creationId xmlns:p14="http://schemas.microsoft.com/office/powerpoint/2010/main" val="3432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15" grpId="0"/>
      <p:bldP spid="16" grpId="0"/>
      <p:bldP spid="17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1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57349" y="2443843"/>
            <a:ext cx="1699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系统架构与组织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4394" y="3531006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系统架构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5045610" y="4254812"/>
            <a:ext cx="2100777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容器化部署</a:t>
            </a:r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7AB3A342-2635-4D64-BBD8-03ED245469D9}"/>
              </a:ext>
            </a:extLst>
          </p:cNvPr>
          <p:cNvSpPr txBox="1"/>
          <p:nvPr/>
        </p:nvSpPr>
        <p:spPr>
          <a:xfrm>
            <a:off x="5045610" y="4006457"/>
            <a:ext cx="2100777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服务接口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3A156A-1454-4AC9-B042-030313F7C2A2}"/>
              </a:ext>
            </a:extLst>
          </p:cNvPr>
          <p:cNvSpPr txBox="1"/>
          <p:nvPr/>
        </p:nvSpPr>
        <p:spPr>
          <a:xfrm>
            <a:off x="5034394" y="3758930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客户端界面</a:t>
            </a:r>
          </a:p>
        </p:txBody>
      </p:sp>
    </p:spTree>
    <p:extLst>
      <p:ext uri="{BB962C8B-B14F-4D97-AF65-F5344CB8AC3E}">
        <p14:creationId xmlns:p14="http://schemas.microsoft.com/office/powerpoint/2010/main" val="16813681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6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系统架构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C866217-0513-45B5-95F9-C7CCEF97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578" y="2104695"/>
            <a:ext cx="161323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6E27A3B-1ADC-4340-8713-9B9FCBD06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73456"/>
              </p:ext>
            </p:extLst>
          </p:nvPr>
        </p:nvGraphicFramePr>
        <p:xfrm>
          <a:off x="1769838" y="1995169"/>
          <a:ext cx="8652324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4" imgW="4610090" imgH="1924256" progId="Visio.Drawing.15">
                  <p:embed/>
                </p:oleObj>
              </mc:Choice>
              <mc:Fallback>
                <p:oleObj name="Visio" r:id="rId4" imgW="4610090" imgH="19242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838" y="1995169"/>
                        <a:ext cx="8652324" cy="360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5963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656" y="659224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客户端界面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22E566-229B-4288-90A5-80C5C3C8F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56" y="1671347"/>
            <a:ext cx="10104860" cy="4373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51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656" y="659224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客户端界面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7A684-C0AD-420A-A50C-F26E68E2C7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57" y="1605099"/>
            <a:ext cx="10187596" cy="4409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059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656" y="659224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客户端界面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69E08C-8559-45A3-90D4-610F0471B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56" y="1555297"/>
            <a:ext cx="9517933" cy="411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1082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656" y="659224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客户端界面</a:t>
            </a:r>
          </a:p>
        </p:txBody>
      </p:sp>
      <p:pic>
        <p:nvPicPr>
          <p:cNvPr id="4" name="图片 3" descr="QR 代码&#10;&#10;描述已自动生成">
            <a:extLst>
              <a:ext uri="{FF2B5EF4-FFF2-40B4-BE49-F238E27FC236}">
                <a16:creationId xmlns:a16="http://schemas.microsoft.com/office/drawing/2014/main" id="{E03F8944-B97D-44BF-A488-0512E7B4F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55" y="1597898"/>
            <a:ext cx="1936537" cy="41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F52D46-5D95-41FB-BAE5-F63D336258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31" y="1445046"/>
            <a:ext cx="6155809" cy="4443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5259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656" y="659224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客户端界面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F99FCC-6710-46A8-A477-3CF99E3D1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68" y="1691792"/>
            <a:ext cx="9328947" cy="4037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04786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服务接口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1F3BC5E-60CE-4258-95BC-F6BA95D1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27540"/>
              </p:ext>
            </p:extLst>
          </p:nvPr>
        </p:nvGraphicFramePr>
        <p:xfrm>
          <a:off x="1333208" y="1758998"/>
          <a:ext cx="9192860" cy="3852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215">
                  <a:extLst>
                    <a:ext uri="{9D8B030D-6E8A-4147-A177-3AD203B41FA5}">
                      <a16:colId xmlns:a16="http://schemas.microsoft.com/office/drawing/2014/main" val="736503333"/>
                    </a:ext>
                  </a:extLst>
                </a:gridCol>
                <a:gridCol w="2298215">
                  <a:extLst>
                    <a:ext uri="{9D8B030D-6E8A-4147-A177-3AD203B41FA5}">
                      <a16:colId xmlns:a16="http://schemas.microsoft.com/office/drawing/2014/main" val="3235572315"/>
                    </a:ext>
                  </a:extLst>
                </a:gridCol>
                <a:gridCol w="2298215">
                  <a:extLst>
                    <a:ext uri="{9D8B030D-6E8A-4147-A177-3AD203B41FA5}">
                      <a16:colId xmlns:a16="http://schemas.microsoft.com/office/drawing/2014/main" val="1980846331"/>
                    </a:ext>
                  </a:extLst>
                </a:gridCol>
                <a:gridCol w="2298215">
                  <a:extLst>
                    <a:ext uri="{9D8B030D-6E8A-4147-A177-3AD203B41FA5}">
                      <a16:colId xmlns:a16="http://schemas.microsoft.com/office/drawing/2014/main" val="653747746"/>
                    </a:ext>
                  </a:extLst>
                </a:gridCol>
              </a:tblGrid>
              <a:tr h="66998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44C8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RPC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44C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44C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44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12300"/>
                  </a:ext>
                </a:extLst>
              </a:tr>
              <a:tr h="66998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44C8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OnLogin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AuthRequest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AuthReply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636261"/>
                  </a:ext>
                </a:extLst>
              </a:tr>
              <a:tr h="669982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44C8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OnSignUp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AuthRequest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AuthReply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459991"/>
                  </a:ext>
                </a:extLst>
              </a:tr>
              <a:tr h="184271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44C8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OnQuery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OnFetchAll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OnSearch</a:t>
                      </a:r>
                    </a:p>
                    <a:p>
                      <a:pPr algn="l">
                        <a:lnSpc>
                          <a:spcPct val="125000"/>
                        </a:lnSpc>
                      </a:pP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OnPull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PostRequest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[stream] Ack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PostRely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Posts</a:t>
                      </a: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[stream]Posts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31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893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002" y="721486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容器化部署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2EEE182-38AD-4FD1-BB55-227374D16F68}"/>
              </a:ext>
            </a:extLst>
          </p:cNvPr>
          <p:cNvSpPr txBox="1"/>
          <p:nvPr/>
        </p:nvSpPr>
        <p:spPr>
          <a:xfrm>
            <a:off x="1457002" y="1602988"/>
            <a:ext cx="55271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version: '1'</a:t>
            </a:r>
          </a:p>
          <a:p>
            <a:r>
              <a:rPr lang="zh-CN" altLang="en-US" sz="1400"/>
              <a:t>services:</a:t>
            </a:r>
          </a:p>
          <a:p>
            <a:r>
              <a:rPr lang="zh-CN" altLang="en-US" sz="1400"/>
              <a:t>  museum:</a:t>
            </a:r>
          </a:p>
          <a:p>
            <a:r>
              <a:rPr lang="zh-CN" altLang="en-US" sz="1400"/>
              <a:t>    build: .</a:t>
            </a:r>
          </a:p>
          <a:p>
            <a:r>
              <a:rPr lang="zh-CN" altLang="en-US" sz="1400"/>
              <a:t>    ports: </a:t>
            </a:r>
            <a:r>
              <a:rPr lang="en-US" altLang="zh-CN" sz="1400"/>
              <a:t># </a:t>
            </a:r>
            <a:r>
              <a:rPr lang="zh-CN" altLang="en-US" sz="1400"/>
              <a:t>将本地的</a:t>
            </a:r>
            <a:r>
              <a:rPr lang="en-US" altLang="zh-CN" sz="1400"/>
              <a:t>8080</a:t>
            </a:r>
            <a:r>
              <a:rPr lang="zh-CN" altLang="en-US" sz="1400"/>
              <a:t>端口映射到容器的</a:t>
            </a:r>
            <a:r>
              <a:rPr lang="en-US" altLang="zh-CN" sz="1400"/>
              <a:t>8080</a:t>
            </a:r>
            <a:r>
              <a:rPr lang="zh-CN" altLang="en-US" sz="1400"/>
              <a:t>端口</a:t>
            </a:r>
          </a:p>
          <a:p>
            <a:r>
              <a:rPr lang="zh-CN" altLang="en-US" sz="1400"/>
              <a:t>      - "8080:8080"</a:t>
            </a:r>
          </a:p>
          <a:p>
            <a:r>
              <a:rPr lang="zh-CN" altLang="en-US" sz="1400"/>
              <a:t>    volumes:</a:t>
            </a:r>
          </a:p>
          <a:p>
            <a:r>
              <a:rPr lang="zh-CN" altLang="en-US" sz="1400"/>
              <a:t>      - .:/code </a:t>
            </a:r>
            <a:r>
              <a:rPr lang="en-US" altLang="zh-CN" sz="1400"/>
              <a:t># </a:t>
            </a:r>
            <a:r>
              <a:rPr lang="zh-CN" altLang="en-US" sz="1400"/>
              <a:t>将</a:t>
            </a:r>
            <a:r>
              <a:rPr lang="en-US" altLang="zh-CN" sz="1400"/>
              <a:t>docker-compose.yml</a:t>
            </a:r>
            <a:r>
              <a:rPr lang="zh-CN" altLang="en-US" sz="1400"/>
              <a:t>所在目录映射到容器的</a:t>
            </a:r>
            <a:r>
              <a:rPr lang="en-US" altLang="zh-CN" sz="1400"/>
              <a:t>/code</a:t>
            </a:r>
            <a:r>
              <a:rPr lang="zh-CN" altLang="en-US" sz="1400"/>
              <a:t>目录</a:t>
            </a:r>
          </a:p>
          <a:p>
            <a:r>
              <a:rPr lang="zh-CN" altLang="en-US" sz="1400"/>
              <a:t>    depends_on: </a:t>
            </a:r>
            <a:r>
              <a:rPr lang="en-US" altLang="zh-CN" sz="1400"/>
              <a:t># </a:t>
            </a:r>
            <a:r>
              <a:rPr lang="zh-CN" altLang="en-US" sz="1400"/>
              <a:t>等待 </a:t>
            </a:r>
            <a:r>
              <a:rPr lang="en-US" altLang="zh-CN" sz="1400"/>
              <a:t>redis </a:t>
            </a:r>
            <a:r>
              <a:rPr lang="zh-CN" altLang="en-US" sz="1400"/>
              <a:t>和 </a:t>
            </a:r>
            <a:r>
              <a:rPr lang="en-US" altLang="zh-CN" sz="1400"/>
              <a:t>meilisearch </a:t>
            </a:r>
            <a:r>
              <a:rPr lang="zh-CN" altLang="en-US" sz="1400"/>
              <a:t>服务先启动</a:t>
            </a:r>
          </a:p>
          <a:p>
            <a:r>
              <a:rPr lang="zh-CN" altLang="en-US" sz="1400"/>
              <a:t>      - redis </a:t>
            </a:r>
          </a:p>
          <a:p>
            <a:r>
              <a:rPr lang="zh-CN" altLang="en-US" sz="1400"/>
              <a:t>      - meili</a:t>
            </a:r>
          </a:p>
          <a:p>
            <a:r>
              <a:rPr lang="zh-CN" altLang="en-US" sz="1400"/>
              <a:t>    extra_hosts: </a:t>
            </a:r>
            <a:r>
              <a:rPr lang="en-US" altLang="zh-CN" sz="1400"/>
              <a:t># </a:t>
            </a:r>
            <a:r>
              <a:rPr lang="zh-CN" altLang="en-US" sz="1400"/>
              <a:t>让容器能够连接运行在宿主机的 </a:t>
            </a:r>
            <a:r>
              <a:rPr lang="en-US" altLang="zh-CN" sz="1400"/>
              <a:t>MySQL </a:t>
            </a:r>
            <a:r>
              <a:rPr lang="zh-CN" altLang="en-US" sz="1400"/>
              <a:t>服务</a:t>
            </a:r>
          </a:p>
          <a:p>
            <a:r>
              <a:rPr lang="zh-CN" altLang="en-US" sz="1400"/>
              <a:t>      - "host.docker.internal:host-gateway"</a:t>
            </a:r>
          </a:p>
          <a:p>
            <a:r>
              <a:rPr lang="zh-CN" altLang="en-US" sz="1400"/>
              <a:t>    restart: always </a:t>
            </a:r>
            <a:r>
              <a:rPr lang="en-US" altLang="zh-CN" sz="1400"/>
              <a:t># </a:t>
            </a:r>
            <a:r>
              <a:rPr lang="zh-CN" altLang="en-US" sz="1400"/>
              <a:t>若崩溃出错，则及时重启恢复服务</a:t>
            </a:r>
          </a:p>
          <a:p>
            <a:endParaRPr lang="zh-CN" altLang="en-US" sz="1400"/>
          </a:p>
          <a:p>
            <a:r>
              <a:rPr lang="zh-CN" altLang="en-US" sz="1400"/>
              <a:t>  redis:</a:t>
            </a:r>
          </a:p>
          <a:p>
            <a:r>
              <a:rPr lang="zh-CN" altLang="en-US" sz="1400"/>
              <a:t>    image: "redis:latest"</a:t>
            </a:r>
          </a:p>
          <a:p>
            <a:r>
              <a:rPr lang="zh-CN" altLang="en-US" sz="1400"/>
              <a:t>    restart: always</a:t>
            </a:r>
          </a:p>
          <a:p>
            <a:endParaRPr lang="zh-CN" altLang="en-US" sz="1400"/>
          </a:p>
          <a:p>
            <a:r>
              <a:rPr lang="zh-CN" altLang="en-US" sz="1400"/>
              <a:t>  meili:</a:t>
            </a:r>
          </a:p>
          <a:p>
            <a:r>
              <a:rPr lang="zh-CN" altLang="en-US" sz="1400"/>
              <a:t>    image: getmeili/meilisearch</a:t>
            </a:r>
          </a:p>
          <a:p>
            <a:r>
              <a:rPr lang="zh-CN" altLang="en-US" sz="1400"/>
              <a:t>    restart: always</a:t>
            </a:r>
          </a:p>
        </p:txBody>
      </p:sp>
    </p:spTree>
    <p:extLst>
      <p:ext uri="{BB962C8B-B14F-4D97-AF65-F5344CB8AC3E}">
        <p14:creationId xmlns:p14="http://schemas.microsoft.com/office/powerpoint/2010/main" val="196271765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性能测试与总结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67770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9"/>
          <p:cNvSpPr txBox="1"/>
          <p:nvPr/>
        </p:nvSpPr>
        <p:spPr>
          <a:xfrm>
            <a:off x="5034394" y="3611703"/>
            <a:ext cx="1485403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测试结果与分析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5026651" y="3851027"/>
            <a:ext cx="2100777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0085386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7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CONTENT</a:t>
              </a:r>
              <a:endParaRPr lang="zh-CN" altLang="en-US" sz="3467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3" b="1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>
                <a:grpSpLocks/>
              </p:cNvGrpSpPr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1</a:t>
                </a:r>
                <a:endPara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选题背景及意义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522443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>
                <a:grpSpLocks/>
              </p:cNvGrpSpPr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2</a:t>
                </a:r>
                <a:endPara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技术选型与分析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3382138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>
                <a:grpSpLocks/>
              </p:cNvGrpSpPr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3</a:t>
                </a:r>
                <a:endPara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系统架构与组织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4244369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>
                <a:grpSpLocks/>
              </p:cNvGrpSpPr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4</a:t>
                </a:r>
                <a:endPara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性能测试与总结</a:t>
                </a: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5714354" y="5108509"/>
            <a:ext cx="4890672" cy="578865"/>
            <a:chOff x="5714354" y="5108509"/>
            <a:chExt cx="4890672" cy="578865"/>
          </a:xfrm>
        </p:grpSpPr>
        <p:grpSp>
          <p:nvGrpSpPr>
            <p:cNvPr id="90" name="组合 89"/>
            <p:cNvGrpSpPr/>
            <p:nvPr/>
          </p:nvGrpSpPr>
          <p:grpSpPr>
            <a:xfrm>
              <a:off x="5714354" y="5108509"/>
              <a:ext cx="4752975" cy="576262"/>
              <a:chOff x="4753236" y="5238489"/>
              <a:chExt cx="4752975" cy="576262"/>
            </a:xfrm>
          </p:grpSpPr>
          <p:grpSp>
            <p:nvGrpSpPr>
              <p:cNvPr id="94" name="组合 25"/>
              <p:cNvGrpSpPr>
                <a:grpSpLocks/>
              </p:cNvGrpSpPr>
              <p:nvPr/>
            </p:nvGrpSpPr>
            <p:grpSpPr bwMode="auto">
              <a:xfrm>
                <a:off x="4753236" y="5238489"/>
                <a:ext cx="576262" cy="576262"/>
                <a:chOff x="6170389" y="5747903"/>
                <a:chExt cx="576064" cy="576064"/>
              </a:xfrm>
            </p:grpSpPr>
            <p:sp>
              <p:nvSpPr>
                <p:cNvPr id="97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6170389" y="5747903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" name="Freeform 28"/>
                <p:cNvSpPr>
                  <a:spLocks noEditPoints="1"/>
                </p:cNvSpPr>
                <p:nvPr/>
              </p:nvSpPr>
              <p:spPr bwMode="auto">
                <a:xfrm>
                  <a:off x="6293383" y="5910861"/>
                  <a:ext cx="295907" cy="250148"/>
                </a:xfrm>
                <a:custGeom>
                  <a:avLst/>
                  <a:gdLst>
                    <a:gd name="T0" fmla="*/ 2147483646 w 923"/>
                    <a:gd name="T1" fmla="*/ 0 h 771"/>
                    <a:gd name="T2" fmla="*/ 2147483646 w 923"/>
                    <a:gd name="T3" fmla="*/ 2147483646 h 771"/>
                    <a:gd name="T4" fmla="*/ 2147483646 w 923"/>
                    <a:gd name="T5" fmla="*/ 2147483646 h 771"/>
                    <a:gd name="T6" fmla="*/ 2147483646 w 923"/>
                    <a:gd name="T7" fmla="*/ 2147483646 h 771"/>
                    <a:gd name="T8" fmla="*/ 2147483646 w 923"/>
                    <a:gd name="T9" fmla="*/ 2147483646 h 771"/>
                    <a:gd name="T10" fmla="*/ 2147483646 w 923"/>
                    <a:gd name="T11" fmla="*/ 2147483646 h 771"/>
                    <a:gd name="T12" fmla="*/ 2147483646 w 923"/>
                    <a:gd name="T13" fmla="*/ 2147483646 h 771"/>
                    <a:gd name="T14" fmla="*/ 2147483646 w 923"/>
                    <a:gd name="T15" fmla="*/ 2147483646 h 771"/>
                    <a:gd name="T16" fmla="*/ 2147483646 w 923"/>
                    <a:gd name="T17" fmla="*/ 2147483646 h 771"/>
                    <a:gd name="T18" fmla="*/ 2147483646 w 923"/>
                    <a:gd name="T19" fmla="*/ 2147483646 h 771"/>
                    <a:gd name="T20" fmla="*/ 2147483646 w 923"/>
                    <a:gd name="T21" fmla="*/ 2147483646 h 771"/>
                    <a:gd name="T22" fmla="*/ 2147483646 w 923"/>
                    <a:gd name="T23" fmla="*/ 2147483646 h 771"/>
                    <a:gd name="T24" fmla="*/ 2147483646 w 923"/>
                    <a:gd name="T25" fmla="*/ 2147483646 h 771"/>
                    <a:gd name="T26" fmla="*/ 2147483646 w 923"/>
                    <a:gd name="T27" fmla="*/ 2147483646 h 771"/>
                    <a:gd name="T28" fmla="*/ 2147483646 w 923"/>
                    <a:gd name="T29" fmla="*/ 2147483646 h 771"/>
                    <a:gd name="T30" fmla="*/ 2147483646 w 923"/>
                    <a:gd name="T31" fmla="*/ 2147483646 h 771"/>
                    <a:gd name="T32" fmla="*/ 2147483646 w 923"/>
                    <a:gd name="T33" fmla="*/ 2147483646 h 771"/>
                    <a:gd name="T34" fmla="*/ 2147483646 w 923"/>
                    <a:gd name="T35" fmla="*/ 2147483646 h 771"/>
                    <a:gd name="T36" fmla="*/ 2147483646 w 923"/>
                    <a:gd name="T37" fmla="*/ 2147483646 h 771"/>
                    <a:gd name="T38" fmla="*/ 2147483646 w 923"/>
                    <a:gd name="T39" fmla="*/ 2147483646 h 771"/>
                    <a:gd name="T40" fmla="*/ 2147483646 w 923"/>
                    <a:gd name="T41" fmla="*/ 2147483646 h 771"/>
                    <a:gd name="T42" fmla="*/ 2147483646 w 923"/>
                    <a:gd name="T43" fmla="*/ 2147483646 h 771"/>
                    <a:gd name="T44" fmla="*/ 2147483646 w 923"/>
                    <a:gd name="T45" fmla="*/ 2147483646 h 771"/>
                    <a:gd name="T46" fmla="*/ 2147483646 w 923"/>
                    <a:gd name="T47" fmla="*/ 2147483646 h 771"/>
                    <a:gd name="T48" fmla="*/ 2147483646 w 923"/>
                    <a:gd name="T49" fmla="*/ 2147483646 h 771"/>
                    <a:gd name="T50" fmla="*/ 2147483646 w 923"/>
                    <a:gd name="T51" fmla="*/ 2147483646 h 771"/>
                    <a:gd name="T52" fmla="*/ 2147483646 w 923"/>
                    <a:gd name="T53" fmla="*/ 2147483646 h 771"/>
                    <a:gd name="T54" fmla="*/ 2147483646 w 923"/>
                    <a:gd name="T55" fmla="*/ 2147483646 h 771"/>
                    <a:gd name="T56" fmla="*/ 2147483646 w 923"/>
                    <a:gd name="T57" fmla="*/ 2147483646 h 771"/>
                    <a:gd name="T58" fmla="*/ 2147483646 w 923"/>
                    <a:gd name="T59" fmla="*/ 2147483646 h 771"/>
                    <a:gd name="T60" fmla="*/ 2147483646 w 923"/>
                    <a:gd name="T61" fmla="*/ 2147483646 h 771"/>
                    <a:gd name="T62" fmla="*/ 2147483646 w 923"/>
                    <a:gd name="T63" fmla="*/ 2147483646 h 771"/>
                    <a:gd name="T64" fmla="*/ 2147483646 w 923"/>
                    <a:gd name="T65" fmla="*/ 2147483646 h 771"/>
                    <a:gd name="T66" fmla="*/ 2147483646 w 923"/>
                    <a:gd name="T67" fmla="*/ 2147483646 h 771"/>
                    <a:gd name="T68" fmla="*/ 2147483646 w 923"/>
                    <a:gd name="T69" fmla="*/ 2147483646 h 771"/>
                    <a:gd name="T70" fmla="*/ 2147483646 w 923"/>
                    <a:gd name="T71" fmla="*/ 2147483646 h 771"/>
                    <a:gd name="T72" fmla="*/ 2147483646 w 923"/>
                    <a:gd name="T73" fmla="*/ 2147483646 h 771"/>
                    <a:gd name="T74" fmla="*/ 2147483646 w 923"/>
                    <a:gd name="T75" fmla="*/ 2147483646 h 771"/>
                    <a:gd name="T76" fmla="*/ 0 w 923"/>
                    <a:gd name="T77" fmla="*/ 2147483646 h 771"/>
                    <a:gd name="T78" fmla="*/ 2147483646 w 923"/>
                    <a:gd name="T79" fmla="*/ 2147483646 h 77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923" h="771">
                      <a:moveTo>
                        <a:pt x="303" y="0"/>
                      </a:moveTo>
                      <a:lnTo>
                        <a:pt x="819" y="0"/>
                      </a:lnTo>
                      <a:cubicBezTo>
                        <a:pt x="848" y="0"/>
                        <a:pt x="873" y="12"/>
                        <a:pt x="892" y="31"/>
                      </a:cubicBezTo>
                      <a:cubicBezTo>
                        <a:pt x="911" y="50"/>
                        <a:pt x="923" y="76"/>
                        <a:pt x="923" y="104"/>
                      </a:cubicBezTo>
                      <a:lnTo>
                        <a:pt x="923" y="313"/>
                      </a:lnTo>
                      <a:cubicBezTo>
                        <a:pt x="923" y="341"/>
                        <a:pt x="911" y="367"/>
                        <a:pt x="892" y="386"/>
                      </a:cubicBezTo>
                      <a:cubicBezTo>
                        <a:pt x="873" y="405"/>
                        <a:pt x="848" y="416"/>
                        <a:pt x="819" y="416"/>
                      </a:cubicBezTo>
                      <a:lnTo>
                        <a:pt x="737" y="416"/>
                      </a:lnTo>
                      <a:lnTo>
                        <a:pt x="626" y="553"/>
                      </a:lnTo>
                      <a:lnTo>
                        <a:pt x="584" y="605"/>
                      </a:lnTo>
                      <a:lnTo>
                        <a:pt x="584" y="537"/>
                      </a:lnTo>
                      <a:lnTo>
                        <a:pt x="584" y="416"/>
                      </a:lnTo>
                      <a:lnTo>
                        <a:pt x="494" y="416"/>
                      </a:lnTo>
                      <a:cubicBezTo>
                        <a:pt x="499" y="401"/>
                        <a:pt x="502" y="385"/>
                        <a:pt x="502" y="368"/>
                      </a:cubicBezTo>
                      <a:lnTo>
                        <a:pt x="608" y="368"/>
                      </a:lnTo>
                      <a:lnTo>
                        <a:pt x="632" y="368"/>
                      </a:lnTo>
                      <a:lnTo>
                        <a:pt x="632" y="392"/>
                      </a:lnTo>
                      <a:lnTo>
                        <a:pt x="632" y="470"/>
                      </a:lnTo>
                      <a:lnTo>
                        <a:pt x="707" y="377"/>
                      </a:lnTo>
                      <a:lnTo>
                        <a:pt x="714" y="368"/>
                      </a:lnTo>
                      <a:lnTo>
                        <a:pt x="726" y="368"/>
                      </a:lnTo>
                      <a:lnTo>
                        <a:pt x="819" y="368"/>
                      </a:lnTo>
                      <a:cubicBezTo>
                        <a:pt x="834" y="368"/>
                        <a:pt x="848" y="362"/>
                        <a:pt x="858" y="352"/>
                      </a:cubicBezTo>
                      <a:cubicBezTo>
                        <a:pt x="868" y="342"/>
                        <a:pt x="875" y="328"/>
                        <a:pt x="875" y="313"/>
                      </a:cubicBezTo>
                      <a:lnTo>
                        <a:pt x="875" y="104"/>
                      </a:lnTo>
                      <a:cubicBezTo>
                        <a:pt x="875" y="89"/>
                        <a:pt x="868" y="75"/>
                        <a:pt x="858" y="65"/>
                      </a:cubicBezTo>
                      <a:cubicBezTo>
                        <a:pt x="848" y="55"/>
                        <a:pt x="834" y="48"/>
                        <a:pt x="819" y="48"/>
                      </a:cubicBezTo>
                      <a:lnTo>
                        <a:pt x="303" y="48"/>
                      </a:lnTo>
                      <a:cubicBezTo>
                        <a:pt x="288" y="48"/>
                        <a:pt x="274" y="55"/>
                        <a:pt x="264" y="65"/>
                      </a:cubicBezTo>
                      <a:cubicBezTo>
                        <a:pt x="253" y="75"/>
                        <a:pt x="247" y="89"/>
                        <a:pt x="247" y="104"/>
                      </a:cubicBezTo>
                      <a:lnTo>
                        <a:pt x="247" y="293"/>
                      </a:lnTo>
                      <a:cubicBezTo>
                        <a:pt x="235" y="311"/>
                        <a:pt x="228" y="333"/>
                        <a:pt x="226" y="356"/>
                      </a:cubicBezTo>
                      <a:cubicBezTo>
                        <a:pt x="219" y="347"/>
                        <a:pt x="210" y="338"/>
                        <a:pt x="201" y="332"/>
                      </a:cubicBezTo>
                      <a:cubicBezTo>
                        <a:pt x="200" y="325"/>
                        <a:pt x="199" y="319"/>
                        <a:pt x="199" y="313"/>
                      </a:cubicBezTo>
                      <a:lnTo>
                        <a:pt x="199" y="104"/>
                      </a:lnTo>
                      <a:cubicBezTo>
                        <a:pt x="199" y="76"/>
                        <a:pt x="211" y="50"/>
                        <a:pt x="230" y="31"/>
                      </a:cubicBezTo>
                      <a:cubicBezTo>
                        <a:pt x="248" y="12"/>
                        <a:pt x="274" y="0"/>
                        <a:pt x="303" y="0"/>
                      </a:cubicBezTo>
                      <a:close/>
                      <a:moveTo>
                        <a:pt x="130" y="344"/>
                      </a:moveTo>
                      <a:lnTo>
                        <a:pt x="130" y="344"/>
                      </a:lnTo>
                      <a:cubicBezTo>
                        <a:pt x="83" y="344"/>
                        <a:pt x="45" y="382"/>
                        <a:pt x="45" y="429"/>
                      </a:cubicBezTo>
                      <a:cubicBezTo>
                        <a:pt x="45" y="476"/>
                        <a:pt x="83" y="514"/>
                        <a:pt x="130" y="514"/>
                      </a:cubicBezTo>
                      <a:cubicBezTo>
                        <a:pt x="177" y="514"/>
                        <a:pt x="215" y="476"/>
                        <a:pt x="215" y="429"/>
                      </a:cubicBezTo>
                      <a:cubicBezTo>
                        <a:pt x="215" y="382"/>
                        <a:pt x="177" y="344"/>
                        <a:pt x="130" y="344"/>
                      </a:cubicBezTo>
                      <a:close/>
                      <a:moveTo>
                        <a:pt x="364" y="265"/>
                      </a:moveTo>
                      <a:lnTo>
                        <a:pt x="364" y="265"/>
                      </a:lnTo>
                      <a:cubicBezTo>
                        <a:pt x="307" y="265"/>
                        <a:pt x="261" y="311"/>
                        <a:pt x="261" y="368"/>
                      </a:cubicBezTo>
                      <a:cubicBezTo>
                        <a:pt x="261" y="425"/>
                        <a:pt x="307" y="471"/>
                        <a:pt x="364" y="471"/>
                      </a:cubicBezTo>
                      <a:cubicBezTo>
                        <a:pt x="420" y="471"/>
                        <a:pt x="466" y="425"/>
                        <a:pt x="466" y="368"/>
                      </a:cubicBezTo>
                      <a:cubicBezTo>
                        <a:pt x="466" y="311"/>
                        <a:pt x="420" y="265"/>
                        <a:pt x="364" y="265"/>
                      </a:cubicBezTo>
                      <a:close/>
                      <a:moveTo>
                        <a:pt x="274" y="748"/>
                      </a:moveTo>
                      <a:lnTo>
                        <a:pt x="274" y="748"/>
                      </a:lnTo>
                      <a:lnTo>
                        <a:pt x="274" y="601"/>
                      </a:lnTo>
                      <a:lnTo>
                        <a:pt x="285" y="601"/>
                      </a:lnTo>
                      <a:lnTo>
                        <a:pt x="285" y="748"/>
                      </a:lnTo>
                      <a:lnTo>
                        <a:pt x="285" y="771"/>
                      </a:lnTo>
                      <a:lnTo>
                        <a:pt x="446" y="771"/>
                      </a:lnTo>
                      <a:lnTo>
                        <a:pt x="446" y="748"/>
                      </a:lnTo>
                      <a:lnTo>
                        <a:pt x="446" y="601"/>
                      </a:lnTo>
                      <a:lnTo>
                        <a:pt x="457" y="601"/>
                      </a:lnTo>
                      <a:lnTo>
                        <a:pt x="457" y="748"/>
                      </a:lnTo>
                      <a:lnTo>
                        <a:pt x="522" y="748"/>
                      </a:lnTo>
                      <a:lnTo>
                        <a:pt x="522" y="548"/>
                      </a:lnTo>
                      <a:cubicBezTo>
                        <a:pt x="522" y="512"/>
                        <a:pt x="493" y="483"/>
                        <a:pt x="458" y="483"/>
                      </a:cubicBezTo>
                      <a:cubicBezTo>
                        <a:pt x="262" y="483"/>
                        <a:pt x="468" y="483"/>
                        <a:pt x="271" y="483"/>
                      </a:cubicBezTo>
                      <a:cubicBezTo>
                        <a:pt x="236" y="483"/>
                        <a:pt x="207" y="512"/>
                        <a:pt x="207" y="548"/>
                      </a:cubicBezTo>
                      <a:lnTo>
                        <a:pt x="207" y="748"/>
                      </a:lnTo>
                      <a:cubicBezTo>
                        <a:pt x="218" y="748"/>
                        <a:pt x="245" y="748"/>
                        <a:pt x="274" y="748"/>
                      </a:cubicBezTo>
                      <a:close/>
                      <a:moveTo>
                        <a:pt x="55" y="743"/>
                      </a:moveTo>
                      <a:lnTo>
                        <a:pt x="55" y="743"/>
                      </a:lnTo>
                      <a:lnTo>
                        <a:pt x="55" y="622"/>
                      </a:lnTo>
                      <a:lnTo>
                        <a:pt x="65" y="622"/>
                      </a:lnTo>
                      <a:lnTo>
                        <a:pt x="65" y="743"/>
                      </a:lnTo>
                      <a:lnTo>
                        <a:pt x="65" y="757"/>
                      </a:lnTo>
                      <a:lnTo>
                        <a:pt x="174" y="757"/>
                      </a:lnTo>
                      <a:lnTo>
                        <a:pt x="174" y="548"/>
                      </a:lnTo>
                      <a:cubicBezTo>
                        <a:pt x="174" y="540"/>
                        <a:pt x="175" y="532"/>
                        <a:pt x="177" y="524"/>
                      </a:cubicBezTo>
                      <a:lnTo>
                        <a:pt x="53" y="524"/>
                      </a:lnTo>
                      <a:cubicBezTo>
                        <a:pt x="24" y="524"/>
                        <a:pt x="0" y="548"/>
                        <a:pt x="0" y="577"/>
                      </a:cubicBezTo>
                      <a:lnTo>
                        <a:pt x="0" y="743"/>
                      </a:lnTo>
                      <a:cubicBezTo>
                        <a:pt x="10" y="743"/>
                        <a:pt x="32" y="743"/>
                        <a:pt x="55" y="7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5" name="Rectangle 14"/>
              <p:cNvSpPr>
                <a:spLocks noChangeArrowheads="1"/>
              </p:cNvSpPr>
              <p:nvPr/>
            </p:nvSpPr>
            <p:spPr bwMode="auto">
              <a:xfrm>
                <a:off x="5581874" y="5405176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5</a:t>
                </a:r>
                <a:endPara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9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5309926"/>
                <a:ext cx="2940050" cy="430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答辩时间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 flipH="1">
              <a:off x="6433491" y="5606482"/>
              <a:ext cx="4171535" cy="80892"/>
              <a:chOff x="2272062" y="2596259"/>
              <a:chExt cx="4173708" cy="80934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3" name="矩形 9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https://www.ypppt.com/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1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776212" y="2097388"/>
            <a:ext cx="3341489" cy="3519745"/>
          </a:xfrm>
          <a:prstGeom prst="roundRect">
            <a:avLst>
              <a:gd name="adj" fmla="val 9092"/>
            </a:avLst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313D5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测试结果与分析</a:t>
            </a:r>
          </a:p>
        </p:txBody>
      </p:sp>
      <p:sp>
        <p:nvSpPr>
          <p:cNvPr id="6" name="TextBox 29"/>
          <p:cNvSpPr txBox="1"/>
          <p:nvPr/>
        </p:nvSpPr>
        <p:spPr>
          <a:xfrm>
            <a:off x="1173982" y="2097388"/>
            <a:ext cx="2545948" cy="473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测试工具：</a:t>
            </a:r>
            <a:r>
              <a:rPr lang="en-US" altLang="zh-CN" sz="28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ghz</a:t>
            </a:r>
          </a:p>
        </p:txBody>
      </p:sp>
      <p:sp>
        <p:nvSpPr>
          <p:cNvPr id="65" name="TextBox 88"/>
          <p:cNvSpPr txBox="1"/>
          <p:nvPr/>
        </p:nvSpPr>
        <p:spPr>
          <a:xfrm>
            <a:off x="977468" y="2662895"/>
            <a:ext cx="2938975" cy="2862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测试环境：</a:t>
            </a: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系统：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Windows 11 WSL2 </a:t>
            </a:r>
          </a:p>
          <a:p>
            <a:pPr algn="just"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CPU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：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i7-9700K 8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核心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8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线程 频率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4.5GHz</a:t>
            </a:r>
          </a:p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内存：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32G (8x4) 3600MHz</a:t>
            </a:r>
          </a:p>
          <a:p>
            <a:pPr algn="just">
              <a:lnSpc>
                <a:spcPct val="120000"/>
              </a:lnSpc>
            </a:pP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测试方法：</a:t>
            </a: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在 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gRPC 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的服务端口发送 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100000 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次 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API 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请求。</a:t>
            </a: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测试</a:t>
            </a: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API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：</a:t>
            </a: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OnSearch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：大量搜索时的场景</a:t>
            </a: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OnQuery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：多见于密集人群扫描二维码的情景</a:t>
            </a:r>
            <a:endParaRPr lang="en-US" altLang="zh-CN" sz="12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44C15BF3-60A7-4E6B-8D82-568A8A423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6" y="1619454"/>
            <a:ext cx="7043052" cy="4325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579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总结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466432" y="5325327"/>
            <a:ext cx="1908428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系统设计优化不足</a:t>
            </a:r>
            <a:endParaRPr lang="en-US" altLang="zh-CN" sz="1600" b="1">
              <a:solidFill>
                <a:srgbClr val="313D5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2775627" y="2430475"/>
            <a:ext cx="1997853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313D51"/>
                </a:solidFill>
                <a:latin typeface="+mn-ea"/>
                <a:ea typeface="思源黑体" panose="020B0500000000000000" pitchFamily="34" charset="-122"/>
              </a:rPr>
              <a:t>UI </a:t>
            </a:r>
            <a:r>
              <a:rPr lang="zh-CN" altLang="en-US" sz="1600">
                <a:solidFill>
                  <a:srgbClr val="313D51"/>
                </a:solidFill>
                <a:latin typeface="+mn-ea"/>
                <a:ea typeface="思源黑体" panose="020B0500000000000000" pitchFamily="34" charset="-122"/>
              </a:rPr>
              <a:t>美观，简洁流畅</a:t>
            </a:r>
            <a:endParaRPr lang="en-US" altLang="zh-CN" sz="1600">
              <a:solidFill>
                <a:srgbClr val="313D51"/>
              </a:solidFill>
              <a:latin typeface="+mn-ea"/>
              <a:ea typeface="思源黑体" panose="020B0500000000000000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7466432" y="2430475"/>
            <a:ext cx="1997853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缺少 </a:t>
            </a:r>
            <a:r>
              <a:rPr lang="en-US" altLang="zh-CN" sz="16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Web </a:t>
            </a:r>
            <a:r>
              <a:rPr lang="zh-CN" altLang="en-US" sz="16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管理界面</a:t>
            </a:r>
            <a:endParaRPr lang="en-US" altLang="zh-CN" sz="1600" b="1">
              <a:solidFill>
                <a:srgbClr val="313D5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2144419" y="5326486"/>
            <a:ext cx="2557878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系统高可用性强</a:t>
            </a:r>
            <a:endParaRPr lang="en-US" altLang="zh-CN" sz="1600" b="1">
              <a:solidFill>
                <a:srgbClr val="313D5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479494" y="2560345"/>
            <a:ext cx="3031650" cy="3041200"/>
            <a:chOff x="4294766" y="2006319"/>
            <a:chExt cx="3643450" cy="3654930"/>
          </a:xfrm>
        </p:grpSpPr>
        <p:sp>
          <p:nvSpPr>
            <p:cNvPr id="47" name="任意多边形 23"/>
            <p:cNvSpPr/>
            <p:nvPr/>
          </p:nvSpPr>
          <p:spPr>
            <a:xfrm rot="5400000" flipV="1">
              <a:off x="5818392" y="2006318"/>
              <a:ext cx="2119824" cy="2119825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rgbClr val="244C89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Bef>
                  <a:spcPct val="0"/>
                </a:spcBef>
                <a:buChar char="•"/>
              </a:pPr>
              <a:endParaRPr lang="zh-CN" altLang="en-US" sz="1600">
                <a:solidFill>
                  <a:srgbClr val="433D3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" name="任意多边形 24"/>
            <p:cNvSpPr/>
            <p:nvPr/>
          </p:nvSpPr>
          <p:spPr>
            <a:xfrm rot="16200000" flipH="1" flipV="1">
              <a:off x="4294767" y="2006318"/>
              <a:ext cx="2119824" cy="2119825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rgbClr val="244C89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Bef>
                  <a:spcPct val="0"/>
                </a:spcBef>
                <a:buChar char="•"/>
              </a:pPr>
              <a:endParaRPr lang="zh-CN" altLang="en-US" sz="1600">
                <a:solidFill>
                  <a:srgbClr val="433D3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" name="任意多边形 25"/>
            <p:cNvSpPr/>
            <p:nvPr/>
          </p:nvSpPr>
          <p:spPr>
            <a:xfrm rot="5400000" flipH="1" flipV="1">
              <a:off x="5818392" y="3541424"/>
              <a:ext cx="2119824" cy="2119825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rgbClr val="244C89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Bef>
                  <a:spcPct val="0"/>
                </a:spcBef>
                <a:buChar char="•"/>
              </a:pPr>
              <a:endParaRPr lang="zh-CN" altLang="en-US" sz="1600">
                <a:solidFill>
                  <a:srgbClr val="433D3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" name="任意多边形 26"/>
            <p:cNvSpPr/>
            <p:nvPr/>
          </p:nvSpPr>
          <p:spPr>
            <a:xfrm rot="16200000" flipV="1">
              <a:off x="4294767" y="3541424"/>
              <a:ext cx="2119824" cy="2119825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rgbClr val="244C89"/>
            </a:solidFill>
            <a:ln w="28575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Bef>
                  <a:spcPct val="0"/>
                </a:spcBef>
                <a:buChar char="•"/>
              </a:pPr>
              <a:endParaRPr lang="zh-CN" altLang="en-US" sz="1600">
                <a:solidFill>
                  <a:srgbClr val="433D3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" name="TextBox 83"/>
            <p:cNvSpPr txBox="1"/>
            <p:nvPr/>
          </p:nvSpPr>
          <p:spPr>
            <a:xfrm>
              <a:off x="5512435" y="3468198"/>
              <a:ext cx="1199111" cy="47661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优缺点</a:t>
              </a:r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878795" y="2109857"/>
              <a:ext cx="366598" cy="366598"/>
            </a:xfrm>
            <a:prstGeom prst="ellipse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>
                  <a:solidFill>
                    <a:srgbClr val="433D3C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1100" b="1">
                <a:solidFill>
                  <a:srgbClr val="433D3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7439592" y="3657964"/>
              <a:ext cx="366598" cy="366598"/>
            </a:xfrm>
            <a:prstGeom prst="ellipse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>
                  <a:solidFill>
                    <a:srgbClr val="433D3C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1100" b="1">
                <a:solidFill>
                  <a:srgbClr val="433D3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5929551" y="5180694"/>
              <a:ext cx="366598" cy="366598"/>
            </a:xfrm>
            <a:prstGeom prst="ellipse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>
                  <a:solidFill>
                    <a:srgbClr val="433D3C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1100" b="1">
                <a:solidFill>
                  <a:srgbClr val="433D3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4406821" y="3657964"/>
              <a:ext cx="366598" cy="366598"/>
            </a:xfrm>
            <a:prstGeom prst="ellipse">
              <a:avLst/>
            </a:prstGeom>
            <a:solidFill>
              <a:schemeClr val="bg2"/>
            </a:solidFill>
            <a:ln w="285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b="1">
                  <a:solidFill>
                    <a:srgbClr val="433D3C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1100" b="1">
                <a:solidFill>
                  <a:srgbClr val="433D3C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405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grpSp>
        <p:nvGrpSpPr>
          <p:cNvPr id="7" name="组合 6"/>
          <p:cNvGrpSpPr/>
          <p:nvPr/>
        </p:nvGrpSpPr>
        <p:grpSpPr>
          <a:xfrm>
            <a:off x="5419776" y="914770"/>
            <a:ext cx="1390484" cy="1390482"/>
            <a:chOff x="5387350" y="978500"/>
            <a:chExt cx="1390484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82497" y="1078924"/>
              <a:ext cx="1195789" cy="1195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200"/>
            </a:p>
          </p:txBody>
        </p:sp>
      </p:grp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928355" y="3804986"/>
            <a:ext cx="8335010" cy="30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计算机与信息学院  软件工程</a:t>
            </a:r>
            <a:endParaRPr lang="en-US" altLang="zh-CN" sz="1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21" name="图片 20" descr="徽标&#10;&#10;描述已自动生成">
            <a:extLst>
              <a:ext uri="{FF2B5EF4-FFF2-40B4-BE49-F238E27FC236}">
                <a16:creationId xmlns:a16="http://schemas.microsoft.com/office/drawing/2014/main" id="{367DD8BC-5D18-428D-A91B-F58FDBB8DE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24" y="995719"/>
            <a:ext cx="1228583" cy="12285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905B248-0961-41D2-A7AA-E9F217FAF1E5}"/>
              </a:ext>
            </a:extLst>
          </p:cNvPr>
          <p:cNvSpPr txBox="1"/>
          <p:nvPr/>
        </p:nvSpPr>
        <p:spPr>
          <a:xfrm>
            <a:off x="2569302" y="2652039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感谢聆听   批评指正</a:t>
            </a:r>
          </a:p>
        </p:txBody>
      </p:sp>
      <p:sp>
        <p:nvSpPr>
          <p:cNvPr id="16" name="PA_圆角矩形 31">
            <a:extLst>
              <a:ext uri="{FF2B5EF4-FFF2-40B4-BE49-F238E27FC236}">
                <a16:creationId xmlns:a16="http://schemas.microsoft.com/office/drawing/2014/main" id="{BF25AFDB-0CFF-49C9-93B7-909C9DD088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417743" y="4261381"/>
            <a:ext cx="1580938" cy="4151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指导教授：丁新涛</a:t>
            </a:r>
          </a:p>
        </p:txBody>
      </p:sp>
      <p:sp>
        <p:nvSpPr>
          <p:cNvPr id="18" name="PA_圆角矩形 31">
            <a:extLst>
              <a:ext uri="{FF2B5EF4-FFF2-40B4-BE49-F238E27FC236}">
                <a16:creationId xmlns:a16="http://schemas.microsoft.com/office/drawing/2014/main" id="{22598BD8-A8AC-49A9-9765-EF6ADAA223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3015" y="4280761"/>
            <a:ext cx="1676245" cy="3804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答辩人：张杰</a:t>
            </a:r>
          </a:p>
        </p:txBody>
      </p:sp>
      <p:sp>
        <p:nvSpPr>
          <p:cNvPr id="19" name="矩形 259">
            <a:extLst>
              <a:ext uri="{FF2B5EF4-FFF2-40B4-BE49-F238E27FC236}">
                <a16:creationId xmlns:a16="http://schemas.microsoft.com/office/drawing/2014/main" id="{5376BFA3-1561-4731-B2EB-DB1DF528D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464" y="4746520"/>
            <a:ext cx="8335010" cy="30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学号：</a:t>
            </a:r>
            <a:r>
              <a:rPr lang="en-US" altLang="zh-CN" sz="1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18111207309</a:t>
            </a:r>
          </a:p>
        </p:txBody>
      </p:sp>
    </p:spTree>
    <p:extLst>
      <p:ext uri="{BB962C8B-B14F-4D97-AF65-F5344CB8AC3E}">
        <p14:creationId xmlns:p14="http://schemas.microsoft.com/office/powerpoint/2010/main" val="41712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/>
      <p:bldP spid="14" grpId="0"/>
      <p:bldP spid="16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选题背景及意义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4394" y="3531006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选题背景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034394" y="3792469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31654785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选题背景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4211038" y="2124382"/>
            <a:ext cx="2681540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二维码</a:t>
            </a:r>
          </a:p>
        </p:txBody>
      </p:sp>
      <p:sp>
        <p:nvSpPr>
          <p:cNvPr id="11" name="矩形 10"/>
          <p:cNvSpPr/>
          <p:nvPr/>
        </p:nvSpPr>
        <p:spPr>
          <a:xfrm>
            <a:off x="4211038" y="2592328"/>
            <a:ext cx="6279850" cy="9708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/>
              <a:t>高速铁路、扫码支付、共享单车和网络购物是中国的新四大发明，二维码是这些应用的重要入口。</a:t>
            </a: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疫情时代常说的红码，绿码也是基于二维码的典型应用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038" y="246736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25094" y="1797902"/>
            <a:ext cx="1767016" cy="1767016"/>
          </a:xfrm>
          <a:prstGeom prst="rect">
            <a:avLst/>
          </a:prstGeom>
          <a:noFill/>
          <a:ln>
            <a:solidFill>
              <a:srgbClr val="244C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6" name="TextBox 28"/>
          <p:cNvSpPr txBox="1"/>
          <p:nvPr/>
        </p:nvSpPr>
        <p:spPr>
          <a:xfrm>
            <a:off x="1825095" y="4467730"/>
            <a:ext cx="2253331" cy="304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展品介绍</a:t>
            </a:r>
          </a:p>
        </p:txBody>
      </p:sp>
      <p:sp>
        <p:nvSpPr>
          <p:cNvPr id="17" name="矩形 16"/>
          <p:cNvSpPr/>
          <p:nvPr/>
        </p:nvSpPr>
        <p:spPr>
          <a:xfrm>
            <a:off x="1825094" y="5003563"/>
            <a:ext cx="6279850" cy="63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博物馆保存了大量展品，它们各自有着悠久的历史背景和故事。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能够丰富人们的日常生活，提高人们的知识水平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5095" y="4810717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23871" y="4179726"/>
            <a:ext cx="1767016" cy="1767016"/>
          </a:xfrm>
          <a:prstGeom prst="rect">
            <a:avLst/>
          </a:prstGeom>
          <a:noFill/>
          <a:ln>
            <a:solidFill>
              <a:srgbClr val="244C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825094" y="4003588"/>
            <a:ext cx="8665793" cy="0"/>
          </a:xfrm>
          <a:prstGeom prst="line">
            <a:avLst/>
          </a:prstGeom>
          <a:ln>
            <a:solidFill>
              <a:srgbClr val="433D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QR 代码&#10;&#10;描述已自动生成">
            <a:extLst>
              <a:ext uri="{FF2B5EF4-FFF2-40B4-BE49-F238E27FC236}">
                <a16:creationId xmlns:a16="http://schemas.microsoft.com/office/drawing/2014/main" id="{175994FE-8DC4-49B5-A62B-1583F7BCC2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0" y="1885796"/>
            <a:ext cx="1627267" cy="16272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1E43B4-08B7-4053-AA53-41DFA5C53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1158" r="20218" b="2981"/>
          <a:stretch/>
        </p:blipFill>
        <p:spPr bwMode="auto">
          <a:xfrm>
            <a:off x="8771892" y="4214841"/>
            <a:ext cx="1655774" cy="16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91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  <p:bldP spid="16" grpId="0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同侧圆角矩形 30"/>
          <p:cNvSpPr/>
          <p:nvPr/>
        </p:nvSpPr>
        <p:spPr>
          <a:xfrm rot="5400000">
            <a:off x="7179064" y="-232494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8" name="同侧圆角矩形 27"/>
          <p:cNvSpPr/>
          <p:nvPr/>
        </p:nvSpPr>
        <p:spPr>
          <a:xfrm rot="5400000">
            <a:off x="6882978" y="2844336"/>
            <a:ext cx="894746" cy="51291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9" name="同侧圆角矩形 28"/>
          <p:cNvSpPr/>
          <p:nvPr/>
        </p:nvSpPr>
        <p:spPr>
          <a:xfrm rot="5400000">
            <a:off x="7451768" y="1634903"/>
            <a:ext cx="855972" cy="4797608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研究意义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5417" y="2721072"/>
            <a:ext cx="3392170" cy="2843380"/>
            <a:chOff x="523961" y="2512168"/>
            <a:chExt cx="4155082" cy="3482867"/>
          </a:xfrm>
        </p:grpSpPr>
        <p:sp>
          <p:nvSpPr>
            <p:cNvPr id="22" name="椭圆 21"/>
            <p:cNvSpPr/>
            <p:nvPr/>
          </p:nvSpPr>
          <p:spPr>
            <a:xfrm>
              <a:off x="1912979" y="2829835"/>
              <a:ext cx="2439946" cy="2439942"/>
            </a:xfrm>
            <a:prstGeom prst="ellipse">
              <a:avLst/>
            </a:prstGeom>
            <a:noFill/>
            <a:ln w="19050">
              <a:solidFill>
                <a:srgbClr val="313D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4800" b="1">
                  <a:solidFill>
                    <a:srgbClr val="244C8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意义</a:t>
              </a:r>
            </a:p>
          </p:txBody>
        </p:sp>
        <p:sp>
          <p:nvSpPr>
            <p:cNvPr id="23" name="椭圆 4"/>
            <p:cNvSpPr/>
            <p:nvPr/>
          </p:nvSpPr>
          <p:spPr>
            <a:xfrm>
              <a:off x="1596918" y="2512168"/>
              <a:ext cx="3082125" cy="3082122"/>
            </a:xfrm>
            <a:prstGeom prst="donut">
              <a:avLst>
                <a:gd name="adj" fmla="val 7853"/>
              </a:avLst>
            </a:pr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2700000">
              <a:off x="1196175" y="4777057"/>
              <a:ext cx="545764" cy="1890191"/>
            </a:xfrm>
            <a:custGeom>
              <a:avLst/>
              <a:gdLst>
                <a:gd name="connsiteX0" fmla="*/ 0 w 545764"/>
                <a:gd name="connsiteY0" fmla="*/ 474744 h 1890191"/>
                <a:gd name="connsiteX1" fmla="*/ 545764 w 545764"/>
                <a:gd name="connsiteY1" fmla="*/ 474744 h 1890191"/>
                <a:gd name="connsiteX2" fmla="*/ 545764 w 545764"/>
                <a:gd name="connsiteY2" fmla="*/ 1617309 h 1890191"/>
                <a:gd name="connsiteX3" fmla="*/ 272882 w 545764"/>
                <a:gd name="connsiteY3" fmla="*/ 1890191 h 1890191"/>
                <a:gd name="connsiteX4" fmla="*/ 0 w 545764"/>
                <a:gd name="connsiteY4" fmla="*/ 1617309 h 1890191"/>
                <a:gd name="connsiteX5" fmla="*/ 79925 w 545764"/>
                <a:gd name="connsiteY5" fmla="*/ 79925 h 1890191"/>
                <a:gd name="connsiteX6" fmla="*/ 272882 w 545764"/>
                <a:gd name="connsiteY6" fmla="*/ 0 h 1890191"/>
                <a:gd name="connsiteX7" fmla="*/ 545764 w 545764"/>
                <a:gd name="connsiteY7" fmla="*/ 272882 h 1890191"/>
                <a:gd name="connsiteX8" fmla="*/ 545764 w 545764"/>
                <a:gd name="connsiteY8" fmla="*/ 409430 h 1890191"/>
                <a:gd name="connsiteX9" fmla="*/ 0 w 545764"/>
                <a:gd name="connsiteY9" fmla="*/ 409430 h 1890191"/>
                <a:gd name="connsiteX10" fmla="*/ 0 w 545764"/>
                <a:gd name="connsiteY10" fmla="*/ 272882 h 1890191"/>
                <a:gd name="connsiteX11" fmla="*/ 79925 w 545764"/>
                <a:gd name="connsiteY11" fmla="*/ 79925 h 189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5764" h="1890191">
                  <a:moveTo>
                    <a:pt x="0" y="474744"/>
                  </a:moveTo>
                  <a:lnTo>
                    <a:pt x="545764" y="474744"/>
                  </a:lnTo>
                  <a:lnTo>
                    <a:pt x="545764" y="1617309"/>
                  </a:lnTo>
                  <a:cubicBezTo>
                    <a:pt x="545764" y="1768018"/>
                    <a:pt x="423591" y="1890191"/>
                    <a:pt x="272882" y="1890191"/>
                  </a:cubicBezTo>
                  <a:cubicBezTo>
                    <a:pt x="122173" y="1890191"/>
                    <a:pt x="0" y="1768018"/>
                    <a:pt x="0" y="1617309"/>
                  </a:cubicBezTo>
                  <a:close/>
                  <a:moveTo>
                    <a:pt x="79925" y="79925"/>
                  </a:moveTo>
                  <a:cubicBezTo>
                    <a:pt x="129307" y="30543"/>
                    <a:pt x="197528" y="0"/>
                    <a:pt x="272882" y="0"/>
                  </a:cubicBezTo>
                  <a:cubicBezTo>
                    <a:pt x="423591" y="0"/>
                    <a:pt x="545764" y="122173"/>
                    <a:pt x="545764" y="272882"/>
                  </a:cubicBezTo>
                  <a:lnTo>
                    <a:pt x="545764" y="409430"/>
                  </a:lnTo>
                  <a:lnTo>
                    <a:pt x="0" y="409430"/>
                  </a:lnTo>
                  <a:lnTo>
                    <a:pt x="0" y="272882"/>
                  </a:lnTo>
                  <a:cubicBezTo>
                    <a:pt x="0" y="197528"/>
                    <a:pt x="30543" y="129307"/>
                    <a:pt x="79925" y="79925"/>
                  </a:cubicBez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00000">
              <a:off x="1717862" y="4927522"/>
              <a:ext cx="726640" cy="358129"/>
            </a:xfrm>
            <a:prstGeom prst="roundRect">
              <a:avLst/>
            </a:prstGeom>
            <a:solidFill>
              <a:srgbClr val="244C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5190489" y="2240902"/>
            <a:ext cx="4554828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数字新媒体时代的到来博物馆这样传统展览机构的转型迎来新机，除实物展览外，数字博物馆的建成可以更好宣传和保存展品信息。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17309" y="2133542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椭圆 4"/>
          <p:cNvSpPr/>
          <p:nvPr/>
        </p:nvSpPr>
        <p:spPr>
          <a:xfrm>
            <a:off x="4241391" y="2057015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921059" y="3652561"/>
            <a:ext cx="3917390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传统的文字展牌无法更新，若是有错别字或内容过长会引起观众反感。将二维码技术与展览流程结合可发挥出便利与高效的优势。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090162" y="3633780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椭圆 4"/>
          <p:cNvSpPr/>
          <p:nvPr/>
        </p:nvSpPr>
        <p:spPr>
          <a:xfrm>
            <a:off x="5014244" y="3557253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194297" y="5057491"/>
            <a:ext cx="4179382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更重要的是，留给一个展品的地域空间有限，人数较多时会发生拥挤。使得观看体验进一步下降。使用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App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可以减轻这种压力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337992" y="5008974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3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7" name="椭圆 4"/>
          <p:cNvSpPr/>
          <p:nvPr/>
        </p:nvSpPr>
        <p:spPr>
          <a:xfrm>
            <a:off x="4262074" y="4932447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8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34544 0.59375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29" grpId="0" animBg="1"/>
      <p:bldP spid="32" grpId="0"/>
      <p:bldP spid="35" grpId="0" animBg="1"/>
      <p:bldP spid="36" grpId="0" animBg="1"/>
      <p:bldP spid="38" grpId="0"/>
      <p:bldP spid="40" grpId="0" animBg="1"/>
      <p:bldP spid="42" grpId="0" animBg="1"/>
      <p:bldP spid="54" grpId="0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技术选型与分析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4394" y="3531006"/>
            <a:ext cx="1489351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技术选型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034394" y="4142638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微服务的优点</a:t>
            </a:r>
          </a:p>
        </p:txBody>
      </p:sp>
      <p:sp>
        <p:nvSpPr>
          <p:cNvPr id="14" name="文本框 9"/>
          <p:cNvSpPr txBox="1"/>
          <p:nvPr/>
        </p:nvSpPr>
        <p:spPr>
          <a:xfrm>
            <a:off x="5034394" y="3823823"/>
            <a:ext cx="1577282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传统架构的不足</a:t>
            </a:r>
          </a:p>
        </p:txBody>
      </p:sp>
    </p:spTree>
    <p:extLst>
      <p:ext uri="{BB962C8B-B14F-4D97-AF65-F5344CB8AC3E}">
        <p14:creationId xmlns:p14="http://schemas.microsoft.com/office/powerpoint/2010/main" val="42218308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21001" y="727078"/>
            <a:ext cx="4344540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技术框架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4420351" y="2396175"/>
            <a:ext cx="1440160" cy="1440160"/>
            <a:chOff x="4066364" y="1514966"/>
            <a:chExt cx="1757290" cy="1757290"/>
          </a:xfrm>
        </p:grpSpPr>
        <p:sp>
          <p:nvSpPr>
            <p:cNvPr id="85" name="泪滴形 84"/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6" name="Oval 6"/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13791" y="2037020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01</a:t>
              </a:r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6420" y="2396175"/>
            <a:ext cx="1440160" cy="1440160"/>
            <a:chOff x="6027167" y="1514966"/>
            <a:chExt cx="1757290" cy="1757290"/>
          </a:xfrm>
        </p:grpSpPr>
        <p:sp>
          <p:nvSpPr>
            <p:cNvPr id="89" name="泪滴形 88"/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02838" y="2037020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02</a:t>
              </a:r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420351" y="4070056"/>
            <a:ext cx="1440160" cy="1440160"/>
            <a:chOff x="4066364" y="3439143"/>
            <a:chExt cx="1757290" cy="1757290"/>
          </a:xfrm>
        </p:grpSpPr>
        <p:sp>
          <p:nvSpPr>
            <p:cNvPr id="93" name="泪滴形 92"/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600838" y="4010198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03</a:t>
              </a:r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096420" y="4070056"/>
            <a:ext cx="1440160" cy="1440160"/>
            <a:chOff x="6027167" y="3439143"/>
            <a:chExt cx="1757290" cy="1757290"/>
          </a:xfrm>
        </p:grpSpPr>
        <p:sp>
          <p:nvSpPr>
            <p:cNvPr id="97" name="泪滴形 96"/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8" name="Oval 6"/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593735" y="4010198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04</a:t>
              </a:r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042946" y="2362366"/>
            <a:ext cx="3019553" cy="1112390"/>
            <a:chOff x="914599" y="1378199"/>
            <a:chExt cx="3000483" cy="1112390"/>
          </a:xfrm>
        </p:grpSpPr>
        <p:sp>
          <p:nvSpPr>
            <p:cNvPr id="101" name="TextBox 52"/>
            <p:cNvSpPr txBox="1"/>
            <p:nvPr/>
          </p:nvSpPr>
          <p:spPr>
            <a:xfrm>
              <a:off x="1460089" y="1378199"/>
              <a:ext cx="2435826" cy="396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跨全平台</a:t>
              </a:r>
              <a:r>
                <a:rPr lang="en-US" altLang="zh-CN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UI</a:t>
              </a:r>
            </a:p>
          </p:txBody>
        </p:sp>
        <p:sp>
          <p:nvSpPr>
            <p:cNvPr id="102" name="TextBox 53"/>
            <p:cNvSpPr txBox="1"/>
            <p:nvPr/>
          </p:nvSpPr>
          <p:spPr>
            <a:xfrm>
              <a:off x="914599" y="1752245"/>
              <a:ext cx="3000483" cy="7383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基于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Dart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的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Flutter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框架可以使用一套代码部署至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iOS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和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Android </a:t>
              </a:r>
            </a:p>
            <a:p>
              <a:pPr algn="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用户获得相同的体验和原生的性能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802613" y="2325593"/>
            <a:ext cx="3346441" cy="890791"/>
            <a:chOff x="7879058" y="1378199"/>
            <a:chExt cx="3013581" cy="890791"/>
          </a:xfrm>
        </p:grpSpPr>
        <p:sp>
          <p:nvSpPr>
            <p:cNvPr id="104" name="TextBox 52"/>
            <p:cNvSpPr txBox="1"/>
            <p:nvPr/>
          </p:nvSpPr>
          <p:spPr>
            <a:xfrm>
              <a:off x="7879058" y="1378199"/>
              <a:ext cx="2023219" cy="396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en-US" altLang="zh-CN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NoSQL</a:t>
              </a:r>
              <a:r>
                <a:rPr lang="zh-CN" altLang="en-US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数据库</a:t>
              </a:r>
              <a:endParaRPr lang="en-US" altLang="zh-CN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5" name="TextBox 53"/>
            <p:cNvSpPr txBox="1"/>
            <p:nvPr/>
          </p:nvSpPr>
          <p:spPr>
            <a:xfrm>
              <a:off x="7892156" y="1752245"/>
              <a:ext cx="3000483" cy="516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运行在内存中的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K-V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型数据库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Redis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能够承受传统的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RDBMS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无法承受的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QPS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00833" y="4415152"/>
            <a:ext cx="3783609" cy="890791"/>
            <a:chOff x="914599" y="4025146"/>
            <a:chExt cx="3000483" cy="890791"/>
          </a:xfrm>
        </p:grpSpPr>
        <p:sp>
          <p:nvSpPr>
            <p:cNvPr id="107" name="TextBox 52"/>
            <p:cNvSpPr txBox="1"/>
            <p:nvPr/>
          </p:nvSpPr>
          <p:spPr>
            <a:xfrm>
              <a:off x="1828450" y="4025146"/>
              <a:ext cx="2076422" cy="396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高效的通信协议</a:t>
              </a:r>
              <a:endParaRPr lang="en-US" altLang="zh-CN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8" name="TextBox 53"/>
            <p:cNvSpPr txBox="1"/>
            <p:nvPr/>
          </p:nvSpPr>
          <p:spPr>
            <a:xfrm>
              <a:off x="914599" y="4399192"/>
              <a:ext cx="3000483" cy="516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基于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protobuf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的序列化编解码和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HTTP/2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的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gRPC </a:t>
              </a:r>
            </a:p>
            <a:p>
              <a:pPr algn="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更紧凑的编码格式和更高效的信息传输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817158" y="4330107"/>
            <a:ext cx="3346443" cy="890791"/>
            <a:chOff x="7879058" y="4025146"/>
            <a:chExt cx="3013583" cy="890791"/>
          </a:xfrm>
        </p:grpSpPr>
        <p:sp>
          <p:nvSpPr>
            <p:cNvPr id="110" name="TextBox 52"/>
            <p:cNvSpPr txBox="1"/>
            <p:nvPr/>
          </p:nvSpPr>
          <p:spPr>
            <a:xfrm>
              <a:off x="7879058" y="4025146"/>
              <a:ext cx="1974779" cy="396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容器技术</a:t>
              </a:r>
              <a:endParaRPr lang="en-US" altLang="zh-CN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1" name="TextBox 53"/>
            <p:cNvSpPr txBox="1"/>
            <p:nvPr/>
          </p:nvSpPr>
          <p:spPr>
            <a:xfrm>
              <a:off x="7892158" y="4399192"/>
              <a:ext cx="3000483" cy="516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使用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Docker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进行容器的管理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更方便的集成测试与部署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传统架构的不足</a:t>
            </a:r>
          </a:p>
        </p:txBody>
      </p:sp>
      <p:sp>
        <p:nvSpPr>
          <p:cNvPr id="88" name="TextBox 28"/>
          <p:cNvSpPr txBox="1"/>
          <p:nvPr/>
        </p:nvSpPr>
        <p:spPr>
          <a:xfrm>
            <a:off x="4717620" y="1322782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系统高可用性差</a:t>
            </a:r>
          </a:p>
        </p:txBody>
      </p:sp>
      <p:sp>
        <p:nvSpPr>
          <p:cNvPr id="95" name="TextBox 29"/>
          <p:cNvSpPr txBox="1"/>
          <p:nvPr/>
        </p:nvSpPr>
        <p:spPr>
          <a:xfrm>
            <a:off x="4054080" y="1726411"/>
            <a:ext cx="3542944" cy="646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某个服务出现问题会导致影响同一进程下的所有服务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单体应用不可靠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雪崩效应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3" name="TextBox 28"/>
          <p:cNvSpPr txBox="1"/>
          <p:nvPr/>
        </p:nvSpPr>
        <p:spPr>
          <a:xfrm>
            <a:off x="1070457" y="4309700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开发效率低</a:t>
            </a:r>
          </a:p>
        </p:txBody>
      </p:sp>
      <p:sp>
        <p:nvSpPr>
          <p:cNvPr id="104" name="TextBox 29"/>
          <p:cNvSpPr txBox="1"/>
          <p:nvPr/>
        </p:nvSpPr>
        <p:spPr>
          <a:xfrm>
            <a:off x="811676" y="4646958"/>
            <a:ext cx="2537840" cy="86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随着时间和业务量的增长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代码膨胀依赖复杂 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编译打包和部署测试的时间成本过高增加了团队协作的开发成本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7" name="TextBox 28"/>
          <p:cNvSpPr txBox="1"/>
          <p:nvPr/>
        </p:nvSpPr>
        <p:spPr>
          <a:xfrm>
            <a:off x="8329020" y="4333062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线上发布变慢</a:t>
            </a:r>
          </a:p>
        </p:txBody>
      </p:sp>
      <p:sp>
        <p:nvSpPr>
          <p:cNvPr id="108" name="TextBox 29"/>
          <p:cNvSpPr txBox="1"/>
          <p:nvPr/>
        </p:nvSpPr>
        <p:spPr>
          <a:xfrm>
            <a:off x="8329020" y="4682585"/>
            <a:ext cx="2502573" cy="42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代码膨胀导致启动时间过长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不能很好地从宕机状态中恢复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709856" y="2554081"/>
            <a:ext cx="4298475" cy="3877518"/>
            <a:chOff x="3345274" y="1494627"/>
            <a:chExt cx="5391716" cy="4863696"/>
          </a:xfrm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4637435" y="2818924"/>
              <a:ext cx="2797008" cy="2797008"/>
            </a:xfrm>
            <a:custGeom>
              <a:avLst/>
              <a:gdLst>
                <a:gd name="T0" fmla="*/ 2189 w 3067"/>
                <a:gd name="T1" fmla="*/ 554 h 3062"/>
                <a:gd name="T2" fmla="*/ 878 w 3067"/>
                <a:gd name="T3" fmla="*/ 2507 h 3062"/>
                <a:gd name="T4" fmla="*/ 576 w 3067"/>
                <a:gd name="T5" fmla="*/ 2734 h 3062"/>
                <a:gd name="T6" fmla="*/ 968 w 3067"/>
                <a:gd name="T7" fmla="*/ 2704 h 3062"/>
                <a:gd name="T8" fmla="*/ 1122 w 3067"/>
                <a:gd name="T9" fmla="*/ 3013 h 3062"/>
                <a:gd name="T10" fmla="*/ 1474 w 3067"/>
                <a:gd name="T11" fmla="*/ 2829 h 3062"/>
                <a:gd name="T12" fmla="*/ 1712 w 3067"/>
                <a:gd name="T13" fmla="*/ 3062 h 3062"/>
                <a:gd name="T14" fmla="*/ 1968 w 3067"/>
                <a:gd name="T15" fmla="*/ 2754 h 3062"/>
                <a:gd name="T16" fmla="*/ 2309 w 3067"/>
                <a:gd name="T17" fmla="*/ 2867 h 3062"/>
                <a:gd name="T18" fmla="*/ 2420 w 3067"/>
                <a:gd name="T19" fmla="*/ 2480 h 3062"/>
                <a:gd name="T20" fmla="*/ 2744 w 3067"/>
                <a:gd name="T21" fmla="*/ 2493 h 3062"/>
                <a:gd name="T22" fmla="*/ 2704 w 3067"/>
                <a:gd name="T23" fmla="*/ 2092 h 3062"/>
                <a:gd name="T24" fmla="*/ 3017 w 3067"/>
                <a:gd name="T25" fmla="*/ 1964 h 3062"/>
                <a:gd name="T26" fmla="*/ 2830 w 3067"/>
                <a:gd name="T27" fmla="*/ 1608 h 3062"/>
                <a:gd name="T28" fmla="*/ 3067 w 3067"/>
                <a:gd name="T29" fmla="*/ 1361 h 3062"/>
                <a:gd name="T30" fmla="*/ 2760 w 3067"/>
                <a:gd name="T31" fmla="*/ 1104 h 3062"/>
                <a:gd name="T32" fmla="*/ 2889 w 3067"/>
                <a:gd name="T33" fmla="*/ 800 h 3062"/>
                <a:gd name="T34" fmla="*/ 2513 w 3067"/>
                <a:gd name="T35" fmla="*/ 674 h 3062"/>
                <a:gd name="T36" fmla="*/ 2492 w 3067"/>
                <a:gd name="T37" fmla="*/ 328 h 3062"/>
                <a:gd name="T38" fmla="*/ 2102 w 3067"/>
                <a:gd name="T39" fmla="*/ 355 h 3062"/>
                <a:gd name="T40" fmla="*/ 1945 w 3067"/>
                <a:gd name="T41" fmla="*/ 48 h 3062"/>
                <a:gd name="T42" fmla="*/ 1600 w 3067"/>
                <a:gd name="T43" fmla="*/ 220 h 3062"/>
                <a:gd name="T44" fmla="*/ 1355 w 3067"/>
                <a:gd name="T45" fmla="*/ 0 h 3062"/>
                <a:gd name="T46" fmla="*/ 1101 w 3067"/>
                <a:gd name="T47" fmla="*/ 285 h 3062"/>
                <a:gd name="T48" fmla="*/ 758 w 3067"/>
                <a:gd name="T49" fmla="*/ 195 h 3062"/>
                <a:gd name="T50" fmla="*/ 638 w 3067"/>
                <a:gd name="T51" fmla="*/ 556 h 3062"/>
                <a:gd name="T52" fmla="*/ 323 w 3067"/>
                <a:gd name="T53" fmla="*/ 568 h 3062"/>
                <a:gd name="T54" fmla="*/ 344 w 3067"/>
                <a:gd name="T55" fmla="*/ 948 h 3062"/>
                <a:gd name="T56" fmla="*/ 50 w 3067"/>
                <a:gd name="T57" fmla="*/ 1097 h 3062"/>
                <a:gd name="T58" fmla="*/ 216 w 3067"/>
                <a:gd name="T59" fmla="*/ 1443 h 3062"/>
                <a:gd name="T60" fmla="*/ 0 w 3067"/>
                <a:gd name="T61" fmla="*/ 1701 h 3062"/>
                <a:gd name="T62" fmla="*/ 290 w 3067"/>
                <a:gd name="T63" fmla="*/ 1956 h 3062"/>
                <a:gd name="T64" fmla="*/ 179 w 3067"/>
                <a:gd name="T65" fmla="*/ 2262 h 3062"/>
                <a:gd name="T66" fmla="*/ 547 w 3067"/>
                <a:gd name="T67" fmla="*/ 2390 h 3062"/>
                <a:gd name="T68" fmla="*/ 576 w 3067"/>
                <a:gd name="T69" fmla="*/ 2734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7" h="3062">
                  <a:moveTo>
                    <a:pt x="557" y="875"/>
                  </a:moveTo>
                  <a:cubicBezTo>
                    <a:pt x="919" y="336"/>
                    <a:pt x="1650" y="192"/>
                    <a:pt x="2189" y="554"/>
                  </a:cubicBezTo>
                  <a:cubicBezTo>
                    <a:pt x="2728" y="916"/>
                    <a:pt x="2872" y="1647"/>
                    <a:pt x="2510" y="2186"/>
                  </a:cubicBezTo>
                  <a:cubicBezTo>
                    <a:pt x="2148" y="2726"/>
                    <a:pt x="1418" y="2869"/>
                    <a:pt x="878" y="2507"/>
                  </a:cubicBezTo>
                  <a:cubicBezTo>
                    <a:pt x="339" y="2145"/>
                    <a:pt x="195" y="1415"/>
                    <a:pt x="557" y="875"/>
                  </a:cubicBezTo>
                  <a:close/>
                  <a:moveTo>
                    <a:pt x="576" y="2734"/>
                  </a:moveTo>
                  <a:lnTo>
                    <a:pt x="779" y="2870"/>
                  </a:lnTo>
                  <a:lnTo>
                    <a:pt x="968" y="2704"/>
                  </a:lnTo>
                  <a:cubicBezTo>
                    <a:pt x="1014" y="2726"/>
                    <a:pt x="1062" y="2745"/>
                    <a:pt x="1110" y="2761"/>
                  </a:cubicBezTo>
                  <a:lnTo>
                    <a:pt x="1122" y="3013"/>
                  </a:lnTo>
                  <a:lnTo>
                    <a:pt x="1363" y="3060"/>
                  </a:lnTo>
                  <a:lnTo>
                    <a:pt x="1474" y="2829"/>
                  </a:lnTo>
                  <a:cubicBezTo>
                    <a:pt x="1517" y="2831"/>
                    <a:pt x="1560" y="2830"/>
                    <a:pt x="1603" y="2828"/>
                  </a:cubicBezTo>
                  <a:lnTo>
                    <a:pt x="1712" y="3062"/>
                  </a:lnTo>
                  <a:lnTo>
                    <a:pt x="1952" y="3015"/>
                  </a:lnTo>
                  <a:lnTo>
                    <a:pt x="1968" y="2754"/>
                  </a:lnTo>
                  <a:cubicBezTo>
                    <a:pt x="2017" y="2737"/>
                    <a:pt x="2066" y="2716"/>
                    <a:pt x="2113" y="2692"/>
                  </a:cubicBezTo>
                  <a:lnTo>
                    <a:pt x="2309" y="2867"/>
                  </a:lnTo>
                  <a:lnTo>
                    <a:pt x="2510" y="2728"/>
                  </a:lnTo>
                  <a:lnTo>
                    <a:pt x="2420" y="2480"/>
                  </a:lnTo>
                  <a:cubicBezTo>
                    <a:pt x="2446" y="2455"/>
                    <a:pt x="2472" y="2429"/>
                    <a:pt x="2497" y="2401"/>
                  </a:cubicBezTo>
                  <a:lnTo>
                    <a:pt x="2744" y="2493"/>
                  </a:lnTo>
                  <a:lnTo>
                    <a:pt x="2880" y="2290"/>
                  </a:lnTo>
                  <a:lnTo>
                    <a:pt x="2704" y="2092"/>
                  </a:lnTo>
                  <a:cubicBezTo>
                    <a:pt x="2723" y="2053"/>
                    <a:pt x="2740" y="2013"/>
                    <a:pt x="2754" y="1973"/>
                  </a:cubicBezTo>
                  <a:lnTo>
                    <a:pt x="3017" y="1964"/>
                  </a:lnTo>
                  <a:lnTo>
                    <a:pt x="3066" y="1725"/>
                  </a:lnTo>
                  <a:lnTo>
                    <a:pt x="2830" y="1608"/>
                  </a:lnTo>
                  <a:cubicBezTo>
                    <a:pt x="2832" y="1562"/>
                    <a:pt x="2833" y="1515"/>
                    <a:pt x="2831" y="1469"/>
                  </a:cubicBezTo>
                  <a:lnTo>
                    <a:pt x="3067" y="1361"/>
                  </a:lnTo>
                  <a:lnTo>
                    <a:pt x="3019" y="1121"/>
                  </a:lnTo>
                  <a:lnTo>
                    <a:pt x="2760" y="1104"/>
                  </a:lnTo>
                  <a:cubicBezTo>
                    <a:pt x="2747" y="1064"/>
                    <a:pt x="2731" y="1024"/>
                    <a:pt x="2713" y="986"/>
                  </a:cubicBezTo>
                  <a:lnTo>
                    <a:pt x="2889" y="800"/>
                  </a:lnTo>
                  <a:lnTo>
                    <a:pt x="2754" y="595"/>
                  </a:lnTo>
                  <a:lnTo>
                    <a:pt x="2513" y="674"/>
                  </a:lnTo>
                  <a:cubicBezTo>
                    <a:pt x="2480" y="635"/>
                    <a:pt x="2444" y="598"/>
                    <a:pt x="2406" y="563"/>
                  </a:cubicBezTo>
                  <a:lnTo>
                    <a:pt x="2492" y="328"/>
                  </a:lnTo>
                  <a:lnTo>
                    <a:pt x="2288" y="191"/>
                  </a:lnTo>
                  <a:lnTo>
                    <a:pt x="2102" y="355"/>
                  </a:lnTo>
                  <a:cubicBezTo>
                    <a:pt x="2055" y="331"/>
                    <a:pt x="2006" y="310"/>
                    <a:pt x="1957" y="293"/>
                  </a:cubicBezTo>
                  <a:lnTo>
                    <a:pt x="1945" y="48"/>
                  </a:lnTo>
                  <a:lnTo>
                    <a:pt x="1705" y="1"/>
                  </a:lnTo>
                  <a:lnTo>
                    <a:pt x="1600" y="220"/>
                  </a:lnTo>
                  <a:cubicBezTo>
                    <a:pt x="1552" y="217"/>
                    <a:pt x="1504" y="216"/>
                    <a:pt x="1457" y="218"/>
                  </a:cubicBezTo>
                  <a:lnTo>
                    <a:pt x="1355" y="0"/>
                  </a:lnTo>
                  <a:lnTo>
                    <a:pt x="1115" y="46"/>
                  </a:lnTo>
                  <a:lnTo>
                    <a:pt x="1101" y="285"/>
                  </a:lnTo>
                  <a:cubicBezTo>
                    <a:pt x="1044" y="304"/>
                    <a:pt x="989" y="326"/>
                    <a:pt x="935" y="353"/>
                  </a:cubicBezTo>
                  <a:lnTo>
                    <a:pt x="758" y="195"/>
                  </a:lnTo>
                  <a:lnTo>
                    <a:pt x="557" y="333"/>
                  </a:lnTo>
                  <a:lnTo>
                    <a:pt x="638" y="556"/>
                  </a:lnTo>
                  <a:cubicBezTo>
                    <a:pt x="606" y="585"/>
                    <a:pt x="574" y="617"/>
                    <a:pt x="545" y="650"/>
                  </a:cubicBezTo>
                  <a:lnTo>
                    <a:pt x="323" y="568"/>
                  </a:lnTo>
                  <a:lnTo>
                    <a:pt x="187" y="771"/>
                  </a:lnTo>
                  <a:lnTo>
                    <a:pt x="344" y="948"/>
                  </a:lnTo>
                  <a:cubicBezTo>
                    <a:pt x="322" y="995"/>
                    <a:pt x="302" y="1042"/>
                    <a:pt x="285" y="1090"/>
                  </a:cubicBezTo>
                  <a:lnTo>
                    <a:pt x="50" y="1097"/>
                  </a:lnTo>
                  <a:lnTo>
                    <a:pt x="2" y="1337"/>
                  </a:lnTo>
                  <a:lnTo>
                    <a:pt x="216" y="1443"/>
                  </a:lnTo>
                  <a:cubicBezTo>
                    <a:pt x="213" y="1496"/>
                    <a:pt x="213" y="1549"/>
                    <a:pt x="216" y="1602"/>
                  </a:cubicBezTo>
                  <a:lnTo>
                    <a:pt x="0" y="1701"/>
                  </a:lnTo>
                  <a:lnTo>
                    <a:pt x="48" y="1941"/>
                  </a:lnTo>
                  <a:lnTo>
                    <a:pt x="290" y="1956"/>
                  </a:lnTo>
                  <a:cubicBezTo>
                    <a:pt x="305" y="2000"/>
                    <a:pt x="324" y="2044"/>
                    <a:pt x="344" y="2086"/>
                  </a:cubicBezTo>
                  <a:lnTo>
                    <a:pt x="179" y="2262"/>
                  </a:lnTo>
                  <a:lnTo>
                    <a:pt x="313" y="2467"/>
                  </a:lnTo>
                  <a:lnTo>
                    <a:pt x="547" y="2390"/>
                  </a:lnTo>
                  <a:cubicBezTo>
                    <a:pt x="582" y="2429"/>
                    <a:pt x="620" y="2466"/>
                    <a:pt x="661" y="2502"/>
                  </a:cubicBezTo>
                  <a:lnTo>
                    <a:pt x="576" y="2734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5556395" y="5278846"/>
              <a:ext cx="995205" cy="1079477"/>
            </a:xfrm>
            <a:custGeom>
              <a:avLst/>
              <a:gdLst>
                <a:gd name="T0" fmla="*/ 0 w 1094"/>
                <a:gd name="T1" fmla="*/ 0 h 1182"/>
                <a:gd name="T2" fmla="*/ 1094 w 1094"/>
                <a:gd name="T3" fmla="*/ 0 h 1182"/>
                <a:gd name="T4" fmla="*/ 1094 w 1094"/>
                <a:gd name="T5" fmla="*/ 511 h 1182"/>
                <a:gd name="T6" fmla="*/ 0 w 1094"/>
                <a:gd name="T7" fmla="*/ 511 h 1182"/>
                <a:gd name="T8" fmla="*/ 0 w 1094"/>
                <a:gd name="T9" fmla="*/ 0 h 1182"/>
                <a:gd name="T10" fmla="*/ 113 w 1094"/>
                <a:gd name="T11" fmla="*/ 567 h 1182"/>
                <a:gd name="T12" fmla="*/ 981 w 1094"/>
                <a:gd name="T13" fmla="*/ 567 h 1182"/>
                <a:gd name="T14" fmla="*/ 981 w 1094"/>
                <a:gd name="T15" fmla="*/ 774 h 1182"/>
                <a:gd name="T16" fmla="*/ 113 w 1094"/>
                <a:gd name="T17" fmla="*/ 774 h 1182"/>
                <a:gd name="T18" fmla="*/ 113 w 1094"/>
                <a:gd name="T19" fmla="*/ 567 h 1182"/>
                <a:gd name="T20" fmla="*/ 132 w 1094"/>
                <a:gd name="T21" fmla="*/ 822 h 1182"/>
                <a:gd name="T22" fmla="*/ 961 w 1094"/>
                <a:gd name="T23" fmla="*/ 822 h 1182"/>
                <a:gd name="T24" fmla="*/ 961 w 1094"/>
                <a:gd name="T25" fmla="*/ 979 h 1182"/>
                <a:gd name="T26" fmla="*/ 132 w 1094"/>
                <a:gd name="T27" fmla="*/ 979 h 1182"/>
                <a:gd name="T28" fmla="*/ 132 w 1094"/>
                <a:gd name="T29" fmla="*/ 822 h 1182"/>
                <a:gd name="T30" fmla="*/ 368 w 1094"/>
                <a:gd name="T31" fmla="*/ 1025 h 1182"/>
                <a:gd name="T32" fmla="*/ 725 w 1094"/>
                <a:gd name="T33" fmla="*/ 1025 h 1182"/>
                <a:gd name="T34" fmla="*/ 725 w 1094"/>
                <a:gd name="T35" fmla="*/ 1182 h 1182"/>
                <a:gd name="T36" fmla="*/ 368 w 1094"/>
                <a:gd name="T37" fmla="*/ 1182 h 1182"/>
                <a:gd name="T38" fmla="*/ 368 w 1094"/>
                <a:gd name="T39" fmla="*/ 1025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4" h="1182">
                  <a:moveTo>
                    <a:pt x="0" y="0"/>
                  </a:moveTo>
                  <a:lnTo>
                    <a:pt x="1094" y="0"/>
                  </a:lnTo>
                  <a:lnTo>
                    <a:pt x="1094" y="511"/>
                  </a:lnTo>
                  <a:lnTo>
                    <a:pt x="0" y="511"/>
                  </a:lnTo>
                  <a:lnTo>
                    <a:pt x="0" y="0"/>
                  </a:lnTo>
                  <a:close/>
                  <a:moveTo>
                    <a:pt x="113" y="567"/>
                  </a:moveTo>
                  <a:lnTo>
                    <a:pt x="981" y="567"/>
                  </a:lnTo>
                  <a:lnTo>
                    <a:pt x="981" y="774"/>
                  </a:lnTo>
                  <a:lnTo>
                    <a:pt x="113" y="774"/>
                  </a:lnTo>
                  <a:lnTo>
                    <a:pt x="113" y="567"/>
                  </a:lnTo>
                  <a:close/>
                  <a:moveTo>
                    <a:pt x="132" y="822"/>
                  </a:moveTo>
                  <a:lnTo>
                    <a:pt x="961" y="822"/>
                  </a:lnTo>
                  <a:lnTo>
                    <a:pt x="961" y="979"/>
                  </a:lnTo>
                  <a:lnTo>
                    <a:pt x="132" y="979"/>
                  </a:lnTo>
                  <a:lnTo>
                    <a:pt x="132" y="822"/>
                  </a:lnTo>
                  <a:close/>
                  <a:moveTo>
                    <a:pt x="368" y="1025"/>
                  </a:moveTo>
                  <a:lnTo>
                    <a:pt x="725" y="1025"/>
                  </a:lnTo>
                  <a:lnTo>
                    <a:pt x="725" y="1182"/>
                  </a:lnTo>
                  <a:lnTo>
                    <a:pt x="368" y="1182"/>
                  </a:lnTo>
                  <a:lnTo>
                    <a:pt x="368" y="1025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345274" y="3641573"/>
              <a:ext cx="1264071" cy="1264071"/>
              <a:chOff x="3602100" y="4141250"/>
              <a:chExt cx="1264071" cy="1264071"/>
            </a:xfrm>
          </p:grpSpPr>
          <p:sp>
            <p:nvSpPr>
              <p:cNvPr id="61" name="Freeform 8"/>
              <p:cNvSpPr>
                <a:spLocks noEditPoints="1"/>
              </p:cNvSpPr>
              <p:nvPr/>
            </p:nvSpPr>
            <p:spPr bwMode="auto">
              <a:xfrm>
                <a:off x="3602100" y="4141250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8 h 1385"/>
                  <a:gd name="T4" fmla="*/ 477 w 1386"/>
                  <a:gd name="T5" fmla="*/ 1353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1 h 1385"/>
                  <a:gd name="T12" fmla="*/ 1007 w 1386"/>
                  <a:gd name="T13" fmla="*/ 1312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8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1 w 1386"/>
                  <a:gd name="T27" fmla="*/ 520 h 1385"/>
                  <a:gd name="T28" fmla="*/ 1313 w 1386"/>
                  <a:gd name="T29" fmla="*/ 378 h 1385"/>
                  <a:gd name="T30" fmla="*/ 1143 w 1386"/>
                  <a:gd name="T31" fmla="*/ 318 h 1385"/>
                  <a:gd name="T32" fmla="*/ 1150 w 1386"/>
                  <a:gd name="T33" fmla="*/ 168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8 w 1386"/>
                  <a:gd name="T39" fmla="*/ 105 h 1385"/>
                  <a:gd name="T40" fmla="*/ 634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2 h 1385"/>
                  <a:gd name="T46" fmla="*/ 315 w 1386"/>
                  <a:gd name="T47" fmla="*/ 233 h 1385"/>
                  <a:gd name="T48" fmla="*/ 157 w 1386"/>
                  <a:gd name="T49" fmla="*/ 250 h 1385"/>
                  <a:gd name="T50" fmla="*/ 163 w 1386"/>
                  <a:gd name="T51" fmla="*/ 421 h 1385"/>
                  <a:gd name="T52" fmla="*/ 32 w 1386"/>
                  <a:gd name="T53" fmla="*/ 476 h 1385"/>
                  <a:gd name="T54" fmla="*/ 100 w 1386"/>
                  <a:gd name="T55" fmla="*/ 634 h 1385"/>
                  <a:gd name="T56" fmla="*/ 0 w 1386"/>
                  <a:gd name="T57" fmla="*/ 744 h 1385"/>
                  <a:gd name="T58" fmla="*/ 123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69 h 1385"/>
                  <a:gd name="T64" fmla="*/ 236 w 1386"/>
                  <a:gd name="T65" fmla="*/ 1216 h 1385"/>
                  <a:gd name="T66" fmla="*/ 411 w 1386"/>
                  <a:gd name="T67" fmla="*/ 1212 h 1385"/>
                  <a:gd name="T68" fmla="*/ 477 w 1386"/>
                  <a:gd name="T69" fmla="*/ 1353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29" y="274"/>
                      <a:pt x="522" y="94"/>
                      <a:pt x="813" y="164"/>
                    </a:cubicBezTo>
                    <a:cubicBezTo>
                      <a:pt x="1104" y="233"/>
                      <a:pt x="1284" y="526"/>
                      <a:pt x="1214" y="817"/>
                    </a:cubicBezTo>
                    <a:cubicBezTo>
                      <a:pt x="1145" y="1108"/>
                      <a:pt x="852" y="1288"/>
                      <a:pt x="561" y="1218"/>
                    </a:cubicBezTo>
                    <a:cubicBezTo>
                      <a:pt x="270" y="1149"/>
                      <a:pt x="90" y="856"/>
                      <a:pt x="160" y="565"/>
                    </a:cubicBezTo>
                    <a:close/>
                    <a:moveTo>
                      <a:pt x="477" y="1353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6" y="1280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1"/>
                    </a:lnTo>
                    <a:cubicBezTo>
                      <a:pt x="889" y="1245"/>
                      <a:pt x="907" y="1238"/>
                      <a:pt x="925" y="1230"/>
                    </a:cubicBezTo>
                    <a:lnTo>
                      <a:pt x="1007" y="1312"/>
                    </a:lnTo>
                    <a:lnTo>
                      <a:pt x="1101" y="1255"/>
                    </a:lnTo>
                    <a:lnTo>
                      <a:pt x="1067" y="1142"/>
                    </a:lnTo>
                    <a:cubicBezTo>
                      <a:pt x="1085" y="1126"/>
                      <a:pt x="1103" y="1110"/>
                      <a:pt x="1119" y="1092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39"/>
                      <a:pt x="1229" y="924"/>
                      <a:pt x="1235" y="909"/>
                    </a:cubicBezTo>
                    <a:lnTo>
                      <a:pt x="1354" y="908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5"/>
                      <a:pt x="1277" y="706"/>
                      <a:pt x="1277" y="686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1" y="520"/>
                    </a:lnTo>
                    <a:cubicBezTo>
                      <a:pt x="1245" y="500"/>
                      <a:pt x="1238" y="480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3" y="318"/>
                    </a:lnTo>
                    <a:cubicBezTo>
                      <a:pt x="1131" y="303"/>
                      <a:pt x="1118" y="289"/>
                      <a:pt x="1105" y="275"/>
                    </a:cubicBezTo>
                    <a:lnTo>
                      <a:pt x="1150" y="168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1" y="6"/>
                    </a:lnTo>
                    <a:lnTo>
                      <a:pt x="748" y="105"/>
                    </a:lnTo>
                    <a:cubicBezTo>
                      <a:pt x="725" y="102"/>
                      <a:pt x="701" y="101"/>
                      <a:pt x="678" y="101"/>
                    </a:cubicBezTo>
                    <a:lnTo>
                      <a:pt x="634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3"/>
                      <a:pt x="475" y="140"/>
                      <a:pt x="455" y="149"/>
                    </a:cubicBezTo>
                    <a:lnTo>
                      <a:pt x="378" y="72"/>
                    </a:lnTo>
                    <a:lnTo>
                      <a:pt x="284" y="130"/>
                    </a:lnTo>
                    <a:lnTo>
                      <a:pt x="315" y="233"/>
                    </a:lnTo>
                    <a:cubicBezTo>
                      <a:pt x="295" y="250"/>
                      <a:pt x="275" y="269"/>
                      <a:pt x="256" y="288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1"/>
                    </a:lnTo>
                    <a:cubicBezTo>
                      <a:pt x="154" y="439"/>
                      <a:pt x="145" y="457"/>
                      <a:pt x="138" y="476"/>
                    </a:cubicBezTo>
                    <a:lnTo>
                      <a:pt x="32" y="476"/>
                    </a:lnTo>
                    <a:lnTo>
                      <a:pt x="6" y="584"/>
                    </a:lnTo>
                    <a:lnTo>
                      <a:pt x="100" y="634"/>
                    </a:lnTo>
                    <a:cubicBezTo>
                      <a:pt x="98" y="657"/>
                      <a:pt x="97" y="680"/>
                      <a:pt x="97" y="703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3" y="864"/>
                    </a:lnTo>
                    <a:cubicBezTo>
                      <a:pt x="130" y="887"/>
                      <a:pt x="139" y="909"/>
                      <a:pt x="148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69"/>
                    </a:lnTo>
                    <a:cubicBezTo>
                      <a:pt x="248" y="1086"/>
                      <a:pt x="263" y="1101"/>
                      <a:pt x="278" y="1116"/>
                    </a:cubicBezTo>
                    <a:lnTo>
                      <a:pt x="236" y="1216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3"/>
                      <a:pt x="454" y="1233"/>
                      <a:pt x="477" y="1242"/>
                    </a:cubicBezTo>
                    <a:lnTo>
                      <a:pt x="477" y="1353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9"/>
              <p:cNvSpPr/>
              <p:nvPr/>
            </p:nvSpPr>
            <p:spPr bwMode="auto">
              <a:xfrm>
                <a:off x="3714461" y="4257626"/>
                <a:ext cx="1027308" cy="1027308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6" y="958"/>
                      <a:pt x="1062" y="68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390397" y="1494627"/>
              <a:ext cx="1264071" cy="1264071"/>
              <a:chOff x="5699862" y="1933832"/>
              <a:chExt cx="1264071" cy="1264071"/>
            </a:xfrm>
          </p:grpSpPr>
          <p:sp>
            <p:nvSpPr>
              <p:cNvPr id="59" name="Freeform 10"/>
              <p:cNvSpPr>
                <a:spLocks noEditPoints="1"/>
              </p:cNvSpPr>
              <p:nvPr/>
            </p:nvSpPr>
            <p:spPr bwMode="auto">
              <a:xfrm>
                <a:off x="5699862" y="1933832"/>
                <a:ext cx="1264071" cy="1264071"/>
              </a:xfrm>
              <a:custGeom>
                <a:avLst/>
                <a:gdLst>
                  <a:gd name="T0" fmla="*/ 813 w 1386"/>
                  <a:gd name="T1" fmla="*/ 164 h 1386"/>
                  <a:gd name="T2" fmla="*/ 561 w 1386"/>
                  <a:gd name="T3" fmla="*/ 1219 h 1386"/>
                  <a:gd name="T4" fmla="*/ 477 w 1386"/>
                  <a:gd name="T5" fmla="*/ 1354 h 1386"/>
                  <a:gd name="T6" fmla="*/ 638 w 1386"/>
                  <a:gd name="T7" fmla="*/ 1279 h 1386"/>
                  <a:gd name="T8" fmla="*/ 751 w 1386"/>
                  <a:gd name="T9" fmla="*/ 1386 h 1386"/>
                  <a:gd name="T10" fmla="*/ 871 w 1386"/>
                  <a:gd name="T11" fmla="*/ 1252 h 1386"/>
                  <a:gd name="T12" fmla="*/ 1008 w 1386"/>
                  <a:gd name="T13" fmla="*/ 1313 h 1386"/>
                  <a:gd name="T14" fmla="*/ 1067 w 1386"/>
                  <a:gd name="T15" fmla="*/ 1142 h 1386"/>
                  <a:gd name="T16" fmla="*/ 1229 w 1386"/>
                  <a:gd name="T17" fmla="*/ 1136 h 1386"/>
                  <a:gd name="T18" fmla="*/ 1215 w 1386"/>
                  <a:gd name="T19" fmla="*/ 955 h 1386"/>
                  <a:gd name="T20" fmla="*/ 1354 w 1386"/>
                  <a:gd name="T21" fmla="*/ 909 h 1386"/>
                  <a:gd name="T22" fmla="*/ 1274 w 1386"/>
                  <a:gd name="T23" fmla="*/ 745 h 1386"/>
                  <a:gd name="T24" fmla="*/ 1386 w 1386"/>
                  <a:gd name="T25" fmla="*/ 642 h 1386"/>
                  <a:gd name="T26" fmla="*/ 1251 w 1386"/>
                  <a:gd name="T27" fmla="*/ 521 h 1386"/>
                  <a:gd name="T28" fmla="*/ 1313 w 1386"/>
                  <a:gd name="T29" fmla="*/ 378 h 1386"/>
                  <a:gd name="T30" fmla="*/ 1143 w 1386"/>
                  <a:gd name="T31" fmla="*/ 318 h 1386"/>
                  <a:gd name="T32" fmla="*/ 1150 w 1386"/>
                  <a:gd name="T33" fmla="*/ 169 h 1386"/>
                  <a:gd name="T34" fmla="*/ 972 w 1386"/>
                  <a:gd name="T35" fmla="*/ 176 h 1386"/>
                  <a:gd name="T36" fmla="*/ 909 w 1386"/>
                  <a:gd name="T37" fmla="*/ 32 h 1386"/>
                  <a:gd name="T38" fmla="*/ 749 w 1386"/>
                  <a:gd name="T39" fmla="*/ 105 h 1386"/>
                  <a:gd name="T40" fmla="*/ 635 w 1386"/>
                  <a:gd name="T41" fmla="*/ 0 h 1386"/>
                  <a:gd name="T42" fmla="*/ 516 w 1386"/>
                  <a:gd name="T43" fmla="*/ 128 h 1386"/>
                  <a:gd name="T44" fmla="*/ 378 w 1386"/>
                  <a:gd name="T45" fmla="*/ 73 h 1386"/>
                  <a:gd name="T46" fmla="*/ 316 w 1386"/>
                  <a:gd name="T47" fmla="*/ 234 h 1386"/>
                  <a:gd name="T48" fmla="*/ 157 w 1386"/>
                  <a:gd name="T49" fmla="*/ 250 h 1386"/>
                  <a:gd name="T50" fmla="*/ 163 w 1386"/>
                  <a:gd name="T51" fmla="*/ 422 h 1386"/>
                  <a:gd name="T52" fmla="*/ 32 w 1386"/>
                  <a:gd name="T53" fmla="*/ 477 h 1386"/>
                  <a:gd name="T54" fmla="*/ 100 w 1386"/>
                  <a:gd name="T55" fmla="*/ 635 h 1386"/>
                  <a:gd name="T56" fmla="*/ 0 w 1386"/>
                  <a:gd name="T57" fmla="*/ 744 h 1386"/>
                  <a:gd name="T58" fmla="*/ 123 w 1386"/>
                  <a:gd name="T59" fmla="*/ 864 h 1386"/>
                  <a:gd name="T60" fmla="*/ 73 w 1386"/>
                  <a:gd name="T61" fmla="*/ 1008 h 1386"/>
                  <a:gd name="T62" fmla="*/ 235 w 1386"/>
                  <a:gd name="T63" fmla="*/ 1070 h 1386"/>
                  <a:gd name="T64" fmla="*/ 236 w 1386"/>
                  <a:gd name="T65" fmla="*/ 1217 h 1386"/>
                  <a:gd name="T66" fmla="*/ 411 w 1386"/>
                  <a:gd name="T67" fmla="*/ 1213 h 1386"/>
                  <a:gd name="T68" fmla="*/ 477 w 1386"/>
                  <a:gd name="T69" fmla="*/ 1354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6">
                    <a:moveTo>
                      <a:pt x="160" y="566"/>
                    </a:moveTo>
                    <a:cubicBezTo>
                      <a:pt x="229" y="274"/>
                      <a:pt x="522" y="95"/>
                      <a:pt x="813" y="164"/>
                    </a:cubicBezTo>
                    <a:cubicBezTo>
                      <a:pt x="1105" y="234"/>
                      <a:pt x="1284" y="527"/>
                      <a:pt x="1215" y="818"/>
                    </a:cubicBezTo>
                    <a:cubicBezTo>
                      <a:pt x="1145" y="1109"/>
                      <a:pt x="852" y="1289"/>
                      <a:pt x="561" y="1219"/>
                    </a:cubicBezTo>
                    <a:cubicBezTo>
                      <a:pt x="270" y="1150"/>
                      <a:pt x="90" y="857"/>
                      <a:pt x="160" y="566"/>
                    </a:cubicBezTo>
                    <a:close/>
                    <a:moveTo>
                      <a:pt x="477" y="1354"/>
                    </a:moveTo>
                    <a:lnTo>
                      <a:pt x="584" y="1380"/>
                    </a:lnTo>
                    <a:lnTo>
                      <a:pt x="638" y="1279"/>
                    </a:lnTo>
                    <a:cubicBezTo>
                      <a:pt x="661" y="1281"/>
                      <a:pt x="684" y="1282"/>
                      <a:pt x="707" y="1281"/>
                    </a:cubicBezTo>
                    <a:lnTo>
                      <a:pt x="751" y="1386"/>
                    </a:lnTo>
                    <a:lnTo>
                      <a:pt x="860" y="1368"/>
                    </a:lnTo>
                    <a:lnTo>
                      <a:pt x="871" y="1252"/>
                    </a:lnTo>
                    <a:cubicBezTo>
                      <a:pt x="889" y="1246"/>
                      <a:pt x="907" y="1239"/>
                      <a:pt x="925" y="1231"/>
                    </a:cubicBezTo>
                    <a:lnTo>
                      <a:pt x="1008" y="1313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7"/>
                      <a:pt x="1103" y="1111"/>
                      <a:pt x="1119" y="1093"/>
                    </a:cubicBezTo>
                    <a:lnTo>
                      <a:pt x="1229" y="1136"/>
                    </a:lnTo>
                    <a:lnTo>
                      <a:pt x="1292" y="1045"/>
                    </a:lnTo>
                    <a:lnTo>
                      <a:pt x="1215" y="955"/>
                    </a:lnTo>
                    <a:cubicBezTo>
                      <a:pt x="1222" y="940"/>
                      <a:pt x="1229" y="925"/>
                      <a:pt x="1235" y="909"/>
                    </a:cubicBezTo>
                    <a:lnTo>
                      <a:pt x="1354" y="909"/>
                    </a:lnTo>
                    <a:lnTo>
                      <a:pt x="1379" y="802"/>
                    </a:lnTo>
                    <a:lnTo>
                      <a:pt x="1274" y="745"/>
                    </a:lnTo>
                    <a:cubicBezTo>
                      <a:pt x="1276" y="726"/>
                      <a:pt x="1277" y="706"/>
                      <a:pt x="1277" y="687"/>
                    </a:cubicBezTo>
                    <a:lnTo>
                      <a:pt x="1386" y="642"/>
                    </a:lnTo>
                    <a:lnTo>
                      <a:pt x="1369" y="533"/>
                    </a:lnTo>
                    <a:lnTo>
                      <a:pt x="1251" y="521"/>
                    </a:lnTo>
                    <a:cubicBezTo>
                      <a:pt x="1245" y="501"/>
                      <a:pt x="1238" y="481"/>
                      <a:pt x="1230" y="462"/>
                    </a:cubicBezTo>
                    <a:lnTo>
                      <a:pt x="1313" y="378"/>
                    </a:lnTo>
                    <a:lnTo>
                      <a:pt x="1255" y="285"/>
                    </a:lnTo>
                    <a:lnTo>
                      <a:pt x="1143" y="318"/>
                    </a:lnTo>
                    <a:cubicBezTo>
                      <a:pt x="1131" y="304"/>
                      <a:pt x="1119" y="289"/>
                      <a:pt x="1105" y="276"/>
                    </a:cubicBezTo>
                    <a:lnTo>
                      <a:pt x="1150" y="169"/>
                    </a:lnTo>
                    <a:lnTo>
                      <a:pt x="1061" y="104"/>
                    </a:lnTo>
                    <a:lnTo>
                      <a:pt x="972" y="176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7"/>
                    </a:lnTo>
                    <a:lnTo>
                      <a:pt x="749" y="105"/>
                    </a:lnTo>
                    <a:cubicBezTo>
                      <a:pt x="725" y="103"/>
                      <a:pt x="701" y="102"/>
                      <a:pt x="678" y="102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8"/>
                    </a:lnTo>
                    <a:cubicBezTo>
                      <a:pt x="495" y="134"/>
                      <a:pt x="475" y="141"/>
                      <a:pt x="455" y="150"/>
                    </a:cubicBezTo>
                    <a:lnTo>
                      <a:pt x="378" y="73"/>
                    </a:lnTo>
                    <a:lnTo>
                      <a:pt x="284" y="131"/>
                    </a:lnTo>
                    <a:lnTo>
                      <a:pt x="316" y="234"/>
                    </a:lnTo>
                    <a:cubicBezTo>
                      <a:pt x="295" y="251"/>
                      <a:pt x="275" y="269"/>
                      <a:pt x="256" y="289"/>
                    </a:cubicBezTo>
                    <a:lnTo>
                      <a:pt x="157" y="250"/>
                    </a:lnTo>
                    <a:lnTo>
                      <a:pt x="94" y="341"/>
                    </a:lnTo>
                    <a:lnTo>
                      <a:pt x="163" y="422"/>
                    </a:lnTo>
                    <a:cubicBezTo>
                      <a:pt x="154" y="440"/>
                      <a:pt x="146" y="458"/>
                      <a:pt x="138" y="477"/>
                    </a:cubicBezTo>
                    <a:lnTo>
                      <a:pt x="32" y="477"/>
                    </a:lnTo>
                    <a:lnTo>
                      <a:pt x="7" y="584"/>
                    </a:lnTo>
                    <a:lnTo>
                      <a:pt x="100" y="635"/>
                    </a:lnTo>
                    <a:cubicBezTo>
                      <a:pt x="98" y="658"/>
                      <a:pt x="97" y="681"/>
                      <a:pt x="98" y="704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3" y="864"/>
                    </a:lnTo>
                    <a:cubicBezTo>
                      <a:pt x="130" y="887"/>
                      <a:pt x="139" y="910"/>
                      <a:pt x="149" y="932"/>
                    </a:cubicBezTo>
                    <a:lnTo>
                      <a:pt x="73" y="1008"/>
                    </a:lnTo>
                    <a:lnTo>
                      <a:pt x="131" y="1102"/>
                    </a:lnTo>
                    <a:lnTo>
                      <a:pt x="235" y="1070"/>
                    </a:lnTo>
                    <a:cubicBezTo>
                      <a:pt x="248" y="1086"/>
                      <a:pt x="263" y="1102"/>
                      <a:pt x="278" y="1116"/>
                    </a:cubicBezTo>
                    <a:lnTo>
                      <a:pt x="236" y="1217"/>
                    </a:lnTo>
                    <a:lnTo>
                      <a:pt x="325" y="1283"/>
                    </a:lnTo>
                    <a:lnTo>
                      <a:pt x="411" y="1213"/>
                    </a:lnTo>
                    <a:cubicBezTo>
                      <a:pt x="432" y="1224"/>
                      <a:pt x="454" y="1234"/>
                      <a:pt x="477" y="1242"/>
                    </a:cubicBezTo>
                    <a:lnTo>
                      <a:pt x="477" y="1354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5818243" y="2048232"/>
                <a:ext cx="1027308" cy="1031321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1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472919" y="3580381"/>
              <a:ext cx="1264071" cy="1264071"/>
              <a:chOff x="7782384" y="4019586"/>
              <a:chExt cx="1264071" cy="1264071"/>
            </a:xfrm>
          </p:grpSpPr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7782384" y="4019586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9 h 1385"/>
                  <a:gd name="T4" fmla="*/ 477 w 1386"/>
                  <a:gd name="T5" fmla="*/ 1354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2 h 1385"/>
                  <a:gd name="T12" fmla="*/ 1008 w 1386"/>
                  <a:gd name="T13" fmla="*/ 1313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9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1 w 1386"/>
                  <a:gd name="T27" fmla="*/ 520 h 1385"/>
                  <a:gd name="T28" fmla="*/ 1313 w 1386"/>
                  <a:gd name="T29" fmla="*/ 378 h 1385"/>
                  <a:gd name="T30" fmla="*/ 1144 w 1386"/>
                  <a:gd name="T31" fmla="*/ 318 h 1385"/>
                  <a:gd name="T32" fmla="*/ 1150 w 1386"/>
                  <a:gd name="T33" fmla="*/ 169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9 w 1386"/>
                  <a:gd name="T39" fmla="*/ 105 h 1385"/>
                  <a:gd name="T40" fmla="*/ 635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3 h 1385"/>
                  <a:gd name="T46" fmla="*/ 316 w 1386"/>
                  <a:gd name="T47" fmla="*/ 234 h 1385"/>
                  <a:gd name="T48" fmla="*/ 157 w 1386"/>
                  <a:gd name="T49" fmla="*/ 250 h 1385"/>
                  <a:gd name="T50" fmla="*/ 163 w 1386"/>
                  <a:gd name="T51" fmla="*/ 422 h 1385"/>
                  <a:gd name="T52" fmla="*/ 32 w 1386"/>
                  <a:gd name="T53" fmla="*/ 477 h 1385"/>
                  <a:gd name="T54" fmla="*/ 101 w 1386"/>
                  <a:gd name="T55" fmla="*/ 634 h 1385"/>
                  <a:gd name="T56" fmla="*/ 0 w 1386"/>
                  <a:gd name="T57" fmla="*/ 744 h 1385"/>
                  <a:gd name="T58" fmla="*/ 124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70 h 1385"/>
                  <a:gd name="T64" fmla="*/ 236 w 1386"/>
                  <a:gd name="T65" fmla="*/ 1217 h 1385"/>
                  <a:gd name="T66" fmla="*/ 411 w 1386"/>
                  <a:gd name="T67" fmla="*/ 1212 h 1385"/>
                  <a:gd name="T68" fmla="*/ 477 w 1386"/>
                  <a:gd name="T69" fmla="*/ 1354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29" y="274"/>
                      <a:pt x="522" y="94"/>
                      <a:pt x="813" y="164"/>
                    </a:cubicBezTo>
                    <a:cubicBezTo>
                      <a:pt x="1105" y="234"/>
                      <a:pt x="1284" y="526"/>
                      <a:pt x="1215" y="817"/>
                    </a:cubicBezTo>
                    <a:cubicBezTo>
                      <a:pt x="1145" y="1109"/>
                      <a:pt x="852" y="1288"/>
                      <a:pt x="561" y="1219"/>
                    </a:cubicBezTo>
                    <a:cubicBezTo>
                      <a:pt x="270" y="1149"/>
                      <a:pt x="90" y="857"/>
                      <a:pt x="160" y="565"/>
                    </a:cubicBezTo>
                    <a:close/>
                    <a:moveTo>
                      <a:pt x="477" y="1354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7" y="1281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2"/>
                    </a:lnTo>
                    <a:cubicBezTo>
                      <a:pt x="889" y="1246"/>
                      <a:pt x="907" y="1239"/>
                      <a:pt x="925" y="1231"/>
                    </a:cubicBezTo>
                    <a:lnTo>
                      <a:pt x="1008" y="1313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7"/>
                      <a:pt x="1103" y="1110"/>
                      <a:pt x="1119" y="1093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40"/>
                      <a:pt x="1229" y="924"/>
                      <a:pt x="1235" y="909"/>
                    </a:cubicBezTo>
                    <a:lnTo>
                      <a:pt x="1354" y="909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6"/>
                      <a:pt x="1277" y="706"/>
                      <a:pt x="1277" y="687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1" y="520"/>
                    </a:lnTo>
                    <a:cubicBezTo>
                      <a:pt x="1245" y="500"/>
                      <a:pt x="1238" y="481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4" y="318"/>
                    </a:lnTo>
                    <a:cubicBezTo>
                      <a:pt x="1131" y="303"/>
                      <a:pt x="1119" y="289"/>
                      <a:pt x="1105" y="275"/>
                    </a:cubicBezTo>
                    <a:lnTo>
                      <a:pt x="1150" y="169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6"/>
                    </a:lnTo>
                    <a:lnTo>
                      <a:pt x="749" y="105"/>
                    </a:lnTo>
                    <a:cubicBezTo>
                      <a:pt x="725" y="103"/>
                      <a:pt x="701" y="101"/>
                      <a:pt x="678" y="102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4"/>
                      <a:pt x="475" y="141"/>
                      <a:pt x="455" y="149"/>
                    </a:cubicBezTo>
                    <a:lnTo>
                      <a:pt x="378" y="73"/>
                    </a:lnTo>
                    <a:lnTo>
                      <a:pt x="284" y="131"/>
                    </a:lnTo>
                    <a:lnTo>
                      <a:pt x="316" y="234"/>
                    </a:lnTo>
                    <a:cubicBezTo>
                      <a:pt x="295" y="251"/>
                      <a:pt x="275" y="269"/>
                      <a:pt x="257" y="289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2"/>
                    </a:lnTo>
                    <a:cubicBezTo>
                      <a:pt x="154" y="439"/>
                      <a:pt x="146" y="458"/>
                      <a:pt x="138" y="477"/>
                    </a:cubicBezTo>
                    <a:lnTo>
                      <a:pt x="32" y="477"/>
                    </a:lnTo>
                    <a:lnTo>
                      <a:pt x="7" y="584"/>
                    </a:lnTo>
                    <a:lnTo>
                      <a:pt x="101" y="634"/>
                    </a:lnTo>
                    <a:cubicBezTo>
                      <a:pt x="98" y="658"/>
                      <a:pt x="97" y="681"/>
                      <a:pt x="98" y="704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4" y="864"/>
                    </a:lnTo>
                    <a:cubicBezTo>
                      <a:pt x="131" y="887"/>
                      <a:pt x="139" y="909"/>
                      <a:pt x="149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70"/>
                    </a:lnTo>
                    <a:cubicBezTo>
                      <a:pt x="249" y="1086"/>
                      <a:pt x="263" y="1101"/>
                      <a:pt x="278" y="1116"/>
                    </a:cubicBezTo>
                    <a:lnTo>
                      <a:pt x="236" y="1217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4"/>
                      <a:pt x="454" y="1233"/>
                      <a:pt x="477" y="1242"/>
                    </a:cubicBezTo>
                    <a:lnTo>
                      <a:pt x="477" y="1354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15"/>
              <p:cNvSpPr/>
              <p:nvPr/>
            </p:nvSpPr>
            <p:spPr bwMode="auto">
              <a:xfrm>
                <a:off x="7900765" y="4120907"/>
                <a:ext cx="1027308" cy="1031321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7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Freeform 18"/>
            <p:cNvSpPr/>
            <p:nvPr/>
          </p:nvSpPr>
          <p:spPr bwMode="auto">
            <a:xfrm>
              <a:off x="5006625" y="3176075"/>
              <a:ext cx="2070669" cy="2042578"/>
            </a:xfrm>
            <a:custGeom>
              <a:avLst/>
              <a:gdLst>
                <a:gd name="T0" fmla="*/ 810 w 2267"/>
                <a:gd name="T1" fmla="*/ 2236 h 2236"/>
                <a:gd name="T2" fmla="*/ 0 w 2267"/>
                <a:gd name="T3" fmla="*/ 1141 h 2236"/>
                <a:gd name="T4" fmla="*/ 1133 w 2267"/>
                <a:gd name="T5" fmla="*/ 0 h 2236"/>
                <a:gd name="T6" fmla="*/ 2267 w 2267"/>
                <a:gd name="T7" fmla="*/ 1141 h 2236"/>
                <a:gd name="T8" fmla="*/ 1456 w 2267"/>
                <a:gd name="T9" fmla="*/ 2236 h 2236"/>
                <a:gd name="T10" fmla="*/ 810 w 2267"/>
                <a:gd name="T11" fmla="*/ 2236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7" h="2236">
                  <a:moveTo>
                    <a:pt x="810" y="2236"/>
                  </a:moveTo>
                  <a:cubicBezTo>
                    <a:pt x="342" y="2096"/>
                    <a:pt x="0" y="1659"/>
                    <a:pt x="0" y="1141"/>
                  </a:cubicBezTo>
                  <a:cubicBezTo>
                    <a:pt x="0" y="511"/>
                    <a:pt x="507" y="0"/>
                    <a:pt x="1133" y="0"/>
                  </a:cubicBezTo>
                  <a:cubicBezTo>
                    <a:pt x="1759" y="0"/>
                    <a:pt x="2267" y="511"/>
                    <a:pt x="2267" y="1141"/>
                  </a:cubicBezTo>
                  <a:cubicBezTo>
                    <a:pt x="2267" y="1659"/>
                    <a:pt x="1925" y="2096"/>
                    <a:pt x="1456" y="2236"/>
                  </a:cubicBezTo>
                  <a:lnTo>
                    <a:pt x="810" y="2236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400">
                <a:solidFill>
                  <a:srgbClr val="313D5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69956" y="3902451"/>
              <a:ext cx="1732116" cy="49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>
                  <a:solidFill>
                    <a:schemeClr val="bg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三个不足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584046" y="3921193"/>
              <a:ext cx="758436" cy="70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>
                  <a:solidFill>
                    <a:schemeClr val="bg2"/>
                  </a:solidFill>
                  <a:latin typeface="思源黑体" panose="020B0500000000000000" pitchFamily="34" charset="-122"/>
                </a:rPr>
                <a:t>01</a:t>
              </a:r>
              <a:endParaRPr lang="zh-CN" altLang="en-US" sz="2800">
                <a:solidFill>
                  <a:schemeClr val="bg2"/>
                </a:solidFill>
                <a:latin typeface="思源黑体" panose="020B0500000000000000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617418" y="1739589"/>
              <a:ext cx="758436" cy="70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>
                  <a:solidFill>
                    <a:schemeClr val="bg2"/>
                  </a:solidFill>
                  <a:latin typeface="思源黑体" panose="020B0500000000000000" pitchFamily="34" charset="-122"/>
                </a:rPr>
                <a:t>02</a:t>
              </a:r>
              <a:endParaRPr lang="zh-CN" altLang="en-US" sz="2800">
                <a:solidFill>
                  <a:schemeClr val="bg2"/>
                </a:solidFill>
                <a:latin typeface="思源黑体" panose="020B0500000000000000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725736" y="3796446"/>
              <a:ext cx="758436" cy="70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>
                  <a:solidFill>
                    <a:schemeClr val="bg2"/>
                  </a:solidFill>
                  <a:latin typeface="思源黑体" panose="020B0500000000000000" pitchFamily="34" charset="-122"/>
                </a:rPr>
                <a:t>03</a:t>
              </a:r>
              <a:endParaRPr lang="zh-CN" altLang="en-US" sz="2800">
                <a:solidFill>
                  <a:schemeClr val="bg2"/>
                </a:solidFill>
                <a:latin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549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5" grpId="0"/>
      <p:bldP spid="103" grpId="0"/>
      <p:bldP spid="104" grpId="0"/>
      <p:bldP spid="107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微服务的优点</a:t>
            </a:r>
          </a:p>
        </p:txBody>
      </p:sp>
      <p:sp>
        <p:nvSpPr>
          <p:cNvPr id="23" name="圆角右箭头 41"/>
          <p:cNvSpPr/>
          <p:nvPr/>
        </p:nvSpPr>
        <p:spPr>
          <a:xfrm>
            <a:off x="6351327" y="2486416"/>
            <a:ext cx="1409838" cy="40198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44C89"/>
          </a:solidFill>
          <a:ln w="28575" cap="flat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>
              <a:solidFill>
                <a:srgbClr val="213555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4" name="圆角右箭头 52"/>
          <p:cNvSpPr/>
          <p:nvPr/>
        </p:nvSpPr>
        <p:spPr>
          <a:xfrm flipH="1">
            <a:off x="4347491" y="2539292"/>
            <a:ext cx="1504785" cy="3966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44C89"/>
          </a:solidFill>
          <a:ln w="28575" cap="flat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>
              <a:solidFill>
                <a:srgbClr val="213555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5" name="圆角右箭头 61"/>
          <p:cNvSpPr/>
          <p:nvPr/>
        </p:nvSpPr>
        <p:spPr>
          <a:xfrm>
            <a:off x="6670550" y="4033381"/>
            <a:ext cx="1390263" cy="247361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44C89"/>
          </a:solidFill>
          <a:ln w="28575" cap="flat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>
              <a:solidFill>
                <a:srgbClr val="213555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6" name="圆角右箭头 83"/>
          <p:cNvSpPr/>
          <p:nvPr/>
        </p:nvSpPr>
        <p:spPr>
          <a:xfrm flipH="1">
            <a:off x="3848439" y="4033381"/>
            <a:ext cx="1641215" cy="247284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44C89"/>
          </a:solidFill>
          <a:ln w="28575" cap="flat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>
              <a:solidFill>
                <a:srgbClr val="213555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65052" y="3879850"/>
            <a:ext cx="2454823" cy="1149775"/>
            <a:chOff x="1546824" y="3774437"/>
            <a:chExt cx="2161186" cy="1326568"/>
          </a:xfrm>
        </p:grpSpPr>
        <p:sp>
          <p:nvSpPr>
            <p:cNvPr id="29" name="TextBox 9"/>
            <p:cNvSpPr txBox="1"/>
            <p:nvPr/>
          </p:nvSpPr>
          <p:spPr>
            <a:xfrm>
              <a:off x="1900411" y="3774437"/>
              <a:ext cx="1381904" cy="457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服务粒度变细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1546824" y="4249131"/>
              <a:ext cx="2161186" cy="85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Arial" panose="020B0604020202020204" pitchFamily="34" charset="0"/>
                </a:rPr>
                <a:t>将一个最小的业务功能模块变成一个服务单元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Arial" panose="020B0604020202020204" pitchFamily="34" charset="0"/>
                </a:rPr>
                <a:t>降低系统的耦合性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798727" y="2272150"/>
            <a:ext cx="2454823" cy="955911"/>
            <a:chOff x="2192654" y="2110914"/>
            <a:chExt cx="2161186" cy="1102895"/>
          </a:xfrm>
        </p:grpSpPr>
        <p:sp>
          <p:nvSpPr>
            <p:cNvPr id="32" name="TextBox 9"/>
            <p:cNvSpPr txBox="1"/>
            <p:nvPr/>
          </p:nvSpPr>
          <p:spPr>
            <a:xfrm>
              <a:off x="2555178" y="2110914"/>
              <a:ext cx="1381904" cy="45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服务弹性部署</a:t>
              </a: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2192654" y="2617607"/>
              <a:ext cx="2161186" cy="596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Arial" panose="020B0604020202020204" pitchFamily="34" charset="0"/>
                </a:rPr>
                <a:t>服务单元部署各自独立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Arial" panose="020B0604020202020204" pitchFamily="34" charset="0"/>
                </a:rPr>
                <a:t>同一宿主机环境下的微服务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38450" y="2394560"/>
            <a:ext cx="2454823" cy="963390"/>
            <a:chOff x="7702299" y="2110914"/>
            <a:chExt cx="2161186" cy="1111525"/>
          </a:xfrm>
        </p:grpSpPr>
        <p:sp>
          <p:nvSpPr>
            <p:cNvPr id="38" name="TextBox 9"/>
            <p:cNvSpPr txBox="1"/>
            <p:nvPr/>
          </p:nvSpPr>
          <p:spPr>
            <a:xfrm>
              <a:off x="8046989" y="2110914"/>
              <a:ext cx="1381904" cy="45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服务运维轻便</a:t>
              </a:r>
            </a:p>
          </p:txBody>
        </p:sp>
        <p:sp>
          <p:nvSpPr>
            <p:cNvPr id="39" name="TextBox 10"/>
            <p:cNvSpPr txBox="1"/>
            <p:nvPr/>
          </p:nvSpPr>
          <p:spPr>
            <a:xfrm>
              <a:off x="7702299" y="2604562"/>
              <a:ext cx="2161186" cy="61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Arial" panose="020B0604020202020204" pitchFamily="34" charset="0"/>
                </a:rPr>
                <a:t>微服务的整个生命周期可交给个人来负责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77443" y="3879850"/>
            <a:ext cx="2454823" cy="1172387"/>
            <a:chOff x="8376589" y="3748349"/>
            <a:chExt cx="2161186" cy="1352656"/>
          </a:xfrm>
        </p:grpSpPr>
        <p:sp>
          <p:nvSpPr>
            <p:cNvPr id="41" name="TextBox 9"/>
            <p:cNvSpPr txBox="1"/>
            <p:nvPr/>
          </p:nvSpPr>
          <p:spPr>
            <a:xfrm>
              <a:off x="8582184" y="3748349"/>
              <a:ext cx="1585125" cy="45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800" b="1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服务管理中心化</a:t>
              </a:r>
            </a:p>
          </p:txBody>
        </p:sp>
        <p:sp>
          <p:nvSpPr>
            <p:cNvPr id="42" name="TextBox 10"/>
            <p:cNvSpPr txBox="1"/>
            <p:nvPr/>
          </p:nvSpPr>
          <p:spPr>
            <a:xfrm>
              <a:off x="8376589" y="4249131"/>
              <a:ext cx="2161186" cy="85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Arial" panose="020B0604020202020204" pitchFamily="34" charset="0"/>
                </a:rPr>
                <a:t>微服务有服务注册，管理与发现的平台来进行治理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Arial" panose="020B0604020202020204" pitchFamily="34" charset="0"/>
                </a:rPr>
                <a:t>维持服务的健康度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011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7">
      <a:majorFont>
        <a:latin typeface="Segoe U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宽屏</PresentationFormat>
  <Paragraphs>205</Paragraphs>
  <Slides>22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微软雅黑 Light</vt:lpstr>
      <vt:lpstr>思源黑体</vt:lpstr>
      <vt:lpstr>Agency FB</vt:lpstr>
      <vt:lpstr>Arial</vt:lpstr>
      <vt:lpstr>Calibri</vt:lpstr>
      <vt:lpstr>Segoe UI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选题背景</vt:lpstr>
      <vt:lpstr>研究意义</vt:lpstr>
      <vt:lpstr>PowerPoint 演示文稿</vt:lpstr>
      <vt:lpstr>技术框架</vt:lpstr>
      <vt:lpstr>传统架构的不足</vt:lpstr>
      <vt:lpstr>微服务的优点</vt:lpstr>
      <vt:lpstr>PowerPoint 演示文稿</vt:lpstr>
      <vt:lpstr>系统架构</vt:lpstr>
      <vt:lpstr>客户端界面</vt:lpstr>
      <vt:lpstr>客户端界面</vt:lpstr>
      <vt:lpstr>客户端界面</vt:lpstr>
      <vt:lpstr>客户端界面</vt:lpstr>
      <vt:lpstr>客户端界面</vt:lpstr>
      <vt:lpstr>服务接口</vt:lpstr>
      <vt:lpstr>容器化部署</vt:lpstr>
      <vt:lpstr>PowerPoint 演示文稿</vt:lpstr>
      <vt:lpstr>测试结果与分析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1</cp:revision>
  <dcterms:created xsi:type="dcterms:W3CDTF">2021-05-12T03:31:37Z</dcterms:created>
  <dcterms:modified xsi:type="dcterms:W3CDTF">2022-04-22T07:10:27Z</dcterms:modified>
</cp:coreProperties>
</file>