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1052" r:id="rId2"/>
    <p:sldId id="1053" r:id="rId3"/>
    <p:sldId id="1055" r:id="rId4"/>
    <p:sldId id="1062" r:id="rId5"/>
    <p:sldId id="1063" r:id="rId6"/>
    <p:sldId id="1057" r:id="rId7"/>
    <p:sldId id="1056" r:id="rId8"/>
    <p:sldId id="1060" r:id="rId9"/>
    <p:sldId id="1058" r:id="rId10"/>
    <p:sldId id="1059" r:id="rId11"/>
    <p:sldId id="1061" r:id="rId12"/>
    <p:sldId id="1064" r:id="rId1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0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99FF99"/>
    <a:srgbClr val="0000FF"/>
    <a:srgbClr val="FFCCCC"/>
    <a:srgbClr val="9FCAFF"/>
    <a:srgbClr val="DDDDDD"/>
    <a:srgbClr val="99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1" autoAdjust="0"/>
    <p:restoredTop sz="91575" autoAdjust="0"/>
  </p:normalViewPr>
  <p:slideViewPr>
    <p:cSldViewPr>
      <p:cViewPr varScale="1">
        <p:scale>
          <a:sx n="76" d="100"/>
          <a:sy n="76" d="100"/>
        </p:scale>
        <p:origin x="-342" y="-102"/>
      </p:cViewPr>
      <p:guideLst>
        <p:guide orient="horz" pos="2160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1544C-6647-7A44-A30B-40518DF4CE46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EE20-7222-3F4B-902C-214D1A533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5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1EE94C69-A77A-4829-890D-081FF2A674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4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56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</a:pP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56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6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  <p:sp>
        <p:nvSpPr>
          <p:cNvPr id="256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2561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fld id="{42080964-D815-4D51-9BE1-AC88875DFB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DD70A9-BAE9-49B5-BB4A-402235802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5400"/>
            <a:ext cx="2112963" cy="628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400"/>
            <a:ext cx="6191250" cy="628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8FBF62-69F5-429E-9AEA-628EF2B29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400"/>
            <a:ext cx="82296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632575"/>
            <a:ext cx="2895600" cy="2524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02450" y="6632575"/>
            <a:ext cx="2133600" cy="252413"/>
          </a:xfrm>
        </p:spPr>
        <p:txBody>
          <a:bodyPr/>
          <a:lstStyle>
            <a:lvl1pPr>
              <a:defRPr/>
            </a:lvl1pPr>
          </a:lstStyle>
          <a:p>
            <a:fld id="{C49955D0-AFF1-4FD6-B1E6-F241286C4C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4925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400"/>
            <a:ext cx="82296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632575"/>
            <a:ext cx="2895600" cy="2524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02450" y="6632575"/>
            <a:ext cx="2133600" cy="252413"/>
          </a:xfrm>
        </p:spPr>
        <p:txBody>
          <a:bodyPr/>
          <a:lstStyle>
            <a:lvl1pPr>
              <a:defRPr/>
            </a:lvl1pPr>
          </a:lstStyle>
          <a:p>
            <a:fld id="{4F3283CE-86ED-4A5A-9952-48D6A180EE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4925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lhc logo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81848" y="0"/>
            <a:ext cx="1357346" cy="1357346"/>
          </a:xfrm>
          <a:prstGeom prst="rect">
            <a:avLst/>
          </a:prstGeom>
          <a:effectLst>
            <a:glow rad="101600">
              <a:schemeClr val="accent1">
                <a:lumMod val="40000"/>
                <a:lumOff val="60000"/>
                <a:alpha val="40000"/>
              </a:schemeClr>
            </a:glow>
            <a:reflection blurRad="6350" stA="50000" endA="300" endPos="55000" dir="5400000" sy="-100000" algn="bl" rotWithShape="0"/>
            <a:softEdge rad="12700"/>
          </a:effec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8128000" cy="459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600200" y="152400"/>
            <a:ext cx="7315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204788" y="6553200"/>
            <a:ext cx="1199009" cy="198438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04-11-12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764402" y="6553200"/>
            <a:ext cx="5615189" cy="1984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LHC status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433851" y="6553200"/>
            <a:ext cx="495837" cy="198438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F5548BC7-4E35-4494-AD1E-CD52997EA5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3E7D3-E8A8-4E1B-881E-DBC7929F15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0ED20-7A76-4972-AE92-35B37E6320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C3C834-58DF-41D7-88B7-80F9B44404A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1D296-40C6-4194-BE1B-ED8CF69751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D66058-8582-419F-AA3B-A79C8D77E7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627ED7-E218-4887-B885-6131837B13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5E8A60-F04D-4DB5-AB5E-D47017D00F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LHC status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6E6735-74B0-4165-999F-8C826942DD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04-11-12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632575"/>
            <a:ext cx="21336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/>
            </a:lvl1pPr>
          </a:lstStyle>
          <a:p>
            <a:fld id="{212BBE4B-11BF-433F-B4D5-C48334632E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5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54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61670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/>
            </a:lvl1pPr>
          </a:lstStyle>
          <a:p>
            <a:r>
              <a:rPr lang="en-US" smtClean="0"/>
              <a:t>04-11-12</a:t>
            </a:r>
            <a:endParaRPr lang="en-US" dirty="0"/>
          </a:p>
        </p:txBody>
      </p:sp>
      <p:sp>
        <p:nvSpPr>
          <p:cNvPr id="24593" name="Line 17"/>
          <p:cNvSpPr>
            <a:spLocks noChangeShapeType="1"/>
          </p:cNvSpPr>
          <p:nvPr userDrawn="1"/>
        </p:nvSpPr>
        <p:spPr bwMode="auto">
          <a:xfrm>
            <a:off x="684213" y="620713"/>
            <a:ext cx="82804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94" name="Picture 1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54050" cy="623888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 type="none" w="lg" len="lg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rgbClr val="0000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Saturday 3</a:t>
            </a:r>
            <a:r>
              <a:rPr lang="en-US" baseline="30000" dirty="0" smtClean="0"/>
              <a:t>rd</a:t>
            </a:r>
            <a:r>
              <a:rPr lang="en-US" dirty="0" smtClean="0"/>
              <a:t> November - morning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09:05 lost fill 3259 to </a:t>
            </a:r>
            <a:r>
              <a:rPr lang="en-US" dirty="0"/>
              <a:t>a </a:t>
            </a:r>
            <a:r>
              <a:rPr lang="en-US" dirty="0" smtClean="0"/>
              <a:t>fault on </a:t>
            </a:r>
            <a:r>
              <a:rPr lang="en-US" dirty="0"/>
              <a:t>RB.A67 energy </a:t>
            </a:r>
            <a:r>
              <a:rPr lang="en-US" dirty="0" smtClean="0"/>
              <a:t>extraction (on-going problem)</a:t>
            </a:r>
          </a:p>
          <a:p>
            <a:r>
              <a:rPr lang="en-US" dirty="0" smtClean="0"/>
              <a:t>3259: 143 pb</a:t>
            </a:r>
            <a:r>
              <a:rPr lang="en-US" baseline="30000" dirty="0" smtClean="0"/>
              <a:t>-1</a:t>
            </a:r>
            <a:r>
              <a:rPr lang="en-US" dirty="0" smtClean="0"/>
              <a:t> in 9h27m</a:t>
            </a:r>
          </a:p>
          <a:p>
            <a:r>
              <a:rPr lang="en-US" dirty="0" smtClean="0"/>
              <a:t>Access for:</a:t>
            </a:r>
          </a:p>
          <a:p>
            <a:pPr lvl="1"/>
            <a:r>
              <a:rPr lang="en-US" dirty="0" smtClean="0"/>
              <a:t>ALICE – reasonably urgent 4 hour access </a:t>
            </a:r>
          </a:p>
          <a:p>
            <a:pPr lvl="1"/>
            <a:r>
              <a:rPr lang="en-US" dirty="0" smtClean="0"/>
              <a:t>P6 </a:t>
            </a:r>
            <a:r>
              <a:rPr lang="en-US" dirty="0"/>
              <a:t>for MPE piquet and QPS expert, </a:t>
            </a:r>
            <a:r>
              <a:rPr lang="en-US" dirty="0" err="1" smtClean="0"/>
              <a:t>Bozhidar</a:t>
            </a:r>
            <a:r>
              <a:rPr lang="en-US" dirty="0"/>
              <a:t>. A </a:t>
            </a:r>
            <a:r>
              <a:rPr lang="en-US" dirty="0" smtClean="0"/>
              <a:t>micro-switch </a:t>
            </a:r>
            <a:r>
              <a:rPr lang="en-US" dirty="0"/>
              <a:t>was found faulty </a:t>
            </a:r>
            <a:r>
              <a:rPr lang="en-US" dirty="0" smtClean="0"/>
              <a:t>and </a:t>
            </a:r>
            <a:r>
              <a:rPr lang="en-US" dirty="0"/>
              <a:t>exchanged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13:45 Pre-cycle started</a:t>
            </a:r>
          </a:p>
          <a:p>
            <a:r>
              <a:rPr lang="en-US" dirty="0"/>
              <a:t>14:30 </a:t>
            </a:r>
            <a:r>
              <a:rPr lang="en-US" dirty="0" err="1"/>
              <a:t>Cryo</a:t>
            </a:r>
            <a:r>
              <a:rPr lang="en-US" dirty="0"/>
              <a:t> operator warns of the loss of </a:t>
            </a:r>
            <a:r>
              <a:rPr lang="en-US" dirty="0" smtClean="0"/>
              <a:t>two </a:t>
            </a:r>
            <a:r>
              <a:rPr lang="en-US" dirty="0" smtClean="0"/>
              <a:t>low pressure compressors </a:t>
            </a:r>
            <a:r>
              <a:rPr lang="en-US" dirty="0" smtClean="0"/>
              <a:t>at </a:t>
            </a:r>
            <a:r>
              <a:rPr lang="en-US" dirty="0"/>
              <a:t>P2, potentially affecting the stability of the DFB's.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66058-8582-419F-AA3B-A79C8D77E78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7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end squeeze (out of interest)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66058-8582-419F-AA3B-A79C8D77E7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740626"/>
            <a:ext cx="8604560" cy="5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Bunch intensity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66058-8582-419F-AA3B-A79C8D77E7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968375"/>
            <a:ext cx="8931275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65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ALFA &amp; TOTEM</a:t>
            </a:r>
          </a:p>
          <a:p>
            <a:pPr lvl="1"/>
            <a:r>
              <a:rPr lang="en-GB" dirty="0" smtClean="0"/>
              <a:t>If we can get a long-</a:t>
            </a:r>
            <a:r>
              <a:rPr lang="en-GB" dirty="0" err="1" smtClean="0"/>
              <a:t>ish</a:t>
            </a:r>
            <a:r>
              <a:rPr lang="en-GB" dirty="0" smtClean="0"/>
              <a:t> fill in</a:t>
            </a:r>
          </a:p>
          <a:p>
            <a:r>
              <a:rPr lang="en-GB" dirty="0" smtClean="0"/>
              <a:t>Injection still ropey – to be re-visited</a:t>
            </a:r>
          </a:p>
          <a:p>
            <a:pPr lvl="1"/>
            <a:r>
              <a:rPr lang="en-GB" dirty="0" smtClean="0"/>
              <a:t>Check ghost and </a:t>
            </a:r>
            <a:r>
              <a:rPr lang="en-GB" smtClean="0"/>
              <a:t>satellite production in SPS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66058-8582-419F-AA3B-A79C8D77E7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 3</a:t>
            </a:r>
            <a:r>
              <a:rPr lang="en-US" baseline="30000" dirty="0"/>
              <a:t>rd</a:t>
            </a:r>
            <a:r>
              <a:rPr lang="en-US" dirty="0"/>
              <a:t> November </a:t>
            </a:r>
            <a:r>
              <a:rPr lang="en-US" dirty="0" smtClean="0"/>
              <a:t>- afternoon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15:45 The </a:t>
            </a:r>
            <a:r>
              <a:rPr lang="en-US" dirty="0" err="1"/>
              <a:t>cryo</a:t>
            </a:r>
            <a:r>
              <a:rPr lang="en-US" dirty="0"/>
              <a:t> problem is due to a faulty cable in a control card. </a:t>
            </a:r>
            <a:endParaRPr lang="en-US" dirty="0" smtClean="0"/>
          </a:p>
          <a:p>
            <a:pPr lvl="1"/>
            <a:r>
              <a:rPr lang="en-US" dirty="0" smtClean="0"/>
              <a:t>Manage to </a:t>
            </a:r>
            <a:r>
              <a:rPr lang="en-US" dirty="0" smtClean="0"/>
              <a:t>fix </a:t>
            </a:r>
            <a:r>
              <a:rPr lang="en-US" dirty="0"/>
              <a:t>the </a:t>
            </a:r>
            <a:r>
              <a:rPr lang="en-US" dirty="0" smtClean="0"/>
              <a:t>cable (worn insulation) and recover situation</a:t>
            </a:r>
            <a:endParaRPr lang="en-US" dirty="0" smtClean="0"/>
          </a:p>
          <a:p>
            <a:r>
              <a:rPr lang="en-US" dirty="0" smtClean="0"/>
              <a:t>16:10 </a:t>
            </a:r>
            <a:r>
              <a:rPr lang="en-US" dirty="0" err="1" smtClean="0"/>
              <a:t>Cryo</a:t>
            </a:r>
            <a:r>
              <a:rPr lang="en-US" dirty="0" smtClean="0"/>
              <a:t> give OK to </a:t>
            </a:r>
            <a:r>
              <a:rPr lang="en-US" dirty="0" smtClean="0"/>
              <a:t>proceed</a:t>
            </a:r>
          </a:p>
          <a:p>
            <a:r>
              <a:rPr lang="en-US" dirty="0" smtClean="0"/>
              <a:t>16:42 Successful start-up of daughter number 2</a:t>
            </a:r>
          </a:p>
          <a:p>
            <a:pPr lvl="1"/>
            <a:r>
              <a:rPr lang="en-US" dirty="0" smtClean="0"/>
              <a:t>3.55 kg, 50 cm</a:t>
            </a:r>
          </a:p>
          <a:p>
            <a:pPr lvl="1"/>
            <a:r>
              <a:rPr lang="en-US" dirty="0" smtClean="0"/>
              <a:t>Nappy fill #5 – commissioning in progress</a:t>
            </a:r>
            <a:endParaRPr lang="en-US" dirty="0" smtClean="0"/>
          </a:p>
          <a:p>
            <a:r>
              <a:rPr lang="en-US" dirty="0" smtClean="0"/>
              <a:t>16:40 Injecting physic beam</a:t>
            </a:r>
          </a:p>
          <a:p>
            <a:pPr lvl="1"/>
            <a:r>
              <a:rPr lang="en-US" dirty="0" smtClean="0"/>
              <a:t>Had attempted to run without batch-by-batch blow-up but not straightforward – settle for reducing target bunch length (thanks to Daniel </a:t>
            </a:r>
            <a:r>
              <a:rPr lang="en-US" dirty="0" err="1" smtClean="0"/>
              <a:t>Valuch</a:t>
            </a:r>
            <a:r>
              <a:rPr lang="en-US" dirty="0" smtClean="0"/>
              <a:t> for his help)</a:t>
            </a:r>
          </a:p>
          <a:p>
            <a:pPr lvl="1"/>
            <a:r>
              <a:rPr lang="en-US" dirty="0" smtClean="0"/>
              <a:t>Transfer line steering required – beam in OK but still not ideal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3E7D3-E8A8-4E1B-881E-DBC7929F15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 3</a:t>
            </a:r>
            <a:r>
              <a:rPr lang="en-US" baseline="30000" dirty="0"/>
              <a:t>rd</a:t>
            </a:r>
            <a:r>
              <a:rPr lang="en-US" dirty="0"/>
              <a:t> November - afternoon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19:15 Stable beams fill 3261</a:t>
            </a:r>
          </a:p>
          <a:p>
            <a:pPr lvl="1"/>
            <a:r>
              <a:rPr lang="en-US" dirty="0" smtClean="0"/>
              <a:t>Initial luminosity: 7.27e33 </a:t>
            </a:r>
            <a:r>
              <a:rPr lang="en-US" dirty="0" smtClean="0"/>
              <a:t>cm</a:t>
            </a:r>
            <a:r>
              <a:rPr lang="en-US" baseline="30000" dirty="0" smtClean="0"/>
              <a:t>-2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00:55 Beams lost to possible </a:t>
            </a:r>
            <a:r>
              <a:rPr lang="en-GB" dirty="0" smtClean="0"/>
              <a:t>spurious </a:t>
            </a:r>
            <a:r>
              <a:rPr lang="en-GB" dirty="0"/>
              <a:t>BLM </a:t>
            </a:r>
            <a:r>
              <a:rPr lang="en-GB" dirty="0" smtClean="0"/>
              <a:t>trigger (</a:t>
            </a:r>
            <a:r>
              <a:rPr lang="en-GB" dirty="0" err="1" smtClean="0"/>
              <a:t>tbc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Fill 3261: 105 pb-1 in 5h 42m</a:t>
            </a:r>
          </a:p>
          <a:p>
            <a:r>
              <a:rPr lang="en-GB" dirty="0" smtClean="0"/>
              <a:t>refilled </a:t>
            </a:r>
            <a:r>
              <a:rPr lang="en-GB" dirty="0"/>
              <a:t>with similar conditions as the fill </a:t>
            </a:r>
            <a:r>
              <a:rPr lang="en-GB" dirty="0" smtClean="0"/>
              <a:t>before</a:t>
            </a:r>
          </a:p>
          <a:p>
            <a:pPr lvl="1"/>
            <a:r>
              <a:rPr lang="en-GB" dirty="0" err="1" smtClean="0"/>
              <a:t>Ib</a:t>
            </a:r>
            <a:r>
              <a:rPr lang="en-GB" dirty="0" smtClean="0"/>
              <a:t>=1.66e11 </a:t>
            </a:r>
            <a:r>
              <a:rPr lang="en-GB" dirty="0"/>
              <a:t>ppb and </a:t>
            </a:r>
            <a:r>
              <a:rPr lang="en-GB" dirty="0" err="1"/>
              <a:t>emittances</a:t>
            </a:r>
            <a:r>
              <a:rPr lang="en-GB" dirty="0"/>
              <a:t> between 1.6 - </a:t>
            </a:r>
            <a:r>
              <a:rPr lang="en-GB" dirty="0" smtClean="0"/>
              <a:t>1.8</a:t>
            </a:r>
          </a:p>
          <a:p>
            <a:r>
              <a:rPr lang="en-GB" dirty="0" smtClean="0"/>
              <a:t>04:00 brought </a:t>
            </a:r>
            <a:r>
              <a:rPr lang="en-GB" dirty="0"/>
              <a:t>3262 into PHYSICS with peak luminosities of ~</a:t>
            </a:r>
            <a:r>
              <a:rPr lang="en-GB" dirty="0" smtClean="0"/>
              <a:t>7e33 cm-2s-1</a:t>
            </a:r>
            <a:endParaRPr lang="en-GB" dirty="0"/>
          </a:p>
          <a:p>
            <a:r>
              <a:rPr lang="en-GB" dirty="0" smtClean="0"/>
              <a:t>04:30 </a:t>
            </a:r>
            <a:r>
              <a:rPr lang="en-GB" dirty="0"/>
              <a:t>that fill was lost after ~31 min. by a BLM trigger in P7 (RS1 on TCLA.B6R7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instability in both planes of B1 was recorded by the </a:t>
            </a:r>
            <a:r>
              <a:rPr lang="en-GB" dirty="0" smtClean="0"/>
              <a:t>BBQ-PM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3E7D3-E8A8-4E1B-881E-DBC7929F152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4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Sunday 4</a:t>
            </a:r>
            <a:r>
              <a:rPr lang="en-GB" baseline="30000" dirty="0" smtClean="0"/>
              <a:t>th</a:t>
            </a:r>
            <a:r>
              <a:rPr lang="en-GB" dirty="0" smtClean="0"/>
              <a:t> November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repared </a:t>
            </a:r>
            <a:r>
              <a:rPr lang="en-GB" dirty="0"/>
              <a:t>the machine for the next fill and lost a vertical COD in S12 during </a:t>
            </a:r>
            <a:r>
              <a:rPr lang="en-GB" dirty="0" err="1"/>
              <a:t>rampdown</a:t>
            </a:r>
            <a:r>
              <a:rPr lang="en-GB" dirty="0"/>
              <a:t>, which could be reset and restarted</a:t>
            </a:r>
          </a:p>
          <a:p>
            <a:r>
              <a:rPr lang="en-GB" dirty="0"/>
              <a:t>H</a:t>
            </a:r>
            <a:r>
              <a:rPr lang="en-GB" dirty="0" smtClean="0"/>
              <a:t>ad </a:t>
            </a:r>
            <a:r>
              <a:rPr lang="en-GB" dirty="0"/>
              <a:t>two GPM on B2 probes while correcting the orbit, due to one or several bad BPM readings</a:t>
            </a:r>
          </a:p>
          <a:p>
            <a:r>
              <a:rPr lang="en-GB" dirty="0"/>
              <a:t>B</a:t>
            </a:r>
            <a:r>
              <a:rPr lang="en-GB" dirty="0" smtClean="0"/>
              <a:t>efore </a:t>
            </a:r>
            <a:r>
              <a:rPr lang="en-GB" dirty="0"/>
              <a:t>being able to verify the B2-probe orbit the </a:t>
            </a:r>
            <a:r>
              <a:rPr lang="en-GB" dirty="0" smtClean="0"/>
              <a:t>SPS MKE4 </a:t>
            </a:r>
            <a:r>
              <a:rPr lang="en-GB" dirty="0"/>
              <a:t>switched to local control and the piquet was called to </a:t>
            </a:r>
            <a:r>
              <a:rPr lang="en-GB" dirty="0" smtClean="0"/>
              <a:t>intervene</a:t>
            </a:r>
          </a:p>
          <a:p>
            <a:r>
              <a:rPr lang="en-GB" dirty="0" smtClean="0"/>
              <a:t>07:15 beam back in SPS</a:t>
            </a:r>
          </a:p>
          <a:p>
            <a:r>
              <a:rPr lang="en-GB" dirty="0" smtClean="0"/>
              <a:t>Fun at injection</a:t>
            </a:r>
          </a:p>
          <a:p>
            <a:pPr lvl="1"/>
            <a:r>
              <a:rPr lang="en-GB" dirty="0" smtClean="0"/>
              <a:t>ADT suspect – Daniel Valuch on his way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3E7D3-E8A8-4E1B-881E-DBC7929F15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fill 3262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3E7D3-E8A8-4E1B-881E-DBC7929F15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908650"/>
            <a:ext cx="7674810" cy="547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24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1 – ghos</a:t>
            </a:r>
            <a:r>
              <a:rPr lang="en-US" dirty="0" smtClean="0"/>
              <a:t>ts &amp; satellites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3E7D3-E8A8-4E1B-881E-DBC7929F15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60" y="914386"/>
            <a:ext cx="4910516" cy="55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</a:t>
            </a:r>
            <a:r>
              <a:rPr lang="en-US" dirty="0" smtClean="0"/>
              <a:t>2 </a:t>
            </a:r>
            <a:r>
              <a:rPr lang="en-US" dirty="0"/>
              <a:t>– ghosts &amp; satellites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3E7D3-E8A8-4E1B-881E-DBC7929F15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30" y="980660"/>
            <a:ext cx="4406446" cy="4965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00" y="6093370"/>
            <a:ext cx="597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 5ns </a:t>
            </a:r>
            <a:r>
              <a:rPr lang="en-GB" dirty="0" smtClean="0"/>
              <a:t>satellites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39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Instability end squeeze (out of interest)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66058-8582-419F-AA3B-A79C8D77E7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836640"/>
            <a:ext cx="7993110" cy="53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end squeeze (out of interest)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LHC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D66058-8582-419F-AA3B-A79C8D77E7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04-11-12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622892"/>
            <a:ext cx="8820590" cy="58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417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57651</TotalTime>
  <Words>476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</vt:lpstr>
      <vt:lpstr>Saturday 3rd November - morning</vt:lpstr>
      <vt:lpstr>Saturday 3rd November - afternoon</vt:lpstr>
      <vt:lpstr>Saturday 3rd November - afternoon</vt:lpstr>
      <vt:lpstr>Sunday 4th November</vt:lpstr>
      <vt:lpstr>End fill 3262</vt:lpstr>
      <vt:lpstr>Beam 1 – ghosts &amp; satellites</vt:lpstr>
      <vt:lpstr>Beam 2 – ghosts &amp; satellites</vt:lpstr>
      <vt:lpstr>Instability end squeeze (out of interest)</vt:lpstr>
      <vt:lpstr>Instability end squeeze (out of interest)</vt:lpstr>
      <vt:lpstr>Instability end squeeze (out of interest)</vt:lpstr>
      <vt:lpstr>Bunch intensity</vt:lpstr>
      <vt:lpstr>Incoming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FGC Software Design Review</dc:title>
  <dc:creator>Mike Lamont</dc:creator>
  <cp:lastModifiedBy>Mike Lamont</cp:lastModifiedBy>
  <cp:revision>2565</cp:revision>
  <dcterms:created xsi:type="dcterms:W3CDTF">2010-04-04T19:37:12Z</dcterms:created>
  <dcterms:modified xsi:type="dcterms:W3CDTF">2012-11-04T07:55:02Z</dcterms:modified>
</cp:coreProperties>
</file>