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E789E7-7299-E844-AA60-318FC5213CE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Backup" id="{717295E4-069A-C046-B1C3-828F5EEDB259}">
          <p14:sldIdLst>
            <p14:sldId id="266"/>
            <p14:sldId id="265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29" autoAdjust="0"/>
  </p:normalViewPr>
  <p:slideViewPr>
    <p:cSldViewPr snapToGrid="0" snapToObjects="1">
      <p:cViewPr varScale="1">
        <p:scale>
          <a:sx n="102" d="100"/>
          <a:sy n="10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74BF4-12E0-5048-A8F0-970486CFF089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C40AB-A281-B347-B94F-47F28911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464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3B3B0-9959-4B46-BDB1-378513227E6E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0F88-695B-EA4D-B7D7-5F9AA056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022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C61E-940E-F24E-9E06-3DD0E29C9902}" type="datetime2">
              <a:rPr lang="en-GB" smtClean="0"/>
              <a:t>Friday, 12 October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Mark Turner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C:\Users\Turra\Documents\cms.ep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5865133"/>
            <a:ext cx="950912" cy="94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BrunelUniversityLondonLogo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1" y="6046021"/>
            <a:ext cx="1225998" cy="7601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1F80-58C4-974C-8A3F-38C1C920AB5C}" type="datetime2">
              <a:rPr lang="en-GB" smtClean="0"/>
              <a:t>Friday, 12 October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Mark Turner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3C00-FC02-6647-8805-22F6A855000A}" type="datetime2">
              <a:rPr lang="en-GB" smtClean="0"/>
              <a:t>Friday, 12 October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Mark Turner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062A-18CB-8A4F-954C-6E2184001EF3}" type="datetime2">
              <a:rPr lang="en-GB" smtClean="0"/>
              <a:t>Friday, 12 October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Mark Turner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1" name="Picture 3" descr="C:\Users\Turra\Documents\cms.ep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5865133"/>
            <a:ext cx="950912" cy="94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BrunelUniversityLondonLogo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1" y="6046021"/>
            <a:ext cx="1225998" cy="7601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6F4E-8A3A-9B4B-B0C4-5DD105E2EBAD}" type="datetime2">
              <a:rPr lang="en-GB" smtClean="0"/>
              <a:t>Friday, 12 October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Mark Turner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DA29-1D4D-D941-ABA9-F42A6B86D4DB}" type="datetime2">
              <a:rPr lang="en-GB" smtClean="0"/>
              <a:t>Friday, 12 October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Mark Turner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EFC1-9CA9-0142-82B7-65F3D97B381F}" type="datetime2">
              <a:rPr lang="en-GB" smtClean="0"/>
              <a:t>Friday, 12 October 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Mark Turner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A9DE-7183-044A-85FC-8DAF16A9642F}" type="datetime2">
              <a:rPr lang="en-GB" smtClean="0"/>
              <a:t>Friday, 12 October 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Mark Turner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F80A-4C0E-5B46-A715-D9423EE5D9E4}" type="datetime2">
              <a:rPr lang="en-GB" smtClean="0"/>
              <a:t>Friday, 12 October 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Mark Turner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34E2-B8F8-5D40-A894-79732EFEA2CC}" type="datetime2">
              <a:rPr lang="en-GB" smtClean="0"/>
              <a:t>Friday, 12 October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Mark Turner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09E5-3530-B84D-98E3-D091C97FA835}" type="datetime2">
              <a:rPr lang="en-GB" smtClean="0"/>
              <a:t>Friday, 12 October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Mark Turner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240C238-73E5-9749-AAE4-F07B745D84F7}" type="datetime2">
              <a:rPr lang="en-GB" smtClean="0"/>
              <a:t>Friday, 12 October 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mtClean="0"/>
              <a:t>Mark Turner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ndico.cern.ch/getFile.py/access?contribId=3&amp;resId=1&amp;materialId=slides&amp;confId=14925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Displaced Lepton Update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Turner</a:t>
            </a:r>
          </a:p>
          <a:p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 October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Mark Turner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5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by Kevin </a:t>
            </a:r>
            <a:r>
              <a:rPr lang="en-US" dirty="0" err="1" smtClean="0"/>
              <a:t>Stenson</a:t>
            </a:r>
            <a:r>
              <a:rPr lang="en-US" dirty="0" smtClean="0"/>
              <a:t> about tracking changes including MaxChi2 (page 5)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indico.cern.ch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getFile.py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access?contribId</a:t>
            </a:r>
            <a:r>
              <a:rPr lang="en-US" dirty="0">
                <a:hlinkClick r:id="rId2"/>
              </a:rPr>
              <a:t>=3&amp;resId=1&amp;materialId=</a:t>
            </a:r>
            <a:r>
              <a:rPr lang="en-US" dirty="0" err="1">
                <a:hlinkClick r:id="rId2"/>
              </a:rPr>
              <a:t>slides&amp;confId</a:t>
            </a:r>
            <a:r>
              <a:rPr lang="en-US" dirty="0">
                <a:hlinkClick r:id="rId2"/>
              </a:rPr>
              <a:t>=149251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Mark Turner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8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ctauEff_HLT_DoublePhoton48_HEVT_v7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262" y="-128627"/>
            <a:ext cx="2778344" cy="4102399"/>
          </a:xfrm>
          <a:prstGeom prst="rect">
            <a:avLst/>
          </a:prstGeom>
        </p:spPr>
      </p:pic>
      <p:pic>
        <p:nvPicPr>
          <p:cNvPr id="6" name="Picture 5" descr="small_ctauEff_HLT_DoublePhoton48_HEVT_v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70818" y="-146784"/>
            <a:ext cx="2854544" cy="4214913"/>
          </a:xfrm>
          <a:prstGeom prst="rect">
            <a:avLst/>
          </a:prstGeom>
        </p:spPr>
      </p:pic>
      <p:pic>
        <p:nvPicPr>
          <p:cNvPr id="8" name="Picture 7" descr="ctauEff_HLT_Photon36_R9Id85_OR_CaloId10_Iso50_Photon22_R9Id85_OR_CaloId 10_Iso50_v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263" y="2725918"/>
            <a:ext cx="2778345" cy="4102402"/>
          </a:xfrm>
          <a:prstGeom prst="rect">
            <a:avLst/>
          </a:prstGeom>
        </p:spPr>
      </p:pic>
      <p:pic>
        <p:nvPicPr>
          <p:cNvPr id="9" name="Picture 8" descr="small_ctauEff_HLT_Photon36_R9Id85_OR_CaloId10_Iso50_Photon22_R9Id85_OR_CaloId 10_Iso50_v5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2065" y="2707761"/>
            <a:ext cx="2854548" cy="421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09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ctauEff_HLT_L2DoubleMu23_NoVertex_2Cha_Angle2p5_v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9283" y="-195038"/>
            <a:ext cx="3057051" cy="4513927"/>
          </a:xfrm>
          <a:prstGeom prst="rect">
            <a:avLst/>
          </a:prstGeom>
        </p:spPr>
      </p:pic>
      <p:pic>
        <p:nvPicPr>
          <p:cNvPr id="7" name="Picture 6" descr="small_ctauEff_HLT_L2DoubleMu23_NoVertex_2Cha_Angle2p5_v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73211" y="-195040"/>
            <a:ext cx="3057053" cy="4513930"/>
          </a:xfrm>
          <a:prstGeom prst="rect">
            <a:avLst/>
          </a:prstGeom>
        </p:spPr>
      </p:pic>
      <p:pic>
        <p:nvPicPr>
          <p:cNvPr id="9" name="Picture 8" descr="ctauEff_HLT_Mu17_TkMu8_v9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8439" y="3072506"/>
            <a:ext cx="3057055" cy="4513933"/>
          </a:xfrm>
          <a:prstGeom prst="rect">
            <a:avLst/>
          </a:prstGeom>
        </p:spPr>
      </p:pic>
      <p:pic>
        <p:nvPicPr>
          <p:cNvPr id="10" name="Picture 9" descr="small_ctauEff_HLT_Mu17_TkMu8_v9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46073" y="2945376"/>
            <a:ext cx="3159726" cy="466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62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EXO-11-101 Final reading scheduled for Wednesday</a:t>
            </a:r>
          </a:p>
          <a:p>
            <a:endParaRPr lang="en-US" dirty="0"/>
          </a:p>
          <a:p>
            <a:r>
              <a:rPr lang="en-US" dirty="0" smtClean="0"/>
              <a:t>Displaced tracking efficiency loss in 2012</a:t>
            </a:r>
          </a:p>
          <a:p>
            <a:endParaRPr lang="en-US" dirty="0"/>
          </a:p>
          <a:p>
            <a:r>
              <a:rPr lang="en-US" dirty="0" smtClean="0"/>
              <a:t>Quick look at triggers for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Mark Turner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8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2012 Displaced Reconstruction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events with single electron/muon with range of transverse impact parameters (d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Particle gun generated p</a:t>
            </a:r>
            <a:r>
              <a:rPr lang="en-US" baseline="-25000" dirty="0" smtClean="0"/>
              <a:t>T</a:t>
            </a:r>
            <a:r>
              <a:rPr lang="en-US" dirty="0" smtClean="0"/>
              <a:t> = 50 GeV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Mark Turner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466268" y="3063225"/>
            <a:ext cx="6621531" cy="3147271"/>
            <a:chOff x="-2637290" y="18287"/>
            <a:chExt cx="13716001" cy="6519334"/>
          </a:xfrm>
        </p:grpSpPr>
        <p:pic>
          <p:nvPicPr>
            <p:cNvPr id="6" name="Picture 5" descr="e_gt_d0_versions_hp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2467957" y="-151046"/>
              <a:ext cx="6519333" cy="6858000"/>
            </a:xfrm>
            <a:prstGeom prst="rect">
              <a:avLst/>
            </a:prstGeom>
          </p:spPr>
        </p:pic>
        <p:pic>
          <p:nvPicPr>
            <p:cNvPr id="7" name="Picture 6" descr="mu_gt_d0_versions_eff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390044" y="-151045"/>
              <a:ext cx="6519333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051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MaxChi2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886" y="1276448"/>
            <a:ext cx="8229600" cy="4876800"/>
          </a:xfrm>
        </p:spPr>
        <p:txBody>
          <a:bodyPr/>
          <a:lstStyle/>
          <a:p>
            <a:r>
              <a:rPr lang="en-US" dirty="0" smtClean="0"/>
              <a:t>Cut </a:t>
            </a:r>
            <a:r>
              <a:rPr lang="en-US" dirty="0"/>
              <a:t>on the </a:t>
            </a:r>
            <a:r>
              <a:rPr lang="en-US" dirty="0" smtClean="0"/>
              <a:t>χ</a:t>
            </a:r>
            <a:r>
              <a:rPr lang="en-US" baseline="30000" dirty="0" smtClean="0"/>
              <a:t>2 </a:t>
            </a:r>
            <a:r>
              <a:rPr lang="en-US" dirty="0" smtClean="0"/>
              <a:t>of a hit </a:t>
            </a:r>
          </a:p>
          <a:p>
            <a:r>
              <a:rPr lang="en-US" dirty="0" smtClean="0"/>
              <a:t>When a seed is propagated to the next layer, a search for hits is made and any compatible hit becomes a new track candidate</a:t>
            </a:r>
          </a:p>
          <a:p>
            <a:r>
              <a:rPr lang="en-US" dirty="0" smtClean="0"/>
              <a:t>In the TobTecStep was 30, in 2012 it was reduced to 16</a:t>
            </a:r>
          </a:p>
          <a:p>
            <a:pPr lvl="1"/>
            <a:r>
              <a:rPr lang="en-US" dirty="0" smtClean="0"/>
              <a:t>Less possible hits which reduces CPU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Mark Turner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466267" y="3735634"/>
            <a:ext cx="6621531" cy="3147270"/>
            <a:chOff x="1466267" y="3063226"/>
            <a:chExt cx="6621531" cy="314727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548015" y="2981478"/>
              <a:ext cx="3147270" cy="331076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58781" y="2981478"/>
              <a:ext cx="3147270" cy="3310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4198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MaxChi2 With </a:t>
            </a:r>
            <a:r>
              <a:rPr lang="en-US" dirty="0"/>
              <a:t>H</a:t>
            </a:r>
            <a:r>
              <a:rPr lang="en-US" dirty="0" smtClean="0"/>
              <a:t>igh </a:t>
            </a:r>
            <a:r>
              <a:rPr lang="en-US" dirty="0"/>
              <a:t>P</a:t>
            </a:r>
            <a:r>
              <a:rPr lang="en-US" dirty="0" smtClean="0"/>
              <a:t>urity </a:t>
            </a:r>
            <a:r>
              <a:rPr lang="en-US" dirty="0"/>
              <a:t>T</a:t>
            </a:r>
            <a:r>
              <a:rPr lang="en-US" dirty="0" smtClean="0"/>
              <a:t>racks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purity tracks used in 2011 analysis</a:t>
            </a:r>
          </a:p>
          <a:p>
            <a:r>
              <a:rPr lang="en-US" dirty="0" smtClean="0"/>
              <a:t>Using them in 2012 would negate any real gain from changing MaxChi2 back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Mark Turner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48015" y="2981478"/>
            <a:ext cx="3147270" cy="33107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58781" y="2981478"/>
            <a:ext cx="3147270" cy="331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1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MaxChi2 Effect on CPU </a:t>
            </a:r>
            <a:r>
              <a:rPr lang="en-US" dirty="0" smtClean="0"/>
              <a:t>Time with </a:t>
            </a:r>
            <a:r>
              <a:rPr lang="en-US" dirty="0" err="1" smtClean="0"/>
              <a:t>TTbar</a:t>
            </a:r>
            <a:r>
              <a:rPr lang="en-US" dirty="0" smtClean="0"/>
              <a:t> sample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030802"/>
              </p:ext>
            </p:extLst>
          </p:nvPr>
        </p:nvGraphicFramePr>
        <p:xfrm>
          <a:off x="1540213" y="3380852"/>
          <a:ext cx="6307740" cy="2225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11333"/>
                <a:gridCol w="2151327"/>
                <a:gridCol w="2245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MaxChi2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TobTecStep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r>
                        <a:rPr lang="en-US" dirty="0" err="1" smtClean="0"/>
                        <a:t>TrackingTime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7.8292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 (2012 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7.9346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7.945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 (previous)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7.9418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8.0056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Mark Turner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Tracking times scaled to time taken by the stable </a:t>
            </a:r>
            <a:r>
              <a:rPr lang="en-US" dirty="0" err="1" smtClean="0"/>
              <a:t>pixelTracks</a:t>
            </a:r>
            <a:r>
              <a:rPr lang="en-US" dirty="0" smtClean="0"/>
              <a:t> + </a:t>
            </a:r>
            <a:r>
              <a:rPr lang="en-US" dirty="0" err="1" smtClean="0"/>
              <a:t>pixelVertices</a:t>
            </a:r>
            <a:r>
              <a:rPr lang="en-US" dirty="0" smtClean="0"/>
              <a:t> to reduce variation</a:t>
            </a:r>
          </a:p>
          <a:p>
            <a:pPr lvl="1"/>
            <a:r>
              <a:rPr lang="en-US" dirty="0" smtClean="0"/>
              <a:t>This is the method the Tracking Group are using</a:t>
            </a:r>
          </a:p>
        </p:txBody>
      </p:sp>
    </p:spTree>
    <p:extLst>
      <p:ext uri="{BB962C8B-B14F-4D97-AF65-F5344CB8AC3E}">
        <p14:creationId xmlns:p14="http://schemas.microsoft.com/office/powerpoint/2010/main" val="100407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additional tracking step using </a:t>
            </a:r>
            <a:r>
              <a:rPr lang="en-US" dirty="0" err="1" smtClean="0"/>
              <a:t>TobTec</a:t>
            </a:r>
            <a:r>
              <a:rPr lang="en-US" dirty="0" smtClean="0"/>
              <a:t> seeding</a:t>
            </a:r>
          </a:p>
          <a:p>
            <a:pPr lvl="1"/>
            <a:r>
              <a:rPr lang="en-US" dirty="0" smtClean="0"/>
              <a:t>Looser cut on MaxChi2 but much higher p</a:t>
            </a:r>
            <a:r>
              <a:rPr lang="en-US" baseline="-25000" dirty="0" smtClean="0"/>
              <a:t>T</a:t>
            </a:r>
            <a:r>
              <a:rPr lang="en-US" dirty="0" smtClean="0"/>
              <a:t> cuts</a:t>
            </a:r>
          </a:p>
          <a:p>
            <a:r>
              <a:rPr lang="en-US" dirty="0" smtClean="0"/>
              <a:t>Currently attempting to implement this to see if it will work</a:t>
            </a:r>
          </a:p>
          <a:p>
            <a:endParaRPr lang="en-US" dirty="0"/>
          </a:p>
          <a:p>
            <a:r>
              <a:rPr lang="en-US" dirty="0" smtClean="0"/>
              <a:t>Use ECAL information to identify seeds which might be electrons, then run GSF tracking on those seeds</a:t>
            </a:r>
          </a:p>
          <a:p>
            <a:pPr lvl="1"/>
            <a:r>
              <a:rPr lang="en-US" dirty="0" smtClean="0"/>
              <a:t>Would need to get in touch with EGM POG about electron reconstruction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Mark Turner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4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5488"/>
            <a:ext cx="8229600" cy="4876800"/>
          </a:xfrm>
        </p:spPr>
        <p:txBody>
          <a:bodyPr/>
          <a:lstStyle/>
          <a:p>
            <a:pPr lvl="1"/>
            <a:r>
              <a:rPr lang="en-US" dirty="0" smtClean="0"/>
              <a:t>HTo2LongLivedTo4F_MH</a:t>
            </a:r>
            <a:r>
              <a:rPr lang="en-US" dirty="0"/>
              <a:t>-200_MFF-50_CTau20To2000_8TeV-pythia6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For 1 </a:t>
            </a:r>
            <a:r>
              <a:rPr lang="en-US" dirty="0"/>
              <a:t>X </a:t>
            </a:r>
            <a:r>
              <a:rPr lang="en-US" dirty="0" smtClean="0"/>
              <a:t>to </a:t>
            </a:r>
            <a:r>
              <a:rPr lang="en-US" dirty="0"/>
              <a:t>electrons, 1 to muons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Mark Turner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15253"/>
              </p:ext>
            </p:extLst>
          </p:nvPr>
        </p:nvGraphicFramePr>
        <p:xfrm>
          <a:off x="133464" y="2729203"/>
          <a:ext cx="5021417" cy="370331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875888"/>
                <a:gridCol w="11455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Trigger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Efficiency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HLT_DoublePhoton48_HEVT_v7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0.0333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HLT_Photon36_R9Id85_Photon22_R9Id85_v3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0.1539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HLT_Photon36_R9Id85_Photon22_CaloId10_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Iso50_v5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0.2182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HLT_Photon36_CaloId10_Iso50_Photon22_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R9Id85_v5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0.2253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HLT_Photon36_CaloId10_Iso50_Photon22_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CaloId10_Iso50_v5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0.2349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HLT_Photon36_R9Id85_OR_CaloId10_Iso50_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Photon22_R9Id85_OR_CaloId 10_Iso50_v5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0.2706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HLT_DisplacedPhoton65_CaloIdVL_IsoL_PFMET25_v1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30434"/>
              </p:ext>
            </p:extLst>
          </p:nvPr>
        </p:nvGraphicFramePr>
        <p:xfrm>
          <a:off x="5304723" y="2729203"/>
          <a:ext cx="3764571" cy="155193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31883"/>
                <a:gridCol w="12326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Trigger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Efficiency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HLT_L2DoubleMu23_NoVertex_2Cha_Angle2p5_v2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0.2333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HLT_Mu17_Mu8_v16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0.0253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HLT_Mu17_TkMu8_v9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0.0492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876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Backup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Mark Turner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1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B23524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6300</TotalTime>
  <Words>375</Words>
  <Application>Microsoft Macintosh PowerPoint</Application>
  <PresentationFormat>On-screen Show (4:3)</PresentationFormat>
  <Paragraphs>104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Displaced Lepton Update</vt:lpstr>
      <vt:lpstr>Introduction</vt:lpstr>
      <vt:lpstr>2012 Displaced Reconstruction Efficiency</vt:lpstr>
      <vt:lpstr>MaxChi2 Parameter</vt:lpstr>
      <vt:lpstr>MaxChi2 With High Purity Tracks</vt:lpstr>
      <vt:lpstr>MaxChi2 Effect on CPU Time with TTbar sample</vt:lpstr>
      <vt:lpstr>Suggested Solutions</vt:lpstr>
      <vt:lpstr>2012 Triggers</vt:lpstr>
      <vt:lpstr>Backup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Boosted decision trees</dc:title>
  <dc:creator>Mark Turner</dc:creator>
  <cp:lastModifiedBy>Mark Turner</cp:lastModifiedBy>
  <cp:revision>147</cp:revision>
  <dcterms:created xsi:type="dcterms:W3CDTF">2011-11-17T13:49:30Z</dcterms:created>
  <dcterms:modified xsi:type="dcterms:W3CDTF">2012-10-12T13:48:58Z</dcterms:modified>
</cp:coreProperties>
</file>