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333" r:id="rId4"/>
    <p:sldId id="409" r:id="rId5"/>
    <p:sldId id="298" r:id="rId6"/>
    <p:sldId id="404" r:id="rId7"/>
    <p:sldId id="405" r:id="rId8"/>
    <p:sldId id="406" r:id="rId9"/>
    <p:sldId id="407" r:id="rId10"/>
    <p:sldId id="408" r:id="rId11"/>
    <p:sldId id="410" r:id="rId12"/>
    <p:sldId id="411" r:id="rId13"/>
    <p:sldId id="412" r:id="rId14"/>
    <p:sldId id="413" r:id="rId15"/>
    <p:sldId id="417" r:id="rId16"/>
    <p:sldId id="416" r:id="rId17"/>
    <p:sldId id="415" r:id="rId18"/>
    <p:sldId id="258" r:id="rId19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howGuides="1">
      <p:cViewPr varScale="1">
        <p:scale>
          <a:sx n="95" d="100"/>
          <a:sy n="95" d="100"/>
        </p:scale>
        <p:origin x="106" y="72"/>
      </p:cViewPr>
      <p:guideLst>
        <p:guide orient="horz" pos="2161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026C1-B4A5-45D7-82C7-1651340E4219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015C4-7BFD-4CE3-8A0E-4B4D188D0F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1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E9BE-6A07-4277-AABD-C4AEE3C7A141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723-E01E-45ED-8CB4-BEC861AF2E00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703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0" y="274703"/>
            <a:ext cx="8025356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299-D666-452C-97EE-212A7D06D61C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8379-F3C9-4578-A07F-50049E817006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3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8F0-269C-4528-A9D0-71509736A440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0" y="1600571"/>
            <a:ext cx="5384099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600571"/>
            <a:ext cx="5384099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F869-9BAB-451F-8423-B2E574E13F83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1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1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A313-3DCC-4040-BD1C-DCEE22BC0E4C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C612-CBC5-4999-9EB1-30224131CEA8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98CA-002F-4805-A9B0-3D590CDD2D78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2" y="273113"/>
            <a:ext cx="4010562" cy="116231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2" y="273114"/>
            <a:ext cx="6814780" cy="585446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21335" indent="0">
              <a:buNone/>
              <a:defRPr sz="1400"/>
            </a:lvl2pPr>
            <a:lvl3pPr marL="1043305" indent="0">
              <a:buNone/>
              <a:defRPr sz="1100"/>
            </a:lvl3pPr>
            <a:lvl4pPr marL="1564640" indent="0">
              <a:buNone/>
              <a:defRPr sz="1000"/>
            </a:lvl4pPr>
            <a:lvl5pPr marL="2085975" indent="0">
              <a:buNone/>
              <a:defRPr sz="1000"/>
            </a:lvl5pPr>
            <a:lvl6pPr marL="2607945" indent="0">
              <a:buNone/>
              <a:defRPr sz="1000"/>
            </a:lvl6pPr>
            <a:lvl7pPr marL="3129280" indent="0">
              <a:buNone/>
              <a:defRPr sz="1000"/>
            </a:lvl7pPr>
            <a:lvl8pPr marL="3650615" indent="0">
              <a:buNone/>
              <a:defRPr sz="1000"/>
            </a:lvl8pPr>
            <a:lvl9pPr marL="417195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D536-2E78-4FC4-A160-BA4C1F610605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700"/>
            </a:lvl1pPr>
            <a:lvl2pPr marL="521335" indent="0">
              <a:buNone/>
              <a:defRPr sz="3200"/>
            </a:lvl2pPr>
            <a:lvl3pPr marL="1043305" indent="0">
              <a:buNone/>
              <a:defRPr sz="2700"/>
            </a:lvl3pPr>
            <a:lvl4pPr marL="1564640" indent="0">
              <a:buNone/>
              <a:defRPr sz="2300"/>
            </a:lvl4pPr>
            <a:lvl5pPr marL="2085975" indent="0">
              <a:buNone/>
              <a:defRPr sz="2300"/>
            </a:lvl5pPr>
            <a:lvl6pPr marL="2607945" indent="0">
              <a:buNone/>
              <a:defRPr sz="2300"/>
            </a:lvl6pPr>
            <a:lvl7pPr marL="3129280" indent="0">
              <a:buNone/>
              <a:defRPr sz="2300"/>
            </a:lvl7pPr>
            <a:lvl8pPr marL="3650615" indent="0">
              <a:buNone/>
              <a:defRPr sz="2300"/>
            </a:lvl8pPr>
            <a:lvl9pPr marL="4171950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21335" indent="0">
              <a:buNone/>
              <a:defRPr sz="1400"/>
            </a:lvl2pPr>
            <a:lvl3pPr marL="1043305" indent="0">
              <a:buNone/>
              <a:defRPr sz="1100"/>
            </a:lvl3pPr>
            <a:lvl4pPr marL="1564640" indent="0">
              <a:buNone/>
              <a:defRPr sz="1000"/>
            </a:lvl4pPr>
            <a:lvl5pPr marL="2085975" indent="0">
              <a:buNone/>
              <a:defRPr sz="1000"/>
            </a:lvl5pPr>
            <a:lvl6pPr marL="2607945" indent="0">
              <a:buNone/>
              <a:defRPr sz="1000"/>
            </a:lvl6pPr>
            <a:lvl7pPr marL="3129280" indent="0">
              <a:buNone/>
              <a:defRPr sz="1000"/>
            </a:lvl7pPr>
            <a:lvl8pPr marL="3650615" indent="0">
              <a:buNone/>
              <a:defRPr sz="1000"/>
            </a:lvl8pPr>
            <a:lvl9pPr marL="417195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8F72-8AE4-4ED0-A9B5-F30625F4DEFB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09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7251-D5B1-4D16-A882-3E1735135DBC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09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09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B515-4A24-4868-9827-5976A68D0E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0.xml"/><Relationship Id="rId7" Type="http://schemas.openxmlformats.org/officeDocument/2006/relationships/image" Target="../media/image1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0.xml"/><Relationship Id="rId7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44.xml"/><Relationship Id="rId7" Type="http://schemas.openxmlformats.org/officeDocument/2006/relationships/image" Target="../media/image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8.xml"/><Relationship Id="rId7" Type="http://schemas.openxmlformats.org/officeDocument/2006/relationships/image" Target="../media/image3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20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2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.xml"/><Relationship Id="rId7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17.xml"/><Relationship Id="rId9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0.xml"/><Relationship Id="rId7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7.xml"/><Relationship Id="rId7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Administrator\Desktop\财大ppt模板\B9PPT模板（一）宽屏-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" y="635"/>
            <a:ext cx="12188825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6445" y="2493645"/>
            <a:ext cx="10831195" cy="168402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3117" y="5179628"/>
            <a:ext cx="8533289" cy="651259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发言人：吴展鹏</a:t>
            </a:r>
            <a:endParaRPr lang="en-US" altLang="zh-CN" sz="1600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期：</a:t>
            </a:r>
            <a:r>
              <a:rPr lang="en-US" altLang="zh-CN" sz="1600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2023.12.13</a:t>
            </a:r>
            <a:endParaRPr lang="zh-CN" altLang="en-US" sz="1600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66614" y="4005843"/>
            <a:ext cx="10361851" cy="648087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pPr marL="0" marR="0" lvl="0" indent="0" algn="l" defTabSz="104330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算法分享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185003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E8050C8-2794-7B11-9B25-B9E38F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6B2490-BA66-545C-C7F8-82F8BED3B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76" y="2161954"/>
            <a:ext cx="5644371" cy="30018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784F67-EF14-12F3-7FF9-91D263E99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308" y="2146485"/>
            <a:ext cx="6173828" cy="30018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609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185003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E8050C8-2794-7B11-9B25-B9E38F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遗传规划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16052C1-46F5-72EA-7213-686CECB0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" y="1311095"/>
            <a:ext cx="10307320" cy="617220"/>
          </a:xfrm>
        </p:spPr>
        <p:txBody>
          <a:bodyPr>
            <a:noAutofit/>
          </a:bodyPr>
          <a:lstStyle/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遗传规划总体流程：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A3BF88-5772-0C96-21E1-C8733FA93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734" y="1761944"/>
            <a:ext cx="8424936" cy="48391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891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185003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E8050C8-2794-7B11-9B25-B9E38F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遗传规划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16052C1-46F5-72EA-7213-686CECB0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" y="1311095"/>
            <a:ext cx="10307320" cy="617220"/>
          </a:xfrm>
        </p:spPr>
        <p:txBody>
          <a:bodyPr>
            <a:noAutofit/>
          </a:bodyPr>
          <a:lstStyle/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树的表示方式：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46FF698-7FDA-99A0-377A-535FD5F02547}"/>
                  </a:ext>
                </a:extLst>
              </p:cNvPr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-201574" y="2078274"/>
                <a:ext cx="6872843" cy="4330700"/>
              </a:xfrm>
              <a:prstGeom prst="rect">
                <a:avLst/>
              </a:prstGeom>
            </p:spPr>
            <p:txBody>
              <a:bodyPr vert="horz" lIns="104306" tIns="52153" rIns="104306" bIns="52153" rtlCol="0">
                <a:noAutofit/>
              </a:bodyPr>
              <a:lstStyle>
                <a:lvl1pPr marL="391160" indent="-391160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47725" indent="-32575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3655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5625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346960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868295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89630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11600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32935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76910" indent="-285750" fontAlgn="auto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遗传规划中公式被表示为二叉树的形式，假若有特征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X1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，预测目标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。则一个可能的公式为：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p>
                      </m:sSubSup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𝟑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𝟓</m:t>
                      </m:r>
                    </m:oMath>
                  </m:oMathPara>
                </a14:m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76910" indent="-285750" fontAlgn="auto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在遗传规划中将改为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S-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表达式（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S-expression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zh-CN" altLang="en-US" sz="1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 (+(−(× 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sub>
                      </m:sSub>
                      <m:r>
                        <a:rPr lang="en-US" altLang="zh-CN" sz="1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)( 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sz="1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𝟑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))</m:t>
                      </m:r>
                      <m:r>
                        <a:rPr lang="en-US" altLang="zh-CN" sz="1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𝟎</m:t>
                      </m:r>
                      <m:r>
                        <a:rPr lang="en-US" altLang="zh-CN" sz="1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𝟓</m:t>
                      </m:r>
                      <m:r>
                        <a:rPr lang="en-US" altLang="zh-CN" sz="18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76910" indent="-28575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二叉树：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133475" lvl="1" indent="-28575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深色节点：运算符号</a:t>
                </a:r>
                <a:endPara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133475" lvl="1" indent="-28575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浅色节点（叶子）：变量</a:t>
                </a:r>
                <a:r>
                  <a:rPr lang="en-US" altLang="zh-CN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</a:t>
                </a:r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常数 </a:t>
                </a:r>
                <a:endPara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76910" indent="-28575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133475" lvl="1" indent="-28575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depth</a:t>
                </a:r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：根节点到叶节点的最长路径的长度</a:t>
                </a:r>
                <a:endPara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133475" lvl="1" indent="-28575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length</a:t>
                </a:r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：树中包含的总节点数</a:t>
                </a:r>
                <a:endPara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46FF698-7FDA-99A0-377A-535FD5F02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-201574" y="2078274"/>
                <a:ext cx="6872843" cy="43307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926659B-B59B-5CB3-493F-DB5D772A60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7254" y="1557586"/>
            <a:ext cx="5166808" cy="45876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425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185003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E8050C8-2794-7B11-9B25-B9E38F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遗传规划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16052C1-46F5-72EA-7213-686CECB0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" y="1311095"/>
            <a:ext cx="10307320" cy="617220"/>
          </a:xfrm>
        </p:spPr>
        <p:txBody>
          <a:bodyPr>
            <a:noAutofit/>
          </a:bodyPr>
          <a:lstStyle/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进化方法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6FF698-7FDA-99A0-377A-535FD5F0254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3154" y="2392332"/>
            <a:ext cx="1832283" cy="4330700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60" indent="-391160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65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62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96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29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63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60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3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子树变异：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B879D4-308A-11FF-7AA1-CDA8BB30F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6653" y="1474729"/>
            <a:ext cx="8917531" cy="23582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A83612-A2E2-CA96-6ED6-7B66BAC2FF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2993" y="3854783"/>
            <a:ext cx="9264473" cy="22216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868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185003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E8050C8-2794-7B11-9B25-B9E38F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遗传规划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16052C1-46F5-72EA-7213-686CECB0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" y="1311095"/>
            <a:ext cx="10307320" cy="617220"/>
          </a:xfrm>
        </p:spPr>
        <p:txBody>
          <a:bodyPr>
            <a:noAutofit/>
          </a:bodyPr>
          <a:lstStyle/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进化方法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6FF698-7FDA-99A0-377A-535FD5F0254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3155" y="2392332"/>
            <a:ext cx="2101612" cy="4330700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60" indent="-391160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65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62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96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29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63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60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3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点变异：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Hoist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变异：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4FA96B-C438-0ADB-A475-F60427BBC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3546" y="1439327"/>
            <a:ext cx="7370210" cy="23187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9EFA4C-2091-642B-7499-94E2F41E20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3546" y="3979380"/>
            <a:ext cx="6921704" cy="25223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624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185003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E8050C8-2794-7B11-9B25-B9E38F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 err="1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gplearn</a:t>
            </a:r>
            <a:endParaRPr lang="zh-CN" altLang="en-US" sz="28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16052C1-46F5-72EA-7213-686CECB0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" y="1311095"/>
            <a:ext cx="10307320" cy="617220"/>
          </a:xfrm>
        </p:spPr>
        <p:txBody>
          <a:bodyPr>
            <a:noAutofit/>
          </a:bodyPr>
          <a:lstStyle/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模型分类：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107E7-3F7E-A9A4-7999-19755A5C7C2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2559" y="1742282"/>
            <a:ext cx="5544615" cy="463557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60" indent="-391160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65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62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96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29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63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60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3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Symbolic Regressor</a:t>
            </a:r>
          </a:p>
          <a:p>
            <a:pPr marL="1133475" lvl="1" indent="-28575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专注于回归，用于拟合数据和生成符号式模型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33475" lvl="1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Fitness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9405" lvl="2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MAE(default</a:t>
            </a:r>
            <a:r>
              <a:rPr lang="en-US" altLang="zh-CN" sz="1400" b="1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9405" lvl="2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MSE</a:t>
            </a:r>
          </a:p>
          <a:p>
            <a:pPr marL="1589405" lvl="2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</a:p>
          <a:p>
            <a:pPr marL="1589405" lvl="2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Pearson</a:t>
            </a:r>
          </a:p>
          <a:p>
            <a:pPr marL="1589405" lvl="2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Spearman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Symbolic Transformer</a:t>
            </a:r>
          </a:p>
          <a:p>
            <a:pPr marL="1133475" lvl="1" indent="-28575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可一次性得到多个因子，用于挖掘因子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33475" lvl="1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Fitness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9405" lvl="2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Pearson(default</a:t>
            </a:r>
            <a:r>
              <a:rPr lang="en-US" altLang="zh-CN" sz="1400" b="1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89405" lvl="2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Spearman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167E1A8-6481-4CAB-4179-06C3A5FC427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880843" y="1738707"/>
            <a:ext cx="5256583" cy="463557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60" indent="-391160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65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62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96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29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63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60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3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Symbolic Classifier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33475" lvl="1" indent="-28575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用于分类任务，构建符号式分类模型，以进行分类预测。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26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185003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E8050C8-2794-7B11-9B25-B9E38F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 err="1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gplearn</a:t>
            </a:r>
            <a:endParaRPr lang="zh-CN" altLang="en-US" sz="28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16052C1-46F5-72EA-7213-686CECB0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" y="1311095"/>
            <a:ext cx="10307320" cy="617220"/>
          </a:xfrm>
        </p:spPr>
        <p:txBody>
          <a:bodyPr>
            <a:noAutofit/>
          </a:bodyPr>
          <a:lstStyle/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主要参数：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9F6A14-6056-97AC-189C-E422F0F15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95" y="1915081"/>
            <a:ext cx="11983742" cy="45162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738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185003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E8050C8-2794-7B11-9B25-B9E38F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代码实证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6FF698-7FDA-99A0-377A-535FD5F0254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-169490" y="1479548"/>
            <a:ext cx="11913404" cy="5046589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60" indent="-391160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65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62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96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29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63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60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3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gplearn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扩充了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gplearn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function_set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，提供了更多特征计算方法，以提升其因子挖掘能力。用上了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gplearn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提供的所有基础计算函数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加、减、乘、除、开方、取对数、绝对值等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，还自定义了一些计算函数用于处理时间序列数据，以捕捉因子在时间维度上的可能特征。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拟合预测：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Symbolic Regressor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对代码为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股票进行滚动窗口预测实验，并汇报其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MSFE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因子挖掘：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将数据划分为训练集和测试集。先对训练集单独使用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回归，并在测试集汇报其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MSFE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；接着使用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SymbolicTransformer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进行因子挖掘，将挖掘到的因子和原有初始因子合并，重新进行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回归，汇报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MSFE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，与单独进行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回归对比。结果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MSFE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得到改进。汇报最终得到的全部因子。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纯样本内应用：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将全部数据进行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回归拟合，汇报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Adjusted R-squared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；再对进行过因子挖掘的数据进行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回归拟合，汇报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Adjusted R-squared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。发现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Adjusted R-squared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得到显著提升。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05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Administrator\Desktop\财大ppt模板\B9PPT模板（一）宽屏-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" y="0"/>
            <a:ext cx="12176126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361" y="2587282"/>
            <a:ext cx="10971372" cy="1143265"/>
          </a:xfrm>
        </p:spPr>
        <p:txBody>
          <a:bodyPr>
            <a:normAutofit fontScale="90000"/>
          </a:bodyPr>
          <a:lstStyle/>
          <a:p>
            <a:r>
              <a:rPr lang="zh-CN" altLang="en-US" sz="7200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谢  谢！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3624219"/>
            <a:ext cx="10971372" cy="64808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3906"/>
            <a:ext cx="12190413" cy="749710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5555146" y="765498"/>
            <a:ext cx="1260140" cy="818118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 fontScale="97500"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4766" y="227817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因子挖掘	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遗传算法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遗传规划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gplearn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代码实证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sz="2400" b="1" dirty="0">
              <a:solidFill>
                <a:srgbClr val="7C1D2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50" y="1542965"/>
            <a:ext cx="10307320" cy="617220"/>
          </a:xfrm>
        </p:spPr>
        <p:txBody>
          <a:bodyPr>
            <a:noAutofit/>
          </a:bodyPr>
          <a:lstStyle/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因子种类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257011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34645" y="2205355"/>
            <a:ext cx="6912689" cy="4330700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60" indent="-391160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65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62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96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29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63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60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3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演绎法：先有逻辑、后有公式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如估值、成长、波动率等，可认为是投资者经验的演绎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归纳法：先有公式、后有逻辑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04925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靠遗传规划等技术手段生成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04925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检验因子有效性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04925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试图解释有效因子内涵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FB9AAE8-D1B2-4F2A-82D1-AC27BCFC70A5}"/>
              </a:ext>
            </a:extLst>
          </p:cNvPr>
          <p:cNvSpPr txBox="1">
            <a:spLocks/>
          </p:cNvSpPr>
          <p:nvPr/>
        </p:nvSpPr>
        <p:spPr>
          <a:xfrm>
            <a:off x="190550" y="981522"/>
            <a:ext cx="3524885" cy="45085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 fontScale="90000" lnSpcReduction="10000"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因子挖掘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50" y="1542965"/>
            <a:ext cx="10307320" cy="617220"/>
          </a:xfrm>
        </p:spPr>
        <p:txBody>
          <a:bodyPr>
            <a:noAutofit/>
          </a:bodyPr>
          <a:lstStyle/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因子检验方法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257011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-201573" y="2078274"/>
            <a:ext cx="6120680" cy="4330700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60" indent="-391160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65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62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96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29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63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60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3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回归法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因子与目标值进行回归，系数显著不等于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，则因子有效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IC(Information Coefficient)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值分析法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90625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计算因子和目标值的相关性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90625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计算公式：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46555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Pearson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相关系数：采用原始因子值，受极端值影响较大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46555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Spearman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秩相关系数（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Rank IC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）：基于变量排名计算相关性，更稳健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FB9AAE8-D1B2-4F2A-82D1-AC27BCFC70A5}"/>
              </a:ext>
            </a:extLst>
          </p:cNvPr>
          <p:cNvSpPr txBox="1">
            <a:spLocks/>
          </p:cNvSpPr>
          <p:nvPr/>
        </p:nvSpPr>
        <p:spPr>
          <a:xfrm>
            <a:off x="190550" y="981522"/>
            <a:ext cx="3524885" cy="45085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 fontScale="90000" lnSpcReduction="10000"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因子挖掘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3B98C7B-DB45-4F70-DB98-74628805573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848184" y="2078274"/>
            <a:ext cx="6002058" cy="4330700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60" indent="-391160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65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62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96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29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63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60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3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分层回测法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根据因子值将股票进行分组，若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组的收益长期稳定区别于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Middle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组，则该因子对收益预测存在稳定的非线性规律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69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4824963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924CDB8-851A-9774-15D7-1D8A284C74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42" y="1917626"/>
            <a:ext cx="11699908" cy="37444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040560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pic>
        <p:nvPicPr>
          <p:cNvPr id="7" name="图片 6" descr="图片包含 室内, 桌子, 电脑, 笔记本&#10;&#10;描述已自动生成">
            <a:extLst>
              <a:ext uri="{FF2B5EF4-FFF2-40B4-BE49-F238E27FC236}">
                <a16:creationId xmlns:a16="http://schemas.microsoft.com/office/drawing/2014/main" id="{308642F7-6100-413D-D5E7-D056170DFF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" b="-1"/>
          <a:stretch/>
        </p:blipFill>
        <p:spPr>
          <a:xfrm>
            <a:off x="4799062" y="1834456"/>
            <a:ext cx="7229974" cy="41298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F3FA0D2-DC1B-9724-52AF-BC5F83B59925}"/>
                  </a:ext>
                </a:extLst>
              </p:cNvPr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-241498" y="1413570"/>
                <a:ext cx="5040560" cy="4939370"/>
              </a:xfrm>
              <a:prstGeom prst="rect">
                <a:avLst/>
              </a:prstGeom>
            </p:spPr>
            <p:txBody>
              <a:bodyPr vert="horz" lIns="104306" tIns="52153" rIns="104306" bIns="52153" rtlCol="0">
                <a:noAutofit/>
              </a:bodyPr>
              <a:lstStyle>
                <a:lvl1pPr marL="391160" indent="-391160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47725" indent="-32575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3655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5625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346960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868295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89630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11600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32935" indent="-260985" algn="l" defTabSz="104330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76910" indent="-285750" fontAlgn="auto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TSP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商旅路径问题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商人从城市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出发，前往其他多个城市出差，每个城市仅能途经一次，最后回到初始城市。则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座城市可能的路径为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!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目标是找到最短的路径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76910" indent="-28575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染色体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将不同城市按一定顺序排列形成一个序列，将这样一个路径序列视为为一条染色体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76910" indent="-28575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基因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每个城市视为一个基因单位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F3FA0D2-DC1B-9724-52AF-BC5F83B59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-241498" y="1413570"/>
                <a:ext cx="5040560" cy="49393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8900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4824963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F3FA0D2-DC1B-9724-52AF-BC5F83B5992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-241498" y="1413570"/>
            <a:ext cx="5040560" cy="4939370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391160" indent="-391160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65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62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96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29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63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600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35" indent="-260985" algn="l" defTabSz="10433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 fontAlgn="auto">
              <a:lnSpc>
                <a:spcPct val="150000"/>
              </a:lnSpc>
              <a:spcBef>
                <a:spcPts val="0"/>
              </a:spcBef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>
              <a:lnSpc>
                <a:spcPct val="150000"/>
              </a:lnSpc>
              <a:spcBef>
                <a:spcPts val="0"/>
              </a:spcBef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6910" indent="-28575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适应度值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(Fitness value)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类似目标函数，用来评判染色体的优劣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D13E7B-993E-A997-54D8-6C41FE709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998" y="1490733"/>
            <a:ext cx="7218813" cy="49953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610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4968979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E8050C8-2794-7B11-9B25-B9E38F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59944B-9E67-D58C-8DF0-DD5D9A64F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1512" y="1563350"/>
            <a:ext cx="8295187" cy="4959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171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istrator\Desktop\财大ppt模板\B9PPT模板（一）宽屏-0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98" y="1588"/>
            <a:ext cx="12161838" cy="68580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89230"/>
            <a:ext cx="8985250" cy="749935"/>
          </a:xfrm>
          <a:prstGeom prst="rect">
            <a:avLst/>
          </a:prstGeom>
        </p:spPr>
      </p:pic>
      <p:sp>
        <p:nvSpPr>
          <p:cNvPr id="6" name="标题 1"/>
          <p:cNvSpPr txBox="1"/>
          <p:nvPr>
            <p:custDataLst>
              <p:tags r:id="rId3"/>
            </p:custDataLst>
          </p:nvPr>
        </p:nvSpPr>
        <p:spPr>
          <a:xfrm>
            <a:off x="478155" y="192405"/>
            <a:ext cx="5040987" cy="8178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>
            <a:lvl1pPr algn="ctr" defTabSz="1043305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基于遗传规划的因子挖掘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E8050C8-2794-7B11-9B25-B9E38FE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" y="981522"/>
            <a:ext cx="3524885" cy="4508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b="1" dirty="0">
                <a:solidFill>
                  <a:srgbClr val="7C1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3FC1C3-7CF8-B657-2F6D-35C94B8A6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28" y="1774696"/>
            <a:ext cx="6939481" cy="4320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C0A7B3-BA9A-6984-9A36-2714FC1CF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008" y="1574951"/>
            <a:ext cx="3774965" cy="4719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8615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M4MmVkOTA1MjFjYzMwZWNmZGFhODliZDBjZWU4Y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840</Words>
  <Application>Microsoft Office PowerPoint</Application>
  <PresentationFormat>自定义</PresentationFormat>
  <Paragraphs>151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Cambria Math</vt:lpstr>
      <vt:lpstr>Lato</vt:lpstr>
      <vt:lpstr>Wingdings</vt:lpstr>
      <vt:lpstr>Office 主题</vt:lpstr>
      <vt:lpstr>基于遗传规划的因子挖掘</vt:lpstr>
      <vt:lpstr>PowerPoint 演示文稿</vt:lpstr>
      <vt:lpstr>PowerPoint 演示文稿</vt:lpstr>
      <vt:lpstr>PowerPoint 演示文稿</vt:lpstr>
      <vt:lpstr>PowerPoint 演示文稿</vt:lpstr>
      <vt:lpstr>遗传算法</vt:lpstr>
      <vt:lpstr>遗传算法</vt:lpstr>
      <vt:lpstr>遗传算法</vt:lpstr>
      <vt:lpstr>遗传算法</vt:lpstr>
      <vt:lpstr>遗传算法</vt:lpstr>
      <vt:lpstr>遗传规划</vt:lpstr>
      <vt:lpstr>遗传规划</vt:lpstr>
      <vt:lpstr>遗传规划</vt:lpstr>
      <vt:lpstr>遗传规划</vt:lpstr>
      <vt:lpstr>gplearn</vt:lpstr>
      <vt:lpstr>gplearn</vt:lpstr>
      <vt:lpstr>代码实证</vt:lpstr>
      <vt:lpstr>   谢  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上海财经大学PPT主标题</dc:title>
  <dc:creator>admin</dc:creator>
  <cp:lastModifiedBy>生 吴</cp:lastModifiedBy>
  <cp:revision>45</cp:revision>
  <dcterms:created xsi:type="dcterms:W3CDTF">2016-12-19T01:38:00Z</dcterms:created>
  <dcterms:modified xsi:type="dcterms:W3CDTF">2023-12-13T02:04:38Z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3836A9122B92441C9B009C240588EEBE_13</vt:lpwstr>
  </property>
</Properties>
</file>