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35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62" r:id="rId14"/>
    <p:sldId id="363" r:id="rId15"/>
    <p:sldId id="361" r:id="rId16"/>
    <p:sldId id="358" r:id="rId17"/>
    <p:sldId id="359" r:id="rId18"/>
    <p:sldId id="258" r:id="rId19"/>
  </p:sldIdLst>
  <p:sldSz cx="12190413" cy="6859588"/>
  <p:notesSz cx="6858000" cy="9144000"/>
  <p:defaultTextStyle>
    <a:defPPr>
      <a:defRPr lang="zh-CN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1" d="100"/>
          <a:sy n="61" d="100"/>
        </p:scale>
        <p:origin x="84" y="1044"/>
      </p:cViewPr>
      <p:guideLst>
        <p:guide orient="horz" pos="2161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026C1-B4A5-45D7-82C7-1651340E421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015C4-7BFD-4CE3-8A0E-4B4D188D0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7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1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E9BE-6A07-4277-AABD-C4AEE3C7A141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723-E01E-45ED-8CB4-BEC861AF2E00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703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0" y="274703"/>
            <a:ext cx="8025356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299-D666-452C-97EE-212A7D06D61C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8379-F3C9-4578-A07F-50049E817006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3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8F0-269C-4528-A9D0-71509736A440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0" y="1600571"/>
            <a:ext cx="5384099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600571"/>
            <a:ext cx="5384099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F869-9BAB-451F-8423-B2E574E13F83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1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1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313-3DCC-4040-BD1C-DCEE22BC0E4C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C612-CBC5-4999-9EB1-30224131CEA8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98CA-002F-4805-A9B0-3D590CDD2D78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2" y="273113"/>
            <a:ext cx="4010562" cy="116231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2" y="273114"/>
            <a:ext cx="6814780" cy="585446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3305" indent="0">
              <a:buNone/>
              <a:defRPr sz="1100"/>
            </a:lvl3pPr>
            <a:lvl4pPr marL="1564640" indent="0">
              <a:buNone/>
              <a:defRPr sz="1000"/>
            </a:lvl4pPr>
            <a:lvl5pPr marL="2085975" indent="0">
              <a:buNone/>
              <a:defRPr sz="1000"/>
            </a:lvl5pPr>
            <a:lvl6pPr marL="2607945" indent="0">
              <a:buNone/>
              <a:defRPr sz="1000"/>
            </a:lvl6pPr>
            <a:lvl7pPr marL="3129280" indent="0">
              <a:buNone/>
              <a:defRPr sz="1000"/>
            </a:lvl7pPr>
            <a:lvl8pPr marL="3650615" indent="0">
              <a:buNone/>
              <a:defRPr sz="1000"/>
            </a:lvl8pPr>
            <a:lvl9pPr marL="417195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536-2E78-4FC4-A160-BA4C1F610605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700"/>
            </a:lvl1pPr>
            <a:lvl2pPr marL="521335" indent="0">
              <a:buNone/>
              <a:defRPr sz="3200"/>
            </a:lvl2pPr>
            <a:lvl3pPr marL="1043305" indent="0">
              <a:buNone/>
              <a:defRPr sz="2700"/>
            </a:lvl3pPr>
            <a:lvl4pPr marL="1564640" indent="0">
              <a:buNone/>
              <a:defRPr sz="2300"/>
            </a:lvl4pPr>
            <a:lvl5pPr marL="2085975" indent="0">
              <a:buNone/>
              <a:defRPr sz="2300"/>
            </a:lvl5pPr>
            <a:lvl6pPr marL="2607945" indent="0">
              <a:buNone/>
              <a:defRPr sz="2300"/>
            </a:lvl6pPr>
            <a:lvl7pPr marL="3129280" indent="0">
              <a:buNone/>
              <a:defRPr sz="2300"/>
            </a:lvl7pPr>
            <a:lvl8pPr marL="3650615" indent="0">
              <a:buNone/>
              <a:defRPr sz="2300"/>
            </a:lvl8pPr>
            <a:lvl9pPr marL="417195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3305" indent="0">
              <a:buNone/>
              <a:defRPr sz="1100"/>
            </a:lvl3pPr>
            <a:lvl4pPr marL="1564640" indent="0">
              <a:buNone/>
              <a:defRPr sz="1000"/>
            </a:lvl4pPr>
            <a:lvl5pPr marL="2085975" indent="0">
              <a:buNone/>
              <a:defRPr sz="1000"/>
            </a:lvl5pPr>
            <a:lvl6pPr marL="2607945" indent="0">
              <a:buNone/>
              <a:defRPr sz="1000"/>
            </a:lvl6pPr>
            <a:lvl7pPr marL="3129280" indent="0">
              <a:buNone/>
              <a:defRPr sz="1000"/>
            </a:lvl7pPr>
            <a:lvl8pPr marL="3650615" indent="0">
              <a:buNone/>
              <a:defRPr sz="1000"/>
            </a:lvl8pPr>
            <a:lvl9pPr marL="417195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8F72-8AE4-4ED0-A9B5-F30625F4DEFB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09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7251-D5B1-4D16-A882-3E1735135DBC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09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09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Administrator\Desktop\财大ppt模板\B9PPT模板（一）宽屏-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" y="635"/>
            <a:ext cx="12188825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678" y="2566442"/>
            <a:ext cx="10910152" cy="1470366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文本分类与情感分析</a:t>
            </a:r>
            <a:r>
              <a:rPr lang="en-US" altLang="zh-CN" sz="32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基于特朗普推特数据的机器学习实践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9EE297-A57D-C088-9746-18AEBF41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1639087"/>
            <a:ext cx="10971372" cy="4527011"/>
          </a:xfrm>
        </p:spPr>
        <p:txBody>
          <a:bodyPr>
            <a:normAutofit/>
          </a:bodyPr>
          <a:lstStyle/>
          <a:p>
            <a:r>
              <a:rPr lang="pt-BR" altLang="zh-CN" sz="3600" dirty="0">
                <a:latin typeface="-apple-system"/>
              </a:rPr>
              <a:t>N-</a:t>
            </a:r>
            <a:r>
              <a:rPr lang="pt-BR" altLang="zh-CN" sz="3600" dirty="0" err="1">
                <a:latin typeface="-apple-system"/>
              </a:rPr>
              <a:t>gram</a:t>
            </a:r>
            <a:r>
              <a:rPr lang="zh-CN" altLang="en-US" sz="3600" dirty="0">
                <a:latin typeface="-apple-system"/>
              </a:rPr>
              <a:t>模型是指使用一个长度为</a:t>
            </a:r>
            <a:r>
              <a:rPr lang="pt-BR" altLang="zh-CN" sz="3600" dirty="0">
                <a:latin typeface="-apple-system"/>
              </a:rPr>
              <a:t>N</a:t>
            </a:r>
            <a:r>
              <a:rPr lang="zh-CN" altLang="en-US" sz="3600" dirty="0">
                <a:latin typeface="-apple-system"/>
              </a:rPr>
              <a:t>的滑动窗口获取句子中的</a:t>
            </a:r>
            <a:r>
              <a:rPr lang="pt-BR" altLang="zh-CN" sz="3600" dirty="0">
                <a:latin typeface="-apple-system"/>
              </a:rPr>
              <a:t>N</a:t>
            </a:r>
            <a:r>
              <a:rPr lang="zh-CN" altLang="en-US" sz="3600" dirty="0">
                <a:latin typeface="-apple-system"/>
              </a:rPr>
              <a:t>个词，以此来提高</a:t>
            </a:r>
            <a:r>
              <a:rPr lang="zh-CN" altLang="pt-BR" sz="3600" dirty="0">
                <a:latin typeface="-apple-system"/>
              </a:rPr>
              <a:t>语言模型</a:t>
            </a:r>
            <a:r>
              <a:rPr lang="zh-CN" altLang="en-US" sz="3600" dirty="0">
                <a:latin typeface="-apple-system"/>
              </a:rPr>
              <a:t>准确度；</a:t>
            </a:r>
            <a:endParaRPr lang="en-US" altLang="zh-CN" sz="3600" dirty="0">
              <a:latin typeface="-apple-system"/>
            </a:endParaRPr>
          </a:p>
          <a:p>
            <a:endParaRPr lang="en-US" altLang="zh-CN" sz="3600" dirty="0">
              <a:latin typeface="-apple-system"/>
            </a:endParaRPr>
          </a:p>
          <a:p>
            <a:r>
              <a:rPr lang="zh-CN" altLang="en-US" sz="3600" dirty="0">
                <a:latin typeface="-apple-system"/>
              </a:rPr>
              <a:t>使用</a:t>
            </a:r>
            <a:r>
              <a:rPr lang="pt-BR" altLang="zh-CN" sz="3600" dirty="0">
                <a:latin typeface="-apple-system"/>
              </a:rPr>
              <a:t>N-</a:t>
            </a:r>
            <a:r>
              <a:rPr lang="pt-BR" altLang="zh-CN" sz="3600" dirty="0" err="1">
                <a:latin typeface="-apple-system"/>
              </a:rPr>
              <a:t>gram</a:t>
            </a:r>
            <a:r>
              <a:rPr lang="zh-CN" altLang="en-US" sz="3600" dirty="0">
                <a:latin typeface="-apple-system"/>
              </a:rPr>
              <a:t>模型时，通常只考虑前</a:t>
            </a:r>
            <a:r>
              <a:rPr lang="pt-BR" altLang="zh-CN" sz="3600" dirty="0">
                <a:latin typeface="-apple-system"/>
              </a:rPr>
              <a:t>N-1</a:t>
            </a:r>
            <a:r>
              <a:rPr lang="zh-CN" altLang="en-US" sz="3600" dirty="0">
                <a:latin typeface="-apple-system"/>
              </a:rPr>
              <a:t>个词对当前词出现的影响。常见的</a:t>
            </a:r>
            <a:r>
              <a:rPr lang="pt-BR" altLang="zh-CN" sz="3600" dirty="0">
                <a:latin typeface="-apple-system"/>
              </a:rPr>
              <a:t>N-</a:t>
            </a:r>
            <a:r>
              <a:rPr lang="pt-BR" altLang="zh-CN" sz="3600" dirty="0" err="1">
                <a:latin typeface="-apple-system"/>
              </a:rPr>
              <a:t>gram</a:t>
            </a:r>
            <a:r>
              <a:rPr lang="zh-CN" altLang="en-US" sz="3600" dirty="0">
                <a:latin typeface="-apple-system"/>
              </a:rPr>
              <a:t>模型有</a:t>
            </a:r>
            <a:r>
              <a:rPr lang="pt-BR" altLang="zh-CN" sz="3600" dirty="0" err="1">
                <a:latin typeface="-apple-system"/>
              </a:rPr>
              <a:t>Bigram</a:t>
            </a:r>
            <a:r>
              <a:rPr lang="zh-CN" altLang="en-US" sz="3600" dirty="0">
                <a:latin typeface="-apple-system"/>
              </a:rPr>
              <a:t>和</a:t>
            </a:r>
            <a:r>
              <a:rPr lang="pt-BR" altLang="zh-CN" sz="3600" dirty="0" err="1">
                <a:latin typeface="-apple-system"/>
              </a:rPr>
              <a:t>Trigram</a:t>
            </a:r>
            <a:r>
              <a:rPr lang="zh-CN" altLang="en-US" sz="3600" dirty="0">
                <a:latin typeface="-apple-system"/>
              </a:rPr>
              <a:t>；</a:t>
            </a:r>
            <a:endParaRPr lang="en-US" altLang="zh-CN" sz="3600" dirty="0">
              <a:latin typeface="-apple-system"/>
            </a:endParaRPr>
          </a:p>
          <a:p>
            <a:endParaRPr lang="en-US" altLang="zh-CN" sz="3600" dirty="0">
              <a:latin typeface="-apple-system"/>
            </a:endParaRPr>
          </a:p>
          <a:p>
            <a:r>
              <a:rPr lang="zh-CN" altLang="en-US" sz="3600" dirty="0">
                <a:latin typeface="-apple-system"/>
              </a:rPr>
              <a:t>具体情况具体分析。</a:t>
            </a:r>
            <a:endParaRPr lang="pt-BR" altLang="zh-CN" sz="3600" dirty="0">
              <a:latin typeface="-apple-system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6B43A06-D5B9-52D6-C854-22503EBF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NLTK-</a:t>
            </a:r>
            <a:r>
              <a:rPr lang="en-US" altLang="zh-CN" dirty="0" err="1"/>
              <a:t>Ngrams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7D552A-C1CA-9335-9CBC-85C0A2F078BF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1224136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46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9EE297-A57D-C088-9746-18AEBF41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1639087"/>
            <a:ext cx="10971372" cy="4527011"/>
          </a:xfrm>
        </p:spPr>
        <p:txBody>
          <a:bodyPr>
            <a:normAutofit fontScale="77500" lnSpcReduction="20000"/>
          </a:bodyPr>
          <a:lstStyle/>
          <a:p>
            <a:r>
              <a:rPr lang="pt-BR" altLang="zh-CN" sz="3600" dirty="0" err="1">
                <a:latin typeface="-apple-system"/>
              </a:rPr>
              <a:t>TfidfVectorizer</a:t>
            </a:r>
            <a:r>
              <a:rPr lang="zh-CN" altLang="en-US" sz="3600" dirty="0">
                <a:latin typeface="-apple-system"/>
              </a:rPr>
              <a:t>可以把原始文本转化为</a:t>
            </a:r>
            <a:r>
              <a:rPr lang="pt-BR" altLang="zh-CN" sz="3600" dirty="0">
                <a:latin typeface="-apple-system"/>
              </a:rPr>
              <a:t>TF-IDF</a:t>
            </a:r>
            <a:r>
              <a:rPr lang="zh-CN" altLang="en-US" sz="3600" dirty="0">
                <a:latin typeface="-apple-system"/>
              </a:rPr>
              <a:t>的特征矩阵，从而为后续的文本相似度计算、文本搜索排序等一系列应用奠定基础；</a:t>
            </a:r>
            <a:endParaRPr lang="en-US" altLang="zh-CN" sz="3600" dirty="0">
              <a:latin typeface="-apple-system"/>
            </a:endParaRPr>
          </a:p>
          <a:p>
            <a:endParaRPr lang="en-US" altLang="zh-CN" sz="3600" dirty="0">
              <a:latin typeface="-apple-system"/>
            </a:endParaRPr>
          </a:p>
          <a:p>
            <a:r>
              <a:rPr lang="zh-CN" altLang="en-US" sz="3600" dirty="0">
                <a:latin typeface="-apple-system"/>
              </a:rPr>
              <a:t>单词的</a:t>
            </a:r>
            <a:r>
              <a:rPr lang="en-US" altLang="zh-CN" sz="3600" dirty="0">
                <a:latin typeface="-apple-system"/>
              </a:rPr>
              <a:t>TF-IDF</a:t>
            </a:r>
            <a:r>
              <a:rPr lang="zh-CN" altLang="en-US" sz="3600" dirty="0">
                <a:latin typeface="-apple-system"/>
              </a:rPr>
              <a:t>值描述该词对文档的重要性，值越大，越重要；</a:t>
            </a:r>
            <a:endParaRPr lang="en-US" altLang="zh-CN" sz="3600" dirty="0">
              <a:latin typeface="-apple-system"/>
            </a:endParaRPr>
          </a:p>
          <a:p>
            <a:endParaRPr lang="en-US" altLang="zh-CN" sz="3600" dirty="0">
              <a:latin typeface="-apple-system"/>
            </a:endParaRPr>
          </a:p>
          <a:p>
            <a:r>
              <a:rPr lang="en-US" altLang="zh-CN" sz="3600" dirty="0">
                <a:latin typeface="-apple-system"/>
              </a:rPr>
              <a:t>TF:</a:t>
            </a:r>
            <a:r>
              <a:rPr lang="zh-CN" altLang="en-US" sz="3600" dirty="0">
                <a:latin typeface="-apple-system"/>
              </a:rPr>
              <a:t> </a:t>
            </a:r>
            <a:r>
              <a:rPr lang="en-US" altLang="zh-CN" sz="3600" dirty="0">
                <a:latin typeface="-apple-system"/>
              </a:rPr>
              <a:t>Term</a:t>
            </a:r>
            <a:r>
              <a:rPr lang="zh-CN" altLang="en-US" sz="3600" dirty="0">
                <a:latin typeface="-apple-system"/>
              </a:rPr>
              <a:t> </a:t>
            </a:r>
            <a:r>
              <a:rPr lang="en-US" altLang="zh-CN" sz="3600" dirty="0" err="1">
                <a:latin typeface="-apple-system"/>
              </a:rPr>
              <a:t>Frequencty</a:t>
            </a:r>
            <a:r>
              <a:rPr lang="zh-CN" altLang="en-US" sz="3600" dirty="0">
                <a:latin typeface="-apple-system"/>
              </a:rPr>
              <a:t>，即词频（单词出现的频率），一个单词在文档中出现的次数，次数越多，越重要；</a:t>
            </a:r>
            <a:endParaRPr lang="en-US" altLang="zh-CN" sz="3600" dirty="0">
              <a:latin typeface="-apple-system"/>
            </a:endParaRPr>
          </a:p>
          <a:p>
            <a:endParaRPr lang="en-US" altLang="zh-CN" sz="3600" dirty="0">
              <a:latin typeface="-apple-system"/>
            </a:endParaRPr>
          </a:p>
          <a:p>
            <a:r>
              <a:rPr lang="en-US" altLang="zh-CN" sz="3600" dirty="0">
                <a:latin typeface="-apple-system"/>
              </a:rPr>
              <a:t>IDF: Inverse Document Frequency</a:t>
            </a:r>
            <a:r>
              <a:rPr lang="zh-CN" altLang="en-US" sz="3600" dirty="0">
                <a:latin typeface="-apple-system"/>
              </a:rPr>
              <a:t>，即逆向文档词频，衡量一个单词在文档中的区分度。一个单词出现的文档数越少，这个单词对该文档就越重要，就能通过该词区分文档。</a:t>
            </a:r>
            <a:endParaRPr lang="en-US" altLang="zh-CN" sz="3600" dirty="0">
              <a:latin typeface="-apple-system"/>
            </a:endParaRPr>
          </a:p>
          <a:p>
            <a:endParaRPr lang="pt-BR" altLang="zh-CN" sz="3600" dirty="0">
              <a:latin typeface="-apple-system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6B43A06-D5B9-52D6-C854-22503EBF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TfidfVectorizer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D34CA3-9336-A53A-6C67-49B326607961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1224136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13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6B43A06-D5B9-52D6-C854-22503EBF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TfidfVectorizer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74360E-FC19-BA3B-237A-24D538425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94" y="1417967"/>
            <a:ext cx="5794719" cy="27172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CA479B-DA31-D773-DF77-436EE32C2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719" y="4339249"/>
            <a:ext cx="7772400" cy="1645108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D976E049-7619-2305-EE7C-44C7AEE225CD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1224136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08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BA80A7-8BB4-42BF-A882-6BF3AB938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6" y="1563207"/>
            <a:ext cx="5193853" cy="398399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1271" y="1701601"/>
            <a:ext cx="3888432" cy="4392801"/>
          </a:xfrm>
        </p:spPr>
        <p:txBody>
          <a:bodyPr>
            <a:noAutofit/>
          </a:bodyPr>
          <a:lstStyle/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为什么采用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f1-score? 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属于二分类问题，同时与中国相关的类别数很少但很重要，使用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 entropy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可能忽略，同时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F1-score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可以看到召回率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算法表现问题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输给了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采用线性的效果为什么更好？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最后选择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logistic_l1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C=100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06574" y="863911"/>
            <a:ext cx="6171565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算法分类结果</a:t>
            </a:r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和中国有关</a:t>
            </a:r>
            <a:endParaRPr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0D10BD-F534-40E8-9E79-335FD78E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814894-ACC0-4EFA-B794-2D70DDF3241C}"/>
              </a:ext>
            </a:extLst>
          </p:cNvPr>
          <p:cNvSpPr/>
          <p:nvPr/>
        </p:nvSpPr>
        <p:spPr>
          <a:xfrm>
            <a:off x="4727054" y="2349674"/>
            <a:ext cx="792088" cy="326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08E84-3E8C-4F3B-AA28-7875102CBBB2}"/>
              </a:ext>
            </a:extLst>
          </p:cNvPr>
          <p:cNvSpPr/>
          <p:nvPr/>
        </p:nvSpPr>
        <p:spPr>
          <a:xfrm>
            <a:off x="4740705" y="3513733"/>
            <a:ext cx="792088" cy="326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A8F05A-F42C-49DD-9CAC-11EB16D9B47C}"/>
              </a:ext>
            </a:extLst>
          </p:cNvPr>
          <p:cNvSpPr/>
          <p:nvPr/>
        </p:nvSpPr>
        <p:spPr>
          <a:xfrm>
            <a:off x="4740705" y="3895329"/>
            <a:ext cx="792088" cy="326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F4E3A17-DD08-EB95-9FCE-0FA76116CA95}"/>
              </a:ext>
            </a:extLst>
          </p:cNvPr>
          <p:cNvSpPr>
            <a:spLocks noGrp="1"/>
          </p:cNvSpPr>
          <p:nvPr/>
        </p:nvSpPr>
        <p:spPr>
          <a:xfrm>
            <a:off x="385155" y="509818"/>
            <a:ext cx="2435380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算法及表现</a:t>
            </a:r>
            <a:endParaRPr lang="en-US" altLang="zh-CN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/>
            <a:endParaRPr lang="zh-CN" altLang="en-US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1726AD-8C55-41E2-8F26-62FF130D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6" y="1586214"/>
            <a:ext cx="5067542" cy="398515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1271" y="1701601"/>
            <a:ext cx="3888432" cy="4392801"/>
          </a:xfrm>
        </p:spPr>
        <p:txBody>
          <a:bodyPr>
            <a:noAutofit/>
          </a:bodyPr>
          <a:lstStyle/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算法表现问题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线性模型一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骑绝尘？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88250" y="885776"/>
            <a:ext cx="6171565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算法分类结果</a:t>
            </a:r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和负面情绪有关</a:t>
            </a:r>
            <a:endParaRPr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0D10BD-F534-40E8-9E79-335FD78E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08E84-3E8C-4F3B-AA28-7875102CBBB2}"/>
              </a:ext>
            </a:extLst>
          </p:cNvPr>
          <p:cNvSpPr/>
          <p:nvPr/>
        </p:nvSpPr>
        <p:spPr>
          <a:xfrm>
            <a:off x="4740705" y="3513733"/>
            <a:ext cx="792088" cy="326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A8F05A-F42C-49DD-9CAC-11EB16D9B47C}"/>
              </a:ext>
            </a:extLst>
          </p:cNvPr>
          <p:cNvSpPr/>
          <p:nvPr/>
        </p:nvSpPr>
        <p:spPr>
          <a:xfrm>
            <a:off x="4745972" y="4725938"/>
            <a:ext cx="792088" cy="326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63CA35F-36CB-E4AA-0C47-145BA44078E2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2435380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算法及表现</a:t>
            </a:r>
            <a:endParaRPr lang="en-US" altLang="zh-CN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/>
            <a:endParaRPr lang="zh-CN" altLang="en-US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50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976E049-7619-2305-EE7C-44C7AEE225CD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2435380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算法及表现</a:t>
            </a:r>
            <a:endParaRPr lang="en-US" altLang="zh-CN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/>
            <a:endParaRPr lang="zh-CN" altLang="en-US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A3F82766-2A32-C521-C6D7-A8B0D3E1C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197546"/>
            <a:ext cx="9145016" cy="48107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581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91160" y="454660"/>
            <a:ext cx="6171565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  <a:endParaRPr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0D10BD-F534-40E8-9E79-335FD78E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C8DA4208-81A1-C2EB-C786-28206C184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28" y="1269554"/>
            <a:ext cx="6225381" cy="4527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01A9E1-AC4F-3CCA-6B78-57A5EFE9B8D1}"/>
              </a:ext>
            </a:extLst>
          </p:cNvPr>
          <p:cNvSpPr txBox="1"/>
          <p:nvPr/>
        </p:nvSpPr>
        <p:spPr>
          <a:xfrm>
            <a:off x="5339122" y="5869714"/>
            <a:ext cx="151216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Event Study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243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91160" y="454660"/>
            <a:ext cx="6171565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  <a:endParaRPr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0D10BD-F534-40E8-9E79-335FD78E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01A9E1-AC4F-3CCA-6B78-57A5EFE9B8D1}"/>
              </a:ext>
            </a:extLst>
          </p:cNvPr>
          <p:cNvSpPr txBox="1"/>
          <p:nvPr/>
        </p:nvSpPr>
        <p:spPr>
          <a:xfrm>
            <a:off x="5339122" y="5869714"/>
            <a:ext cx="151216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回归结果</a:t>
            </a:r>
          </a:p>
        </p:txBody>
      </p:sp>
      <p:pic>
        <p:nvPicPr>
          <p:cNvPr id="8" name="内容占位符 7" descr="图形用户界面, 图表, 应用程序&#10;&#10;描述已自动生成">
            <a:extLst>
              <a:ext uri="{FF2B5EF4-FFF2-40B4-BE49-F238E27FC236}">
                <a16:creationId xmlns:a16="http://schemas.microsoft.com/office/drawing/2014/main" id="{D884DE3B-B065-1C25-C2BB-1C9FCD0BB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93" y="1197546"/>
            <a:ext cx="6312427" cy="4586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224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Administrator\Desktop\财大ppt模板\B9PPT模板（一）宽屏-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" y="0"/>
            <a:ext cx="12176126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361" y="2587282"/>
            <a:ext cx="10971372" cy="1143265"/>
          </a:xfrm>
        </p:spPr>
        <p:txBody>
          <a:bodyPr>
            <a:normAutofit fontScale="90000"/>
          </a:bodyPr>
          <a:lstStyle/>
          <a:p>
            <a:r>
              <a:rPr lang="zh-CN" altLang="en-US" sz="7200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谢  谢！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3624219"/>
            <a:ext cx="10971372" cy="64808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F5A8B-AB84-4D33-836D-C665AD9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3906"/>
            <a:ext cx="12190413" cy="749710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5555146" y="765498"/>
            <a:ext cx="1260140" cy="818118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 fontScale="97500"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2728" y="2816557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项目介绍及原理	</a:t>
            </a:r>
            <a:endParaRPr lang="en-US" altLang="zh-CN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算法及表现</a:t>
            </a:r>
            <a:endParaRPr lang="en-US" altLang="zh-CN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相关性分析</a:t>
            </a:r>
            <a:endParaRPr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DFFAD8-0D22-402A-9F98-39F9D63F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0"/>
            <a:ext cx="12161838" cy="6858000"/>
          </a:xfrm>
          <a:prstGeom prst="rect">
            <a:avLst/>
          </a:prstGeom>
          <a:noFill/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91160" y="454660"/>
            <a:ext cx="6171565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0D10BD-F534-40E8-9E79-335FD78E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C0BCC-1F6D-3479-0375-BAB0285E0B47}"/>
              </a:ext>
            </a:extLst>
          </p:cNvPr>
          <p:cNvSpPr txBox="1"/>
          <p:nvPr/>
        </p:nvSpPr>
        <p:spPr>
          <a:xfrm>
            <a:off x="478582" y="1131261"/>
            <a:ext cx="7776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主题：特朗普的“反中国”推特与中美贸易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F0F7FF-0F7F-C75F-333B-9A86498DF8B1}"/>
              </a:ext>
            </a:extLst>
          </p:cNvPr>
          <p:cNvSpPr txBox="1"/>
          <p:nvPr/>
        </p:nvSpPr>
        <p:spPr>
          <a:xfrm>
            <a:off x="478582" y="1827192"/>
            <a:ext cx="9073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中美贸易：美国对中国进口的月度贸易数据（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Comtrade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FC8A5E-906A-5F92-B038-BAD91DC0B0C0}"/>
              </a:ext>
            </a:extLst>
          </p:cNvPr>
          <p:cNvSpPr txBox="1"/>
          <p:nvPr/>
        </p:nvSpPr>
        <p:spPr>
          <a:xfrm>
            <a:off x="478582" y="2497041"/>
            <a:ext cx="6137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特朗普“反中国”推特</a:t>
            </a:r>
            <a:endParaRPr lang="zh-CN" altLang="en-US" sz="2400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2D53FAD-06F6-F528-72C5-5CB7E0709039}"/>
              </a:ext>
            </a:extLst>
          </p:cNvPr>
          <p:cNvGrpSpPr/>
          <p:nvPr/>
        </p:nvGrpSpPr>
        <p:grpSpPr>
          <a:xfrm>
            <a:off x="1425283" y="3483319"/>
            <a:ext cx="8916255" cy="2739536"/>
            <a:chOff x="478582" y="3388236"/>
            <a:chExt cx="8916255" cy="2739536"/>
          </a:xfrm>
        </p:grpSpPr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2C98FA65-4902-30E5-E2E7-239AB41C6410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3790950" y="4150557"/>
              <a:ext cx="1872208" cy="712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4A58A8B6-C5BA-0F3A-0A2F-558189999DED}"/>
                </a:ext>
              </a:extLst>
            </p:cNvPr>
            <p:cNvGrpSpPr/>
            <p:nvPr/>
          </p:nvGrpSpPr>
          <p:grpSpPr>
            <a:xfrm>
              <a:off x="478582" y="3388236"/>
              <a:ext cx="8916255" cy="2739536"/>
              <a:chOff x="478582" y="3388236"/>
              <a:chExt cx="8916255" cy="273953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07F13F3-42EB-3256-095A-57DF664E4A6C}"/>
                  </a:ext>
                </a:extLst>
              </p:cNvPr>
              <p:cNvSpPr/>
              <p:nvPr/>
            </p:nvSpPr>
            <p:spPr>
              <a:xfrm>
                <a:off x="478582" y="4016532"/>
                <a:ext cx="1656184" cy="762321"/>
              </a:xfrm>
              <a:prstGeom prst="rect">
                <a:avLst/>
              </a:prstGeom>
              <a:solidFill>
                <a:srgbClr val="7C1D20"/>
              </a:solidFill>
              <a:ln>
                <a:solidFill>
                  <a:srgbClr val="7C1D2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手工对</a:t>
                </a:r>
                <a:r>
                  <a:rPr lang="en-US" altLang="zh-CN" sz="1600" dirty="0"/>
                  <a:t>3000</a:t>
                </a:r>
                <a:r>
                  <a:rPr lang="zh-CN" altLang="en-US" sz="1600" dirty="0"/>
                  <a:t>条子样本进行标记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049035-8907-2E97-118F-1F467F2EF700}"/>
                  </a:ext>
                </a:extLst>
              </p:cNvPr>
              <p:cNvSpPr/>
              <p:nvPr/>
            </p:nvSpPr>
            <p:spPr>
              <a:xfrm>
                <a:off x="4727054" y="3388236"/>
                <a:ext cx="1872208" cy="762321"/>
              </a:xfrm>
              <a:prstGeom prst="rect">
                <a:avLst/>
              </a:prstGeom>
              <a:solidFill>
                <a:srgbClr val="7C1D20"/>
              </a:solidFill>
              <a:ln>
                <a:solidFill>
                  <a:srgbClr val="7C1D2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与中国相关的推文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833AC96-C715-17F7-9346-A6AE18CE3D1B}"/>
                  </a:ext>
                </a:extLst>
              </p:cNvPr>
              <p:cNvSpPr/>
              <p:nvPr/>
            </p:nvSpPr>
            <p:spPr>
              <a:xfrm>
                <a:off x="2717636" y="3537179"/>
                <a:ext cx="1080120" cy="531324"/>
              </a:xfrm>
              <a:prstGeom prst="rect">
                <a:avLst/>
              </a:prstGeom>
              <a:solidFill>
                <a:srgbClr val="7C1D20"/>
              </a:solidFill>
              <a:ln>
                <a:solidFill>
                  <a:srgbClr val="7C1D2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China</a:t>
                </a:r>
                <a:endParaRPr lang="zh-CN" altLang="en-US" sz="160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863E793-533F-1DAD-7398-6CC1CEC257BE}"/>
                  </a:ext>
                </a:extLst>
              </p:cNvPr>
              <p:cNvSpPr/>
              <p:nvPr/>
            </p:nvSpPr>
            <p:spPr>
              <a:xfrm>
                <a:off x="2710830" y="4597195"/>
                <a:ext cx="1080120" cy="531324"/>
              </a:xfrm>
              <a:prstGeom prst="rect">
                <a:avLst/>
              </a:prstGeom>
              <a:solidFill>
                <a:srgbClr val="7C1D20"/>
              </a:solidFill>
              <a:ln>
                <a:solidFill>
                  <a:srgbClr val="7C1D2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Sentiment</a:t>
                </a:r>
                <a:endParaRPr lang="zh-CN" altLang="en-US" sz="1600" dirty="0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8D427F5B-2F55-D045-97F7-71568B3D4A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4766" y="3789834"/>
                <a:ext cx="576064" cy="648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A40F636-15FE-F6DF-B475-6909677BC031}"/>
                  </a:ext>
                </a:extLst>
              </p:cNvPr>
              <p:cNvCxnSpPr>
                <a:stCxn id="20" idx="3"/>
                <a:endCxn id="24" idx="1"/>
              </p:cNvCxnSpPr>
              <p:nvPr/>
            </p:nvCxnSpPr>
            <p:spPr>
              <a:xfrm>
                <a:off x="2134766" y="4397693"/>
                <a:ext cx="576064" cy="4651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箭头: 右 29">
                <a:extLst>
                  <a:ext uri="{FF2B5EF4-FFF2-40B4-BE49-F238E27FC236}">
                    <a16:creationId xmlns:a16="http://schemas.microsoft.com/office/drawing/2014/main" id="{467E62D2-E1D9-BA3F-AB4F-AA2B1ABB70F8}"/>
                  </a:ext>
                </a:extLst>
              </p:cNvPr>
              <p:cNvSpPr/>
              <p:nvPr/>
            </p:nvSpPr>
            <p:spPr>
              <a:xfrm>
                <a:off x="4157796" y="3684504"/>
                <a:ext cx="288032" cy="21559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箭头: 右 32">
                <a:extLst>
                  <a:ext uri="{FF2B5EF4-FFF2-40B4-BE49-F238E27FC236}">
                    <a16:creationId xmlns:a16="http://schemas.microsoft.com/office/drawing/2014/main" id="{42FB5B9D-4A62-E226-452A-D0EEBCC3D3DC}"/>
                  </a:ext>
                </a:extLst>
              </p:cNvPr>
              <p:cNvSpPr/>
              <p:nvPr/>
            </p:nvSpPr>
            <p:spPr>
              <a:xfrm>
                <a:off x="6953371" y="3634737"/>
                <a:ext cx="288032" cy="21559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AFCEE5-2D0A-364D-9824-BA4807407803}"/>
                  </a:ext>
                </a:extLst>
              </p:cNvPr>
              <p:cNvSpPr/>
              <p:nvPr/>
            </p:nvSpPr>
            <p:spPr>
              <a:xfrm>
                <a:off x="7522629" y="3388236"/>
                <a:ext cx="1872208" cy="762321"/>
              </a:xfrm>
              <a:prstGeom prst="rect">
                <a:avLst/>
              </a:prstGeom>
              <a:solidFill>
                <a:srgbClr val="7C1D20"/>
              </a:solidFill>
              <a:ln>
                <a:solidFill>
                  <a:srgbClr val="7C1D2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“</a:t>
                </a:r>
                <a:r>
                  <a:rPr lang="zh-CN" altLang="en-US" sz="1600" dirty="0"/>
                  <a:t>反中国</a:t>
                </a:r>
                <a:r>
                  <a:rPr lang="en-US" altLang="zh-CN" sz="1600" dirty="0"/>
                  <a:t>”</a:t>
                </a:r>
                <a:r>
                  <a:rPr lang="zh-CN" altLang="en-US" sz="1600" dirty="0"/>
                  <a:t>推文</a:t>
                </a:r>
              </a:p>
            </p:txBody>
          </p:sp>
          <p:sp>
            <p:nvSpPr>
              <p:cNvPr id="36" name="箭头: 下 35">
                <a:extLst>
                  <a:ext uri="{FF2B5EF4-FFF2-40B4-BE49-F238E27FC236}">
                    <a16:creationId xmlns:a16="http://schemas.microsoft.com/office/drawing/2014/main" id="{D3BADA10-2083-3779-1E21-8967DE2109E9}"/>
                  </a:ext>
                </a:extLst>
              </p:cNvPr>
              <p:cNvSpPr/>
              <p:nvPr/>
            </p:nvSpPr>
            <p:spPr>
              <a:xfrm>
                <a:off x="8350721" y="4437906"/>
                <a:ext cx="216024" cy="28803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云形 36">
                <a:extLst>
                  <a:ext uri="{FF2B5EF4-FFF2-40B4-BE49-F238E27FC236}">
                    <a16:creationId xmlns:a16="http://schemas.microsoft.com/office/drawing/2014/main" id="{88DCE47A-F96C-2797-7C09-452C57859511}"/>
                  </a:ext>
                </a:extLst>
              </p:cNvPr>
              <p:cNvSpPr/>
              <p:nvPr/>
            </p:nvSpPr>
            <p:spPr>
              <a:xfrm>
                <a:off x="7630641" y="5011648"/>
                <a:ext cx="1656184" cy="1116124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词云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716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9EE297-A57D-C088-9746-18AEBF41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1709907"/>
            <a:ext cx="10971372" cy="4527011"/>
          </a:xfrm>
        </p:spPr>
        <p:txBody>
          <a:bodyPr>
            <a:normAutofit fontScale="92500"/>
          </a:bodyPr>
          <a:lstStyle/>
          <a:p>
            <a:r>
              <a:rPr lang="pt-BR" altLang="zh-CN" b="0" i="0" u="none" strike="noStrike" dirty="0">
                <a:effectLst/>
                <a:latin typeface="-apple-system"/>
              </a:rPr>
              <a:t>Python</a:t>
            </a:r>
            <a:r>
              <a:rPr lang="zh-CN" altLang="en-US" b="0" i="0" u="none" strike="noStrike" dirty="0">
                <a:effectLst/>
                <a:latin typeface="-apple-system"/>
              </a:rPr>
              <a:t>自然语言处理领域中最流行的一款工具包</a:t>
            </a:r>
            <a:r>
              <a:rPr lang="en-US" altLang="zh-CN" b="0" i="0" u="none" strike="noStrike" dirty="0">
                <a:effectLst/>
                <a:latin typeface="-apple-system"/>
              </a:rPr>
              <a:t>;</a:t>
            </a:r>
          </a:p>
          <a:p>
            <a:endParaRPr lang="en-US" altLang="zh-CN" b="0" i="0" u="none" strike="noStrike" dirty="0">
              <a:effectLst/>
              <a:latin typeface="-apple-system"/>
            </a:endParaRPr>
          </a:p>
          <a:p>
            <a:r>
              <a:rPr lang="zh-CN" altLang="en-US" b="0" i="0" u="none" strike="noStrike" dirty="0">
                <a:effectLst/>
                <a:latin typeface="-apple-system"/>
              </a:rPr>
              <a:t>最初由宾夕法尼亚大学的计算机科学系，由</a:t>
            </a:r>
            <a:r>
              <a:rPr lang="pt-BR" altLang="zh-CN" b="0" i="0" u="none" strike="noStrike" dirty="0">
                <a:effectLst/>
                <a:latin typeface="-apple-system"/>
              </a:rPr>
              <a:t>Steven Bird</a:t>
            </a:r>
            <a:r>
              <a:rPr lang="zh-CN" altLang="pt-BR" b="0" i="0" u="none" strike="noStrike" dirty="0">
                <a:effectLst/>
                <a:latin typeface="-apple-system"/>
              </a:rPr>
              <a:t>、</a:t>
            </a:r>
            <a:r>
              <a:rPr lang="pt-BR" altLang="zh-CN" b="0" i="0" u="none" strike="noStrike" dirty="0">
                <a:effectLst/>
                <a:latin typeface="-apple-system"/>
              </a:rPr>
              <a:t>Ewan Klein</a:t>
            </a:r>
            <a:r>
              <a:rPr lang="zh-CN" altLang="en-US" b="0" i="0" u="none" strike="noStrike" dirty="0">
                <a:effectLst/>
                <a:latin typeface="-apple-system"/>
              </a:rPr>
              <a:t>和</a:t>
            </a:r>
            <a:r>
              <a:rPr lang="pt-BR" altLang="zh-CN" b="0" i="0" u="none" strike="noStrike" dirty="0">
                <a:effectLst/>
                <a:latin typeface="-apple-system"/>
              </a:rPr>
              <a:t>Edward </a:t>
            </a:r>
            <a:r>
              <a:rPr lang="pt-BR" altLang="zh-CN" b="0" i="0" u="none" strike="noStrike" dirty="0" err="1">
                <a:effectLst/>
                <a:latin typeface="-apple-system"/>
              </a:rPr>
              <a:t>Loper</a:t>
            </a:r>
            <a:r>
              <a:rPr lang="zh-CN" altLang="en-US" b="0" i="0" u="none" strike="noStrike" dirty="0">
                <a:effectLst/>
                <a:latin typeface="-apple-system"/>
              </a:rPr>
              <a:t>三位教授和研究员共同开发</a:t>
            </a:r>
            <a:r>
              <a:rPr lang="en-US" altLang="zh-CN" b="0" i="0" u="none" strike="noStrike" dirty="0">
                <a:effectLst/>
                <a:latin typeface="-apple-system"/>
              </a:rPr>
              <a:t>;</a:t>
            </a:r>
          </a:p>
          <a:p>
            <a:endParaRPr lang="en-US" altLang="zh-CN" b="0" i="0" u="none" strike="noStrike" dirty="0">
              <a:effectLst/>
              <a:latin typeface="-apple-system"/>
            </a:endParaRPr>
          </a:p>
          <a:p>
            <a:r>
              <a:rPr lang="zh-CN" altLang="en-US" b="0" i="0" u="none" strike="noStrike" dirty="0">
                <a:effectLst/>
                <a:latin typeface="-apple-system"/>
              </a:rPr>
              <a:t>可以用来完成各种自然语言处理的任务，包括词汇处理、文本分类、分词、语言标准化等。</a:t>
            </a:r>
            <a:endParaRPr lang="en-US" altLang="zh-CN" b="0" i="0" u="none" strike="noStrike" dirty="0">
              <a:effectLst/>
              <a:latin typeface="-apple-system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6B43A06-D5B9-52D6-C854-22503EBF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694" y="954190"/>
            <a:ext cx="8438013" cy="634812"/>
          </a:xfrm>
        </p:spPr>
        <p:txBody>
          <a:bodyPr>
            <a:noAutofit/>
          </a:bodyPr>
          <a:lstStyle/>
          <a:p>
            <a:r>
              <a:rPr lang="en-US" altLang="zh-CN" dirty="0"/>
              <a:t>NLTK-Natural Language Toolkit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E8470E-A4D1-84C5-11D5-93827B9EA905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1224136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9EE297-A57D-C088-9746-18AEBF41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1709907"/>
            <a:ext cx="10971372" cy="4527011"/>
          </a:xfrm>
        </p:spPr>
        <p:txBody>
          <a:bodyPr>
            <a:normAutofit/>
          </a:bodyPr>
          <a:lstStyle/>
          <a:p>
            <a:r>
              <a:rPr lang="en-US" altLang="zh-CN" sz="3600" b="0" i="0" u="none" strike="noStrike" dirty="0">
                <a:effectLst/>
                <a:latin typeface="-apple-system"/>
              </a:rPr>
              <a:t>Wordnet</a:t>
            </a:r>
            <a:r>
              <a:rPr lang="zh-CN" altLang="en-US" sz="3600" b="0" i="0" u="none" strike="noStrike" dirty="0">
                <a:effectLst/>
                <a:latin typeface="-apple-system"/>
              </a:rPr>
              <a:t>可以用来标注词性：</a:t>
            </a:r>
            <a:endParaRPr lang="en-US" altLang="zh-CN" sz="3600" b="0" i="0" u="none" strike="noStrike" dirty="0">
              <a:effectLst/>
              <a:latin typeface="-apple-system"/>
            </a:endParaRPr>
          </a:p>
          <a:p>
            <a:endParaRPr lang="en-US" altLang="zh-CN" sz="3600" dirty="0">
              <a:latin typeface="-apple-system"/>
            </a:endParaRPr>
          </a:p>
          <a:p>
            <a:endParaRPr lang="en-US" altLang="zh-CN" sz="3600" b="0" i="0" u="none" strike="noStrike" dirty="0">
              <a:effectLst/>
              <a:latin typeface="-apple-system"/>
            </a:endParaRPr>
          </a:p>
          <a:p>
            <a:endParaRPr lang="en-US" altLang="zh-CN" sz="3600" dirty="0">
              <a:latin typeface="-apple-system"/>
            </a:endParaRPr>
          </a:p>
          <a:p>
            <a:endParaRPr lang="en-US" altLang="zh-CN" sz="3600" b="0" i="0" u="none" strike="noStrike" dirty="0">
              <a:effectLst/>
              <a:latin typeface="-apple-system"/>
            </a:endParaRPr>
          </a:p>
          <a:p>
            <a:r>
              <a:rPr lang="zh-CN" altLang="en-US" sz="3600" b="0" i="0" u="none" strike="noStrike" dirty="0">
                <a:effectLst/>
                <a:latin typeface="-apple-system"/>
              </a:rPr>
              <a:t>分成名词、动词、形容词、副词。</a:t>
            </a:r>
            <a:endParaRPr lang="en-US" altLang="zh-CN" sz="3600" b="0" i="0" u="none" strike="noStrike" dirty="0">
              <a:effectLst/>
              <a:latin typeface="-apple-system"/>
            </a:endParaRPr>
          </a:p>
          <a:p>
            <a:endParaRPr lang="en-US" altLang="zh-CN" b="0" i="0" u="none" strike="noStrike" dirty="0">
              <a:effectLst/>
              <a:latin typeface="-apple-system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6B43A06-D5B9-52D6-C854-22503EBF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343" y="329867"/>
            <a:ext cx="5845725" cy="1210876"/>
          </a:xfrm>
        </p:spPr>
        <p:txBody>
          <a:bodyPr>
            <a:normAutofit/>
          </a:bodyPr>
          <a:lstStyle/>
          <a:p>
            <a:r>
              <a:rPr lang="en-US" altLang="zh-CN" dirty="0"/>
              <a:t>NLTK-Wordnet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1DF9D4-FB30-5E25-9D9A-587A8FF8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662" y="2637706"/>
            <a:ext cx="5537200" cy="2095500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86EA0DE4-2E33-B3FA-80B3-27F922DB8934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1224136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97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9EE297-A57D-C088-9746-18AEBF41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1709907"/>
            <a:ext cx="10971372" cy="4527011"/>
          </a:xfrm>
        </p:spPr>
        <p:txBody>
          <a:bodyPr>
            <a:normAutofit/>
          </a:bodyPr>
          <a:lstStyle/>
          <a:p>
            <a:r>
              <a:rPr lang="zh-CN" altLang="en-US" sz="3600" b="0" i="0" u="none" strike="noStrike" dirty="0">
                <a:effectLst/>
                <a:latin typeface="-apple-system"/>
              </a:rPr>
              <a:t>停用词在文本中被视为噪音。文本可能包含停用词，例如</a:t>
            </a:r>
            <a:r>
              <a:rPr lang="en-US" altLang="zh-CN" sz="3600" b="0" i="0" u="none" strike="noStrike" dirty="0">
                <a:effectLst/>
                <a:latin typeface="-apple-system"/>
              </a:rPr>
              <a:t>is</a:t>
            </a:r>
            <a:r>
              <a:rPr lang="zh-CN" altLang="en-US" sz="3600" b="0" i="0" u="none" strike="noStrike" dirty="0">
                <a:effectLst/>
                <a:latin typeface="-apple-system"/>
              </a:rPr>
              <a:t>，</a:t>
            </a:r>
            <a:r>
              <a:rPr lang="en-US" altLang="zh-CN" sz="3600" b="0" i="0" u="none" strike="noStrike" dirty="0">
                <a:effectLst/>
                <a:latin typeface="-apple-system"/>
              </a:rPr>
              <a:t>am</a:t>
            </a:r>
            <a:r>
              <a:rPr lang="zh-CN" altLang="en-US" sz="3600" b="0" i="0" u="none" strike="noStrike" dirty="0">
                <a:effectLst/>
                <a:latin typeface="-apple-system"/>
              </a:rPr>
              <a:t>，</a:t>
            </a:r>
            <a:r>
              <a:rPr lang="en-US" altLang="zh-CN" sz="3600" b="0" i="0" u="none" strike="noStrike" dirty="0">
                <a:effectLst/>
                <a:latin typeface="-apple-system"/>
              </a:rPr>
              <a:t>are</a:t>
            </a:r>
            <a:r>
              <a:rPr lang="zh-CN" altLang="en-US" sz="3600" b="0" i="0" u="none" strike="noStrike" dirty="0">
                <a:effectLst/>
                <a:latin typeface="-apple-system"/>
              </a:rPr>
              <a:t>，</a:t>
            </a:r>
            <a:r>
              <a:rPr lang="en-US" altLang="zh-CN" sz="3600" b="0" i="0" u="none" strike="noStrike" dirty="0">
                <a:effectLst/>
                <a:latin typeface="-apple-system"/>
              </a:rPr>
              <a:t>this</a:t>
            </a:r>
            <a:r>
              <a:rPr lang="zh-CN" altLang="en-US" sz="3600" b="0" i="0" u="none" strike="noStrike" dirty="0">
                <a:effectLst/>
                <a:latin typeface="-apple-system"/>
              </a:rPr>
              <a:t>，</a:t>
            </a:r>
            <a:r>
              <a:rPr lang="en-US" altLang="zh-CN" sz="3600" b="0" i="0" u="none" strike="noStrike" dirty="0">
                <a:effectLst/>
                <a:latin typeface="-apple-system"/>
              </a:rPr>
              <a:t>a</a:t>
            </a:r>
            <a:r>
              <a:rPr lang="zh-CN" altLang="en-US" sz="3600" b="0" i="0" u="none" strike="noStrike" dirty="0">
                <a:effectLst/>
                <a:latin typeface="-apple-system"/>
              </a:rPr>
              <a:t>，</a:t>
            </a:r>
            <a:r>
              <a:rPr lang="en-US" altLang="zh-CN" sz="3600" b="0" i="0" u="none" strike="noStrike" dirty="0">
                <a:effectLst/>
                <a:latin typeface="-apple-system"/>
              </a:rPr>
              <a:t>an</a:t>
            </a:r>
            <a:r>
              <a:rPr lang="zh-CN" altLang="en-US" sz="3600" b="0" i="0" u="none" strike="noStrike" dirty="0">
                <a:effectLst/>
                <a:latin typeface="-apple-system"/>
              </a:rPr>
              <a:t>，</a:t>
            </a:r>
            <a:r>
              <a:rPr lang="en-US" altLang="zh-CN" sz="3600" b="0" i="0" u="none" strike="noStrike" dirty="0">
                <a:effectLst/>
                <a:latin typeface="-apple-system"/>
              </a:rPr>
              <a:t>the</a:t>
            </a:r>
            <a:r>
              <a:rPr lang="zh-CN" altLang="en-US" sz="3600" b="0" i="0" u="none" strike="noStrike" dirty="0">
                <a:effectLst/>
                <a:latin typeface="-apple-system"/>
              </a:rPr>
              <a:t>等。</a:t>
            </a:r>
            <a:endParaRPr lang="en-US" altLang="zh-CN" sz="3600" b="0" i="0" u="none" strike="noStrike" dirty="0">
              <a:effectLst/>
              <a:latin typeface="-apple-system"/>
            </a:endParaRPr>
          </a:p>
          <a:p>
            <a:endParaRPr lang="en-US" altLang="zh-CN" sz="3600" b="0" i="0" u="none" strike="noStrike" dirty="0">
              <a:effectLst/>
              <a:latin typeface="-apple-system"/>
            </a:endParaRPr>
          </a:p>
          <a:p>
            <a:endParaRPr lang="en-US" altLang="zh-CN" sz="3600" dirty="0">
              <a:latin typeface="-apple-system"/>
            </a:endParaRPr>
          </a:p>
          <a:p>
            <a:endParaRPr lang="en-US" altLang="zh-CN" sz="3600" b="0" i="0" u="none" strike="noStrike" dirty="0">
              <a:effectLst/>
              <a:latin typeface="-apple-system"/>
            </a:endParaRPr>
          </a:p>
          <a:p>
            <a:endParaRPr lang="en-US" altLang="zh-CN" b="0" i="0" u="none" strike="noStrike" dirty="0">
              <a:effectLst/>
              <a:latin typeface="-apple-system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6B43A06-D5B9-52D6-C854-22503EBF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NLTK-</a:t>
            </a:r>
            <a:r>
              <a:rPr lang="en-US" altLang="zh-CN" dirty="0" err="1"/>
              <a:t>Stopwords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B58260-C04A-C07B-24B7-90AF41109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157" y="3042443"/>
            <a:ext cx="9920097" cy="31804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A9EDE7D-7738-83EA-325E-B336B87430E1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1224136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738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9EE297-A57D-C088-9746-18AEBF41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1709907"/>
            <a:ext cx="10971372" cy="4527011"/>
          </a:xfrm>
        </p:spPr>
        <p:txBody>
          <a:bodyPr>
            <a:normAutofit/>
          </a:bodyPr>
          <a:lstStyle/>
          <a:p>
            <a:r>
              <a:rPr lang="zh-CN" altLang="en-US" sz="3200" b="0" i="0" u="none" strike="noStrike" dirty="0">
                <a:effectLst/>
                <a:latin typeface="-apple-system"/>
              </a:rPr>
              <a:t>数据清洗可以去除文本中的噪声和不必要的信息，使文本更加干净并提高后续处理的效率。</a:t>
            </a:r>
            <a:endParaRPr lang="en-US" altLang="zh-CN" sz="3200" b="0" i="0" u="none" strike="noStrike" dirty="0">
              <a:effectLst/>
              <a:latin typeface="-apple-system"/>
            </a:endParaRPr>
          </a:p>
          <a:p>
            <a:endParaRPr lang="en-US" altLang="zh-CN" sz="3200" dirty="0">
              <a:latin typeface="-apple-system"/>
            </a:endParaRPr>
          </a:p>
          <a:p>
            <a:r>
              <a:rPr lang="zh-CN" altLang="en-US" sz="3200" b="0" i="0" u="none" strike="noStrike" dirty="0">
                <a:effectLst/>
                <a:latin typeface="-apple-system"/>
              </a:rPr>
              <a:t>常见的数据清洗方法包括去除</a:t>
            </a:r>
            <a:r>
              <a:rPr lang="pt-BR" altLang="zh-CN" sz="3200" b="0" i="0" u="none" strike="noStrike" dirty="0">
                <a:effectLst/>
                <a:latin typeface="-apple-system"/>
              </a:rPr>
              <a:t>HTML</a:t>
            </a:r>
            <a:r>
              <a:rPr lang="zh-CN" altLang="en-US" sz="3200" b="0" i="0" u="none" strike="noStrike" dirty="0">
                <a:effectLst/>
                <a:latin typeface="-apple-system"/>
              </a:rPr>
              <a:t>标签、特殊字符、标点符号、数字等。</a:t>
            </a:r>
            <a:endParaRPr lang="en-US" altLang="zh-CN" sz="3200" b="0" i="0" u="none" strike="noStrike" dirty="0">
              <a:effectLst/>
              <a:latin typeface="-apple-system"/>
            </a:endParaRPr>
          </a:p>
          <a:p>
            <a:endParaRPr lang="en-US" altLang="zh-CN" sz="3600" dirty="0">
              <a:latin typeface="-apple-system"/>
            </a:endParaRPr>
          </a:p>
          <a:p>
            <a:endParaRPr lang="en-US" altLang="zh-CN" sz="3600" b="0" i="0" u="none" strike="noStrike" dirty="0">
              <a:effectLst/>
              <a:latin typeface="-apple-system"/>
            </a:endParaRPr>
          </a:p>
          <a:p>
            <a:endParaRPr lang="en-US" altLang="zh-CN" b="0" i="0" u="none" strike="noStrike" dirty="0">
              <a:effectLst/>
              <a:latin typeface="-apple-system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6B43A06-D5B9-52D6-C854-22503EBF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NLTK-Cleaning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714F53-8814-90F9-ACD2-19707D10B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15" y="4657847"/>
            <a:ext cx="10606729" cy="1496917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7E81130-706E-EAF7-1A82-E546AE79F043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1224136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91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9EE297-A57D-C088-9746-18AEBF41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1709907"/>
            <a:ext cx="10971372" cy="452701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-apple-system"/>
              </a:rPr>
              <a:t>把每个词、标点符号分开，变成一个个</a:t>
            </a:r>
            <a:r>
              <a:rPr lang="en-US" altLang="zh-CN" sz="3600" dirty="0">
                <a:latin typeface="-apple-system"/>
              </a:rPr>
              <a:t>token</a:t>
            </a:r>
          </a:p>
          <a:p>
            <a:endParaRPr lang="en-US" altLang="zh-CN" sz="3600" b="0" i="0" u="none" strike="noStrike" dirty="0">
              <a:effectLst/>
              <a:latin typeface="-apple-system"/>
            </a:endParaRPr>
          </a:p>
          <a:p>
            <a:endParaRPr lang="en-US" altLang="zh-CN" b="0" i="0" u="none" strike="noStrike" dirty="0">
              <a:effectLst/>
              <a:latin typeface="-apple-system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6B43A06-D5B9-52D6-C854-22503EBF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NLTK-Tokenize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DACBF0-67C5-732B-78C9-619B72D1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67" y="2910180"/>
            <a:ext cx="10476078" cy="27302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7D6EF84-AE2A-92BC-5DFA-C7C468A2217A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1224136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82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99C61-BA61-4AA4-A18D-9018158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9EE297-A57D-C088-9746-18AEBF41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1709907"/>
            <a:ext cx="10971372" cy="452701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-apple-system"/>
              </a:rPr>
              <a:t>词形还原是把单词还原成本身的形式：</a:t>
            </a:r>
            <a:endParaRPr lang="en-US" altLang="zh-CN" sz="36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3600" dirty="0">
                <a:latin typeface="-apple-system"/>
              </a:rPr>
              <a:t>    比如将</a:t>
            </a:r>
            <a:r>
              <a:rPr lang="pt-BR" altLang="zh-CN" sz="3600" dirty="0" err="1">
                <a:latin typeface="-apple-system"/>
              </a:rPr>
              <a:t>cars</a:t>
            </a:r>
            <a:r>
              <a:rPr lang="zh-CN" altLang="en-US" sz="3600" dirty="0">
                <a:latin typeface="-apple-system"/>
              </a:rPr>
              <a:t>还原成</a:t>
            </a:r>
            <a:r>
              <a:rPr lang="pt-BR" altLang="zh-CN" sz="3600" dirty="0" err="1">
                <a:latin typeface="-apple-system"/>
              </a:rPr>
              <a:t>car</a:t>
            </a:r>
            <a:r>
              <a:rPr lang="zh-CN" altLang="pt-BR" sz="3600" dirty="0">
                <a:latin typeface="-apple-system"/>
              </a:rPr>
              <a:t>，</a:t>
            </a:r>
            <a:r>
              <a:rPr lang="zh-CN" altLang="en-US" sz="3600" dirty="0">
                <a:latin typeface="-apple-system"/>
              </a:rPr>
              <a:t>把</a:t>
            </a:r>
            <a:r>
              <a:rPr lang="pt-BR" altLang="zh-CN" sz="3600" dirty="0">
                <a:latin typeface="-apple-system"/>
              </a:rPr>
              <a:t>ate</a:t>
            </a:r>
            <a:r>
              <a:rPr lang="zh-CN" altLang="en-US" sz="3600" dirty="0">
                <a:latin typeface="-apple-system"/>
              </a:rPr>
              <a:t>还原成</a:t>
            </a:r>
            <a:r>
              <a:rPr lang="pt-BR" altLang="zh-CN" sz="3600" dirty="0" err="1">
                <a:latin typeface="-apple-system"/>
              </a:rPr>
              <a:t>eat</a:t>
            </a:r>
            <a:r>
              <a:rPr lang="zh-CN" altLang="pt-BR" sz="3600" dirty="0">
                <a:latin typeface="-apple-system"/>
              </a:rPr>
              <a:t>，</a:t>
            </a:r>
            <a:r>
              <a:rPr lang="zh-CN" altLang="en-US" sz="3600" dirty="0">
                <a:latin typeface="-apple-system"/>
              </a:rPr>
              <a:t>把</a:t>
            </a:r>
            <a:r>
              <a:rPr lang="pt-BR" altLang="zh-CN" sz="3600" dirty="0" err="1">
                <a:latin typeface="-apple-system"/>
              </a:rPr>
              <a:t>handling</a:t>
            </a:r>
            <a:endParaRPr lang="pt-BR" altLang="zh-CN" sz="36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3600" dirty="0">
                <a:latin typeface="-apple-system"/>
              </a:rPr>
              <a:t>    还原成</a:t>
            </a:r>
            <a:r>
              <a:rPr lang="pt-BR" altLang="zh-CN" sz="3600" dirty="0" err="1">
                <a:latin typeface="-apple-system"/>
              </a:rPr>
              <a:t>handle</a:t>
            </a:r>
            <a:endParaRPr lang="pt-BR" altLang="zh-CN" sz="3600" dirty="0">
              <a:latin typeface="-apple-system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6B43A06-D5B9-52D6-C854-22503EBF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NLTK-Lemmatize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F090C0-A21B-6F93-6745-309BCFE43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722" y="3653712"/>
            <a:ext cx="8712968" cy="2733708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C16EB334-6DBD-6DE9-C69E-9490554E5571}"/>
              </a:ext>
            </a:extLst>
          </p:cNvPr>
          <p:cNvSpPr>
            <a:spLocks noGrp="1"/>
          </p:cNvSpPr>
          <p:nvPr/>
        </p:nvSpPr>
        <p:spPr>
          <a:xfrm>
            <a:off x="275450" y="442888"/>
            <a:ext cx="1224136" cy="450850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670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612</Words>
  <Application>Microsoft Office PowerPoint</Application>
  <PresentationFormat>自定义</PresentationFormat>
  <Paragraphs>108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-apple-system</vt:lpstr>
      <vt:lpstr>等线</vt:lpstr>
      <vt:lpstr>微软雅黑</vt:lpstr>
      <vt:lpstr>Arial</vt:lpstr>
      <vt:lpstr>Calibri</vt:lpstr>
      <vt:lpstr>Wingdings</vt:lpstr>
      <vt:lpstr>Office 主题</vt:lpstr>
      <vt:lpstr>文本分类与情感分析—基于特朗普推特数据的机器学习实践</vt:lpstr>
      <vt:lpstr>PowerPoint 演示文稿</vt:lpstr>
      <vt:lpstr>PowerPoint 演示文稿</vt:lpstr>
      <vt:lpstr>NLTK-Natural Language Toolkit</vt:lpstr>
      <vt:lpstr>NLTK-Wordnet</vt:lpstr>
      <vt:lpstr>NLTK-Stopwords</vt:lpstr>
      <vt:lpstr>NLTK-Cleaning</vt:lpstr>
      <vt:lpstr>NLTK-Tokenize</vt:lpstr>
      <vt:lpstr>NLTK-Lemmatize</vt:lpstr>
      <vt:lpstr>NLTK-Ngrams</vt:lpstr>
      <vt:lpstr>TfidfVectorizer</vt:lpstr>
      <vt:lpstr>TfidfVectorizer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谢  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上海财经大学PPT主标题</dc:title>
  <dc:creator>admin</dc:creator>
  <cp:lastModifiedBy>chl</cp:lastModifiedBy>
  <cp:revision>50</cp:revision>
  <dcterms:created xsi:type="dcterms:W3CDTF">2016-12-19T01:38:00Z</dcterms:created>
  <dcterms:modified xsi:type="dcterms:W3CDTF">2023-12-13T03:07:25Z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