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hFLu0DVAGmlm4li7fRo4eCkZo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s-ES"/>
              <a:t>TEMA 7: DNS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HOSTS</a:t>
            </a: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2589200" y="1828800"/>
            <a:ext cx="8915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Las </a:t>
            </a:r>
            <a:r>
              <a:rPr b="1" lang="es-ES" sz="2000"/>
              <a:t>hojas</a:t>
            </a:r>
            <a:r>
              <a:rPr lang="es-ES" sz="2000"/>
              <a:t> son las que se encuentran en el último nivel del árbol.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Las hojas representan los nombres de las diferentes máquinas (</a:t>
            </a:r>
            <a:r>
              <a:rPr b="1" lang="es-ES" sz="2000"/>
              <a:t>hosts</a:t>
            </a:r>
            <a:r>
              <a:rPr lang="es-ES" sz="2000"/>
              <a:t>).</a:t>
            </a:r>
            <a:endParaRPr sz="2000"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000" y="3423000"/>
            <a:ext cx="8840375" cy="1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2592925" y="624110"/>
            <a:ext cx="8911687" cy="650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FQDN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2592925" y="1514775"/>
            <a:ext cx="92514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s-ES" sz="1900"/>
              <a:t>A partir del árbol se puede formar un </a:t>
            </a:r>
            <a:r>
              <a:rPr b="1" lang="es-ES" sz="1900"/>
              <a:t>nombre de dominio, </a:t>
            </a:r>
            <a:r>
              <a:rPr lang="es-ES" sz="1900"/>
              <a:t>empezando desde cualquier nodo y subiendo hacia arriba el número de niveles que se desee.</a:t>
            </a:r>
            <a:endParaRPr b="1" sz="1700"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050" y="2583850"/>
            <a:ext cx="4920675" cy="32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/>
        </p:nvSpPr>
        <p:spPr>
          <a:xfrm>
            <a:off x="2592925" y="2490675"/>
            <a:ext cx="45111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🠶"/>
            </a:pPr>
            <a:r>
              <a:rPr b="1" i="0" lang="es-ES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FQDN </a:t>
            </a:r>
            <a:r>
              <a:rPr b="0" i="0" lang="es-ES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es-ES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Fully Qualified Domain Name</a:t>
            </a:r>
            <a:r>
              <a:rPr b="0" i="0" lang="es-ES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endParaRPr b="0" i="0" sz="19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🠶"/>
            </a:pP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Nombres de dominios completamente cualificados. </a:t>
            </a:r>
            <a:endParaRPr b="0" i="0" sz="17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🠶"/>
            </a:pP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construye </a:t>
            </a:r>
            <a:r>
              <a:rPr b="1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comenzando</a:t>
            </a: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desde una </a:t>
            </a:r>
            <a:r>
              <a:rPr b="1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las hojas hacia arriba</a:t>
            </a: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7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🠶"/>
            </a:pPr>
            <a:r>
              <a:rPr b="1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nodo y nodo </a:t>
            </a: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añade un punto (</a:t>
            </a:r>
            <a:r>
              <a:rPr b="1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b="0" i="0" sz="17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🠶"/>
            </a:pP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Estos </a:t>
            </a:r>
            <a:r>
              <a:rPr b="1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FQDN terminan en un punto</a:t>
            </a:r>
            <a:r>
              <a:rPr b="0" i="0" lang="es-ES" sz="1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i="0" sz="17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92925" y="624110"/>
            <a:ext cx="8911687" cy="69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Zonas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592925" y="1708726"/>
            <a:ext cx="94605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Se denomina </a:t>
            </a:r>
            <a:r>
              <a:rPr b="1" i="1" lang="es-ES" sz="2000">
                <a:solidFill>
                  <a:schemeClr val="dk1"/>
                </a:solidFill>
              </a:rPr>
              <a:t>zona</a:t>
            </a:r>
            <a:r>
              <a:rPr lang="es-ES" sz="2000">
                <a:solidFill>
                  <a:schemeClr val="dk1"/>
                </a:solidFill>
              </a:rPr>
              <a:t> a la parte de la base de datos gestionada por un servidor DNS.</a:t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Una zona puede estar gestionada por </a:t>
            </a:r>
            <a:r>
              <a:rPr b="1" lang="es-ES" sz="2000">
                <a:solidFill>
                  <a:schemeClr val="dk1"/>
                </a:solidFill>
              </a:rPr>
              <a:t>más de un servidor</a:t>
            </a:r>
            <a:r>
              <a:rPr lang="es-ES" sz="2000">
                <a:solidFill>
                  <a:schemeClr val="dk1"/>
                </a:solidFill>
              </a:rPr>
              <a:t>.</a:t>
            </a:r>
            <a:endParaRPr sz="2000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3181500"/>
            <a:ext cx="4504250" cy="22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275" y="3157449"/>
            <a:ext cx="4939150" cy="231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2592925" y="624110"/>
            <a:ext cx="8911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Zonas</a:t>
            </a:r>
            <a:endParaRPr/>
          </a:p>
        </p:txBody>
      </p:sp>
      <p:sp>
        <p:nvSpPr>
          <p:cNvPr id="264" name="Google Shape;264;p13"/>
          <p:cNvSpPr txBox="1"/>
          <p:nvPr>
            <p:ph idx="1" type="body"/>
          </p:nvPr>
        </p:nvSpPr>
        <p:spPr>
          <a:xfrm>
            <a:off x="2592925" y="1403925"/>
            <a:ext cx="9094200" cy="5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Las zonas </a:t>
            </a:r>
            <a:r>
              <a:rPr b="1" lang="es-ES" sz="2000">
                <a:solidFill>
                  <a:schemeClr val="dk1"/>
                </a:solidFill>
              </a:rPr>
              <a:t>se almacenan en ficheros</a:t>
            </a:r>
            <a:r>
              <a:rPr lang="es-ES" sz="2000">
                <a:solidFill>
                  <a:schemeClr val="dk1"/>
                </a:solidFill>
              </a:rPr>
              <a:t> y contienen las definiciones de un dominio.</a:t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Las zonas pueden transferirse entre los servidores encargados de gestionarlas. De este modo, existe un </a:t>
            </a:r>
            <a:r>
              <a:rPr b="1" lang="es-ES" sz="2000">
                <a:solidFill>
                  <a:schemeClr val="dk1"/>
                </a:solidFill>
              </a:rPr>
              <a:t>servidor primario o maestro </a:t>
            </a:r>
            <a:r>
              <a:rPr lang="es-ES" sz="2000">
                <a:solidFill>
                  <a:schemeClr val="dk1"/>
                </a:solidFill>
              </a:rPr>
              <a:t>que contiene las definiciones y una serie de </a:t>
            </a:r>
            <a:r>
              <a:rPr b="1" lang="es-ES" sz="2000">
                <a:solidFill>
                  <a:schemeClr val="dk1"/>
                </a:solidFill>
              </a:rPr>
              <a:t>servidores secundarios o esclavos </a:t>
            </a:r>
            <a:r>
              <a:rPr lang="es-ES" sz="2000">
                <a:solidFill>
                  <a:schemeClr val="dk1"/>
                </a:solidFill>
              </a:rPr>
              <a:t>que contienen una réplica de las zonas definidas en los servidores primarios.</a:t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Cuando se </a:t>
            </a:r>
            <a:r>
              <a:rPr b="1" lang="es-ES" sz="2000">
                <a:solidFill>
                  <a:schemeClr val="dk1"/>
                </a:solidFill>
              </a:rPr>
              <a:t>modifica una zona</a:t>
            </a:r>
            <a:r>
              <a:rPr lang="es-ES" sz="2000">
                <a:solidFill>
                  <a:schemeClr val="dk1"/>
                </a:solidFill>
              </a:rPr>
              <a:t> en el </a:t>
            </a:r>
            <a:r>
              <a:rPr b="1" lang="es-ES" sz="2000">
                <a:solidFill>
                  <a:schemeClr val="dk1"/>
                </a:solidFill>
              </a:rPr>
              <a:t>servidor primario</a:t>
            </a:r>
            <a:r>
              <a:rPr lang="es-ES" sz="2000">
                <a:solidFill>
                  <a:schemeClr val="dk1"/>
                </a:solidFill>
              </a:rPr>
              <a:t>, los </a:t>
            </a:r>
            <a:r>
              <a:rPr b="1" lang="es-ES" sz="2000">
                <a:solidFill>
                  <a:schemeClr val="dk1"/>
                </a:solidFill>
              </a:rPr>
              <a:t>servidores secundarios se actualizan</a:t>
            </a:r>
            <a:r>
              <a:rPr lang="es-ES" sz="2000">
                <a:solidFill>
                  <a:schemeClr val="dk1"/>
                </a:solidFill>
              </a:rPr>
              <a:t> recibiendo una copia de las modificaciones realizadas.</a:t>
            </a:r>
            <a:endParaRPr sz="2000">
              <a:solidFill>
                <a:schemeClr val="dk1"/>
              </a:solidFill>
            </a:endParaRPr>
          </a:p>
          <a:p>
            <a:pPr indent="-355600" lvl="0" marL="360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>
                <a:solidFill>
                  <a:schemeClr val="dk1"/>
                </a:solidFill>
              </a:rPr>
              <a:t>Las zonas también se </a:t>
            </a:r>
            <a:r>
              <a:rPr b="1" lang="es-ES" sz="2000">
                <a:solidFill>
                  <a:schemeClr val="dk1"/>
                </a:solidFill>
              </a:rPr>
              <a:t>delegan</a:t>
            </a:r>
            <a:r>
              <a:rPr lang="es-ES" sz="2000">
                <a:solidFill>
                  <a:schemeClr val="dk1"/>
                </a:solidFill>
              </a:rPr>
              <a:t>:</a:t>
            </a:r>
            <a:endParaRPr sz="2000"/>
          </a:p>
          <a:p>
            <a:pPr indent="-33655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s-ES" sz="1700">
                <a:solidFill>
                  <a:schemeClr val="dk1"/>
                </a:solidFill>
              </a:rPr>
              <a:t>Cuando </a:t>
            </a:r>
            <a:r>
              <a:rPr b="1" lang="es-ES" sz="1700">
                <a:solidFill>
                  <a:schemeClr val="dk1"/>
                </a:solidFill>
              </a:rPr>
              <a:t>compramos un dominio</a:t>
            </a:r>
            <a:r>
              <a:rPr lang="es-ES" sz="1700">
                <a:solidFill>
                  <a:schemeClr val="dk1"/>
                </a:solidFill>
              </a:rPr>
              <a:t>, el </a:t>
            </a:r>
            <a:r>
              <a:rPr b="1" lang="es-ES" sz="1700">
                <a:solidFill>
                  <a:schemeClr val="dk1"/>
                </a:solidFill>
              </a:rPr>
              <a:t>organismo </a:t>
            </a:r>
            <a:r>
              <a:rPr lang="es-ES" sz="1700">
                <a:solidFill>
                  <a:schemeClr val="dk1"/>
                </a:solidFill>
              </a:rPr>
              <a:t>que gestiona el TLD de dicho dominio </a:t>
            </a:r>
            <a:r>
              <a:rPr b="1" lang="es-ES" sz="1700">
                <a:solidFill>
                  <a:schemeClr val="dk1"/>
                </a:solidFill>
              </a:rPr>
              <a:t>nos delegará la zona</a:t>
            </a:r>
            <a:r>
              <a:rPr lang="es-ES" sz="1700">
                <a:solidFill>
                  <a:schemeClr val="dk1"/>
                </a:solidFill>
              </a:rPr>
              <a:t> correspondiente.</a:t>
            </a: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s-ES" sz="1700">
                <a:solidFill>
                  <a:schemeClr val="dk1"/>
                </a:solidFill>
              </a:rPr>
              <a:t>A partir de ese momento</a:t>
            </a:r>
            <a:r>
              <a:rPr b="1" lang="es-ES" sz="1700">
                <a:solidFill>
                  <a:schemeClr val="dk1"/>
                </a:solidFill>
              </a:rPr>
              <a:t> nosotros seremos responsables de gestionarlo</a:t>
            </a:r>
            <a:r>
              <a:rPr lang="es-ES" sz="17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592925" y="624110"/>
            <a:ext cx="8911687" cy="70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Servidores DNS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2589200" y="1708726"/>
            <a:ext cx="89154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200"/>
              <a:t>Los servidores DNS utilizan </a:t>
            </a:r>
            <a:r>
              <a:rPr b="1" lang="es-ES" sz="2200"/>
              <a:t>dos puertos</a:t>
            </a:r>
            <a:r>
              <a:rPr lang="es-ES" sz="2200"/>
              <a:t>: </a:t>
            </a:r>
            <a:endParaRPr sz="2200"/>
          </a:p>
          <a:p>
            <a:pPr indent="-311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b="1" lang="es-ES" sz="2000"/>
              <a:t>53 UDP: </a:t>
            </a:r>
            <a:endParaRPr sz="2000"/>
          </a:p>
          <a:p>
            <a:pPr indent="-2540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s-ES" sz="1800"/>
              <a:t>Se utiliza para atender </a:t>
            </a:r>
            <a:r>
              <a:rPr b="1" lang="es-ES" sz="1800"/>
              <a:t>consultas de los clientes</a:t>
            </a:r>
            <a:r>
              <a:rPr lang="es-ES" sz="1800"/>
              <a:t>.</a:t>
            </a:r>
            <a:endParaRPr sz="1800"/>
          </a:p>
          <a:p>
            <a:pPr indent="-2540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s-ES" sz="1800"/>
              <a:t>La mayoría de las veces para traducir un nombre de dominio a una dirección IP.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b="1" lang="es-ES" sz="2000"/>
              <a:t>53 TCP: </a:t>
            </a:r>
            <a:endParaRPr sz="2000"/>
          </a:p>
          <a:p>
            <a:pPr indent="-2540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s-ES" sz="1800"/>
              <a:t>Se utiliza para la </a:t>
            </a:r>
            <a:r>
              <a:rPr b="1" lang="es-ES" sz="1800"/>
              <a:t>transferencia de zonas</a:t>
            </a:r>
            <a:r>
              <a:rPr lang="es-ES" sz="1800"/>
              <a:t> entre servidores.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2592925" y="624110"/>
            <a:ext cx="8911687" cy="66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Tipos de consultas</a:t>
            </a:r>
            <a:endParaRPr/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1478173"/>
            <a:ext cx="8238840" cy="49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2592925" y="624110"/>
            <a:ext cx="8911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Tipos de Servidores DNS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325071" y="2793791"/>
            <a:ext cx="130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DNS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3709404" y="2055127"/>
            <a:ext cx="274200" cy="4224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3881658" y="2110508"/>
            <a:ext cx="172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autoritativos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5384041" y="1369290"/>
            <a:ext cx="218700" cy="199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219147" y="2072696"/>
            <a:ext cx="44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Primarios o Maestros: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Donde se crean y modifican los ficheros de zonas.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7212999" y="2784193"/>
            <a:ext cx="4415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Secundarios o Esclavos: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Mantienen una copia de los ficheros de zonas proporcionada por los servidores primarios.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3881660" y="4220252"/>
            <a:ext cx="172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no autoritativos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5437048" y="3684958"/>
            <a:ext cx="247800" cy="172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7342062" y="4140073"/>
            <a:ext cx="4497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Caché: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Conservan por un tiempo limitado el resultado de las consultas DNS que tramita.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7334861" y="5524215"/>
            <a:ext cx="147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 Reenviadores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5509700" y="1426801"/>
            <a:ext cx="648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Son los encargados de almacenar toda la información de una zona.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5517982" y="1743713"/>
            <a:ext cx="508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 haber al menos uno por zona.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64800" y="4975888"/>
            <a:ext cx="18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clasifican en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7233244" y="4089043"/>
            <a:ext cx="171600" cy="212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5602823" y="3702989"/>
            <a:ext cx="508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contienen las definiciones de una zona completa.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5489552" y="2649683"/>
            <a:ext cx="18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clasifican en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7108634" y="2079489"/>
            <a:ext cx="217500" cy="1477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8849212" y="4784997"/>
            <a:ext cx="290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Tramitan las consultas de los equipos de una intranet.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8767223" y="4802503"/>
            <a:ext cx="193800" cy="195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8859830" y="5321206"/>
            <a:ext cx="298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reciben una consulta, se encargan de realizarla a los servidores DNS de Internet.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8858443" y="6072139"/>
            <a:ext cx="290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motivos de seguridad.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8870767" y="6413658"/>
            <a:ext cx="312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mantienen una caché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2592925" y="624105"/>
            <a:ext cx="8911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2589200" y="1631755"/>
            <a:ext cx="93720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s-ES" sz="2000"/>
              <a:t>DNS</a:t>
            </a:r>
            <a:r>
              <a:rPr lang="es-ES" sz="2000"/>
              <a:t> (</a:t>
            </a:r>
            <a:r>
              <a:rPr i="1" lang="es-ES" sz="2000"/>
              <a:t>Domain Name System</a:t>
            </a:r>
            <a:r>
              <a:rPr lang="es-ES" sz="2000"/>
              <a:t>): Sistema de Nombres de Dominio.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Es el servicio encargado de </a:t>
            </a:r>
            <a:r>
              <a:rPr b="1" lang="es-ES" sz="2000"/>
              <a:t>traducir</a:t>
            </a:r>
            <a:r>
              <a:rPr lang="es-ES" sz="2000"/>
              <a:t> los </a:t>
            </a:r>
            <a:r>
              <a:rPr b="1" lang="es-ES" sz="2000"/>
              <a:t>nombres de dominios a direcciones IP </a:t>
            </a:r>
            <a:r>
              <a:rPr lang="es-ES" sz="2000"/>
              <a:t>y </a:t>
            </a:r>
            <a:r>
              <a:rPr b="1" lang="es-ES" sz="2000"/>
              <a:t>viceversa</a:t>
            </a:r>
            <a:r>
              <a:rPr lang="es-ES" sz="2000"/>
              <a:t>.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Sin este servicio los usuarios tendrían que memorizar las direcciones IP de los servidores para acceder a ellos.</a:t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750" y="3841380"/>
            <a:ext cx="6697166" cy="243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6916" y="3829050"/>
            <a:ext cx="3389834" cy="243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2589200" y="1631750"/>
            <a:ext cx="89118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b="1" lang="es-ES" sz="2000"/>
              <a:t>Antes de </a:t>
            </a:r>
            <a:r>
              <a:rPr lang="es-ES" sz="2000"/>
              <a:t>la existencia del servicio </a:t>
            </a:r>
            <a:r>
              <a:rPr b="1" lang="es-ES" sz="2000"/>
              <a:t>DNS</a:t>
            </a:r>
            <a:r>
              <a:rPr lang="es-ES" sz="2000"/>
              <a:t> 🡪 Se almacenaban los nombres de las máquinas en un fichero llamado </a:t>
            </a:r>
            <a:r>
              <a:rPr b="1" lang="es-ES" sz="2000"/>
              <a:t>HOSTS</a:t>
            </a:r>
            <a:r>
              <a:rPr lang="es-ES" sz="2000"/>
              <a:t>. Este fichero lo gestionaba </a:t>
            </a:r>
            <a:r>
              <a:rPr b="1" lang="es-ES" sz="2000"/>
              <a:t>SRI</a:t>
            </a:r>
            <a:r>
              <a:rPr lang="es-ES" sz="2000"/>
              <a:t> (</a:t>
            </a:r>
            <a:r>
              <a:rPr i="1" lang="es-ES" sz="2000"/>
              <a:t>Stanford Research Institute</a:t>
            </a:r>
            <a:r>
              <a:rPr lang="es-ES" sz="2000"/>
              <a:t>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Con el crecimiento de la red, este sistema </a:t>
            </a:r>
            <a:r>
              <a:rPr b="1" lang="es-ES" sz="2000"/>
              <a:t>no resultaba práctico.</a:t>
            </a:r>
            <a:endParaRPr b="1" sz="2000"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25" y="2920900"/>
            <a:ext cx="8148349" cy="22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2589200" y="1555550"/>
            <a:ext cx="8911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ES" sz="2000"/>
              <a:t>En </a:t>
            </a:r>
            <a:r>
              <a:rPr b="1" lang="es-ES" sz="2000"/>
              <a:t>1983</a:t>
            </a:r>
            <a:r>
              <a:rPr lang="es-ES" sz="2000"/>
              <a:t>, </a:t>
            </a:r>
            <a:r>
              <a:rPr b="1" lang="es-ES" sz="2000"/>
              <a:t>Paul Mockapetris </a:t>
            </a:r>
            <a:r>
              <a:rPr lang="es-ES" sz="2000"/>
              <a:t>y </a:t>
            </a:r>
            <a:r>
              <a:rPr b="1" lang="es-ES" sz="2000"/>
              <a:t>Jon Postel </a:t>
            </a:r>
            <a:r>
              <a:rPr lang="es-ES" sz="2000"/>
              <a:t>sentaron las bases de lo que se conoce hoy día como</a:t>
            </a:r>
            <a:r>
              <a:rPr b="1" lang="es-ES" sz="2000"/>
              <a:t> DNS.</a:t>
            </a:r>
            <a:endParaRPr b="1" sz="200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25" y="2652700"/>
            <a:ext cx="6281656" cy="37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2592925" y="624110"/>
            <a:ext cx="8911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Resolución de nombres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2591075" y="1680350"/>
            <a:ext cx="89154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s-ES" sz="2300"/>
              <a:t>La resolución de nombres puede ser de dos tipos:</a:t>
            </a:r>
            <a:endParaRPr sz="2300"/>
          </a:p>
          <a:p>
            <a:pPr indent="-3175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➢"/>
            </a:pPr>
            <a:r>
              <a:rPr b="1" i="1" lang="es-ES" sz="2100"/>
              <a:t>Directa: </a:t>
            </a:r>
            <a:r>
              <a:rPr lang="es-ES" sz="2100"/>
              <a:t>Se quiere traducir un nombre de dominio a una dirección de red (IP).</a:t>
            </a:r>
            <a:endParaRPr sz="1900"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000" y="3057650"/>
            <a:ext cx="78295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2592925" y="624110"/>
            <a:ext cx="8911687" cy="71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Resolución de nombres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2440525" y="1804975"/>
            <a:ext cx="9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1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Inversa: </a:t>
            </a:r>
            <a:r>
              <a:rPr b="0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desea traducir una dirección de red (IP) al dominio que tenga asociado.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3068825"/>
            <a:ext cx="8306425" cy="283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2592925" y="624110"/>
            <a:ext cx="8911687" cy="76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Dominios</a:t>
            </a:r>
            <a:endParaRPr/>
          </a:p>
        </p:txBody>
      </p:sp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2688450" y="1385451"/>
            <a:ext cx="92427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El servicio DNS está compuesto por una </a:t>
            </a:r>
            <a:r>
              <a:rPr b="1" lang="es-ES"/>
              <a:t>base de datos jerárquica y distribuida.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Esta base de datos jerárquica del servicio DNS tiene forma de </a:t>
            </a:r>
            <a:r>
              <a:rPr b="1" i="1" lang="es-ES"/>
              <a:t>árbol invertido.</a:t>
            </a:r>
            <a:endParaRPr b="1" i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El árbol completo forma el </a:t>
            </a:r>
            <a:r>
              <a:rPr b="1" i="1" lang="es-ES"/>
              <a:t>espacio de nombres</a:t>
            </a:r>
            <a:r>
              <a:rPr lang="es-E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A cada subárbol se denomina </a:t>
            </a:r>
            <a:r>
              <a:rPr b="1" i="1" lang="es-ES"/>
              <a:t>dominio</a:t>
            </a:r>
            <a:r>
              <a:rPr i="1" lang="es-ES"/>
              <a:t>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151" y="3401775"/>
            <a:ext cx="4913200" cy="31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2592925" y="624110"/>
            <a:ext cx="8911687" cy="66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TLD </a:t>
            </a:r>
            <a:r>
              <a:rPr i="1" lang="es-ES"/>
              <a:t>(Top Level Domain)</a:t>
            </a:r>
            <a:endParaRPr/>
          </a:p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2490498" y="1377830"/>
            <a:ext cx="95067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Nodos de </a:t>
            </a:r>
            <a:r>
              <a:rPr b="1" lang="es-ES"/>
              <a:t>primer dominio</a:t>
            </a:r>
            <a:r>
              <a:rPr lang="es-ES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Estos dominios </a:t>
            </a:r>
            <a:r>
              <a:rPr b="1" lang="es-ES"/>
              <a:t>no pueden comprarse</a:t>
            </a:r>
            <a:r>
              <a:rPr lang="es-ES"/>
              <a:t>. Para comprar un dominio tiene que ser de 2º nivel.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Los TLDs se clasifican de la siguiente manera:</a:t>
            </a:r>
            <a:endParaRPr sz="2000"/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96" y="1836812"/>
            <a:ext cx="6150592" cy="9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2241500" y="5293157"/>
            <a:ext cx="572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2814340" y="4216324"/>
            <a:ext cx="283200" cy="2570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3097513" y="5616694"/>
            <a:ext cx="8865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ccTLD</a:t>
            </a:r>
            <a:r>
              <a:rPr b="0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Dominios de nivel superior </a:t>
            </a:r>
            <a:r>
              <a:rPr b="1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geográficos: </a:t>
            </a:r>
            <a:r>
              <a:rPr b="0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asignan a países, para lo cual se utilizan códigos de </a:t>
            </a:r>
            <a:r>
              <a:rPr b="1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letras </a:t>
            </a:r>
            <a:r>
              <a:rPr b="0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identificar a los distintos países.</a:t>
            </a:r>
            <a:endParaRPr b="1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097513" y="4465192"/>
            <a:ext cx="4822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gTLD</a:t>
            </a:r>
            <a:r>
              <a:rPr b="0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Dominios de nivel superior </a:t>
            </a:r>
            <a:r>
              <a:rPr b="1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genéricos: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Tienen una longitud de 3 ó más letras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3097513" y="6307071"/>
            <a:ext cx="864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Dominios de nivel superior de </a:t>
            </a:r>
            <a:r>
              <a:rPr b="1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infraestructura: </a:t>
            </a:r>
            <a:r>
              <a:rPr b="0" i="0" lang="es-ES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Sólo .arpa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858052" y="4057650"/>
            <a:ext cx="222900" cy="129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7984252" y="4083324"/>
            <a:ext cx="3755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sTLD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Dominios de nivel superior </a:t>
            </a: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patrocinados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.museum, .mobi, .pro, …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7969526" y="4742913"/>
            <a:ext cx="3993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00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uTLD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Dominios de nivel superior </a:t>
            </a:r>
            <a:r>
              <a:rPr b="1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patrocinados</a:t>
            </a:r>
            <a:r>
              <a:rPr b="0" i="0" lang="es-E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.com, .net, .org, …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2592925" y="1653609"/>
            <a:ext cx="9242570" cy="328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corresponden con todos los niveles que se encuentran </a:t>
            </a:r>
            <a:r>
              <a:rPr b="1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el TLD y las hojas del árbol</a:t>
            </a:r>
            <a:r>
              <a:rPr b="0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Estos dominios son los que </a:t>
            </a:r>
            <a:r>
              <a:rPr b="1" i="0" lang="es-E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sí pueden comprarse.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>
            <p:ph type="title"/>
          </p:nvPr>
        </p:nvSpPr>
        <p:spPr>
          <a:xfrm>
            <a:off x="2592925" y="624110"/>
            <a:ext cx="8911687" cy="76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Dominios de 2º nivel</a:t>
            </a:r>
            <a:endParaRPr/>
          </a:p>
        </p:txBody>
      </p:sp>
      <p:pic>
        <p:nvPicPr>
          <p:cNvPr id="235" name="Google Shape;2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312" y="2651675"/>
            <a:ext cx="4982100" cy="1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