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9" roundtripDataSignature="AMtx7mj2Wksqc9yFNAYJZJIXZPFWOk5u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A86B07-7874-4556-A183-3123EBF8CF92}">
  <a:tblStyle styleId="{14A86B07-7874-4556-A183-3123EBF8CF9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customschemas.google.com/relationships/presentationmetadata" Target="meta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5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6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6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5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5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5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6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6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6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6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63"/>
          <p:cNvSpPr/>
          <p:nvPr>
            <p:ph idx="2" type="pic"/>
          </p:nvPr>
        </p:nvSpPr>
        <p:spPr>
          <a:xfrm>
            <a:off x="5183188" y="987425"/>
            <a:ext cx="6172200" cy="4873625"/>
          </a:xfrm>
          <a:prstGeom prst="rect">
            <a:avLst/>
          </a:prstGeom>
          <a:noFill/>
          <a:ln>
            <a:noFill/>
          </a:ln>
        </p:spPr>
      </p:sp>
      <p:sp>
        <p:nvSpPr>
          <p:cNvPr id="68" name="Google Shape;68;p6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13.jp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10.jpg"/><Relationship Id="rId8" Type="http://schemas.openxmlformats.org/officeDocument/2006/relationships/image" Target="../media/image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jp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youtu.be/X-zfD5SKeVQ?feature=shared&amp;t=83"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1.gi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s-ES"/>
              <a:t>UD 6 </a:t>
            </a:r>
            <a:br>
              <a:rPr lang="es-ES"/>
            </a:br>
            <a:r>
              <a:rPr lang="es-ES"/>
              <a:t>GESTIÓN DE PROCESOS</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s-ES"/>
              <a:t>SISTEMAS INFORMÁTICOS</a:t>
            </a:r>
            <a:endParaRPr/>
          </a:p>
          <a:p>
            <a:pPr indent="0" lvl="0" marL="0" rtl="0" algn="ctr">
              <a:lnSpc>
                <a:spcPct val="90000"/>
              </a:lnSpc>
              <a:spcBef>
                <a:spcPts val="1000"/>
              </a:spcBef>
              <a:spcAft>
                <a:spcPts val="0"/>
              </a:spcAft>
              <a:buClr>
                <a:schemeClr val="dk1"/>
              </a:buClr>
              <a:buSzPts val="2400"/>
              <a:buNone/>
            </a:pPr>
            <a:r>
              <a:rPr b="1" lang="es-ES"/>
              <a:t>Técnico de Grado Superior Desarrollo de Aplicaciones Web</a:t>
            </a:r>
            <a:endParaRPr/>
          </a:p>
          <a:p>
            <a:pPr indent="0" lvl="0" marL="0" rtl="0" algn="ctr">
              <a:lnSpc>
                <a:spcPct val="90000"/>
              </a:lnSpc>
              <a:spcBef>
                <a:spcPts val="1000"/>
              </a:spcBef>
              <a:spcAft>
                <a:spcPts val="0"/>
              </a:spcAft>
              <a:buClr>
                <a:schemeClr val="dk1"/>
              </a:buClr>
              <a:buSzPts val="2400"/>
              <a:buNone/>
            </a:pPr>
            <a:r>
              <a:rPr b="1" lang="es-ES"/>
              <a:t>2023-24</a:t>
            </a:r>
            <a:endParaRPr/>
          </a:p>
          <a:p>
            <a:pPr indent="0" lvl="0" marL="0" rtl="0" algn="ctr">
              <a:lnSpc>
                <a:spcPct val="90000"/>
              </a:lnSpc>
              <a:spcBef>
                <a:spcPts val="1000"/>
              </a:spcBef>
              <a:spcAft>
                <a:spcPts val="0"/>
              </a:spcAft>
              <a:buClr>
                <a:schemeClr val="dk1"/>
              </a:buClr>
              <a:buSzPts val="2400"/>
              <a:buNone/>
            </a:pPr>
            <a:r>
              <a:t/>
            </a:r>
            <a:endParaRPr/>
          </a:p>
        </p:txBody>
      </p:sp>
      <p:pic>
        <p:nvPicPr>
          <p:cNvPr id="90" name="Google Shape;90;p1"/>
          <p:cNvPicPr preferRelativeResize="0"/>
          <p:nvPr/>
        </p:nvPicPr>
        <p:blipFill rotWithShape="1">
          <a:blip r:embed="rId3">
            <a:alphaModFix/>
          </a:blip>
          <a:srcRect b="0" l="0" r="0" t="0"/>
          <a:stretch/>
        </p:blipFill>
        <p:spPr>
          <a:xfrm>
            <a:off x="637222" y="5349875"/>
            <a:ext cx="2047875" cy="628650"/>
          </a:xfrm>
          <a:prstGeom prst="rect">
            <a:avLst/>
          </a:prstGeom>
          <a:noFill/>
          <a:ln>
            <a:noFill/>
          </a:ln>
        </p:spPr>
      </p:pic>
      <p:sp>
        <p:nvSpPr>
          <p:cNvPr id="91" name="Google Shape;91;p1"/>
          <p:cNvSpPr txBox="1"/>
          <p:nvPr/>
        </p:nvSpPr>
        <p:spPr>
          <a:xfrm>
            <a:off x="5303520" y="5349875"/>
            <a:ext cx="6117336"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1800" u="none" cap="none" strike="noStrike">
                <a:solidFill>
                  <a:schemeClr val="dk1"/>
                </a:solidFill>
                <a:latin typeface="Calibri"/>
                <a:ea typeface="Calibri"/>
                <a:cs typeface="Calibri"/>
                <a:sym typeface="Calibri"/>
              </a:rPr>
              <a:t>J. Mario Rodríguez</a:t>
            </a:r>
            <a:endParaRPr/>
          </a:p>
          <a:p>
            <a:pPr indent="0" lvl="0" marL="0" marR="0" rtl="0" algn="r">
              <a:spcBef>
                <a:spcPts val="0"/>
              </a:spcBef>
              <a:spcAft>
                <a:spcPts val="0"/>
              </a:spcAft>
              <a:buNone/>
            </a:pPr>
            <a:r>
              <a:rPr b="0" i="0" lang="es-ES" sz="1800" u="none" cap="none" strike="noStrike">
                <a:solidFill>
                  <a:schemeClr val="dk1"/>
                </a:solidFill>
                <a:latin typeface="Calibri"/>
                <a:ea typeface="Calibri"/>
                <a:cs typeface="Calibri"/>
                <a:sym typeface="Calibri"/>
              </a:rPr>
              <a:t>jrodper183e@g.educaand.es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Naturaleza de los procesos</a:t>
            </a:r>
            <a:endParaRPr/>
          </a:p>
        </p:txBody>
      </p:sp>
      <p:sp>
        <p:nvSpPr>
          <p:cNvPr id="158" name="Google Shape;15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s-ES"/>
              <a:t>Se dice que los procesos son secuenciales</a:t>
            </a:r>
            <a:endParaRPr/>
          </a:p>
          <a:p>
            <a:pPr indent="0" lvl="1" marL="457200" rtl="0" algn="l">
              <a:lnSpc>
                <a:spcPct val="90000"/>
              </a:lnSpc>
              <a:spcBef>
                <a:spcPts val="500"/>
              </a:spcBef>
              <a:spcAft>
                <a:spcPts val="0"/>
              </a:spcAft>
              <a:buClr>
                <a:schemeClr val="dk1"/>
              </a:buClr>
              <a:buSzPts val="2400"/>
              <a:buNone/>
            </a:pPr>
            <a:r>
              <a:rPr lang="es-ES"/>
              <a:t>Se ejecutan en el procesador sentencia a sentencia</a:t>
            </a:r>
            <a:endParaRPr/>
          </a:p>
          <a:p>
            <a:pPr indent="0" lvl="1" marL="457200" rtl="0" algn="l">
              <a:lnSpc>
                <a:spcPct val="90000"/>
              </a:lnSpc>
              <a:spcBef>
                <a:spcPts val="5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800"/>
              <a:buNone/>
            </a:pPr>
            <a:r>
              <a:rPr lang="es-ES"/>
              <a:t>Sin embargo, muchas aplicaciones pueden ejecutarse de forma paralela o </a:t>
            </a:r>
            <a:r>
              <a:rPr i="1" lang="es-ES"/>
              <a:t>concurrente</a:t>
            </a:r>
            <a:r>
              <a:rPr lang="es-ES"/>
              <a: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s-ES"/>
              <a:t>Se trata de tener lo más ocupados posible a los recursos del sistema, especialmente a la CPU.</a:t>
            </a:r>
            <a:endParaRPr/>
          </a:p>
        </p:txBody>
      </p:sp>
      <p:sp>
        <p:nvSpPr>
          <p:cNvPr id="159" name="Google Shape;15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Analogía</a:t>
            </a:r>
            <a:endParaRPr/>
          </a:p>
        </p:txBody>
      </p:sp>
      <p:sp>
        <p:nvSpPr>
          <p:cNvPr id="165" name="Google Shape;165;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s-ES"/>
              <a:t>Supongamos un estudiante que tiene que preparar varias asignaturas durante el curso. </a:t>
            </a:r>
            <a:endParaRPr/>
          </a:p>
          <a:p>
            <a:pPr indent="0" lvl="0" marL="0" rtl="0" algn="l">
              <a:lnSpc>
                <a:spcPct val="90000"/>
              </a:lnSpc>
              <a:spcBef>
                <a:spcPts val="1000"/>
              </a:spcBef>
              <a:spcAft>
                <a:spcPts val="0"/>
              </a:spcAft>
              <a:buClr>
                <a:schemeClr val="dk1"/>
              </a:buClr>
              <a:buSzPct val="100000"/>
              <a:buNone/>
            </a:pPr>
            <a:r>
              <a:rPr lang="es-ES"/>
              <a:t>Relacionamos al estudiante con un computador con un único procesador, su cerebro. </a:t>
            </a:r>
            <a:endParaRPr/>
          </a:p>
          <a:p>
            <a:pPr indent="0" lvl="0" marL="0" rtl="0" algn="l">
              <a:lnSpc>
                <a:spcPct val="90000"/>
              </a:lnSpc>
              <a:spcBef>
                <a:spcPts val="1000"/>
              </a:spcBef>
              <a:spcAft>
                <a:spcPts val="0"/>
              </a:spcAft>
              <a:buClr>
                <a:schemeClr val="dk1"/>
              </a:buClr>
              <a:buSzPct val="100000"/>
              <a:buNone/>
            </a:pPr>
            <a:r>
              <a:rPr lang="es-ES"/>
              <a:t>Una organización secuencial del estudio de las asignaturas podría ser estudiar una asignatura durante un número de días hasta aprenderla, después otra asignatura y así sucesivamente hasta preparar la última. </a:t>
            </a:r>
            <a:endParaRPr/>
          </a:p>
          <a:p>
            <a:pPr indent="0" lvl="0" marL="0" rtl="0" algn="l">
              <a:lnSpc>
                <a:spcPct val="90000"/>
              </a:lnSpc>
              <a:spcBef>
                <a:spcPts val="1000"/>
              </a:spcBef>
              <a:spcAft>
                <a:spcPts val="0"/>
              </a:spcAft>
              <a:buClr>
                <a:schemeClr val="dk1"/>
              </a:buClr>
              <a:buSzPct val="100000"/>
              <a:buNone/>
            </a:pPr>
            <a:r>
              <a:rPr lang="es-ES"/>
              <a:t>Otra organización podría ser estudiar cada día un poco de cada asignatura. </a:t>
            </a:r>
            <a:endParaRPr/>
          </a:p>
          <a:p>
            <a:pPr indent="0" lvl="0" marL="0" rtl="0" algn="l">
              <a:lnSpc>
                <a:spcPct val="90000"/>
              </a:lnSpc>
              <a:spcBef>
                <a:spcPts val="1000"/>
              </a:spcBef>
              <a:spcAft>
                <a:spcPts val="0"/>
              </a:spcAft>
              <a:buClr>
                <a:schemeClr val="dk1"/>
              </a:buClr>
              <a:buSzPct val="100000"/>
              <a:buNone/>
            </a:pPr>
            <a:r>
              <a:rPr lang="es-ES"/>
              <a:t>En cada instante de tiempo estará estudiando una única asignatura. pero visto el trabajo a una escala macroscópica al cabo del curso podríamos afirmar que el estudiante ha llevado las asignaturas en paralelo o de forma concurrente. </a:t>
            </a:r>
            <a:endParaRPr/>
          </a:p>
        </p:txBody>
      </p:sp>
      <p:sp>
        <p:nvSpPr>
          <p:cNvPr id="166" name="Google Shape;16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Analogía</a:t>
            </a:r>
            <a:endParaRPr/>
          </a:p>
        </p:txBody>
      </p:sp>
      <p:sp>
        <p:nvSpPr>
          <p:cNvPr id="172" name="Google Shape;172;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90000"/>
              </a:lnSpc>
              <a:spcBef>
                <a:spcPts val="0"/>
              </a:spcBef>
              <a:spcAft>
                <a:spcPts val="0"/>
              </a:spcAft>
              <a:buClr>
                <a:schemeClr val="dk1"/>
              </a:buClr>
              <a:buSzPct val="100000"/>
              <a:buNone/>
            </a:pPr>
            <a:r>
              <a:rPr lang="es-ES"/>
              <a:t>Durante el proceso de aprendizaje habrá momentos en que tendrá que abandonar temporalmente éste para realizar otras tareas, como atender una llamada de teléfono o abrir la puerta. </a:t>
            </a:r>
            <a:endParaRPr/>
          </a:p>
          <a:p>
            <a:pPr indent="0" lvl="0" marL="0" rtl="0" algn="l">
              <a:lnSpc>
                <a:spcPct val="90000"/>
              </a:lnSpc>
              <a:spcBef>
                <a:spcPts val="1000"/>
              </a:spcBef>
              <a:spcAft>
                <a:spcPts val="0"/>
              </a:spcAft>
              <a:buClr>
                <a:schemeClr val="dk1"/>
              </a:buClr>
              <a:buSzPct val="100000"/>
              <a:buNone/>
            </a:pPr>
            <a:r>
              <a:rPr lang="es-ES"/>
              <a:t>Al añadir estas nuevas tareas de su quehacer cotidiano el estudiante necesita una cierta planificación que le permita determinar cuando debe pasar de la ejecución de una tarea a otra. </a:t>
            </a:r>
            <a:endParaRPr/>
          </a:p>
          <a:p>
            <a:pPr indent="0" lvl="0" marL="0" rtl="0" algn="l">
              <a:lnSpc>
                <a:spcPct val="90000"/>
              </a:lnSpc>
              <a:spcBef>
                <a:spcPts val="1000"/>
              </a:spcBef>
              <a:spcAft>
                <a:spcPts val="0"/>
              </a:spcAft>
              <a:buClr>
                <a:schemeClr val="dk1"/>
              </a:buClr>
              <a:buSzPct val="100000"/>
              <a:buNone/>
            </a:pPr>
            <a:r>
              <a:rPr lang="es-ES"/>
              <a:t>Dicha planificación forma parte de su "modus operandi" o sistema operativo; según éste, el estudio de una asignatura se realizará durante un cierto intervalo de tiempo. Transcurrido el cuál se producirá el cambio a otra asignatura. </a:t>
            </a:r>
            <a:endParaRPr/>
          </a:p>
          <a:p>
            <a:pPr indent="0" lvl="0" marL="0" rtl="0" algn="l">
              <a:lnSpc>
                <a:spcPct val="90000"/>
              </a:lnSpc>
              <a:spcBef>
                <a:spcPts val="1000"/>
              </a:spcBef>
              <a:spcAft>
                <a:spcPts val="0"/>
              </a:spcAft>
              <a:buClr>
                <a:schemeClr val="dk1"/>
              </a:buClr>
              <a:buSzPct val="100000"/>
              <a:buNone/>
            </a:pPr>
            <a:r>
              <a:rPr lang="es-ES"/>
              <a:t>Si durante el estudio se produce, por ejemplo, una llamada telefónica, el estudiante la atenderá y salvo que la llamada le obligue a realizar otra tarea, como salir a comprar comida para los amigos que le acaban de comunicar que van a venir a cenar, proseguirá con el estudio. </a:t>
            </a:r>
            <a:endParaRPr/>
          </a:p>
          <a:p>
            <a:pPr indent="0" lvl="0" marL="0" rtl="0" algn="l">
              <a:lnSpc>
                <a:spcPct val="90000"/>
              </a:lnSpc>
              <a:spcBef>
                <a:spcPts val="1000"/>
              </a:spcBef>
              <a:spcAft>
                <a:spcPts val="0"/>
              </a:spcAft>
              <a:buClr>
                <a:schemeClr val="dk1"/>
              </a:buClr>
              <a:buSzPct val="100000"/>
              <a:buNone/>
            </a:pPr>
            <a:r>
              <a:t/>
            </a:r>
            <a:endParaRPr/>
          </a:p>
        </p:txBody>
      </p:sp>
      <p:sp>
        <p:nvSpPr>
          <p:cNvPr id="173" name="Google Shape;17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Entonces, ¿cuál es la diferencia entre programas y procesos?</a:t>
            </a:r>
            <a:endParaRPr/>
          </a:p>
        </p:txBody>
      </p:sp>
      <p:sp>
        <p:nvSpPr>
          <p:cNvPr id="179" name="Google Shape;17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ctr">
              <a:lnSpc>
                <a:spcPct val="90000"/>
              </a:lnSpc>
              <a:spcBef>
                <a:spcPts val="0"/>
              </a:spcBef>
              <a:spcAft>
                <a:spcPts val="0"/>
              </a:spcAft>
              <a:buClr>
                <a:schemeClr val="accent1"/>
              </a:buClr>
              <a:buSzPct val="100000"/>
              <a:buNone/>
            </a:pPr>
            <a:r>
              <a:rPr lang="es-ES">
                <a:solidFill>
                  <a:schemeClr val="accent1"/>
                </a:solidFill>
              </a:rPr>
              <a:t>Ejecución de un programa de edición de textos. </a:t>
            </a:r>
            <a:endParaRPr/>
          </a:p>
          <a:p>
            <a:pPr indent="-228600" lvl="0" marL="228600" rtl="0" algn="l">
              <a:lnSpc>
                <a:spcPct val="90000"/>
              </a:lnSpc>
              <a:spcBef>
                <a:spcPts val="1000"/>
              </a:spcBef>
              <a:spcAft>
                <a:spcPts val="0"/>
              </a:spcAft>
              <a:buClr>
                <a:schemeClr val="dk1"/>
              </a:buClr>
              <a:buSzPct val="100000"/>
              <a:buFont typeface="Noto Sans Symbols"/>
              <a:buChar char="🡺"/>
            </a:pPr>
            <a:r>
              <a:rPr lang="es-ES"/>
              <a:t>El programa de edición puede ser ejecutado por varios usuarios al mismo tiempo. </a:t>
            </a:r>
            <a:endParaRPr/>
          </a:p>
          <a:p>
            <a:pPr indent="-228600" lvl="0" marL="228600" rtl="0" algn="l">
              <a:lnSpc>
                <a:spcPct val="90000"/>
              </a:lnSpc>
              <a:spcBef>
                <a:spcPts val="1000"/>
              </a:spcBef>
              <a:spcAft>
                <a:spcPts val="0"/>
              </a:spcAft>
              <a:buClr>
                <a:schemeClr val="dk1"/>
              </a:buClr>
              <a:buSzPct val="100000"/>
              <a:buFont typeface="Noto Sans Symbols"/>
              <a:buChar char="🡺"/>
            </a:pPr>
            <a:r>
              <a:rPr lang="es-ES"/>
              <a:t>El programa es único, pero cada invocación a él genera un proceso distinto e independiente, que utilizará unas estructuras de datos diferentes a las de otros procesos que resulten de la utilización del editor por otros usuarios. </a:t>
            </a:r>
            <a:endParaRPr/>
          </a:p>
          <a:p>
            <a:pPr indent="-228600" lvl="1" marL="685800" rtl="0" algn="l">
              <a:lnSpc>
                <a:spcPct val="90000"/>
              </a:lnSpc>
              <a:spcBef>
                <a:spcPts val="500"/>
              </a:spcBef>
              <a:spcAft>
                <a:spcPts val="0"/>
              </a:spcAft>
              <a:buClr>
                <a:schemeClr val="dk1"/>
              </a:buClr>
              <a:buSzPct val="100000"/>
              <a:buFont typeface="Noto Sans Symbols"/>
              <a:buChar char="🡺"/>
            </a:pPr>
            <a:r>
              <a:rPr lang="es-ES"/>
              <a:t>Cuando uno de ellos termina la edición, se elimina el proceso asociado sin que esto influya en el resto de los procesos de edición de otros usuarios. </a:t>
            </a:r>
            <a:endParaRPr/>
          </a:p>
          <a:p>
            <a:pPr indent="-228600" lvl="1" marL="685800" rtl="0" algn="l">
              <a:lnSpc>
                <a:spcPct val="90000"/>
              </a:lnSpc>
              <a:spcBef>
                <a:spcPts val="500"/>
              </a:spcBef>
              <a:spcAft>
                <a:spcPts val="0"/>
              </a:spcAft>
              <a:buClr>
                <a:schemeClr val="dk1"/>
              </a:buClr>
              <a:buSzPct val="100000"/>
              <a:buFont typeface="Noto Sans Symbols"/>
              <a:buChar char="🡺"/>
            </a:pPr>
            <a:r>
              <a:rPr lang="es-ES"/>
              <a:t>A su vez, los procesos de edición pueden generar nuevos procesos independientes; por ejemplo guardar los datos en un fichero. </a:t>
            </a:r>
            <a:endParaRPr/>
          </a:p>
          <a:p>
            <a:pPr indent="-228600" lvl="1" marL="685800" rtl="0" algn="l">
              <a:lnSpc>
                <a:spcPct val="90000"/>
              </a:lnSpc>
              <a:spcBef>
                <a:spcPts val="500"/>
              </a:spcBef>
              <a:spcAft>
                <a:spcPts val="0"/>
              </a:spcAft>
              <a:buClr>
                <a:schemeClr val="dk1"/>
              </a:buClr>
              <a:buSzPct val="100000"/>
              <a:buFont typeface="Noto Sans Symbols"/>
              <a:buChar char="🡺"/>
            </a:pPr>
            <a:r>
              <a:rPr lang="es-ES"/>
              <a:t>Una vez creado el proceso para almacenar los datos, su ejecución tiene lugar de forma concurrente con el resto de los procesos. </a:t>
            </a:r>
            <a:endParaRPr/>
          </a:p>
          <a:p>
            <a:pPr indent="0" lvl="0" marL="0" rtl="0" algn="l">
              <a:lnSpc>
                <a:spcPct val="90000"/>
              </a:lnSpc>
              <a:spcBef>
                <a:spcPts val="1000"/>
              </a:spcBef>
              <a:spcAft>
                <a:spcPts val="0"/>
              </a:spcAft>
              <a:buClr>
                <a:schemeClr val="dk1"/>
              </a:buClr>
              <a:buSzPct val="100000"/>
              <a:buNone/>
            </a:pPr>
            <a:r>
              <a:t/>
            </a:r>
            <a:endParaRPr/>
          </a:p>
        </p:txBody>
      </p:sp>
      <p:sp>
        <p:nvSpPr>
          <p:cNvPr id="180" name="Google Shape;18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Entonces, ¿cuál es la diferencia entre programas y procesos?</a:t>
            </a:r>
            <a:endParaRPr/>
          </a:p>
        </p:txBody>
      </p:sp>
      <p:sp>
        <p:nvSpPr>
          <p:cNvPr id="186" name="Google Shape;186;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lnSpc>
                <a:spcPct val="90000"/>
              </a:lnSpc>
              <a:spcBef>
                <a:spcPts val="0"/>
              </a:spcBef>
              <a:spcAft>
                <a:spcPts val="0"/>
              </a:spcAft>
              <a:buClr>
                <a:schemeClr val="accent1"/>
              </a:buClr>
              <a:buSzPct val="100000"/>
              <a:buNone/>
            </a:pPr>
            <a:r>
              <a:rPr lang="es-ES">
                <a:solidFill>
                  <a:schemeClr val="accent1"/>
                </a:solidFill>
              </a:rPr>
              <a:t>Ejecución de un programa de edición de textos. </a:t>
            </a:r>
            <a:endParaRPr/>
          </a:p>
          <a:p>
            <a:pPr indent="0" lvl="0" marL="0" rtl="0" algn="l">
              <a:lnSpc>
                <a:spcPct val="90000"/>
              </a:lnSpc>
              <a:spcBef>
                <a:spcPts val="1000"/>
              </a:spcBef>
              <a:spcAft>
                <a:spcPts val="0"/>
              </a:spcAft>
              <a:buClr>
                <a:schemeClr val="dk1"/>
              </a:buClr>
              <a:buSzPct val="100000"/>
              <a:buNone/>
            </a:pPr>
            <a:r>
              <a:rPr lang="es-ES"/>
              <a:t>Aunque los procesos de edición se pueden considerar como independientes, lo cierto es que compiten por el uso de los recursos del sistema, de manera que se necesitan herramientas que permitan la sincronización y la comunicación entre los mismos. </a:t>
            </a:r>
            <a:endParaRPr/>
          </a:p>
          <a:p>
            <a:pPr indent="0" lvl="0" marL="0" rtl="0" algn="l">
              <a:lnSpc>
                <a:spcPct val="90000"/>
              </a:lnSpc>
              <a:spcBef>
                <a:spcPts val="1000"/>
              </a:spcBef>
              <a:spcAft>
                <a:spcPts val="0"/>
              </a:spcAft>
              <a:buClr>
                <a:schemeClr val="dk1"/>
              </a:buClr>
              <a:buSzPct val="100000"/>
              <a:buNone/>
            </a:pPr>
            <a:r>
              <a:rPr lang="es-ES"/>
              <a:t>A veces dos o más procesos cooperan para alguna operación común. </a:t>
            </a:r>
            <a:endParaRPr/>
          </a:p>
          <a:p>
            <a:pPr indent="0" lvl="0" marL="0" rtl="0" algn="l">
              <a:lnSpc>
                <a:spcPct val="90000"/>
              </a:lnSpc>
              <a:spcBef>
                <a:spcPts val="1000"/>
              </a:spcBef>
              <a:spcAft>
                <a:spcPts val="0"/>
              </a:spcAft>
              <a:buClr>
                <a:schemeClr val="dk1"/>
              </a:buClr>
              <a:buSzPct val="100000"/>
              <a:buNone/>
            </a:pPr>
            <a:r>
              <a:rPr lang="es-ES"/>
              <a:t>El proceso es por su propia naturaleza </a:t>
            </a:r>
            <a:r>
              <a:rPr lang="es-ES">
                <a:highlight>
                  <a:srgbClr val="FFFF00"/>
                </a:highlight>
              </a:rPr>
              <a:t>dinámico</a:t>
            </a:r>
            <a:r>
              <a:rPr lang="es-ES"/>
              <a:t>, ligado íntimamente a la ejecución de un programa y que normalmente pasa por varios estados antes de finalizar su ejecución. </a:t>
            </a:r>
            <a:endParaRPr/>
          </a:p>
          <a:p>
            <a:pPr indent="0" lvl="0" marL="0" rtl="0" algn="l">
              <a:lnSpc>
                <a:spcPct val="90000"/>
              </a:lnSpc>
              <a:spcBef>
                <a:spcPts val="1000"/>
              </a:spcBef>
              <a:spcAft>
                <a:spcPts val="0"/>
              </a:spcAft>
              <a:buClr>
                <a:schemeClr val="dk1"/>
              </a:buClr>
              <a:buSzPct val="100000"/>
              <a:buNone/>
            </a:pPr>
            <a:r>
              <a:rPr lang="es-ES"/>
              <a:t>En cualquier instante, solo un proceso estará en ejecución mientras que los otros estarán preparados para acceder al procesador cuando lo disponga el sistema operativo, o bloqueados, esperando que ocurra algún evento que les permita volver a estar dispuestos para acceder al procesador. </a:t>
            </a:r>
            <a:endParaRPr/>
          </a:p>
          <a:p>
            <a:pPr indent="0" lvl="0" marL="0" rtl="0" algn="l">
              <a:lnSpc>
                <a:spcPct val="90000"/>
              </a:lnSpc>
              <a:spcBef>
                <a:spcPts val="1000"/>
              </a:spcBef>
              <a:spcAft>
                <a:spcPts val="0"/>
              </a:spcAft>
              <a:buClr>
                <a:schemeClr val="dk1"/>
              </a:buClr>
              <a:buSzPct val="100000"/>
              <a:buNone/>
            </a:pPr>
            <a:r>
              <a:t/>
            </a:r>
            <a:endParaRPr/>
          </a:p>
        </p:txBody>
      </p:sp>
      <p:sp>
        <p:nvSpPr>
          <p:cNvPr id="187" name="Google Shape;18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Relación entre los procesos I</a:t>
            </a:r>
            <a:endParaRPr/>
          </a:p>
        </p:txBody>
      </p:sp>
      <p:sp>
        <p:nvSpPr>
          <p:cNvPr id="193" name="Google Shape;19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s-ES"/>
              <a:t>El sistema operativo suministra los “mecanismos” para permitir el procesamiento concurrente. Estos mecanismos son </a:t>
            </a:r>
            <a:r>
              <a:rPr i="1" lang="es-ES"/>
              <a:t>servicios</a:t>
            </a:r>
            <a:r>
              <a:rPr lang="es-ES"/>
              <a:t> que:</a:t>
            </a:r>
            <a:endParaRPr/>
          </a:p>
          <a:p>
            <a:pPr indent="-228600" lvl="0" marL="228600" rtl="0" algn="l">
              <a:lnSpc>
                <a:spcPct val="90000"/>
              </a:lnSpc>
              <a:spcBef>
                <a:spcPts val="1000"/>
              </a:spcBef>
              <a:spcAft>
                <a:spcPts val="0"/>
              </a:spcAft>
              <a:buClr>
                <a:schemeClr val="dk1"/>
              </a:buClr>
              <a:buSzPct val="100000"/>
              <a:buChar char="•"/>
            </a:pPr>
            <a:r>
              <a:rPr lang="es-ES"/>
              <a:t>permiten la ejecución concurrente de procesos</a:t>
            </a:r>
            <a:endParaRPr/>
          </a:p>
          <a:p>
            <a:pPr indent="-228600" lvl="0" marL="228600" rtl="0" algn="l">
              <a:lnSpc>
                <a:spcPct val="90000"/>
              </a:lnSpc>
              <a:spcBef>
                <a:spcPts val="1000"/>
              </a:spcBef>
              <a:spcAft>
                <a:spcPts val="0"/>
              </a:spcAft>
              <a:buClr>
                <a:schemeClr val="dk1"/>
              </a:buClr>
              <a:buSzPct val="100000"/>
              <a:buChar char="•"/>
            </a:pPr>
            <a:r>
              <a:rPr lang="es-ES"/>
              <a:t>permiten la sincronización de procesos</a:t>
            </a:r>
            <a:endParaRPr/>
          </a:p>
          <a:p>
            <a:pPr indent="-228600" lvl="0" marL="228600" rtl="0" algn="l">
              <a:lnSpc>
                <a:spcPct val="90000"/>
              </a:lnSpc>
              <a:spcBef>
                <a:spcPts val="1000"/>
              </a:spcBef>
              <a:spcAft>
                <a:spcPts val="0"/>
              </a:spcAft>
              <a:buClr>
                <a:schemeClr val="dk1"/>
              </a:buClr>
              <a:buSzPct val="100000"/>
              <a:buChar char="•"/>
            </a:pPr>
            <a:r>
              <a:rPr lang="es-ES"/>
              <a:t>permiten la comunicación entre procesos</a:t>
            </a:r>
            <a:endParaRPr/>
          </a:p>
          <a:p>
            <a:pPr indent="-90804"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s-ES"/>
              <a:t>Para poder manejar esto, el sistema operativo necesita </a:t>
            </a:r>
            <a:r>
              <a:rPr i="1" lang="es-ES"/>
              <a:t>algoritmos de planificación</a:t>
            </a:r>
            <a:r>
              <a:rPr lang="es-ES"/>
              <a:t> que:</a:t>
            </a:r>
            <a:endParaRPr/>
          </a:p>
          <a:p>
            <a:pPr indent="-228600" lvl="0" marL="228600" rtl="0" algn="l">
              <a:lnSpc>
                <a:spcPct val="90000"/>
              </a:lnSpc>
              <a:spcBef>
                <a:spcPts val="1000"/>
              </a:spcBef>
              <a:spcAft>
                <a:spcPts val="0"/>
              </a:spcAft>
              <a:buClr>
                <a:schemeClr val="dk1"/>
              </a:buClr>
              <a:buSzPct val="100000"/>
              <a:buChar char="•"/>
            </a:pPr>
            <a:r>
              <a:rPr lang="es-ES"/>
              <a:t>determinen qué proceso se ejecutará</a:t>
            </a:r>
            <a:endParaRPr/>
          </a:p>
          <a:p>
            <a:pPr indent="-228600" lvl="0" marL="228600" rtl="0" algn="l">
              <a:lnSpc>
                <a:spcPct val="90000"/>
              </a:lnSpc>
              <a:spcBef>
                <a:spcPts val="1000"/>
              </a:spcBef>
              <a:spcAft>
                <a:spcPts val="0"/>
              </a:spcAft>
              <a:buClr>
                <a:schemeClr val="dk1"/>
              </a:buClr>
              <a:buSzPct val="100000"/>
              <a:buChar char="•"/>
            </a:pPr>
            <a:r>
              <a:rPr lang="es-ES"/>
              <a:t>lleven la cuenta de:</a:t>
            </a:r>
            <a:endParaRPr/>
          </a:p>
          <a:p>
            <a:pPr indent="-228600" lvl="1" marL="685800" rtl="0" algn="l">
              <a:lnSpc>
                <a:spcPct val="90000"/>
              </a:lnSpc>
              <a:spcBef>
                <a:spcPts val="500"/>
              </a:spcBef>
              <a:spcAft>
                <a:spcPts val="0"/>
              </a:spcAft>
              <a:buClr>
                <a:schemeClr val="dk1"/>
              </a:buClr>
              <a:buSzPct val="100000"/>
              <a:buChar char="•"/>
            </a:pPr>
            <a:r>
              <a:rPr lang="es-ES"/>
              <a:t>El estado de los procesos</a:t>
            </a:r>
            <a:endParaRPr/>
          </a:p>
          <a:p>
            <a:pPr indent="-228600" lvl="1" marL="685800" rtl="0" algn="l">
              <a:lnSpc>
                <a:spcPct val="90000"/>
              </a:lnSpc>
              <a:spcBef>
                <a:spcPts val="500"/>
              </a:spcBef>
              <a:spcAft>
                <a:spcPts val="0"/>
              </a:spcAft>
              <a:buClr>
                <a:schemeClr val="dk1"/>
              </a:buClr>
              <a:buSzPct val="100000"/>
              <a:buChar char="•"/>
            </a:pPr>
            <a:r>
              <a:rPr lang="es-ES"/>
              <a:t>Las prioridades de los procesos</a:t>
            </a:r>
            <a:endParaRPr/>
          </a:p>
          <a:p>
            <a:pPr indent="-228600" lvl="1" marL="685800" rtl="0" algn="l">
              <a:lnSpc>
                <a:spcPct val="90000"/>
              </a:lnSpc>
              <a:spcBef>
                <a:spcPts val="500"/>
              </a:spcBef>
              <a:spcAft>
                <a:spcPts val="0"/>
              </a:spcAft>
              <a:buClr>
                <a:schemeClr val="dk1"/>
              </a:buClr>
              <a:buSzPct val="100000"/>
              <a:buChar char="•"/>
            </a:pPr>
            <a:r>
              <a:rPr lang="es-ES"/>
              <a:t>La información necesaria para cada proceso</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
        <p:nvSpPr>
          <p:cNvPr id="194" name="Google Shape;19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Relación entre los procesos II</a:t>
            </a:r>
            <a:endParaRPr/>
          </a:p>
        </p:txBody>
      </p:sp>
      <p:sp>
        <p:nvSpPr>
          <p:cNvPr id="200" name="Google Shape;200;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s-ES"/>
              <a:t>Dependiendo de la interacción entre los procesos tendremos:</a:t>
            </a:r>
            <a:endParaRPr/>
          </a:p>
          <a:p>
            <a:pPr indent="-228600" lvl="0" marL="228600" rtl="0" algn="l">
              <a:lnSpc>
                <a:spcPct val="90000"/>
              </a:lnSpc>
              <a:spcBef>
                <a:spcPts val="1000"/>
              </a:spcBef>
              <a:spcAft>
                <a:spcPts val="0"/>
              </a:spcAft>
              <a:buClr>
                <a:schemeClr val="dk1"/>
              </a:buClr>
              <a:buSzPct val="100000"/>
              <a:buChar char="•"/>
            </a:pPr>
            <a:r>
              <a:rPr b="1" lang="es-ES"/>
              <a:t>Procesos independientes. </a:t>
            </a:r>
            <a:r>
              <a:rPr lang="es-ES"/>
              <a:t>Los procesos independientes no se comunican o sincronizan entre ellos. En un sistema con un sólo procesador, los procesos independientes en sentido estricto no existen, ya que todos compiten por la posesión del procesador y posiblemente por la memoria y los dispositivos de E/S. </a:t>
            </a:r>
            <a:endParaRPr/>
          </a:p>
          <a:p>
            <a:pPr indent="-228600" lvl="0" marL="228600" rtl="0" algn="l">
              <a:lnSpc>
                <a:spcPct val="90000"/>
              </a:lnSpc>
              <a:spcBef>
                <a:spcPts val="1000"/>
              </a:spcBef>
              <a:spcAft>
                <a:spcPts val="0"/>
              </a:spcAft>
              <a:buClr>
                <a:schemeClr val="dk1"/>
              </a:buClr>
              <a:buSzPct val="100000"/>
              <a:buChar char="•"/>
            </a:pPr>
            <a:r>
              <a:rPr b="1" lang="es-ES"/>
              <a:t>Procesos cooperativos. </a:t>
            </a:r>
            <a:r>
              <a:rPr lang="es-ES"/>
              <a:t>Los procesos cooperativos se comunican y sincronizan sus actividades para realizar una labor común. Por ejemplo, en el computador a bordo de un avión hay procesos encargados de vigilar el funcionamiento de los motores, actualizar los instrumentos de vuelo, procesar las señales de los instrumentos de navegación y mantener el rumbo. Todos los procesos cooperan durante el vuelo del avión, lo que puede requerir frecuentes interacciones entre todos ellos. </a:t>
            </a:r>
            <a:endParaRPr/>
          </a:p>
          <a:p>
            <a:pPr indent="-228600" lvl="0" marL="228600" rtl="0" algn="l">
              <a:lnSpc>
                <a:spcPct val="90000"/>
              </a:lnSpc>
              <a:spcBef>
                <a:spcPts val="1000"/>
              </a:spcBef>
              <a:spcAft>
                <a:spcPts val="0"/>
              </a:spcAft>
              <a:buClr>
                <a:schemeClr val="dk1"/>
              </a:buClr>
              <a:buSzPct val="100000"/>
              <a:buChar char="•"/>
            </a:pPr>
            <a:r>
              <a:rPr b="1" lang="es-ES"/>
              <a:t>Procesos competitivos. </a:t>
            </a:r>
            <a:r>
              <a:rPr lang="es-ES"/>
              <a:t>Al compartirse los recursos de un computador todos los procesos necesariamente deben competir entre ellos. El acceso ordenado a estos recursos necesita de la sincronización y a veces también de la comunicación entre los procesos.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
        <p:nvSpPr>
          <p:cNvPr id="201" name="Google Shape;20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Estados de los procesos I</a:t>
            </a:r>
            <a:endParaRPr/>
          </a:p>
        </p:txBody>
      </p:sp>
      <p:pic>
        <p:nvPicPr>
          <p:cNvPr id="207" name="Google Shape;207;p17"/>
          <p:cNvPicPr preferRelativeResize="0"/>
          <p:nvPr>
            <p:ph idx="1" type="body"/>
          </p:nvPr>
        </p:nvPicPr>
        <p:blipFill rotWithShape="1">
          <a:blip r:embed="rId3">
            <a:alphaModFix/>
          </a:blip>
          <a:srcRect b="0" l="0" r="0" t="0"/>
          <a:stretch/>
        </p:blipFill>
        <p:spPr>
          <a:xfrm>
            <a:off x="2502637" y="1825625"/>
            <a:ext cx="7186725" cy="4351338"/>
          </a:xfrm>
          <a:prstGeom prst="rect">
            <a:avLst/>
          </a:prstGeom>
          <a:noFill/>
          <a:ln>
            <a:noFill/>
          </a:ln>
        </p:spPr>
      </p:pic>
      <p:sp>
        <p:nvSpPr>
          <p:cNvPr id="208" name="Google Shape;20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09" name="Google Shape;209;p17"/>
          <p:cNvSpPr txBox="1"/>
          <p:nvPr/>
        </p:nvSpPr>
        <p:spPr>
          <a:xfrm>
            <a:off x="82296" y="6490573"/>
            <a:ext cx="83083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https://www.profesionalreview.com/2020/06/25/cuales-son-los-estados-de-los-procesos-de-nuestros-equipos/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Estados de los procesos II</a:t>
            </a:r>
            <a:endParaRPr/>
          </a:p>
        </p:txBody>
      </p:sp>
      <p:sp>
        <p:nvSpPr>
          <p:cNvPr id="215" name="Google Shape;21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16" name="Google Shape;216;p18"/>
          <p:cNvSpPr txBox="1"/>
          <p:nvPr/>
        </p:nvSpPr>
        <p:spPr>
          <a:xfrm>
            <a:off x="82296" y="6490573"/>
            <a:ext cx="83083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https://www.profesionalreview.com/2020/06/25/cuales-son-los-estados-de-los-procesos-de-nuestros-equipos/</a:t>
            </a:r>
            <a:endParaRPr/>
          </a:p>
        </p:txBody>
      </p:sp>
      <p:sp>
        <p:nvSpPr>
          <p:cNvPr id="217" name="Google Shape;21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Font typeface="Arial"/>
              <a:buChar char="•"/>
            </a:pPr>
            <a:r>
              <a:rPr lang="es-ES"/>
              <a:t>“Nuevo”. Se trata de la creación de un proceso. Los procesos en este estado están cargados en la memoria, pero no están acaparando recursos de la CPU. Una vez se admite el proceso pasa a estado Activo.</a:t>
            </a:r>
            <a:endParaRPr/>
          </a:p>
          <a:p>
            <a:pPr indent="-228600" lvl="0" marL="228600" rtl="0" algn="l">
              <a:lnSpc>
                <a:spcPct val="90000"/>
              </a:lnSpc>
              <a:spcBef>
                <a:spcPts val="1000"/>
              </a:spcBef>
              <a:spcAft>
                <a:spcPts val="0"/>
              </a:spcAft>
              <a:buClr>
                <a:schemeClr val="dk1"/>
              </a:buClr>
              <a:buSzPct val="100000"/>
              <a:buFont typeface="Arial"/>
              <a:buChar char="•"/>
            </a:pPr>
            <a:r>
              <a:rPr lang="es-ES"/>
              <a:t>“Preparado”. Se trata de procesos que están cargados y listos para pasar al estado activo, pero que por cualquier causa aún no han cambiado al estado activo.</a:t>
            </a:r>
            <a:endParaRPr/>
          </a:p>
          <a:p>
            <a:pPr indent="-228600" lvl="0" marL="228600" rtl="0" algn="l">
              <a:lnSpc>
                <a:spcPct val="90000"/>
              </a:lnSpc>
              <a:spcBef>
                <a:spcPts val="1000"/>
              </a:spcBef>
              <a:spcAft>
                <a:spcPts val="0"/>
              </a:spcAft>
              <a:buClr>
                <a:schemeClr val="dk1"/>
              </a:buClr>
              <a:buSzPct val="100000"/>
              <a:buFont typeface="Arial"/>
              <a:buChar char="•"/>
            </a:pPr>
            <a:r>
              <a:rPr lang="es-ES"/>
              <a:t>“Activo”. Cuando el proceso acapara los recursos del procesador y se está ejecutando, está en estado activo. Cada proceso activo ocupa un hilo de nuestro procesador para su beneficio.</a:t>
            </a:r>
            <a:endParaRPr/>
          </a:p>
          <a:p>
            <a:pPr indent="-228600" lvl="0" marL="228600" rtl="0" algn="l">
              <a:lnSpc>
                <a:spcPct val="90000"/>
              </a:lnSpc>
              <a:spcBef>
                <a:spcPts val="1000"/>
              </a:spcBef>
              <a:spcAft>
                <a:spcPts val="0"/>
              </a:spcAft>
              <a:buClr>
                <a:schemeClr val="dk1"/>
              </a:buClr>
              <a:buSzPct val="100000"/>
              <a:buFont typeface="Arial"/>
              <a:buChar char="•"/>
            </a:pPr>
            <a:r>
              <a:rPr lang="es-ES"/>
              <a:t>“Bloqueado”. Los procesos entran en este estado cuando necesitan algún recurso que no ha sido dispuesto durante su ejecución. Esperan a un evento antes de volver al estado Preparado.</a:t>
            </a:r>
            <a:endParaRPr/>
          </a:p>
          <a:p>
            <a:pPr indent="-228600" lvl="0" marL="228600" rtl="0" algn="l">
              <a:lnSpc>
                <a:spcPct val="90000"/>
              </a:lnSpc>
              <a:spcBef>
                <a:spcPts val="1000"/>
              </a:spcBef>
              <a:spcAft>
                <a:spcPts val="0"/>
              </a:spcAft>
              <a:buClr>
                <a:schemeClr val="dk1"/>
              </a:buClr>
              <a:buSzPct val="100000"/>
              <a:buFont typeface="Arial"/>
              <a:buChar char="•"/>
            </a:pPr>
            <a:r>
              <a:rPr lang="es-ES"/>
              <a:t>“Terminado”. Sucede cuando el proceso termina y se elimina.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Estados de los procesos ampliado I</a:t>
            </a:r>
            <a:endParaRPr/>
          </a:p>
        </p:txBody>
      </p:sp>
      <p:sp>
        <p:nvSpPr>
          <p:cNvPr id="223" name="Google Shape;22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24" name="Google Shape;224;p19"/>
          <p:cNvSpPr txBox="1"/>
          <p:nvPr/>
        </p:nvSpPr>
        <p:spPr>
          <a:xfrm>
            <a:off x="82296" y="6490573"/>
            <a:ext cx="83083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https://www.profesionalreview.com/2020/06/25/cuales-son-los-estados-de-los-procesos-de-nuestros-equipos/</a:t>
            </a:r>
            <a:endParaRPr/>
          </a:p>
        </p:txBody>
      </p:sp>
      <p:pic>
        <p:nvPicPr>
          <p:cNvPr id="225" name="Google Shape;225;p19"/>
          <p:cNvPicPr preferRelativeResize="0"/>
          <p:nvPr>
            <p:ph idx="1" type="body"/>
          </p:nvPr>
        </p:nvPicPr>
        <p:blipFill rotWithShape="1">
          <a:blip r:embed="rId3">
            <a:alphaModFix/>
          </a:blip>
          <a:srcRect b="0" l="0" r="0" t="0"/>
          <a:stretch/>
        </p:blipFill>
        <p:spPr>
          <a:xfrm>
            <a:off x="2604017" y="1825625"/>
            <a:ext cx="6983966" cy="43513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Recordamos…</a:t>
            </a:r>
            <a:endParaRPr/>
          </a:p>
        </p:txBody>
      </p:sp>
      <p:pic>
        <p:nvPicPr>
          <p:cNvPr id="97" name="Google Shape;97;p2"/>
          <p:cNvPicPr preferRelativeResize="0"/>
          <p:nvPr>
            <p:ph idx="1" type="body"/>
          </p:nvPr>
        </p:nvPicPr>
        <p:blipFill rotWithShape="1">
          <a:blip r:embed="rId3">
            <a:alphaModFix/>
          </a:blip>
          <a:srcRect b="0" l="0" r="0" t="0"/>
          <a:stretch/>
        </p:blipFill>
        <p:spPr>
          <a:xfrm>
            <a:off x="4572000" y="1"/>
            <a:ext cx="7031735" cy="6858000"/>
          </a:xfrm>
          <a:prstGeom prst="rect">
            <a:avLst/>
          </a:prstGeom>
          <a:noFill/>
          <a:ln>
            <a:noFill/>
          </a:ln>
        </p:spPr>
      </p:pic>
      <p:sp>
        <p:nvSpPr>
          <p:cNvPr id="98" name="Google Shape;9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Estados de los procesos ampliado II</a:t>
            </a:r>
            <a:endParaRPr/>
          </a:p>
        </p:txBody>
      </p:sp>
      <p:sp>
        <p:nvSpPr>
          <p:cNvPr id="231" name="Google Shape;23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32" name="Google Shape;232;p20"/>
          <p:cNvSpPr txBox="1"/>
          <p:nvPr/>
        </p:nvSpPr>
        <p:spPr>
          <a:xfrm>
            <a:off x="82296" y="6490573"/>
            <a:ext cx="83083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https://www.profesionalreview.com/2020/06/25/cuales-son-los-estados-de-los-procesos-de-nuestros-equipos/</a:t>
            </a:r>
            <a:endParaRPr/>
          </a:p>
        </p:txBody>
      </p:sp>
      <p:sp>
        <p:nvSpPr>
          <p:cNvPr id="233" name="Google Shape;233;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s-ES"/>
              <a:t>Dos estados adicionales:</a:t>
            </a:r>
            <a:endParaRPr/>
          </a:p>
          <a:p>
            <a:pPr indent="-228600" lvl="0" marL="228600" rtl="0" algn="l">
              <a:lnSpc>
                <a:spcPct val="90000"/>
              </a:lnSpc>
              <a:spcBef>
                <a:spcPts val="1000"/>
              </a:spcBef>
              <a:spcAft>
                <a:spcPts val="0"/>
              </a:spcAft>
              <a:buClr>
                <a:schemeClr val="dk1"/>
              </a:buClr>
              <a:buSzPts val="2800"/>
              <a:buFont typeface="Arial"/>
              <a:buChar char="•"/>
            </a:pPr>
            <a:r>
              <a:rPr lang="es-ES"/>
              <a:t>“Activo Suspendido. Sucede cuando el proceso se ha suspendido, por cualquier causa, pero no presenta motivos para ser bloqueado.</a:t>
            </a:r>
            <a:endParaRPr/>
          </a:p>
          <a:p>
            <a:pPr indent="-228600" lvl="0" marL="228600" rtl="0" algn="l">
              <a:lnSpc>
                <a:spcPct val="90000"/>
              </a:lnSpc>
              <a:spcBef>
                <a:spcPts val="1000"/>
              </a:spcBef>
              <a:spcAft>
                <a:spcPts val="0"/>
              </a:spcAft>
              <a:buClr>
                <a:schemeClr val="dk1"/>
              </a:buClr>
              <a:buSzPts val="2800"/>
              <a:buFont typeface="Arial"/>
              <a:buChar char="•"/>
            </a:pPr>
            <a:r>
              <a:rPr lang="es-ES"/>
              <a:t>“Bloqueado Suspendido. La suspensión ha sucedido porque se espera un evento concreto, pero aún no ha desaparecido la causa de su bloqueo. Es un estado de transición entre el bloqueo y el estado Activo Suspendido.</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txBox="1"/>
          <p:nvPr>
            <p:ph idx="1" type="body"/>
          </p:nvPr>
        </p:nvSpPr>
        <p:spPr>
          <a:xfrm>
            <a:off x="5200268" y="1825625"/>
            <a:ext cx="6153531"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es-ES"/>
              <a:t>Estados, transiciones entre estados…</a:t>
            </a:r>
            <a:endParaRPr/>
          </a:p>
          <a:p>
            <a:pPr indent="0" lvl="0" marL="0" rtl="0" algn="ctr">
              <a:lnSpc>
                <a:spcPct val="90000"/>
              </a:lnSpc>
              <a:spcBef>
                <a:spcPts val="1000"/>
              </a:spcBef>
              <a:spcAft>
                <a:spcPts val="0"/>
              </a:spcAft>
              <a:buClr>
                <a:schemeClr val="dk1"/>
              </a:buClr>
              <a:buSzPts val="2800"/>
              <a:buNone/>
            </a:pPr>
            <a:r>
              <a:t/>
            </a:r>
            <a:endParaRPr/>
          </a:p>
          <a:p>
            <a:pPr indent="0" lvl="0" marL="0" rtl="0" algn="ctr">
              <a:lnSpc>
                <a:spcPct val="90000"/>
              </a:lnSpc>
              <a:spcBef>
                <a:spcPts val="1000"/>
              </a:spcBef>
              <a:spcAft>
                <a:spcPts val="0"/>
              </a:spcAft>
              <a:buClr>
                <a:schemeClr val="dk1"/>
              </a:buClr>
              <a:buSzPts val="3600"/>
              <a:buNone/>
            </a:pPr>
            <a:r>
              <a:rPr lang="es-ES" sz="3600"/>
              <a:t>¿Por qué se hace todo esto?</a:t>
            </a:r>
            <a:endParaRPr/>
          </a:p>
          <a:p>
            <a:pPr indent="0" lvl="0" marL="0" rtl="0" algn="ctr">
              <a:lnSpc>
                <a:spcPct val="90000"/>
              </a:lnSpc>
              <a:spcBef>
                <a:spcPts val="1000"/>
              </a:spcBef>
              <a:spcAft>
                <a:spcPts val="0"/>
              </a:spcAft>
              <a:buClr>
                <a:schemeClr val="dk1"/>
              </a:buClr>
              <a:buSzPts val="2800"/>
              <a:buNone/>
            </a:pPr>
            <a:r>
              <a:t/>
            </a:r>
            <a:endParaRPr/>
          </a:p>
          <a:p>
            <a:pPr indent="0" lvl="0" marL="0" rtl="0" algn="ctr">
              <a:lnSpc>
                <a:spcPct val="90000"/>
              </a:lnSpc>
              <a:spcBef>
                <a:spcPts val="1000"/>
              </a:spcBef>
              <a:spcAft>
                <a:spcPts val="0"/>
              </a:spcAft>
              <a:buClr>
                <a:schemeClr val="dk1"/>
              </a:buClr>
              <a:buSzPts val="2800"/>
              <a:buNone/>
            </a:pPr>
            <a:r>
              <a:rPr lang="es-ES"/>
              <a:t>Para conseguir que los recursos del sistema estén ocupados el mayor tiempo posible</a:t>
            </a:r>
            <a:endParaRPr/>
          </a:p>
        </p:txBody>
      </p:sp>
      <p:sp>
        <p:nvSpPr>
          <p:cNvPr id="239" name="Google Shape;23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240" name="Google Shape;240;p21"/>
          <p:cNvPicPr preferRelativeResize="0"/>
          <p:nvPr/>
        </p:nvPicPr>
        <p:blipFill rotWithShape="1">
          <a:blip r:embed="rId3">
            <a:alphaModFix/>
          </a:blip>
          <a:srcRect b="0" l="0" r="0" t="0"/>
          <a:stretch/>
        </p:blipFill>
        <p:spPr>
          <a:xfrm>
            <a:off x="1453896" y="996334"/>
            <a:ext cx="3499485" cy="467199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Procesos en nuestros PCs</a:t>
            </a:r>
            <a:endParaRPr/>
          </a:p>
        </p:txBody>
      </p:sp>
      <p:pic>
        <p:nvPicPr>
          <p:cNvPr id="246" name="Google Shape;246;p22"/>
          <p:cNvPicPr preferRelativeResize="0"/>
          <p:nvPr>
            <p:ph idx="1" type="body"/>
          </p:nvPr>
        </p:nvPicPr>
        <p:blipFill rotWithShape="1">
          <a:blip r:embed="rId3">
            <a:alphaModFix/>
          </a:blip>
          <a:srcRect b="0" l="0" r="0" t="0"/>
          <a:stretch/>
        </p:blipFill>
        <p:spPr>
          <a:xfrm>
            <a:off x="2254733" y="1690688"/>
            <a:ext cx="2143125" cy="2143125"/>
          </a:xfrm>
          <a:prstGeom prst="rect">
            <a:avLst/>
          </a:prstGeom>
          <a:noFill/>
          <a:ln>
            <a:noFill/>
          </a:ln>
        </p:spPr>
      </p:pic>
      <p:sp>
        <p:nvSpPr>
          <p:cNvPr id="247" name="Google Shape;24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248" name="Google Shape;248;p22"/>
          <p:cNvPicPr preferRelativeResize="0"/>
          <p:nvPr/>
        </p:nvPicPr>
        <p:blipFill rotWithShape="1">
          <a:blip r:embed="rId4">
            <a:alphaModFix/>
          </a:blip>
          <a:srcRect b="0" l="0" r="0" t="0"/>
          <a:stretch/>
        </p:blipFill>
        <p:spPr>
          <a:xfrm>
            <a:off x="7794144" y="1774136"/>
            <a:ext cx="2762250" cy="1657350"/>
          </a:xfrm>
          <a:prstGeom prst="rect">
            <a:avLst/>
          </a:prstGeom>
          <a:noFill/>
          <a:ln>
            <a:noFill/>
          </a:ln>
        </p:spPr>
      </p:pic>
      <p:pic>
        <p:nvPicPr>
          <p:cNvPr id="249" name="Google Shape;249;p22"/>
          <p:cNvPicPr preferRelativeResize="0"/>
          <p:nvPr/>
        </p:nvPicPr>
        <p:blipFill rotWithShape="1">
          <a:blip r:embed="rId5">
            <a:alphaModFix/>
          </a:blip>
          <a:srcRect b="0" l="0" r="0" t="0"/>
          <a:stretch/>
        </p:blipFill>
        <p:spPr>
          <a:xfrm>
            <a:off x="6096000" y="3327333"/>
            <a:ext cx="3152775" cy="1447800"/>
          </a:xfrm>
          <a:prstGeom prst="rect">
            <a:avLst/>
          </a:prstGeom>
          <a:noFill/>
          <a:ln>
            <a:noFill/>
          </a:ln>
        </p:spPr>
      </p:pic>
      <p:pic>
        <p:nvPicPr>
          <p:cNvPr id="250" name="Google Shape;250;p22"/>
          <p:cNvPicPr preferRelativeResize="0"/>
          <p:nvPr/>
        </p:nvPicPr>
        <p:blipFill rotWithShape="1">
          <a:blip r:embed="rId6">
            <a:alphaModFix/>
          </a:blip>
          <a:srcRect b="0" l="0" r="0" t="0"/>
          <a:stretch/>
        </p:blipFill>
        <p:spPr>
          <a:xfrm>
            <a:off x="8868497" y="4485450"/>
            <a:ext cx="2800350" cy="1638300"/>
          </a:xfrm>
          <a:prstGeom prst="rect">
            <a:avLst/>
          </a:prstGeom>
          <a:noFill/>
          <a:ln>
            <a:noFill/>
          </a:ln>
        </p:spPr>
      </p:pic>
      <p:pic>
        <p:nvPicPr>
          <p:cNvPr id="251" name="Google Shape;251;p22"/>
          <p:cNvPicPr preferRelativeResize="0"/>
          <p:nvPr/>
        </p:nvPicPr>
        <p:blipFill rotWithShape="1">
          <a:blip r:embed="rId7">
            <a:alphaModFix/>
          </a:blip>
          <a:srcRect b="0" l="0" r="0" t="0"/>
          <a:stretch/>
        </p:blipFill>
        <p:spPr>
          <a:xfrm>
            <a:off x="364734" y="3432108"/>
            <a:ext cx="3311194" cy="2438605"/>
          </a:xfrm>
          <a:prstGeom prst="rect">
            <a:avLst/>
          </a:prstGeom>
          <a:noFill/>
          <a:ln>
            <a:noFill/>
          </a:ln>
        </p:spPr>
      </p:pic>
      <p:pic>
        <p:nvPicPr>
          <p:cNvPr id="252" name="Google Shape;252;p22"/>
          <p:cNvPicPr preferRelativeResize="0"/>
          <p:nvPr/>
        </p:nvPicPr>
        <p:blipFill rotWithShape="1">
          <a:blip r:embed="rId8">
            <a:alphaModFix/>
          </a:blip>
          <a:srcRect b="0" l="0" r="0" t="0"/>
          <a:stretch/>
        </p:blipFill>
        <p:spPr>
          <a:xfrm>
            <a:off x="2348119" y="4775133"/>
            <a:ext cx="3475611" cy="194634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Procesos en Windows</a:t>
            </a:r>
            <a:endParaRPr/>
          </a:p>
        </p:txBody>
      </p:sp>
      <p:sp>
        <p:nvSpPr>
          <p:cNvPr id="258" name="Google Shape;25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59" name="Google Shape;259;p23"/>
          <p:cNvSpPr txBox="1"/>
          <p:nvPr/>
        </p:nvSpPr>
        <p:spPr>
          <a:xfrm>
            <a:off x="0" y="6390026"/>
            <a:ext cx="993849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200">
                <a:solidFill>
                  <a:schemeClr val="dk1"/>
                </a:solidFill>
                <a:latin typeface="Calibri"/>
                <a:ea typeface="Calibri"/>
                <a:cs typeface="Calibri"/>
                <a:sym typeface="Calibri"/>
              </a:rPr>
              <a:t>https://book.hacktricks.xyz/v/es/generic-methodologies-and-resources/basic-forensic-methodology/windows-forensics/windows-processes</a:t>
            </a:r>
            <a:br>
              <a:rPr lang="es-ES" sz="1200">
                <a:solidFill>
                  <a:schemeClr val="dk1"/>
                </a:solidFill>
                <a:latin typeface="Calibri"/>
                <a:ea typeface="Calibri"/>
                <a:cs typeface="Calibri"/>
                <a:sym typeface="Calibri"/>
              </a:rPr>
            </a:br>
            <a:r>
              <a:rPr lang="es-ES" sz="1200">
                <a:solidFill>
                  <a:schemeClr val="dk1"/>
                </a:solidFill>
                <a:latin typeface="Calibri"/>
                <a:ea typeface="Calibri"/>
                <a:cs typeface="Calibri"/>
                <a:sym typeface="Calibri"/>
              </a:rPr>
              <a:t>https://answers.microsoft.com/es-es/windows/forum/all/qu%C3%A9-son-los-procesos-de-sistema-de-windows-y/7bce29b3-4880-4c0d-850f-8f6636046aba</a:t>
            </a:r>
            <a:endParaRPr/>
          </a:p>
        </p:txBody>
      </p:sp>
      <p:graphicFrame>
        <p:nvGraphicFramePr>
          <p:cNvPr id="260" name="Google Shape;260;p23"/>
          <p:cNvGraphicFramePr/>
          <p:nvPr/>
        </p:nvGraphicFramePr>
        <p:xfrm>
          <a:off x="838200" y="1690688"/>
          <a:ext cx="3000000" cy="3000000"/>
        </p:xfrm>
        <a:graphic>
          <a:graphicData uri="http://schemas.openxmlformats.org/drawingml/2006/table">
            <a:tbl>
              <a:tblPr bandRow="1" firstRow="1">
                <a:noFill/>
                <a:tableStyleId>{14A86B07-7874-4556-A183-3123EBF8CF92}</a:tableStyleId>
              </a:tblPr>
              <a:tblGrid>
                <a:gridCol w="2393275"/>
                <a:gridCol w="8122325"/>
              </a:tblGrid>
              <a:tr h="370850">
                <a:tc>
                  <a:txBody>
                    <a:bodyPr/>
                    <a:lstStyle/>
                    <a:p>
                      <a:pPr indent="0" lvl="0" marL="0" marR="0" rtl="0" algn="l">
                        <a:spcBef>
                          <a:spcPts val="0"/>
                        </a:spcBef>
                        <a:spcAft>
                          <a:spcPts val="0"/>
                        </a:spcAft>
                        <a:buNone/>
                      </a:pPr>
                      <a:r>
                        <a:rPr lang="es-ES" sz="1800" u="none" cap="none" strike="noStrike"/>
                        <a:t>Proceso</a:t>
                      </a:r>
                      <a:endParaRPr/>
                    </a:p>
                  </a:txBody>
                  <a:tcPr marT="45725" marB="45725" marR="91450" marL="91450"/>
                </a:tc>
                <a:tc>
                  <a:txBody>
                    <a:bodyPr/>
                    <a:lstStyle/>
                    <a:p>
                      <a:pPr indent="0" lvl="0" marL="0" marR="0" rtl="0" algn="l">
                        <a:spcBef>
                          <a:spcPts val="0"/>
                        </a:spcBef>
                        <a:spcAft>
                          <a:spcPts val="0"/>
                        </a:spcAft>
                        <a:buNone/>
                      </a:pPr>
                      <a:r>
                        <a:rPr lang="es-ES" sz="1800"/>
                        <a:t>Descripción</a:t>
                      </a:r>
                      <a:endParaRPr/>
                    </a:p>
                  </a:txBody>
                  <a:tcPr marT="45725" marB="45725" marR="91450" marL="91450"/>
                </a:tc>
              </a:tr>
              <a:tr h="370850">
                <a:tc>
                  <a:txBody>
                    <a:bodyPr/>
                    <a:lstStyle/>
                    <a:p>
                      <a:pPr indent="0" lvl="0" marL="0" marR="0" rtl="0" algn="l">
                        <a:spcBef>
                          <a:spcPts val="0"/>
                        </a:spcBef>
                        <a:spcAft>
                          <a:spcPts val="0"/>
                        </a:spcAft>
                        <a:buNone/>
                      </a:pPr>
                      <a:r>
                        <a:rPr b="0" i="0" lang="es-ES" sz="1100" u="none" strike="noStrike">
                          <a:solidFill>
                            <a:srgbClr val="000000"/>
                          </a:solidFill>
                          <a:latin typeface="Calibri"/>
                          <a:ea typeface="Calibri"/>
                          <a:cs typeface="Calibri"/>
                          <a:sym typeface="Calibri"/>
                        </a:rPr>
                        <a:t>smss.exe </a:t>
                      </a:r>
                      <a:endParaRPr/>
                    </a:p>
                  </a:txBody>
                  <a:tcPr marT="9525" marB="0" marR="9525" marL="9525" anchor="b"/>
                </a:tc>
                <a:tc>
                  <a:txBody>
                    <a:bodyPr/>
                    <a:lstStyle/>
                    <a:p>
                      <a:pPr indent="0" lvl="0" marL="0" marR="0" rtl="0" algn="l">
                        <a:spcBef>
                          <a:spcPts val="0"/>
                        </a:spcBef>
                        <a:spcAft>
                          <a:spcPts val="0"/>
                        </a:spcAft>
                        <a:buNone/>
                      </a:pPr>
                      <a:r>
                        <a:rPr b="0" i="0" lang="es-ES" sz="1100" u="none" strike="noStrike">
                          <a:solidFill>
                            <a:srgbClr val="000000"/>
                          </a:solidFill>
                          <a:latin typeface="Calibri"/>
                          <a:ea typeface="Calibri"/>
                          <a:cs typeface="Calibri"/>
                          <a:sym typeface="Calibri"/>
                        </a:rPr>
                        <a:t> Administrador de sesión.</a:t>
                      </a:r>
                      <a:endParaRPr/>
                    </a:p>
                  </a:txBody>
                  <a:tcPr marT="9525" marB="0" marR="9525" marL="9525" anchor="b"/>
                </a:tc>
              </a:tr>
              <a:tr h="370850">
                <a:tc>
                  <a:txBody>
                    <a:bodyPr/>
                    <a:lstStyle/>
                    <a:p>
                      <a:pPr indent="0" lvl="0" marL="0" marR="0" rtl="0" algn="l">
                        <a:spcBef>
                          <a:spcPts val="0"/>
                        </a:spcBef>
                        <a:spcAft>
                          <a:spcPts val="0"/>
                        </a:spcAft>
                        <a:buNone/>
                      </a:pPr>
                      <a:r>
                        <a:rPr b="0" i="0" lang="es-ES" sz="1100" u="none" strike="noStrike">
                          <a:solidFill>
                            <a:srgbClr val="000000"/>
                          </a:solidFill>
                          <a:latin typeface="Calibri"/>
                          <a:ea typeface="Calibri"/>
                          <a:cs typeface="Calibri"/>
                          <a:sym typeface="Calibri"/>
                        </a:rPr>
                        <a:t>csrss.exe </a:t>
                      </a:r>
                      <a:endParaRPr/>
                    </a:p>
                  </a:txBody>
                  <a:tcPr marT="9525" marB="0" marR="9525" marL="9525" anchor="b"/>
                </a:tc>
                <a:tc>
                  <a:txBody>
                    <a:bodyPr/>
                    <a:lstStyle/>
                    <a:p>
                      <a:pPr indent="0" lvl="0" marL="0" marR="0" rtl="0" algn="l">
                        <a:spcBef>
                          <a:spcPts val="0"/>
                        </a:spcBef>
                        <a:spcAft>
                          <a:spcPts val="0"/>
                        </a:spcAft>
                        <a:buNone/>
                      </a:pPr>
                      <a:r>
                        <a:rPr b="0" i="0" lang="es-ES" sz="1100" u="none" strike="noStrike">
                          <a:solidFill>
                            <a:srgbClr val="000000"/>
                          </a:solidFill>
                          <a:latin typeface="Calibri"/>
                          <a:ea typeface="Calibri"/>
                          <a:cs typeface="Calibri"/>
                          <a:sym typeface="Calibri"/>
                        </a:rPr>
                        <a:t> Proceso de subsistema de ejecución cliente/servidor.</a:t>
                      </a:r>
                      <a:endParaRPr/>
                    </a:p>
                  </a:txBody>
                  <a:tcPr marT="9525" marB="0" marR="9525" marL="9525" anchor="b"/>
                </a:tc>
              </a:tr>
              <a:tr h="370850">
                <a:tc>
                  <a:txBody>
                    <a:bodyPr/>
                    <a:lstStyle/>
                    <a:p>
                      <a:pPr indent="0" lvl="0" marL="0" marR="0" rtl="0" algn="l">
                        <a:spcBef>
                          <a:spcPts val="0"/>
                        </a:spcBef>
                        <a:spcAft>
                          <a:spcPts val="0"/>
                        </a:spcAft>
                        <a:buNone/>
                      </a:pPr>
                      <a:r>
                        <a:rPr b="0" i="0" lang="es-ES" sz="1100" u="none" strike="noStrike">
                          <a:solidFill>
                            <a:srgbClr val="000000"/>
                          </a:solidFill>
                          <a:latin typeface="Calibri"/>
                          <a:ea typeface="Calibri"/>
                          <a:cs typeface="Calibri"/>
                          <a:sym typeface="Calibri"/>
                        </a:rPr>
                        <a:t>winlogon.exe </a:t>
                      </a:r>
                      <a:endParaRPr/>
                    </a:p>
                  </a:txBody>
                  <a:tcPr marT="9525" marB="0" marR="9525" marL="9525" anchor="b"/>
                </a:tc>
                <a:tc>
                  <a:txBody>
                    <a:bodyPr/>
                    <a:lstStyle/>
                    <a:p>
                      <a:pPr indent="0" lvl="0" marL="0" marR="0" rtl="0" algn="l">
                        <a:spcBef>
                          <a:spcPts val="0"/>
                        </a:spcBef>
                        <a:spcAft>
                          <a:spcPts val="0"/>
                        </a:spcAft>
                        <a:buNone/>
                      </a:pPr>
                      <a:r>
                        <a:rPr b="0" i="0" lang="es-ES" sz="1100" u="none" strike="noStrike">
                          <a:solidFill>
                            <a:srgbClr val="000000"/>
                          </a:solidFill>
                          <a:latin typeface="Calibri"/>
                          <a:ea typeface="Calibri"/>
                          <a:cs typeface="Calibri"/>
                          <a:sym typeface="Calibri"/>
                        </a:rPr>
                        <a:t> Proceso de inicio de sesión de Windows.</a:t>
                      </a:r>
                      <a:endParaRPr/>
                    </a:p>
                  </a:txBody>
                  <a:tcPr marT="9525" marB="0" marR="9525" marL="9525" anchor="b"/>
                </a:tc>
              </a:tr>
              <a:tr h="370850">
                <a:tc>
                  <a:txBody>
                    <a:bodyPr/>
                    <a:lstStyle/>
                    <a:p>
                      <a:pPr indent="0" lvl="0" marL="0" marR="0" rtl="0" algn="l">
                        <a:spcBef>
                          <a:spcPts val="0"/>
                        </a:spcBef>
                        <a:spcAft>
                          <a:spcPts val="0"/>
                        </a:spcAft>
                        <a:buNone/>
                      </a:pPr>
                      <a:r>
                        <a:rPr b="0" i="0" lang="es-ES" sz="1100" u="none" strike="noStrike">
                          <a:solidFill>
                            <a:srgbClr val="000000"/>
                          </a:solidFill>
                          <a:latin typeface="Calibri"/>
                          <a:ea typeface="Calibri"/>
                          <a:cs typeface="Calibri"/>
                          <a:sym typeface="Calibri"/>
                        </a:rPr>
                        <a:t>wininit.exe </a:t>
                      </a:r>
                      <a:endParaRPr/>
                    </a:p>
                  </a:txBody>
                  <a:tcPr marT="9525" marB="0" marR="9525" marL="9525" anchor="b"/>
                </a:tc>
                <a:tc>
                  <a:txBody>
                    <a:bodyPr/>
                    <a:lstStyle/>
                    <a:p>
                      <a:pPr indent="0" lvl="0" marL="0" marR="0" rtl="0" algn="l">
                        <a:spcBef>
                          <a:spcPts val="0"/>
                        </a:spcBef>
                        <a:spcAft>
                          <a:spcPts val="0"/>
                        </a:spcAft>
                        <a:buNone/>
                      </a:pPr>
                      <a:r>
                        <a:rPr b="0" i="0" lang="es-ES" sz="1100" u="none" strike="noStrike">
                          <a:solidFill>
                            <a:srgbClr val="000000"/>
                          </a:solidFill>
                          <a:latin typeface="Calibri"/>
                          <a:ea typeface="Calibri"/>
                          <a:cs typeface="Calibri"/>
                          <a:sym typeface="Calibri"/>
                        </a:rPr>
                        <a:t> Proceso de inicialización de Windows.</a:t>
                      </a:r>
                      <a:endParaRPr/>
                    </a:p>
                  </a:txBody>
                  <a:tcPr marT="9525" marB="0" marR="9525" marL="9525" anchor="b"/>
                </a:tc>
              </a:tr>
              <a:tr h="370850">
                <a:tc>
                  <a:txBody>
                    <a:bodyPr/>
                    <a:lstStyle/>
                    <a:p>
                      <a:pPr indent="0" lvl="0" marL="0" marR="0" rtl="0" algn="l">
                        <a:spcBef>
                          <a:spcPts val="0"/>
                        </a:spcBef>
                        <a:spcAft>
                          <a:spcPts val="0"/>
                        </a:spcAft>
                        <a:buNone/>
                      </a:pPr>
                      <a:r>
                        <a:rPr b="0" i="0" lang="es-ES" sz="1100" u="none" strike="noStrike">
                          <a:solidFill>
                            <a:srgbClr val="000000"/>
                          </a:solidFill>
                          <a:latin typeface="Calibri"/>
                          <a:ea typeface="Calibri"/>
                          <a:cs typeface="Calibri"/>
                          <a:sym typeface="Calibri"/>
                        </a:rPr>
                        <a:t>userinit.exe </a:t>
                      </a:r>
                      <a:endParaRPr/>
                    </a:p>
                  </a:txBody>
                  <a:tcPr marT="9525" marB="0" marR="9525" marL="9525" anchor="b"/>
                </a:tc>
                <a:tc>
                  <a:txBody>
                    <a:bodyPr/>
                    <a:lstStyle/>
                    <a:p>
                      <a:pPr indent="0" lvl="0" marL="0" marR="0" rtl="0" algn="l">
                        <a:spcBef>
                          <a:spcPts val="0"/>
                        </a:spcBef>
                        <a:spcAft>
                          <a:spcPts val="0"/>
                        </a:spcAft>
                        <a:buNone/>
                      </a:pPr>
                      <a:r>
                        <a:rPr b="0" i="0" lang="es-ES" sz="1100" u="none" strike="noStrike">
                          <a:solidFill>
                            <a:srgbClr val="000000"/>
                          </a:solidFill>
                          <a:latin typeface="Calibri"/>
                          <a:ea typeface="Calibri"/>
                          <a:cs typeface="Calibri"/>
                          <a:sym typeface="Calibri"/>
                        </a:rPr>
                        <a:t> Aplicación de inicio de sesión de Userinit.</a:t>
                      </a:r>
                      <a:endParaRPr/>
                    </a:p>
                  </a:txBody>
                  <a:tcPr marT="9525" marB="0" marR="9525" marL="9525" anchor="b"/>
                </a:tc>
              </a:tr>
              <a:tr h="370850">
                <a:tc>
                  <a:txBody>
                    <a:bodyPr/>
                    <a:lstStyle/>
                    <a:p>
                      <a:pPr indent="0" lvl="0" marL="0" marR="0" rtl="0" algn="l">
                        <a:spcBef>
                          <a:spcPts val="0"/>
                        </a:spcBef>
                        <a:spcAft>
                          <a:spcPts val="0"/>
                        </a:spcAft>
                        <a:buNone/>
                      </a:pPr>
                      <a:r>
                        <a:rPr b="0" i="0" lang="es-ES" sz="1100" u="none" strike="noStrike">
                          <a:solidFill>
                            <a:srgbClr val="000000"/>
                          </a:solidFill>
                          <a:latin typeface="Calibri"/>
                          <a:ea typeface="Calibri"/>
                          <a:cs typeface="Calibri"/>
                          <a:sym typeface="Calibri"/>
                        </a:rPr>
                        <a:t>lsm.exe </a:t>
                      </a:r>
                      <a:endParaRPr/>
                    </a:p>
                  </a:txBody>
                  <a:tcPr marT="9525" marB="0" marR="9525" marL="9525" anchor="b"/>
                </a:tc>
                <a:tc>
                  <a:txBody>
                    <a:bodyPr/>
                    <a:lstStyle/>
                    <a:p>
                      <a:pPr indent="0" lvl="0" marL="0" marR="0" rtl="0" algn="l">
                        <a:spcBef>
                          <a:spcPts val="0"/>
                        </a:spcBef>
                        <a:spcAft>
                          <a:spcPts val="0"/>
                        </a:spcAft>
                        <a:buNone/>
                      </a:pPr>
                      <a:r>
                        <a:rPr b="0" i="0" lang="es-ES" sz="1100" u="none" strike="noStrike">
                          <a:solidFill>
                            <a:srgbClr val="000000"/>
                          </a:solidFill>
                          <a:latin typeface="Calibri"/>
                          <a:ea typeface="Calibri"/>
                          <a:cs typeface="Calibri"/>
                          <a:sym typeface="Calibri"/>
                        </a:rPr>
                        <a:t> Administrador de sesión local.</a:t>
                      </a:r>
                      <a:endParaRPr/>
                    </a:p>
                  </a:txBody>
                  <a:tcPr marT="9525" marB="0" marR="9525" marL="9525" anchor="b"/>
                </a:tc>
              </a:tr>
              <a:tr h="370850">
                <a:tc>
                  <a:txBody>
                    <a:bodyPr/>
                    <a:lstStyle/>
                    <a:p>
                      <a:pPr indent="0" lvl="0" marL="0" marR="0" rtl="0" algn="l">
                        <a:spcBef>
                          <a:spcPts val="0"/>
                        </a:spcBef>
                        <a:spcAft>
                          <a:spcPts val="0"/>
                        </a:spcAft>
                        <a:buNone/>
                      </a:pPr>
                      <a:r>
                        <a:rPr b="0" i="0" lang="es-ES" sz="1100" u="none" strike="noStrike">
                          <a:solidFill>
                            <a:srgbClr val="000000"/>
                          </a:solidFill>
                          <a:latin typeface="Calibri"/>
                          <a:ea typeface="Calibri"/>
                          <a:cs typeface="Calibri"/>
                          <a:sym typeface="Calibri"/>
                        </a:rPr>
                        <a:t>services.exe </a:t>
                      </a:r>
                      <a:endParaRPr/>
                    </a:p>
                  </a:txBody>
                  <a:tcPr marT="9525" marB="0" marR="9525" marL="9525" anchor="b"/>
                </a:tc>
                <a:tc>
                  <a:txBody>
                    <a:bodyPr/>
                    <a:lstStyle/>
                    <a:p>
                      <a:pPr indent="0" lvl="0" marL="0" marR="0" rtl="0" algn="l">
                        <a:spcBef>
                          <a:spcPts val="0"/>
                        </a:spcBef>
                        <a:spcAft>
                          <a:spcPts val="0"/>
                        </a:spcAft>
                        <a:buNone/>
                      </a:pPr>
                      <a:r>
                        <a:rPr b="0" i="0" lang="es-ES" sz="1100" u="none" strike="noStrike">
                          <a:solidFill>
                            <a:srgbClr val="000000"/>
                          </a:solidFill>
                          <a:latin typeface="Calibri"/>
                          <a:ea typeface="Calibri"/>
                          <a:cs typeface="Calibri"/>
                          <a:sym typeface="Calibri"/>
                        </a:rPr>
                        <a:t> Administrador de control de servicios.</a:t>
                      </a:r>
                      <a:endParaRPr/>
                    </a:p>
                  </a:txBody>
                  <a:tcPr marT="9525" marB="0" marR="9525" marL="9525" anchor="b"/>
                </a:tc>
              </a:tr>
              <a:tr h="370850">
                <a:tc>
                  <a:txBody>
                    <a:bodyPr/>
                    <a:lstStyle/>
                    <a:p>
                      <a:pPr indent="0" lvl="0" marL="0" marR="0" rtl="0" algn="l">
                        <a:spcBef>
                          <a:spcPts val="0"/>
                        </a:spcBef>
                        <a:spcAft>
                          <a:spcPts val="0"/>
                        </a:spcAft>
                        <a:buNone/>
                      </a:pPr>
                      <a:r>
                        <a:rPr b="0" i="0" lang="es-ES" sz="1100" u="none" strike="noStrike">
                          <a:solidFill>
                            <a:srgbClr val="000000"/>
                          </a:solidFill>
                          <a:latin typeface="Calibri"/>
                          <a:ea typeface="Calibri"/>
                          <a:cs typeface="Calibri"/>
                          <a:sym typeface="Calibri"/>
                        </a:rPr>
                        <a:t>lsass.exe </a:t>
                      </a:r>
                      <a:endParaRPr/>
                    </a:p>
                  </a:txBody>
                  <a:tcPr marT="9525" marB="0" marR="9525" marL="9525" anchor="b"/>
                </a:tc>
                <a:tc>
                  <a:txBody>
                    <a:bodyPr/>
                    <a:lstStyle/>
                    <a:p>
                      <a:pPr indent="0" lvl="0" marL="0" marR="0" rtl="0" algn="l">
                        <a:spcBef>
                          <a:spcPts val="0"/>
                        </a:spcBef>
                        <a:spcAft>
                          <a:spcPts val="0"/>
                        </a:spcAft>
                        <a:buNone/>
                      </a:pPr>
                      <a:r>
                        <a:rPr b="0" i="0" lang="es-ES" sz="1100" u="none" strike="noStrike">
                          <a:solidFill>
                            <a:srgbClr val="000000"/>
                          </a:solidFill>
                          <a:latin typeface="Calibri"/>
                          <a:ea typeface="Calibri"/>
                          <a:cs typeface="Calibri"/>
                          <a:sym typeface="Calibri"/>
                        </a:rPr>
                        <a:t> Subsistema de autoridad de seguridad local.</a:t>
                      </a:r>
                      <a:endParaRPr/>
                    </a:p>
                  </a:txBody>
                  <a:tcPr marT="9525" marB="0" marR="9525" marL="9525" anchor="b"/>
                </a:tc>
              </a:tr>
              <a:tr h="370850">
                <a:tc>
                  <a:txBody>
                    <a:bodyPr/>
                    <a:lstStyle/>
                    <a:p>
                      <a:pPr indent="0" lvl="0" marL="0" marR="0" rtl="0" algn="l">
                        <a:spcBef>
                          <a:spcPts val="0"/>
                        </a:spcBef>
                        <a:spcAft>
                          <a:spcPts val="0"/>
                        </a:spcAft>
                        <a:buNone/>
                      </a:pPr>
                      <a:r>
                        <a:rPr b="0" i="0" lang="es-ES" sz="1100" u="none" strike="noStrike">
                          <a:solidFill>
                            <a:srgbClr val="000000"/>
                          </a:solidFill>
                          <a:latin typeface="Calibri"/>
                          <a:ea typeface="Calibri"/>
                          <a:cs typeface="Calibri"/>
                          <a:sym typeface="Calibri"/>
                        </a:rPr>
                        <a:t>svchost.exe </a:t>
                      </a:r>
                      <a:endParaRPr/>
                    </a:p>
                  </a:txBody>
                  <a:tcPr marT="9525" marB="0" marR="9525" marL="9525" anchor="b"/>
                </a:tc>
                <a:tc>
                  <a:txBody>
                    <a:bodyPr/>
                    <a:lstStyle/>
                    <a:p>
                      <a:pPr indent="0" lvl="0" marL="0" marR="0" rtl="0" algn="l">
                        <a:spcBef>
                          <a:spcPts val="0"/>
                        </a:spcBef>
                        <a:spcAft>
                          <a:spcPts val="0"/>
                        </a:spcAft>
                        <a:buNone/>
                      </a:pPr>
                      <a:r>
                        <a:rPr b="0" i="0" lang="es-ES" sz="1100" u="none" strike="noStrike">
                          <a:solidFill>
                            <a:srgbClr val="000000"/>
                          </a:solidFill>
                          <a:latin typeface="Calibri"/>
                          <a:ea typeface="Calibri"/>
                          <a:cs typeface="Calibri"/>
                          <a:sym typeface="Calibri"/>
                        </a:rPr>
                        <a:t> Proceso de host de servicio genérico.</a:t>
                      </a:r>
                      <a:endParaRPr/>
                    </a:p>
                  </a:txBody>
                  <a:tcPr marT="9525" marB="0" marR="9525" marL="9525" anchor="b"/>
                </a:tc>
              </a:tr>
              <a:tr h="370850">
                <a:tc>
                  <a:txBody>
                    <a:bodyPr/>
                    <a:lstStyle/>
                    <a:p>
                      <a:pPr indent="0" lvl="0" marL="0" marR="0" rtl="0" algn="l">
                        <a:spcBef>
                          <a:spcPts val="0"/>
                        </a:spcBef>
                        <a:spcAft>
                          <a:spcPts val="0"/>
                        </a:spcAft>
                        <a:buNone/>
                      </a:pPr>
                      <a:r>
                        <a:rPr b="0" i="0" lang="es-ES" sz="1100" u="none" strike="noStrike">
                          <a:solidFill>
                            <a:srgbClr val="000000"/>
                          </a:solidFill>
                          <a:latin typeface="Calibri"/>
                          <a:ea typeface="Calibri"/>
                          <a:cs typeface="Calibri"/>
                          <a:sym typeface="Calibri"/>
                        </a:rPr>
                        <a:t>taskhost.exe </a:t>
                      </a:r>
                      <a:endParaRPr/>
                    </a:p>
                  </a:txBody>
                  <a:tcPr marT="9525" marB="0" marR="9525" marL="9525" anchor="b"/>
                </a:tc>
                <a:tc>
                  <a:txBody>
                    <a:bodyPr/>
                    <a:lstStyle/>
                    <a:p>
                      <a:pPr indent="0" lvl="0" marL="0" marR="0" rtl="0" algn="l">
                        <a:spcBef>
                          <a:spcPts val="0"/>
                        </a:spcBef>
                        <a:spcAft>
                          <a:spcPts val="0"/>
                        </a:spcAft>
                        <a:buNone/>
                      </a:pPr>
                      <a:r>
                        <a:rPr b="0" i="0" lang="es-ES" sz="1100" u="none" strike="noStrike">
                          <a:solidFill>
                            <a:srgbClr val="000000"/>
                          </a:solidFill>
                          <a:latin typeface="Calibri"/>
                          <a:ea typeface="Calibri"/>
                          <a:cs typeface="Calibri"/>
                          <a:sym typeface="Calibri"/>
                        </a:rPr>
                        <a:t> Este proceso actúa como anfitrión para procesos que se ejecutan desde DLL. También carga los servicios que se ejecutan desde DLL.</a:t>
                      </a:r>
                      <a:endParaRPr/>
                    </a:p>
                  </a:txBody>
                  <a:tcPr marT="9525" marB="0" marR="9525" marL="9525" anchor="b"/>
                </a:tc>
              </a:tr>
              <a:tr h="370850">
                <a:tc>
                  <a:txBody>
                    <a:bodyPr/>
                    <a:lstStyle/>
                    <a:p>
                      <a:pPr indent="0" lvl="0" marL="0" marR="0" rtl="0" algn="l">
                        <a:spcBef>
                          <a:spcPts val="0"/>
                        </a:spcBef>
                        <a:spcAft>
                          <a:spcPts val="0"/>
                        </a:spcAft>
                        <a:buNone/>
                      </a:pPr>
                      <a:r>
                        <a:rPr b="0" i="0" lang="es-ES" sz="1100" u="none" strike="noStrike">
                          <a:solidFill>
                            <a:srgbClr val="000000"/>
                          </a:solidFill>
                          <a:latin typeface="Calibri"/>
                          <a:ea typeface="Calibri"/>
                          <a:cs typeface="Calibri"/>
                          <a:sym typeface="Calibri"/>
                        </a:rPr>
                        <a:t>explorer.exe </a:t>
                      </a:r>
                      <a:endParaRPr/>
                    </a:p>
                  </a:txBody>
                  <a:tcPr marT="9525" marB="0" marR="9525" marL="9525" anchor="b"/>
                </a:tc>
                <a:tc>
                  <a:txBody>
                    <a:bodyPr/>
                    <a:lstStyle/>
                    <a:p>
                      <a:pPr indent="0" lvl="0" marL="0" marR="0" rtl="0" algn="l">
                        <a:spcBef>
                          <a:spcPts val="0"/>
                        </a:spcBef>
                        <a:spcAft>
                          <a:spcPts val="0"/>
                        </a:spcAft>
                        <a:buNone/>
                      </a:pPr>
                      <a:r>
                        <a:rPr b="0" i="0" lang="es-ES" sz="1100" u="none" strike="noStrike">
                          <a:solidFill>
                            <a:srgbClr val="000000"/>
                          </a:solidFill>
                          <a:latin typeface="Calibri"/>
                          <a:ea typeface="Calibri"/>
                          <a:cs typeface="Calibri"/>
                          <a:sym typeface="Calibri"/>
                        </a:rPr>
                        <a:t> Este es el proceso responsable del escritorio del usuario y de lanzar archivos a través de extensiones de archivo.</a:t>
                      </a:r>
                      <a:endParaRPr/>
                    </a:p>
                  </a:txBody>
                  <a:tcPr marT="9525" marB="0" marR="9525" marL="9525" anchor="b"/>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Procesos en Windows</a:t>
            </a:r>
            <a:endParaRPr/>
          </a:p>
        </p:txBody>
      </p:sp>
      <p:sp>
        <p:nvSpPr>
          <p:cNvPr id="266" name="Google Shape;26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67" name="Google Shape;267;p24"/>
          <p:cNvSpPr txBox="1"/>
          <p:nvPr/>
        </p:nvSpPr>
        <p:spPr>
          <a:xfrm>
            <a:off x="0" y="6582975"/>
            <a:ext cx="559050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200">
                <a:solidFill>
                  <a:schemeClr val="dk1"/>
                </a:solidFill>
                <a:latin typeface="Calibri"/>
                <a:ea typeface="Calibri"/>
                <a:cs typeface="Calibri"/>
                <a:sym typeface="Calibri"/>
              </a:rPr>
              <a:t>https://learn.microsoft.com/es-es/windows/win32/procthread/processes-and-threads</a:t>
            </a:r>
            <a:endParaRPr/>
          </a:p>
        </p:txBody>
      </p:sp>
      <p:pic>
        <p:nvPicPr>
          <p:cNvPr id="268" name="Google Shape;268;p24"/>
          <p:cNvPicPr preferRelativeResize="0"/>
          <p:nvPr/>
        </p:nvPicPr>
        <p:blipFill rotWithShape="1">
          <a:blip r:embed="rId3">
            <a:alphaModFix/>
          </a:blip>
          <a:srcRect b="0" l="0" r="0" t="0"/>
          <a:stretch/>
        </p:blipFill>
        <p:spPr>
          <a:xfrm>
            <a:off x="1236215" y="1533802"/>
            <a:ext cx="8991600" cy="4305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Procesos en Linux</a:t>
            </a:r>
            <a:endParaRPr/>
          </a:p>
        </p:txBody>
      </p:sp>
      <p:sp>
        <p:nvSpPr>
          <p:cNvPr id="274" name="Google Shape;274;p25"/>
          <p:cNvSpPr txBox="1"/>
          <p:nvPr>
            <p:ph idx="1" type="body"/>
          </p:nvPr>
        </p:nvSpPr>
        <p:spPr>
          <a:xfrm>
            <a:off x="838200" y="1825625"/>
            <a:ext cx="10720526"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s-ES" sz="2000"/>
              <a:t>Un proceso en Linux </a:t>
            </a:r>
            <a:r>
              <a:rPr i="1" lang="es-ES" sz="2000">
                <a:solidFill>
                  <a:schemeClr val="accent1"/>
                </a:solidFill>
              </a:rPr>
              <a:t>padre</a:t>
            </a:r>
            <a:r>
              <a:rPr lang="es-ES" sz="2000"/>
              <a:t> genera un nuevo proceso </a:t>
            </a:r>
            <a:r>
              <a:rPr lang="es-ES" sz="2000">
                <a:solidFill>
                  <a:schemeClr val="accent1"/>
                </a:solidFill>
              </a:rPr>
              <a:t>hijo</a:t>
            </a:r>
            <a:r>
              <a:rPr lang="es-ES" sz="2000"/>
              <a:t> para que realice una tarea determinada. Esta estructura de procesos padres e hijos forman un árbol jerárquico de procesos, en los que podemos distinguir a </a:t>
            </a:r>
            <a:r>
              <a:rPr lang="es-ES" sz="2000">
                <a:solidFill>
                  <a:srgbClr val="548135"/>
                </a:solidFill>
              </a:rPr>
              <a:t>hilos del kernel</a:t>
            </a:r>
            <a:r>
              <a:rPr lang="es-ES" sz="2000"/>
              <a:t>, al proceso </a:t>
            </a:r>
            <a:r>
              <a:rPr lang="es-ES" sz="2000">
                <a:solidFill>
                  <a:srgbClr val="548135"/>
                </a:solidFill>
              </a:rPr>
              <a:t>init</a:t>
            </a:r>
            <a:r>
              <a:rPr lang="es-ES" sz="2000"/>
              <a:t>, a </a:t>
            </a:r>
            <a:r>
              <a:rPr lang="es-ES" sz="2000">
                <a:solidFill>
                  <a:srgbClr val="548135"/>
                </a:solidFill>
              </a:rPr>
              <a:t>systemd</a:t>
            </a:r>
            <a:r>
              <a:rPr lang="es-ES" sz="2000"/>
              <a:t>, y al resto de los </a:t>
            </a:r>
            <a:r>
              <a:rPr lang="es-ES" sz="2000">
                <a:solidFill>
                  <a:srgbClr val="548135"/>
                </a:solidFill>
              </a:rPr>
              <a:t>procesos del sistema</a:t>
            </a:r>
            <a:r>
              <a:rPr lang="es-ES" sz="2000"/>
              <a:t>, descolgados de algún otro proceso, lo que nos da una idea de qué proceso generó cada uno.</a:t>
            </a:r>
            <a:endParaRPr/>
          </a:p>
        </p:txBody>
      </p:sp>
      <p:sp>
        <p:nvSpPr>
          <p:cNvPr id="275" name="Google Shape;27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76" name="Google Shape;276;p25"/>
          <p:cNvSpPr txBox="1"/>
          <p:nvPr/>
        </p:nvSpPr>
        <p:spPr>
          <a:xfrm>
            <a:off x="168676" y="6492875"/>
            <a:ext cx="47557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https://juncotic.com/procesos-en-linux-estados-y-prioridades/</a:t>
            </a:r>
            <a:endParaRPr/>
          </a:p>
        </p:txBody>
      </p:sp>
      <p:pic>
        <p:nvPicPr>
          <p:cNvPr id="277" name="Google Shape;277;p25"/>
          <p:cNvPicPr preferRelativeResize="0"/>
          <p:nvPr/>
        </p:nvPicPr>
        <p:blipFill rotWithShape="1">
          <a:blip r:embed="rId3">
            <a:alphaModFix/>
          </a:blip>
          <a:srcRect b="0" l="0" r="0" t="0"/>
          <a:stretch/>
        </p:blipFill>
        <p:spPr>
          <a:xfrm>
            <a:off x="3424075" y="3092524"/>
            <a:ext cx="4947568" cy="32193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Bloque de control de procesos I</a:t>
            </a:r>
            <a:endParaRPr/>
          </a:p>
        </p:txBody>
      </p:sp>
      <p:sp>
        <p:nvSpPr>
          <p:cNvPr id="283" name="Google Shape;283;p26"/>
          <p:cNvSpPr txBox="1"/>
          <p:nvPr>
            <p:ph idx="1" type="body"/>
          </p:nvPr>
        </p:nvSpPr>
        <p:spPr>
          <a:xfrm>
            <a:off x="838200" y="1825625"/>
            <a:ext cx="3843528"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s-ES" sz="2400"/>
              <a:t>Es la estructura que mantiene toda la información de un proceso.</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lang="es-ES" sz="2400"/>
              <a:t>El sistema operativo mantiene listas de bloques de control de procesos para cada estado.</a:t>
            </a:r>
            <a:endParaRPr/>
          </a:p>
          <a:p>
            <a:pPr indent="0" lvl="0" marL="0" rtl="0" algn="l">
              <a:lnSpc>
                <a:spcPct val="90000"/>
              </a:lnSpc>
              <a:spcBef>
                <a:spcPts val="1000"/>
              </a:spcBef>
              <a:spcAft>
                <a:spcPts val="0"/>
              </a:spcAft>
              <a:buClr>
                <a:schemeClr val="dk1"/>
              </a:buClr>
              <a:buSzPts val="2400"/>
              <a:buNone/>
            </a:pPr>
            <a:r>
              <a:rPr lang="es-ES" sz="2400"/>
              <a:t>Cada proceso pertenece a una única lista.</a:t>
            </a:r>
            <a:endParaRPr/>
          </a:p>
          <a:p>
            <a:pPr indent="0" lvl="0" marL="0" rtl="0" algn="l">
              <a:lnSpc>
                <a:spcPct val="90000"/>
              </a:lnSpc>
              <a:spcBef>
                <a:spcPts val="1000"/>
              </a:spcBef>
              <a:spcAft>
                <a:spcPts val="0"/>
              </a:spcAft>
              <a:buClr>
                <a:schemeClr val="dk1"/>
              </a:buClr>
              <a:buSzPts val="2400"/>
              <a:buNone/>
            </a:pPr>
            <a:r>
              <a:t/>
            </a:r>
            <a:endParaRPr sz="2400"/>
          </a:p>
        </p:txBody>
      </p:sp>
      <p:sp>
        <p:nvSpPr>
          <p:cNvPr id="284" name="Google Shape;28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285" name="Google Shape;285;p26"/>
          <p:cNvPicPr preferRelativeResize="0"/>
          <p:nvPr/>
        </p:nvPicPr>
        <p:blipFill rotWithShape="1">
          <a:blip r:embed="rId3">
            <a:alphaModFix/>
          </a:blip>
          <a:srcRect b="0" l="0" r="0" t="0"/>
          <a:stretch/>
        </p:blipFill>
        <p:spPr>
          <a:xfrm>
            <a:off x="5278755" y="1675607"/>
            <a:ext cx="4886325" cy="4695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291" name="Google Shape;291;p27"/>
          <p:cNvPicPr preferRelativeResize="0"/>
          <p:nvPr/>
        </p:nvPicPr>
        <p:blipFill rotWithShape="1">
          <a:blip r:embed="rId3">
            <a:alphaModFix/>
          </a:blip>
          <a:srcRect b="0" l="0" r="0" t="0"/>
          <a:stretch/>
        </p:blipFill>
        <p:spPr>
          <a:xfrm>
            <a:off x="1234439" y="136525"/>
            <a:ext cx="8503921" cy="664341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Bloque de control de procesos II</a:t>
            </a:r>
            <a:endParaRPr/>
          </a:p>
        </p:txBody>
      </p:sp>
      <p:sp>
        <p:nvSpPr>
          <p:cNvPr id="297" name="Google Shape;297;p28"/>
          <p:cNvSpPr txBox="1"/>
          <p:nvPr>
            <p:ph idx="1" type="body"/>
          </p:nvPr>
        </p:nvSpPr>
        <p:spPr>
          <a:xfrm>
            <a:off x="838200" y="1825625"/>
            <a:ext cx="10262616"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s-ES" sz="2400"/>
              <a:t>El planificador:</a:t>
            </a:r>
            <a:endParaRPr/>
          </a:p>
          <a:p>
            <a:pPr indent="-228600" lvl="0" marL="228600" rtl="0" algn="l">
              <a:lnSpc>
                <a:spcPct val="90000"/>
              </a:lnSpc>
              <a:spcBef>
                <a:spcPts val="1000"/>
              </a:spcBef>
              <a:spcAft>
                <a:spcPts val="0"/>
              </a:spcAft>
              <a:buClr>
                <a:schemeClr val="dk1"/>
              </a:buClr>
              <a:buSzPts val="2400"/>
              <a:buChar char="•"/>
            </a:pPr>
            <a:r>
              <a:rPr lang="es-ES" sz="2400"/>
              <a:t>Gestiona el paso de los procesos de una lista a otra.</a:t>
            </a:r>
            <a:endParaRPr/>
          </a:p>
          <a:p>
            <a:pPr indent="-228600" lvl="0" marL="228600" rtl="0" algn="l">
              <a:lnSpc>
                <a:spcPct val="90000"/>
              </a:lnSpc>
              <a:spcBef>
                <a:spcPts val="1000"/>
              </a:spcBef>
              <a:spcAft>
                <a:spcPts val="0"/>
              </a:spcAft>
              <a:buClr>
                <a:schemeClr val="dk1"/>
              </a:buClr>
              <a:buSzPts val="2400"/>
              <a:buChar char="•"/>
            </a:pPr>
            <a:r>
              <a:rPr lang="es-ES" sz="2400"/>
              <a:t>Mantiene las listas ordenadas y actualizadas.</a:t>
            </a:r>
            <a:endParaRPr/>
          </a:p>
          <a:p>
            <a:pPr indent="0" lvl="0" marL="0" rtl="0" algn="l">
              <a:lnSpc>
                <a:spcPct val="90000"/>
              </a:lnSpc>
              <a:spcBef>
                <a:spcPts val="1000"/>
              </a:spcBef>
              <a:spcAft>
                <a:spcPts val="0"/>
              </a:spcAft>
              <a:buClr>
                <a:schemeClr val="dk1"/>
              </a:buClr>
              <a:buSzPts val="2400"/>
              <a:buNone/>
            </a:pPr>
            <a:r>
              <a:rPr lang="es-ES" sz="2400"/>
              <a:t>Cada lista puede tener un algoritmo distinto.</a:t>
            </a:r>
            <a:endParaRPr/>
          </a:p>
        </p:txBody>
      </p:sp>
      <p:sp>
        <p:nvSpPr>
          <p:cNvPr id="298" name="Google Shape;29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9"/>
          <p:cNvSpPr txBox="1"/>
          <p:nvPr>
            <p:ph idx="1" type="body"/>
          </p:nvPr>
        </p:nvSpPr>
        <p:spPr>
          <a:xfrm>
            <a:off x="3547872" y="3026663"/>
            <a:ext cx="7805927" cy="118910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None/>
            </a:pPr>
            <a:r>
              <a:rPr lang="es-ES" sz="3600"/>
              <a:t>¿Por qué un proceso puede estar suspendido?</a:t>
            </a:r>
            <a:endParaRPr/>
          </a:p>
        </p:txBody>
      </p:sp>
      <p:sp>
        <p:nvSpPr>
          <p:cNvPr id="304" name="Google Shape;30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305" name="Google Shape;305;p29"/>
          <p:cNvPicPr preferRelativeResize="0"/>
          <p:nvPr/>
        </p:nvPicPr>
        <p:blipFill rotWithShape="1">
          <a:blip r:embed="rId3">
            <a:alphaModFix/>
          </a:blip>
          <a:srcRect b="0" l="0" r="0" t="0"/>
          <a:stretch/>
        </p:blipFill>
        <p:spPr>
          <a:xfrm>
            <a:off x="1078993" y="3055756"/>
            <a:ext cx="2745751" cy="3665719"/>
          </a:xfrm>
          <a:prstGeom prst="rect">
            <a:avLst/>
          </a:prstGeom>
          <a:noFill/>
          <a:ln>
            <a:noFill/>
          </a:ln>
        </p:spPr>
      </p:pic>
      <p:pic>
        <p:nvPicPr>
          <p:cNvPr id="306" name="Google Shape;306;p29"/>
          <p:cNvPicPr preferRelativeResize="0"/>
          <p:nvPr/>
        </p:nvPicPr>
        <p:blipFill rotWithShape="1">
          <a:blip r:embed="rId4">
            <a:alphaModFix/>
          </a:blip>
          <a:srcRect b="0" l="0" r="0" t="0"/>
          <a:stretch/>
        </p:blipFill>
        <p:spPr>
          <a:xfrm>
            <a:off x="518540" y="404874"/>
            <a:ext cx="6608850" cy="2442401"/>
          </a:xfrm>
          <a:prstGeom prst="rect">
            <a:avLst/>
          </a:prstGeom>
          <a:noFill/>
          <a:ln>
            <a:noFill/>
          </a:ln>
        </p:spPr>
      </p:pic>
      <p:sp>
        <p:nvSpPr>
          <p:cNvPr id="307" name="Google Shape;307;p29"/>
          <p:cNvSpPr txBox="1"/>
          <p:nvPr/>
        </p:nvSpPr>
        <p:spPr>
          <a:xfrm>
            <a:off x="3686308" y="4484117"/>
            <a:ext cx="7805927" cy="1969009"/>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chemeClr val="dk1"/>
              </a:buClr>
              <a:buSzPts val="2800"/>
              <a:buFont typeface="Arial"/>
              <a:buNone/>
            </a:pPr>
            <a:r>
              <a:rPr lang="es-ES" sz="2800">
                <a:solidFill>
                  <a:schemeClr val="dk1"/>
                </a:solidFill>
                <a:latin typeface="Calibri"/>
                <a:ea typeface="Calibri"/>
                <a:cs typeface="Calibri"/>
                <a:sym typeface="Calibri"/>
              </a:rPr>
              <a:t>Por ejemplo, un dispositivo E/S puede hacer que el proceso espere un tiempo hasta que se realice una operación. Si otro proceso quiere hacer uso del dispositivo, tendrá que “ponerse a la cola” hasta que quede libre.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Recordamos…</a:t>
            </a:r>
            <a:endParaRPr/>
          </a:p>
        </p:txBody>
      </p:sp>
      <p:sp>
        <p:nvSpPr>
          <p:cNvPr id="104" name="Google Shape;104;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05" name="Google Shape;10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106" name="Google Shape;106;p3"/>
          <p:cNvPicPr preferRelativeResize="0"/>
          <p:nvPr/>
        </p:nvPicPr>
        <p:blipFill rotWithShape="1">
          <a:blip r:embed="rId3">
            <a:alphaModFix/>
          </a:blip>
          <a:srcRect b="0" l="0" r="0" t="0"/>
          <a:stretch/>
        </p:blipFill>
        <p:spPr>
          <a:xfrm>
            <a:off x="570547" y="1690688"/>
            <a:ext cx="10783253" cy="470718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Procesos e hilos</a:t>
            </a:r>
            <a:endParaRPr/>
          </a:p>
        </p:txBody>
      </p:sp>
      <p:sp>
        <p:nvSpPr>
          <p:cNvPr id="313" name="Google Shape;313;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s-ES"/>
              <a:t>PROCESO</a:t>
            </a:r>
            <a:endParaRPr/>
          </a:p>
          <a:p>
            <a:pPr indent="-228600" lvl="1" marL="685800" rtl="0" algn="l">
              <a:lnSpc>
                <a:spcPct val="90000"/>
              </a:lnSpc>
              <a:spcBef>
                <a:spcPts val="500"/>
              </a:spcBef>
              <a:spcAft>
                <a:spcPts val="0"/>
              </a:spcAft>
              <a:buClr>
                <a:schemeClr val="dk1"/>
              </a:buClr>
              <a:buSzPts val="2400"/>
              <a:buChar char="•"/>
            </a:pPr>
            <a:r>
              <a:rPr lang="es-ES"/>
              <a:t>Un proceso es un programa en ejecución.</a:t>
            </a:r>
            <a:endParaRPr/>
          </a:p>
          <a:p>
            <a:pPr indent="-228600" lvl="1" marL="685800" rtl="0" algn="l">
              <a:lnSpc>
                <a:spcPct val="90000"/>
              </a:lnSpc>
              <a:spcBef>
                <a:spcPts val="500"/>
              </a:spcBef>
              <a:spcAft>
                <a:spcPts val="0"/>
              </a:spcAft>
              <a:buClr>
                <a:schemeClr val="dk1"/>
              </a:buClr>
              <a:buSzPts val="2400"/>
              <a:buChar char="•"/>
            </a:pPr>
            <a:r>
              <a:rPr lang="es-ES"/>
              <a:t>Tiene su propio espacio de memoria, que incluye código ejecutable, datos, pilas, y otros recursos.</a:t>
            </a:r>
            <a:endParaRPr/>
          </a:p>
          <a:p>
            <a:pPr indent="-228600" lvl="1" marL="685800" rtl="0" algn="l">
              <a:lnSpc>
                <a:spcPct val="90000"/>
              </a:lnSpc>
              <a:spcBef>
                <a:spcPts val="500"/>
              </a:spcBef>
              <a:spcAft>
                <a:spcPts val="0"/>
              </a:spcAft>
              <a:buClr>
                <a:schemeClr val="dk1"/>
              </a:buClr>
              <a:buSzPts val="2400"/>
              <a:buChar char="•"/>
            </a:pPr>
            <a:r>
              <a:rPr lang="es-ES"/>
              <a:t>Los procesos son independientes entre sí y no comparten directamente su espacio de memoria.</a:t>
            </a:r>
            <a:endParaRPr/>
          </a:p>
          <a:p>
            <a:pPr indent="-228600" lvl="1" marL="685800" rtl="0" algn="l">
              <a:lnSpc>
                <a:spcPct val="90000"/>
              </a:lnSpc>
              <a:spcBef>
                <a:spcPts val="500"/>
              </a:spcBef>
              <a:spcAft>
                <a:spcPts val="0"/>
              </a:spcAft>
              <a:buClr>
                <a:schemeClr val="dk1"/>
              </a:buClr>
              <a:buSzPts val="2400"/>
              <a:buChar char="•"/>
            </a:pPr>
            <a:r>
              <a:rPr lang="es-ES"/>
              <a:t>Los procesos se comunican entre sí mediante mecanismos de comunicación interprocesos, como pipes o colas.</a:t>
            </a:r>
            <a:endParaRPr/>
          </a:p>
          <a:p>
            <a:pPr indent="-228600" lvl="1" marL="685800" rtl="0" algn="l">
              <a:lnSpc>
                <a:spcPct val="90000"/>
              </a:lnSpc>
              <a:spcBef>
                <a:spcPts val="500"/>
              </a:spcBef>
              <a:spcAft>
                <a:spcPts val="0"/>
              </a:spcAft>
              <a:buClr>
                <a:schemeClr val="dk1"/>
              </a:buClr>
              <a:buSzPts val="2400"/>
              <a:buChar char="•"/>
            </a:pPr>
            <a:r>
              <a:rPr lang="es-ES"/>
              <a:t>Un proceso puede contener uno o varios hilos</a:t>
            </a:r>
            <a:endParaRPr/>
          </a:p>
        </p:txBody>
      </p:sp>
      <p:sp>
        <p:nvSpPr>
          <p:cNvPr id="314" name="Google Shape;31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Procesos e hilos</a:t>
            </a:r>
            <a:endParaRPr/>
          </a:p>
        </p:txBody>
      </p:sp>
      <p:sp>
        <p:nvSpPr>
          <p:cNvPr id="320" name="Google Shape;320;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s-ES"/>
              <a:t>HILO (o thread)</a:t>
            </a:r>
            <a:endParaRPr/>
          </a:p>
          <a:p>
            <a:pPr indent="-228600" lvl="1" marL="685800" rtl="0" algn="l">
              <a:lnSpc>
                <a:spcPct val="90000"/>
              </a:lnSpc>
              <a:spcBef>
                <a:spcPts val="500"/>
              </a:spcBef>
              <a:spcAft>
                <a:spcPts val="0"/>
              </a:spcAft>
              <a:buClr>
                <a:schemeClr val="dk1"/>
              </a:buClr>
              <a:buSzPts val="2400"/>
              <a:buChar char="•"/>
            </a:pPr>
            <a:r>
              <a:rPr lang="es-ES"/>
              <a:t>Un hilo es la unidad más pequeña de ejecución dentro de un proceso.</a:t>
            </a:r>
            <a:endParaRPr/>
          </a:p>
          <a:p>
            <a:pPr indent="-228600" lvl="1" marL="685800" rtl="0" algn="l">
              <a:lnSpc>
                <a:spcPct val="90000"/>
              </a:lnSpc>
              <a:spcBef>
                <a:spcPts val="500"/>
              </a:spcBef>
              <a:spcAft>
                <a:spcPts val="0"/>
              </a:spcAft>
              <a:buClr>
                <a:schemeClr val="dk1"/>
              </a:buClr>
              <a:buSzPts val="2400"/>
              <a:buChar char="•"/>
            </a:pPr>
            <a:r>
              <a:rPr lang="es-ES"/>
              <a:t>Comparte el mismo espacio de memoria que los demás hilos en el mismo proceso.</a:t>
            </a:r>
            <a:endParaRPr/>
          </a:p>
          <a:p>
            <a:pPr indent="-228600" lvl="1" marL="685800" rtl="0" algn="l">
              <a:lnSpc>
                <a:spcPct val="90000"/>
              </a:lnSpc>
              <a:spcBef>
                <a:spcPts val="500"/>
              </a:spcBef>
              <a:spcAft>
                <a:spcPts val="0"/>
              </a:spcAft>
              <a:buClr>
                <a:schemeClr val="dk1"/>
              </a:buClr>
              <a:buSzPts val="2400"/>
              <a:buChar char="•"/>
            </a:pPr>
            <a:r>
              <a:rPr lang="es-ES"/>
              <a:t>Los hilos dentro de un proceso pueden acceder directamente a los datos y recursos compartidos por otros hilos del mismo proceso.</a:t>
            </a:r>
            <a:endParaRPr/>
          </a:p>
          <a:p>
            <a:pPr indent="-228600" lvl="1" marL="685800" rtl="0" algn="l">
              <a:lnSpc>
                <a:spcPct val="90000"/>
              </a:lnSpc>
              <a:spcBef>
                <a:spcPts val="500"/>
              </a:spcBef>
              <a:spcAft>
                <a:spcPts val="0"/>
              </a:spcAft>
              <a:buClr>
                <a:schemeClr val="dk1"/>
              </a:buClr>
              <a:buSzPts val="2400"/>
              <a:buChar char="•"/>
            </a:pPr>
            <a:r>
              <a:rPr lang="es-ES"/>
              <a:t>Los hilos comparten el mismo contexto de ejecución, como el código y los recursos, pero tienen su propio contador de programa, registros y pila de ejecución.</a:t>
            </a:r>
            <a:endParaRPr/>
          </a:p>
          <a:p>
            <a:pPr indent="-228600" lvl="1" marL="685800" rtl="0" algn="l">
              <a:lnSpc>
                <a:spcPct val="90000"/>
              </a:lnSpc>
              <a:spcBef>
                <a:spcPts val="500"/>
              </a:spcBef>
              <a:spcAft>
                <a:spcPts val="0"/>
              </a:spcAft>
              <a:buClr>
                <a:schemeClr val="dk1"/>
              </a:buClr>
              <a:buSzPts val="2400"/>
              <a:buChar char="•"/>
            </a:pPr>
            <a:r>
              <a:rPr lang="es-ES"/>
              <a:t>Los hilos pueden comunicarse entre sí de manera más sencilla que los procesos, ya que comparten el mismo espacio de memoria.</a:t>
            </a:r>
            <a:endParaRPr/>
          </a:p>
        </p:txBody>
      </p:sp>
      <p:sp>
        <p:nvSpPr>
          <p:cNvPr id="321" name="Google Shape;32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Procesos e hilos</a:t>
            </a:r>
            <a:endParaRPr/>
          </a:p>
        </p:txBody>
      </p:sp>
      <p:sp>
        <p:nvSpPr>
          <p:cNvPr id="327" name="Google Shape;327;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s-ES"/>
              <a:t>En resumen, un proceso es un programa en ejecución con su propio espacio de memoria, mientras que un hilo es una unidad de ejecución dentro de un proceso que comparte el mismo espacio de memoria con otros hilos en el mismo proceso. </a:t>
            </a:r>
            <a:endParaRPr/>
          </a:p>
          <a:p>
            <a:pPr indent="0" lvl="0" marL="0" rtl="0" algn="l">
              <a:lnSpc>
                <a:spcPct val="90000"/>
              </a:lnSpc>
              <a:spcBef>
                <a:spcPts val="1000"/>
              </a:spcBef>
              <a:spcAft>
                <a:spcPts val="0"/>
              </a:spcAft>
              <a:buClr>
                <a:schemeClr val="dk1"/>
              </a:buClr>
              <a:buSzPts val="2800"/>
              <a:buNone/>
            </a:pPr>
            <a:r>
              <a:rPr lang="es-ES"/>
              <a:t>Los hilos son útiles para realizar tareas concurrentes dentro de un proceso y pueden facilitar la programación paralela.</a:t>
            </a:r>
            <a:endParaRPr/>
          </a:p>
        </p:txBody>
      </p:sp>
      <p:sp>
        <p:nvSpPr>
          <p:cNvPr id="328" name="Google Shape;328;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Planificación</a:t>
            </a:r>
            <a:endParaRPr/>
          </a:p>
        </p:txBody>
      </p:sp>
      <p:sp>
        <p:nvSpPr>
          <p:cNvPr id="334" name="Google Shape;334;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s-ES"/>
              <a:t>Se denomina </a:t>
            </a:r>
            <a:r>
              <a:rPr b="1" lang="es-ES"/>
              <a:t>planificador</a:t>
            </a:r>
            <a:r>
              <a:rPr lang="es-ES"/>
              <a:t> a aquella parte del sistema operativo encargada de asignar los recursos del sistema de manera que se consigan unos objetivos de comportamiento especificados. </a:t>
            </a:r>
            <a:endParaRPr/>
          </a:p>
          <a:p>
            <a:pPr indent="0" lvl="0" marL="0" rtl="0" algn="l">
              <a:lnSpc>
                <a:spcPct val="90000"/>
              </a:lnSpc>
              <a:spcBef>
                <a:spcPts val="1000"/>
              </a:spcBef>
              <a:spcAft>
                <a:spcPts val="0"/>
              </a:spcAft>
              <a:buClr>
                <a:schemeClr val="dk1"/>
              </a:buClr>
              <a:buSzPct val="100000"/>
              <a:buNone/>
            </a:pPr>
            <a:r>
              <a:rPr lang="es-ES"/>
              <a:t>Tipos de planificadores (pueden coexistir en un sistema operativo): </a:t>
            </a:r>
            <a:endParaRPr/>
          </a:p>
          <a:p>
            <a:pPr indent="-228600" lvl="0" marL="228600" rtl="0" algn="l">
              <a:lnSpc>
                <a:spcPct val="90000"/>
              </a:lnSpc>
              <a:spcBef>
                <a:spcPts val="1000"/>
              </a:spcBef>
              <a:spcAft>
                <a:spcPts val="0"/>
              </a:spcAft>
              <a:buClr>
                <a:srgbClr val="F4B081"/>
              </a:buClr>
              <a:buSzPct val="100000"/>
              <a:buChar char="•"/>
            </a:pPr>
            <a:r>
              <a:rPr lang="es-ES">
                <a:solidFill>
                  <a:srgbClr val="F4B081"/>
                </a:solidFill>
              </a:rPr>
              <a:t>A largo plazo</a:t>
            </a:r>
            <a:r>
              <a:rPr lang="es-ES"/>
              <a:t>: determina los programas que se admiten en el sistema para su procesamiento. </a:t>
            </a:r>
            <a:endParaRPr/>
          </a:p>
          <a:p>
            <a:pPr indent="-228600" lvl="0" marL="228600" rtl="0" algn="l">
              <a:lnSpc>
                <a:spcPct val="90000"/>
              </a:lnSpc>
              <a:spcBef>
                <a:spcPts val="1000"/>
              </a:spcBef>
              <a:spcAft>
                <a:spcPts val="0"/>
              </a:spcAft>
              <a:buClr>
                <a:srgbClr val="F4B081"/>
              </a:buClr>
              <a:buSzPct val="100000"/>
              <a:buChar char="•"/>
            </a:pPr>
            <a:r>
              <a:rPr lang="es-ES">
                <a:solidFill>
                  <a:srgbClr val="F4B081"/>
                </a:solidFill>
              </a:rPr>
              <a:t>A medio plazo</a:t>
            </a:r>
            <a:r>
              <a:rPr lang="es-ES"/>
              <a:t>: es el responsable de la transferencia de los procesos desde la memoria principal a la memoria secundaria, hasta que suceda algún evento que implique su paso al estado bloqueado, y también desde este estado al de preparado. </a:t>
            </a:r>
            <a:endParaRPr/>
          </a:p>
          <a:p>
            <a:pPr indent="-228600" lvl="0" marL="228600" rtl="0" algn="l">
              <a:lnSpc>
                <a:spcPct val="90000"/>
              </a:lnSpc>
              <a:spcBef>
                <a:spcPts val="1000"/>
              </a:spcBef>
              <a:spcAft>
                <a:spcPts val="0"/>
              </a:spcAft>
              <a:buClr>
                <a:srgbClr val="F4B081"/>
              </a:buClr>
              <a:buSzPct val="100000"/>
              <a:buChar char="•"/>
            </a:pPr>
            <a:r>
              <a:rPr lang="es-ES">
                <a:solidFill>
                  <a:srgbClr val="F4B081"/>
                </a:solidFill>
              </a:rPr>
              <a:t>A corto plazo</a:t>
            </a:r>
            <a:r>
              <a:rPr lang="es-ES"/>
              <a:t>: selecciona al proceso que pasará al estado activo de entre todos los procesos que están en el estado preparado. La elección de los algoritmos de planificación se realiza teniendo en cuenta sus características frente a los criterios de diseño elegido.</a:t>
            </a:r>
            <a:endParaRPr/>
          </a:p>
        </p:txBody>
      </p:sp>
      <p:sp>
        <p:nvSpPr>
          <p:cNvPr id="335" name="Google Shape;335;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Algoritmos de planificación - criterios</a:t>
            </a:r>
            <a:endParaRPr/>
          </a:p>
        </p:txBody>
      </p:sp>
      <p:sp>
        <p:nvSpPr>
          <p:cNvPr id="341" name="Google Shape;341;p34"/>
          <p:cNvSpPr txBox="1"/>
          <p:nvPr>
            <p:ph idx="1" type="body"/>
          </p:nvPr>
        </p:nvSpPr>
        <p:spPr>
          <a:xfrm>
            <a:off x="2002536" y="1825625"/>
            <a:ext cx="9351264"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s-ES"/>
              <a:t>Eficacia </a:t>
            </a:r>
            <a:br>
              <a:rPr lang="es-ES"/>
            </a:br>
            <a:r>
              <a:rPr lang="es-ES">
                <a:solidFill>
                  <a:srgbClr val="7F7F7F"/>
                </a:solidFill>
              </a:rPr>
              <a:t>(% medio de utilización)</a:t>
            </a:r>
            <a:endParaRPr/>
          </a:p>
          <a:p>
            <a:pPr indent="-228600" lvl="0" marL="228600" rtl="0" algn="l">
              <a:lnSpc>
                <a:spcPct val="90000"/>
              </a:lnSpc>
              <a:spcBef>
                <a:spcPts val="1000"/>
              </a:spcBef>
              <a:spcAft>
                <a:spcPts val="0"/>
              </a:spcAft>
              <a:buClr>
                <a:schemeClr val="dk1"/>
              </a:buClr>
              <a:buSzPts val="2800"/>
              <a:buChar char="•"/>
            </a:pPr>
            <a:r>
              <a:rPr lang="es-ES"/>
              <a:t>Rendimiento </a:t>
            </a:r>
            <a:br>
              <a:rPr lang="es-ES"/>
            </a:br>
            <a:r>
              <a:rPr lang="es-ES">
                <a:solidFill>
                  <a:srgbClr val="7F7F7F"/>
                </a:solidFill>
              </a:rPr>
              <a:t>(número de procesos / unidad de tiempo)</a:t>
            </a:r>
            <a:endParaRPr/>
          </a:p>
          <a:p>
            <a:pPr indent="-228600" lvl="0" marL="228600" rtl="0" algn="l">
              <a:lnSpc>
                <a:spcPct val="90000"/>
              </a:lnSpc>
              <a:spcBef>
                <a:spcPts val="1000"/>
              </a:spcBef>
              <a:spcAft>
                <a:spcPts val="0"/>
              </a:spcAft>
              <a:buClr>
                <a:schemeClr val="dk1"/>
              </a:buClr>
              <a:buSzPts val="2800"/>
              <a:buChar char="•"/>
            </a:pPr>
            <a:r>
              <a:rPr lang="es-ES"/>
              <a:t>Tiempo de retorno </a:t>
            </a:r>
            <a:br>
              <a:rPr lang="es-ES"/>
            </a:br>
            <a:r>
              <a:rPr lang="es-ES">
                <a:solidFill>
                  <a:srgbClr val="7F7F7F"/>
                </a:solidFill>
              </a:rPr>
              <a:t>(tiempo medio desde creación hasta completado)</a:t>
            </a:r>
            <a:endParaRPr/>
          </a:p>
          <a:p>
            <a:pPr indent="-228600" lvl="0" marL="228600" rtl="0" algn="l">
              <a:lnSpc>
                <a:spcPct val="90000"/>
              </a:lnSpc>
              <a:spcBef>
                <a:spcPts val="1000"/>
              </a:spcBef>
              <a:spcAft>
                <a:spcPts val="0"/>
              </a:spcAft>
              <a:buClr>
                <a:schemeClr val="dk1"/>
              </a:buClr>
              <a:buSzPts val="2800"/>
              <a:buChar char="•"/>
            </a:pPr>
            <a:r>
              <a:rPr lang="es-ES"/>
              <a:t>Tiempo de espera </a:t>
            </a:r>
            <a:br>
              <a:rPr lang="es-ES"/>
            </a:br>
            <a:r>
              <a:rPr lang="es-ES">
                <a:solidFill>
                  <a:srgbClr val="7F7F7F"/>
                </a:solidFill>
              </a:rPr>
              <a:t>(tiempo hasta que se concede el procesador)</a:t>
            </a:r>
            <a:endParaRPr/>
          </a:p>
          <a:p>
            <a:pPr indent="-228600" lvl="0" marL="228600" rtl="0" algn="l">
              <a:lnSpc>
                <a:spcPct val="90000"/>
              </a:lnSpc>
              <a:spcBef>
                <a:spcPts val="1000"/>
              </a:spcBef>
              <a:spcAft>
                <a:spcPts val="0"/>
              </a:spcAft>
              <a:buClr>
                <a:schemeClr val="dk1"/>
              </a:buClr>
              <a:buSzPts val="2800"/>
              <a:buChar char="•"/>
            </a:pPr>
            <a:r>
              <a:rPr lang="es-ES"/>
              <a:t>Tiempo de respuesta a un evento </a:t>
            </a:r>
            <a:br>
              <a:rPr lang="es-ES">
                <a:solidFill>
                  <a:srgbClr val="7F7F7F"/>
                </a:solidFill>
              </a:rPr>
            </a:br>
            <a:r>
              <a:rPr lang="es-ES">
                <a:solidFill>
                  <a:srgbClr val="7F7F7F"/>
                </a:solidFill>
              </a:rPr>
              <a:t>(intervalo hasta que se ejecuta la primera instrucción)</a:t>
            </a:r>
            <a:endParaRPr/>
          </a:p>
        </p:txBody>
      </p:sp>
      <p:sp>
        <p:nvSpPr>
          <p:cNvPr id="342" name="Google Shape;34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Algoritmos de planificación I</a:t>
            </a:r>
            <a:endParaRPr/>
          </a:p>
        </p:txBody>
      </p:sp>
      <p:sp>
        <p:nvSpPr>
          <p:cNvPr id="348" name="Google Shape;348;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47500" lnSpcReduction="10000"/>
          </a:bodyPr>
          <a:lstStyle/>
          <a:p>
            <a:pPr indent="0" lvl="0" marL="0" rtl="0" algn="l">
              <a:lnSpc>
                <a:spcPct val="90000"/>
              </a:lnSpc>
              <a:spcBef>
                <a:spcPts val="0"/>
              </a:spcBef>
              <a:spcAft>
                <a:spcPts val="0"/>
              </a:spcAft>
              <a:buClr>
                <a:schemeClr val="dk1"/>
              </a:buClr>
              <a:buSzPct val="100000"/>
              <a:buNone/>
            </a:pPr>
            <a:r>
              <a:rPr b="1" lang="es-ES"/>
              <a:t>First Come, First Served (FCFS):</a:t>
            </a:r>
            <a:endParaRPr/>
          </a:p>
          <a:p>
            <a:pPr indent="0" lvl="0" marL="0" rtl="0" algn="l">
              <a:lnSpc>
                <a:spcPct val="90000"/>
              </a:lnSpc>
              <a:spcBef>
                <a:spcPts val="1000"/>
              </a:spcBef>
              <a:spcAft>
                <a:spcPts val="0"/>
              </a:spcAft>
              <a:buClr>
                <a:schemeClr val="dk1"/>
              </a:buClr>
              <a:buSzPct val="100000"/>
              <a:buNone/>
            </a:pPr>
            <a:r>
              <a:rPr lang="es-ES"/>
              <a:t>	Los procesos se ejecutan en el orden en que llegan al sistema.</a:t>
            </a:r>
            <a:endParaRPr/>
          </a:p>
          <a:p>
            <a:pPr indent="0" lvl="0" marL="0" rtl="0" algn="l">
              <a:lnSpc>
                <a:spcPct val="90000"/>
              </a:lnSpc>
              <a:spcBef>
                <a:spcPts val="1000"/>
              </a:spcBef>
              <a:spcAft>
                <a:spcPts val="0"/>
              </a:spcAft>
              <a:buClr>
                <a:schemeClr val="dk1"/>
              </a:buClr>
              <a:buSzPct val="100000"/>
              <a:buNone/>
            </a:pPr>
            <a:r>
              <a:rPr lang="es-ES"/>
              <a:t>	Simple, pero puede llevar a un "efecto de convoy" donde un proceso largo retiene a los demás.</a:t>
            </a:r>
            <a:endParaRPr/>
          </a:p>
          <a:p>
            <a:pPr indent="0" lvl="0" marL="0" rtl="0" algn="l">
              <a:lnSpc>
                <a:spcPct val="90000"/>
              </a:lnSpc>
              <a:spcBef>
                <a:spcPts val="1000"/>
              </a:spcBef>
              <a:spcAft>
                <a:spcPts val="0"/>
              </a:spcAft>
              <a:buClr>
                <a:schemeClr val="dk1"/>
              </a:buClr>
              <a:buSzPct val="100000"/>
              <a:buNone/>
            </a:pPr>
            <a:r>
              <a:rPr b="1" lang="es-ES"/>
              <a:t>Shortest Job Next (SJN) o Shortest Job First (SJF):</a:t>
            </a:r>
            <a:endParaRPr/>
          </a:p>
          <a:p>
            <a:pPr indent="0" lvl="0" marL="0" rtl="0" algn="l">
              <a:lnSpc>
                <a:spcPct val="90000"/>
              </a:lnSpc>
              <a:spcBef>
                <a:spcPts val="1000"/>
              </a:spcBef>
              <a:spcAft>
                <a:spcPts val="0"/>
              </a:spcAft>
              <a:buClr>
                <a:schemeClr val="dk1"/>
              </a:buClr>
              <a:buSzPct val="100000"/>
              <a:buNone/>
            </a:pPr>
            <a:r>
              <a:rPr lang="es-ES"/>
              <a:t>	El proceso más corto se ejecuta primero.</a:t>
            </a:r>
            <a:endParaRPr/>
          </a:p>
          <a:p>
            <a:pPr indent="0" lvl="0" marL="0" rtl="0" algn="l">
              <a:lnSpc>
                <a:spcPct val="90000"/>
              </a:lnSpc>
              <a:spcBef>
                <a:spcPts val="1000"/>
              </a:spcBef>
              <a:spcAft>
                <a:spcPts val="0"/>
              </a:spcAft>
              <a:buClr>
                <a:schemeClr val="dk1"/>
              </a:buClr>
              <a:buSzPct val="100000"/>
              <a:buNone/>
            </a:pPr>
            <a:r>
              <a:rPr lang="es-ES"/>
              <a:t>	Minimiza el tiempo de espera total, pero puede ser difícil prever la duración de los procesos.</a:t>
            </a:r>
            <a:endParaRPr/>
          </a:p>
          <a:p>
            <a:pPr indent="0" lvl="0" marL="0" rtl="0" algn="l">
              <a:spcBef>
                <a:spcPts val="1000"/>
              </a:spcBef>
              <a:spcAft>
                <a:spcPts val="0"/>
              </a:spcAft>
              <a:buClr>
                <a:schemeClr val="dk1"/>
              </a:buClr>
              <a:buSzPct val="100000"/>
              <a:buFont typeface="Arial"/>
              <a:buNone/>
            </a:pPr>
            <a:r>
              <a:rPr b="1" lang="es-ES"/>
              <a:t>Shortest Remaining Time  Next (SRTN):</a:t>
            </a:r>
            <a:endParaRPr/>
          </a:p>
          <a:p>
            <a:pPr indent="0" lvl="0" marL="0" rtl="0" algn="l">
              <a:spcBef>
                <a:spcPts val="1000"/>
              </a:spcBef>
              <a:spcAft>
                <a:spcPts val="0"/>
              </a:spcAft>
              <a:buClr>
                <a:schemeClr val="dk1"/>
              </a:buClr>
              <a:buSzPct val="100000"/>
              <a:buNone/>
            </a:pPr>
            <a:r>
              <a:rPr lang="es-ES"/>
              <a:t>	Añade la posibilidad de "expulsar" procesos largos en ejecución para ejecutar otros más cortos.</a:t>
            </a:r>
            <a:endParaRPr/>
          </a:p>
          <a:p>
            <a:pPr indent="457200" lvl="0" marL="0" rtl="0" algn="l">
              <a:spcBef>
                <a:spcPts val="1000"/>
              </a:spcBef>
              <a:spcAft>
                <a:spcPts val="0"/>
              </a:spcAft>
              <a:buClr>
                <a:schemeClr val="dk1"/>
              </a:buClr>
              <a:buSzPct val="100000"/>
              <a:buNone/>
            </a:pPr>
            <a:r>
              <a:rPr lang="es-ES"/>
              <a:t>El problema puede ser  que un proceso largo se expulse muchas veces y nunca termine debido a la ejecución de otros mas cortos.</a:t>
            </a:r>
            <a:endParaRPr/>
          </a:p>
          <a:p>
            <a:pPr indent="0" lvl="0" marL="0" rtl="0" algn="l">
              <a:lnSpc>
                <a:spcPct val="90000"/>
              </a:lnSpc>
              <a:spcBef>
                <a:spcPts val="1000"/>
              </a:spcBef>
              <a:spcAft>
                <a:spcPts val="0"/>
              </a:spcAft>
              <a:buClr>
                <a:schemeClr val="dk1"/>
              </a:buClr>
              <a:buSzPct val="100000"/>
              <a:buNone/>
            </a:pPr>
            <a:r>
              <a:rPr b="1" lang="es-ES"/>
              <a:t>Priority Scheduling:</a:t>
            </a:r>
            <a:endParaRPr/>
          </a:p>
          <a:p>
            <a:pPr indent="0" lvl="0" marL="0" rtl="0" algn="l">
              <a:lnSpc>
                <a:spcPct val="90000"/>
              </a:lnSpc>
              <a:spcBef>
                <a:spcPts val="1000"/>
              </a:spcBef>
              <a:spcAft>
                <a:spcPts val="0"/>
              </a:spcAft>
              <a:buClr>
                <a:schemeClr val="dk1"/>
              </a:buClr>
              <a:buSzPct val="100000"/>
              <a:buNone/>
            </a:pPr>
            <a:r>
              <a:rPr lang="es-ES"/>
              <a:t>	Cada proceso tiene una prioridad asociada y el proceso de mayor prioridad se ejecuta primero.</a:t>
            </a:r>
            <a:endParaRPr/>
          </a:p>
          <a:p>
            <a:pPr indent="0" lvl="0" marL="0" rtl="0" algn="l">
              <a:lnSpc>
                <a:spcPct val="90000"/>
              </a:lnSpc>
              <a:spcBef>
                <a:spcPts val="1000"/>
              </a:spcBef>
              <a:spcAft>
                <a:spcPts val="0"/>
              </a:spcAft>
              <a:buClr>
                <a:schemeClr val="dk1"/>
              </a:buClr>
              <a:buSzPct val="100000"/>
              <a:buNone/>
            </a:pPr>
            <a:r>
              <a:rPr lang="es-ES"/>
              <a:t>	La prioridad puede ser estática o dinámica y haber sido asignada por el usuario o el sistema.</a:t>
            </a:r>
            <a:endParaRPr/>
          </a:p>
          <a:p>
            <a:pPr indent="0" lvl="0" marL="0" rtl="0" algn="l">
              <a:lnSpc>
                <a:spcPct val="90000"/>
              </a:lnSpc>
              <a:spcBef>
                <a:spcPts val="1000"/>
              </a:spcBef>
              <a:spcAft>
                <a:spcPts val="0"/>
              </a:spcAft>
              <a:buClr>
                <a:schemeClr val="dk1"/>
              </a:buClr>
              <a:buSzPct val="100000"/>
              <a:buNone/>
            </a:pPr>
            <a:r>
              <a:rPr b="1" lang="es-ES"/>
              <a:t>Round Robin (RR):</a:t>
            </a:r>
            <a:endParaRPr/>
          </a:p>
          <a:p>
            <a:pPr indent="0" lvl="0" marL="0" rtl="0" algn="l">
              <a:lnSpc>
                <a:spcPct val="90000"/>
              </a:lnSpc>
              <a:spcBef>
                <a:spcPts val="1000"/>
              </a:spcBef>
              <a:spcAft>
                <a:spcPts val="0"/>
              </a:spcAft>
              <a:buClr>
                <a:schemeClr val="dk1"/>
              </a:buClr>
              <a:buSzPct val="100000"/>
              <a:buNone/>
            </a:pPr>
            <a:r>
              <a:rPr lang="es-ES"/>
              <a:t>	Asigna un tiempo fijo a cada proceso en un ciclo circular.</a:t>
            </a:r>
            <a:endParaRPr/>
          </a:p>
          <a:p>
            <a:pPr indent="0" lvl="0" marL="0" rtl="0" algn="l">
              <a:lnSpc>
                <a:spcPct val="90000"/>
              </a:lnSpc>
              <a:spcBef>
                <a:spcPts val="1000"/>
              </a:spcBef>
              <a:spcAft>
                <a:spcPts val="0"/>
              </a:spcAft>
              <a:buClr>
                <a:schemeClr val="dk1"/>
              </a:buClr>
              <a:buSzPct val="100000"/>
              <a:buNone/>
            </a:pPr>
            <a:r>
              <a:rPr lang="es-ES"/>
              <a:t>	Es justo, pero puede haber un alto tiempo de espera para procesos largos.</a:t>
            </a:r>
            <a:endParaRPr/>
          </a:p>
        </p:txBody>
      </p:sp>
      <p:sp>
        <p:nvSpPr>
          <p:cNvPr id="349" name="Google Shape;34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350" name="Google Shape;350;p35"/>
          <p:cNvSpPr/>
          <p:nvPr/>
        </p:nvSpPr>
        <p:spPr>
          <a:xfrm>
            <a:off x="8174736" y="136525"/>
            <a:ext cx="3752088" cy="2084515"/>
          </a:xfrm>
          <a:prstGeom prst="wedgeEllipseCallout">
            <a:avLst>
              <a:gd fmla="val -65190" name="adj1"/>
              <a:gd fmla="val -11918" name="adj2"/>
            </a:avLst>
          </a:prstGeom>
          <a:solidFill>
            <a:schemeClr val="accent5"/>
          </a:solidFill>
          <a:ln cap="flat" cmpd="sng" w="12700">
            <a:solidFill>
              <a:srgbClr val="2641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1600">
                <a:solidFill>
                  <a:schemeClr val="lt1"/>
                </a:solidFill>
                <a:latin typeface="Calibri"/>
                <a:ea typeface="Calibri"/>
                <a:cs typeface="Calibri"/>
                <a:sym typeface="Calibri"/>
              </a:rPr>
              <a:t>Son </a:t>
            </a:r>
            <a:r>
              <a:rPr i="1" lang="es-ES" sz="1600" u="sng">
                <a:solidFill>
                  <a:schemeClr val="lt1"/>
                </a:solidFill>
                <a:latin typeface="Calibri"/>
                <a:ea typeface="Calibri"/>
                <a:cs typeface="Calibri"/>
                <a:sym typeface="Calibri"/>
                <a:hlinkClick r:id="rId3">
                  <a:extLst>
                    <a:ext uri="{A12FA001-AC4F-418D-AE19-62706E023703}">
                      <ahyp:hlinkClr val="tx"/>
                    </a:ext>
                  </a:extLst>
                </a:hlinkClick>
              </a:rPr>
              <a:t>expropiativos</a:t>
            </a:r>
            <a:r>
              <a:rPr i="1" lang="es-ES" sz="1600">
                <a:solidFill>
                  <a:schemeClr val="lt1"/>
                </a:solidFill>
                <a:latin typeface="Calibri"/>
                <a:ea typeface="Calibri"/>
                <a:cs typeface="Calibri"/>
                <a:sym typeface="Calibri"/>
              </a:rPr>
              <a:t> </a:t>
            </a:r>
            <a:r>
              <a:rPr lang="es-ES" sz="1600">
                <a:solidFill>
                  <a:schemeClr val="lt1"/>
                </a:solidFill>
                <a:latin typeface="Calibri"/>
                <a:ea typeface="Calibri"/>
                <a:cs typeface="Calibri"/>
                <a:sym typeface="Calibri"/>
              </a:rPr>
              <a:t>si el proceso en ejecución puede ser interrumpido; si el proceso activo permanece en el procesador hasta terminar siempre, </a:t>
            </a:r>
            <a:r>
              <a:rPr i="1" lang="es-ES" sz="1600">
                <a:solidFill>
                  <a:schemeClr val="lt1"/>
                </a:solidFill>
                <a:latin typeface="Calibri"/>
                <a:ea typeface="Calibri"/>
                <a:cs typeface="Calibri"/>
                <a:sym typeface="Calibri"/>
              </a:rPr>
              <a:t>no expropiativos</a:t>
            </a:r>
            <a:r>
              <a:rPr lang="es-ES" sz="1600">
                <a:solidFill>
                  <a:schemeClr val="lt1"/>
                </a:solidFill>
                <a:latin typeface="Calibri"/>
                <a:ea typeface="Calibri"/>
                <a:cs typeface="Calibri"/>
                <a:sym typeface="Calibri"/>
              </a:rPr>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Algoritmos de planificación II</a:t>
            </a:r>
            <a:endParaRPr/>
          </a:p>
        </p:txBody>
      </p:sp>
      <p:sp>
        <p:nvSpPr>
          <p:cNvPr id="356" name="Google Shape;356;p36"/>
          <p:cNvSpPr txBox="1"/>
          <p:nvPr>
            <p:ph idx="1" type="body"/>
          </p:nvPr>
        </p:nvSpPr>
        <p:spPr>
          <a:xfrm>
            <a:off x="838200" y="1825625"/>
            <a:ext cx="10515600" cy="46672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500"/>
              <a:buNone/>
            </a:pPr>
            <a:r>
              <a:rPr b="1" lang="es-ES" sz="1500"/>
              <a:t>Multilevel Queue Scheduling:</a:t>
            </a:r>
            <a:endParaRPr/>
          </a:p>
          <a:p>
            <a:pPr indent="0" lvl="0" marL="0" rtl="0" algn="l">
              <a:lnSpc>
                <a:spcPct val="90000"/>
              </a:lnSpc>
              <a:spcBef>
                <a:spcPts val="1000"/>
              </a:spcBef>
              <a:spcAft>
                <a:spcPts val="0"/>
              </a:spcAft>
              <a:buClr>
                <a:schemeClr val="dk1"/>
              </a:buClr>
              <a:buSzPts val="1500"/>
              <a:buNone/>
            </a:pPr>
            <a:r>
              <a:rPr lang="es-ES" sz="1500"/>
              <a:t>	Los procesos se dividen en varias colas según su prioridad.</a:t>
            </a:r>
            <a:endParaRPr/>
          </a:p>
          <a:p>
            <a:pPr indent="0" lvl="0" marL="0" rtl="0" algn="l">
              <a:lnSpc>
                <a:spcPct val="90000"/>
              </a:lnSpc>
              <a:spcBef>
                <a:spcPts val="1000"/>
              </a:spcBef>
              <a:spcAft>
                <a:spcPts val="0"/>
              </a:spcAft>
              <a:buClr>
                <a:schemeClr val="dk1"/>
              </a:buClr>
              <a:buSzPts val="1500"/>
              <a:buNone/>
            </a:pPr>
            <a:r>
              <a:rPr lang="es-ES" sz="1500"/>
              <a:t>	Se utilizan diferentes algoritmos para cada cola, por ejemplo, FCFS en la cola de baja prioridad y RR en la cola de alta.</a:t>
            </a:r>
            <a:endParaRPr/>
          </a:p>
          <a:p>
            <a:pPr indent="0" lvl="0" marL="0" rtl="0" algn="l">
              <a:lnSpc>
                <a:spcPct val="90000"/>
              </a:lnSpc>
              <a:spcBef>
                <a:spcPts val="1000"/>
              </a:spcBef>
              <a:spcAft>
                <a:spcPts val="0"/>
              </a:spcAft>
              <a:buClr>
                <a:schemeClr val="dk1"/>
              </a:buClr>
              <a:buSzPts val="1500"/>
              <a:buNone/>
            </a:pPr>
            <a:r>
              <a:t/>
            </a:r>
            <a:endParaRPr sz="1500"/>
          </a:p>
          <a:p>
            <a:pPr indent="0" lvl="0" marL="0" rtl="0" algn="l">
              <a:lnSpc>
                <a:spcPct val="90000"/>
              </a:lnSpc>
              <a:spcBef>
                <a:spcPts val="1000"/>
              </a:spcBef>
              <a:spcAft>
                <a:spcPts val="0"/>
              </a:spcAft>
              <a:buClr>
                <a:schemeClr val="dk1"/>
              </a:buClr>
              <a:buSzPts val="1500"/>
              <a:buNone/>
            </a:pPr>
            <a:r>
              <a:rPr b="1" lang="es-ES" sz="1500"/>
              <a:t>Multilevel Feedback Queue Scheduling:</a:t>
            </a:r>
            <a:endParaRPr/>
          </a:p>
          <a:p>
            <a:pPr indent="0" lvl="0" marL="0" rtl="0" algn="l">
              <a:lnSpc>
                <a:spcPct val="90000"/>
              </a:lnSpc>
              <a:spcBef>
                <a:spcPts val="1000"/>
              </a:spcBef>
              <a:spcAft>
                <a:spcPts val="0"/>
              </a:spcAft>
              <a:buClr>
                <a:schemeClr val="dk1"/>
              </a:buClr>
              <a:buSzPts val="1500"/>
              <a:buNone/>
            </a:pPr>
            <a:r>
              <a:rPr lang="es-ES" sz="1500"/>
              <a:t>	Similar al Multilevel Queue, pero los procesos pueden moverse en las colas según su comportamiento de ejecución.</a:t>
            </a:r>
            <a:endParaRPr/>
          </a:p>
          <a:p>
            <a:pPr indent="0" lvl="0" marL="0" rtl="0" algn="l">
              <a:lnSpc>
                <a:spcPct val="90000"/>
              </a:lnSpc>
              <a:spcBef>
                <a:spcPts val="1000"/>
              </a:spcBef>
              <a:spcAft>
                <a:spcPts val="0"/>
              </a:spcAft>
              <a:buClr>
                <a:schemeClr val="dk1"/>
              </a:buClr>
              <a:buSzPts val="1500"/>
              <a:buNone/>
            </a:pPr>
            <a:r>
              <a:rPr lang="es-ES" sz="1500"/>
              <a:t>	Los procesos que utilizan menos tiempo de CPU pueden moverse a colas de mayor prioridad y viceversa.</a:t>
            </a:r>
            <a:endParaRPr/>
          </a:p>
          <a:p>
            <a:pPr indent="0" lvl="0" marL="0" rtl="0" algn="l">
              <a:lnSpc>
                <a:spcPct val="90000"/>
              </a:lnSpc>
              <a:spcBef>
                <a:spcPts val="1000"/>
              </a:spcBef>
              <a:spcAft>
                <a:spcPts val="0"/>
              </a:spcAft>
              <a:buClr>
                <a:schemeClr val="dk1"/>
              </a:buClr>
              <a:buSzPts val="1500"/>
              <a:buNone/>
            </a:pPr>
            <a:r>
              <a:t/>
            </a:r>
            <a:endParaRPr sz="1500"/>
          </a:p>
          <a:p>
            <a:pPr indent="0" lvl="0" marL="0" rtl="0" algn="l">
              <a:lnSpc>
                <a:spcPct val="90000"/>
              </a:lnSpc>
              <a:spcBef>
                <a:spcPts val="1000"/>
              </a:spcBef>
              <a:spcAft>
                <a:spcPts val="0"/>
              </a:spcAft>
              <a:buClr>
                <a:schemeClr val="dk1"/>
              </a:buClr>
              <a:buSzPts val="1500"/>
              <a:buNone/>
            </a:pPr>
            <a:r>
              <a:rPr b="1" lang="es-ES" sz="1500"/>
              <a:t>Priority Aging:</a:t>
            </a:r>
            <a:endParaRPr/>
          </a:p>
          <a:p>
            <a:pPr indent="0" lvl="0" marL="0" rtl="0" algn="l">
              <a:lnSpc>
                <a:spcPct val="90000"/>
              </a:lnSpc>
              <a:spcBef>
                <a:spcPts val="1000"/>
              </a:spcBef>
              <a:spcAft>
                <a:spcPts val="0"/>
              </a:spcAft>
              <a:buClr>
                <a:schemeClr val="dk1"/>
              </a:buClr>
              <a:buSzPts val="1500"/>
              <a:buNone/>
            </a:pPr>
            <a:r>
              <a:rPr lang="es-ES" sz="1500"/>
              <a:t>	Incluye un mecanismo de envejecimiento que evita que un proceso tenga una prioridad muy baja durante mucho tiempo.</a:t>
            </a:r>
            <a:endParaRPr/>
          </a:p>
          <a:p>
            <a:pPr indent="0" lvl="0" marL="0" rtl="0" algn="l">
              <a:lnSpc>
                <a:spcPct val="90000"/>
              </a:lnSpc>
              <a:spcBef>
                <a:spcPts val="1000"/>
              </a:spcBef>
              <a:spcAft>
                <a:spcPts val="0"/>
              </a:spcAft>
              <a:buClr>
                <a:schemeClr val="dk1"/>
              </a:buClr>
              <a:buSzPts val="1500"/>
              <a:buNone/>
            </a:pPr>
            <a:r>
              <a:t/>
            </a:r>
            <a:endParaRPr sz="1500"/>
          </a:p>
          <a:p>
            <a:pPr indent="0" lvl="0" marL="0" rtl="0" algn="l">
              <a:lnSpc>
                <a:spcPct val="90000"/>
              </a:lnSpc>
              <a:spcBef>
                <a:spcPts val="1000"/>
              </a:spcBef>
              <a:spcAft>
                <a:spcPts val="0"/>
              </a:spcAft>
              <a:buClr>
                <a:schemeClr val="dk1"/>
              </a:buClr>
              <a:buSzPts val="1500"/>
              <a:buNone/>
            </a:pPr>
            <a:r>
              <a:rPr b="1" lang="es-ES" sz="1500"/>
              <a:t>Least Recently Used (LRU):</a:t>
            </a:r>
            <a:endParaRPr/>
          </a:p>
          <a:p>
            <a:pPr indent="0" lvl="0" marL="0" rtl="0" algn="l">
              <a:lnSpc>
                <a:spcPct val="90000"/>
              </a:lnSpc>
              <a:spcBef>
                <a:spcPts val="1000"/>
              </a:spcBef>
              <a:spcAft>
                <a:spcPts val="0"/>
              </a:spcAft>
              <a:buClr>
                <a:schemeClr val="dk1"/>
              </a:buClr>
              <a:buSzPts val="1500"/>
              <a:buNone/>
            </a:pPr>
            <a:r>
              <a:rPr lang="es-ES" sz="1500"/>
              <a:t>	Los procesos que no se han utilizado recientemente tienen menos prioridad.</a:t>
            </a:r>
            <a:endParaRPr/>
          </a:p>
          <a:p>
            <a:pPr indent="0" lvl="0" marL="0" rtl="0" algn="l">
              <a:lnSpc>
                <a:spcPct val="90000"/>
              </a:lnSpc>
              <a:spcBef>
                <a:spcPts val="1000"/>
              </a:spcBef>
              <a:spcAft>
                <a:spcPts val="0"/>
              </a:spcAft>
              <a:buClr>
                <a:schemeClr val="dk1"/>
              </a:buClr>
              <a:buSzPts val="1500"/>
              <a:buNone/>
            </a:pPr>
            <a:r>
              <a:rPr lang="es-ES" sz="1500"/>
              <a:t>	Se utiliza más comúnmente en la gestión de memoria, pero a veces se puede aplicar a la planificación de procesos.</a:t>
            </a:r>
            <a:endParaRPr/>
          </a:p>
        </p:txBody>
      </p:sp>
      <p:sp>
        <p:nvSpPr>
          <p:cNvPr id="357" name="Google Shape;35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Sincronización entre procesos</a:t>
            </a:r>
            <a:endParaRPr/>
          </a:p>
        </p:txBody>
      </p:sp>
      <p:sp>
        <p:nvSpPr>
          <p:cNvPr id="363" name="Google Shape;363;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s-ES"/>
              <a:t>En entornos multitarea, varios procesos pueden ejecutarse simultáneamente, y es crucial establecer mecanismos que garanticen la coherencia y la integridad de los datos compartidos.</a:t>
            </a:r>
            <a:endParaRPr/>
          </a:p>
          <a:p>
            <a:pPr indent="0" lvl="0" marL="0" rtl="0" algn="l">
              <a:lnSpc>
                <a:spcPct val="90000"/>
              </a:lnSpc>
              <a:spcBef>
                <a:spcPts val="1000"/>
              </a:spcBef>
              <a:spcAft>
                <a:spcPts val="0"/>
              </a:spcAft>
              <a:buClr>
                <a:schemeClr val="dk1"/>
              </a:buClr>
              <a:buSzPts val="2800"/>
              <a:buNone/>
            </a:pPr>
            <a:r>
              <a:rPr lang="es-ES"/>
              <a:t>Uno de los principales problemas en la sincronización es la condición de carrera, que ocurre cuando varios procesos compiten por el acceso a un recurso compartido, y el resultado depende del orden en que se ejecuten. Para abordar esto, los sistemas operativos utilizan técnicas de sincronización.</a:t>
            </a:r>
            <a:endParaRPr/>
          </a:p>
          <a:p>
            <a:pPr indent="0" lvl="0" marL="0" rtl="0" algn="l">
              <a:lnSpc>
                <a:spcPct val="90000"/>
              </a:lnSpc>
              <a:spcBef>
                <a:spcPts val="1000"/>
              </a:spcBef>
              <a:spcAft>
                <a:spcPts val="0"/>
              </a:spcAft>
              <a:buClr>
                <a:schemeClr val="dk1"/>
              </a:buClr>
              <a:buSzPts val="2800"/>
              <a:buNone/>
            </a:pPr>
            <a:r>
              <a:rPr lang="es-ES"/>
              <a:t>La sincronización efectiva entre procesos es esencial para prevenir problemas como el </a:t>
            </a:r>
            <a:r>
              <a:rPr i="1" lang="es-ES"/>
              <a:t>bloqueo mutuo </a:t>
            </a:r>
            <a:r>
              <a:rPr lang="es-ES"/>
              <a:t>y la </a:t>
            </a:r>
            <a:r>
              <a:rPr i="1" lang="es-ES"/>
              <a:t>inanición</a:t>
            </a:r>
            <a:r>
              <a:rPr lang="es-ES"/>
              <a:t>, donde un proceso queda bloqueado indefinidamente.</a:t>
            </a:r>
            <a:endParaRPr/>
          </a:p>
        </p:txBody>
      </p:sp>
      <p:sp>
        <p:nvSpPr>
          <p:cNvPr id="364" name="Google Shape;36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Sincronización entre procesos - Semáforos</a:t>
            </a:r>
            <a:endParaRPr/>
          </a:p>
        </p:txBody>
      </p:sp>
      <p:sp>
        <p:nvSpPr>
          <p:cNvPr id="370" name="Google Shape;370;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s-ES"/>
              <a:t>Es un tipo de variable usado para guardar el número de señales enviadas para despertar un proceso. Su valor puede ser cero o un valor positivo que indica el número de señales pendientes para despertar el proceso.</a:t>
            </a:r>
            <a:endParaRPr/>
          </a:p>
          <a:p>
            <a:pPr indent="0" lvl="0" marL="0" rtl="0" algn="l">
              <a:lnSpc>
                <a:spcPct val="90000"/>
              </a:lnSpc>
              <a:spcBef>
                <a:spcPts val="1000"/>
              </a:spcBef>
              <a:spcAft>
                <a:spcPts val="0"/>
              </a:spcAft>
              <a:buClr>
                <a:schemeClr val="dk1"/>
              </a:buClr>
              <a:buSzPct val="100000"/>
              <a:buNone/>
            </a:pPr>
            <a:r>
              <a:rPr lang="es-ES"/>
              <a:t>La comprobación del valor del semáforo, su modificación y la posible acción de dormirse se realizan como una única acción atómica, resolviendo los problemas de sincronización.</a:t>
            </a:r>
            <a:endParaRPr/>
          </a:p>
          <a:p>
            <a:pPr indent="0" lvl="0" marL="0" rtl="0" algn="l">
              <a:lnSpc>
                <a:spcPct val="90000"/>
              </a:lnSpc>
              <a:spcBef>
                <a:spcPts val="1000"/>
              </a:spcBef>
              <a:spcAft>
                <a:spcPts val="0"/>
              </a:spcAft>
              <a:buClr>
                <a:schemeClr val="dk1"/>
              </a:buClr>
              <a:buSzPct val="100000"/>
              <a:buNone/>
            </a:pPr>
            <a:r>
              <a:rPr lang="es-ES"/>
              <a:t>Tiene dos operaciones:</a:t>
            </a:r>
            <a:endParaRPr/>
          </a:p>
          <a:p>
            <a:pPr indent="-228600" lvl="0" marL="228600" rtl="0" algn="l">
              <a:lnSpc>
                <a:spcPct val="90000"/>
              </a:lnSpc>
              <a:spcBef>
                <a:spcPts val="1000"/>
              </a:spcBef>
              <a:spcAft>
                <a:spcPts val="0"/>
              </a:spcAft>
              <a:buClr>
                <a:schemeClr val="dk1"/>
              </a:buClr>
              <a:buSzPct val="100000"/>
              <a:buChar char="•"/>
            </a:pPr>
            <a:r>
              <a:rPr lang="es-ES"/>
              <a:t>La operación </a:t>
            </a:r>
            <a:r>
              <a:rPr b="1" lang="es-ES">
                <a:solidFill>
                  <a:schemeClr val="accent1"/>
                </a:solidFill>
              </a:rPr>
              <a:t>decremento</a:t>
            </a:r>
            <a:r>
              <a:rPr lang="es-ES"/>
              <a:t> comprueba si el valor es mayor que cero, si lo es decrementa el valor, es decir, usa una de las señales guardadas. Si el valor es cero el proceso puede dormirse.</a:t>
            </a:r>
            <a:endParaRPr/>
          </a:p>
          <a:p>
            <a:pPr indent="-228600" lvl="0" marL="228600" rtl="0" algn="l">
              <a:lnSpc>
                <a:spcPct val="90000"/>
              </a:lnSpc>
              <a:spcBef>
                <a:spcPts val="1000"/>
              </a:spcBef>
              <a:spcAft>
                <a:spcPts val="0"/>
              </a:spcAft>
              <a:buClr>
                <a:schemeClr val="dk1"/>
              </a:buClr>
              <a:buSzPct val="100000"/>
              <a:buChar char="•"/>
            </a:pPr>
            <a:r>
              <a:rPr lang="es-ES"/>
              <a:t>La operación </a:t>
            </a:r>
            <a:r>
              <a:rPr b="1" lang="es-ES">
                <a:solidFill>
                  <a:schemeClr val="accent1"/>
                </a:solidFill>
              </a:rPr>
              <a:t>incremento</a:t>
            </a:r>
            <a:r>
              <a:rPr lang="es-ES"/>
              <a:t> aumenta el valor del semáforo. Si uno o más procesos estuviesen dormidos sobre ese semáforo, incapaces de completar una anterior operación decremento, el sistema elige uno de ellos aleatoriamente y le permite completar esa operación decremento pendiente. Después de ejecutarse un incremento en un semáforo con procesos dormidos en él, el semáforo sigue valiendo cero pero tendrá un proceso dormido menos. </a:t>
            </a:r>
            <a:endParaRPr/>
          </a:p>
          <a:p>
            <a:pPr indent="0" lvl="0" marL="0" rtl="0" algn="l">
              <a:lnSpc>
                <a:spcPct val="90000"/>
              </a:lnSpc>
              <a:spcBef>
                <a:spcPts val="1000"/>
              </a:spcBef>
              <a:spcAft>
                <a:spcPts val="0"/>
              </a:spcAft>
              <a:buClr>
                <a:schemeClr val="dk1"/>
              </a:buClr>
              <a:buSzPct val="100000"/>
              <a:buNone/>
            </a:pPr>
            <a:r>
              <a:t/>
            </a:r>
            <a:endParaRPr/>
          </a:p>
        </p:txBody>
      </p:sp>
      <p:sp>
        <p:nvSpPr>
          <p:cNvPr id="371" name="Google Shape;37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Sincronización entre procesos - Semáforos</a:t>
            </a:r>
            <a:endParaRPr/>
          </a:p>
        </p:txBody>
      </p:sp>
      <p:sp>
        <p:nvSpPr>
          <p:cNvPr id="377" name="Google Shape;37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378" name="Google Shape;378;p39"/>
          <p:cNvPicPr preferRelativeResize="0"/>
          <p:nvPr/>
        </p:nvPicPr>
        <p:blipFill rotWithShape="1">
          <a:blip r:embed="rId3">
            <a:alphaModFix/>
          </a:blip>
          <a:srcRect b="0" l="0" r="0" t="0"/>
          <a:stretch/>
        </p:blipFill>
        <p:spPr>
          <a:xfrm>
            <a:off x="4661725" y="2108834"/>
            <a:ext cx="2292174" cy="3286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Procesos</a:t>
            </a:r>
            <a:endParaRPr/>
          </a:p>
        </p:txBody>
      </p:sp>
      <p:sp>
        <p:nvSpPr>
          <p:cNvPr id="112" name="Google Shape;112;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s-ES"/>
              <a:t>Uno de los conceptos fundamentales de los sistemas operativos.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s-ES"/>
              <a:t>Concepto introducido para hacer más específico el término </a:t>
            </a:r>
            <a:r>
              <a:rPr i="1" lang="es-ES"/>
              <a:t>job</a:t>
            </a:r>
            <a:r>
              <a:rPr lang="es-ES"/>
              <a:t>.</a:t>
            </a:r>
            <a:endParaRPr/>
          </a:p>
        </p:txBody>
      </p:sp>
      <p:sp>
        <p:nvSpPr>
          <p:cNvPr id="113" name="Google Shape;11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Sincronización entre procesos - Monitores</a:t>
            </a:r>
            <a:endParaRPr/>
          </a:p>
        </p:txBody>
      </p:sp>
      <p:sp>
        <p:nvSpPr>
          <p:cNvPr id="384" name="Google Shape;384;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s-ES"/>
              <a:t>Un monitor es una colección de </a:t>
            </a:r>
            <a:r>
              <a:rPr lang="es-ES">
                <a:solidFill>
                  <a:schemeClr val="accent1"/>
                </a:solidFill>
              </a:rPr>
              <a:t>procedimientos, variables y estructuras de datos</a:t>
            </a:r>
            <a:r>
              <a:rPr lang="es-ES"/>
              <a:t> que están todos agrupados juntos en un tipo especial de módulo o paquete. </a:t>
            </a:r>
            <a:endParaRPr/>
          </a:p>
          <a:p>
            <a:pPr indent="0" lvl="0" marL="0" rtl="0" algn="l">
              <a:lnSpc>
                <a:spcPct val="90000"/>
              </a:lnSpc>
              <a:spcBef>
                <a:spcPts val="1000"/>
              </a:spcBef>
              <a:spcAft>
                <a:spcPts val="0"/>
              </a:spcAft>
              <a:buClr>
                <a:schemeClr val="dk1"/>
              </a:buClr>
              <a:buSzPct val="100000"/>
              <a:buNone/>
            </a:pPr>
            <a:r>
              <a:rPr lang="es-ES"/>
              <a:t>Los procesos pueden llamar a los procedimientos de un monitor siempre que quieran, pero no se les permite acceder directamente a las estructuras de datos internas del monitor desde procedimientos declarados fuera del monitor.</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s-ES"/>
              <a:t>Problemas con los monitores:</a:t>
            </a:r>
            <a:endParaRPr/>
          </a:p>
          <a:p>
            <a:pPr indent="0" lvl="1" marL="457200" rtl="0" algn="l">
              <a:lnSpc>
                <a:spcPct val="90000"/>
              </a:lnSpc>
              <a:spcBef>
                <a:spcPts val="500"/>
              </a:spcBef>
              <a:spcAft>
                <a:spcPts val="0"/>
              </a:spcAft>
              <a:buClr>
                <a:schemeClr val="dk1"/>
              </a:buClr>
              <a:buSzPct val="100000"/>
              <a:buNone/>
            </a:pPr>
            <a:r>
              <a:rPr lang="es-ES"/>
              <a:t>Los monitores no están disponibles más que en unos pocos lenguajes de programación y fueron diseñados para resolver problemas sobre una o más CPUs que tienen acceso a una memoria común. Además, no proporciona intercambio de información entre diferentes máquinas.</a:t>
            </a:r>
            <a:endParaRPr/>
          </a:p>
        </p:txBody>
      </p:sp>
      <p:sp>
        <p:nvSpPr>
          <p:cNvPr id="385" name="Google Shape;385;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Sincronización entre procesos - Monitores</a:t>
            </a:r>
            <a:endParaRPr/>
          </a:p>
        </p:txBody>
      </p:sp>
      <p:sp>
        <p:nvSpPr>
          <p:cNvPr id="391" name="Google Shape;391;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392" name="Google Shape;392;p41"/>
          <p:cNvPicPr preferRelativeResize="0"/>
          <p:nvPr/>
        </p:nvPicPr>
        <p:blipFill rotWithShape="1">
          <a:blip r:embed="rId3">
            <a:alphaModFix/>
          </a:blip>
          <a:srcRect b="0" l="0" r="0" t="0"/>
          <a:stretch/>
        </p:blipFill>
        <p:spPr>
          <a:xfrm>
            <a:off x="1823286" y="1368932"/>
            <a:ext cx="8545428" cy="527875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Sincronización entre procesos - Mensajes</a:t>
            </a:r>
            <a:endParaRPr/>
          </a:p>
        </p:txBody>
      </p:sp>
      <p:sp>
        <p:nvSpPr>
          <p:cNvPr id="398" name="Google Shape;398;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s-ES"/>
              <a:t>Su funcionalidad real se ofrece, normalmente, por medio de las primitivas:</a:t>
            </a:r>
            <a:endParaRPr/>
          </a:p>
          <a:p>
            <a:pPr indent="-228600" lvl="1" marL="685800" rtl="0" algn="l">
              <a:lnSpc>
                <a:spcPct val="90000"/>
              </a:lnSpc>
              <a:spcBef>
                <a:spcPts val="500"/>
              </a:spcBef>
              <a:spcAft>
                <a:spcPts val="0"/>
              </a:spcAft>
              <a:buClr>
                <a:schemeClr val="accent1"/>
              </a:buClr>
              <a:buSzPct val="100000"/>
              <a:buChar char="•"/>
            </a:pPr>
            <a:r>
              <a:rPr lang="es-ES">
                <a:solidFill>
                  <a:schemeClr val="accent1"/>
                </a:solidFill>
              </a:rPr>
              <a:t>send (destino, mensaje)</a:t>
            </a:r>
            <a:endParaRPr/>
          </a:p>
          <a:p>
            <a:pPr indent="-228600" lvl="1" marL="685800" rtl="0" algn="l">
              <a:lnSpc>
                <a:spcPct val="90000"/>
              </a:lnSpc>
              <a:spcBef>
                <a:spcPts val="500"/>
              </a:spcBef>
              <a:spcAft>
                <a:spcPts val="0"/>
              </a:spcAft>
              <a:buClr>
                <a:schemeClr val="accent1"/>
              </a:buClr>
              <a:buSzPct val="100000"/>
              <a:buChar char="•"/>
            </a:pPr>
            <a:r>
              <a:rPr lang="es-ES">
                <a:solidFill>
                  <a:schemeClr val="accent1"/>
                </a:solidFill>
              </a:rPr>
              <a:t>receive (origen, mensaje)</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s-ES"/>
              <a:t>Formato de mensajes</a:t>
            </a:r>
            <a:endParaRPr/>
          </a:p>
          <a:p>
            <a:pPr indent="0" lvl="1" marL="457200" rtl="0" algn="l">
              <a:lnSpc>
                <a:spcPct val="90000"/>
              </a:lnSpc>
              <a:spcBef>
                <a:spcPts val="500"/>
              </a:spcBef>
              <a:spcAft>
                <a:spcPts val="0"/>
              </a:spcAft>
              <a:buClr>
                <a:schemeClr val="dk1"/>
              </a:buClr>
              <a:buSzPct val="100000"/>
              <a:buNone/>
            </a:pPr>
            <a:r>
              <a:rPr lang="es-ES"/>
              <a:t>Depende de los objetivos del servicio de mensajería y de si el servicio ejecuta en un ordenador independiente o en un sistema distribuido. </a:t>
            </a:r>
            <a:endParaRPr/>
          </a:p>
          <a:p>
            <a:pPr indent="0" lvl="1" marL="457200" rtl="0" algn="l">
              <a:lnSpc>
                <a:spcPct val="90000"/>
              </a:lnSpc>
              <a:spcBef>
                <a:spcPts val="500"/>
              </a:spcBef>
              <a:spcAft>
                <a:spcPts val="0"/>
              </a:spcAft>
              <a:buClr>
                <a:schemeClr val="dk1"/>
              </a:buClr>
              <a:buSzPct val="100000"/>
              <a:buNone/>
            </a:pPr>
            <a:r>
              <a:rPr lang="es-ES"/>
              <a:t>Para algunos sistemas operativos, los mensajes son cortos y de tamaño fijo para minimizar el procesamiento y el coste de almacenamiento. Si se va a pasar una gran cantidad de datos, pueden ponerse en un archivo y el mensaje simplemente hará referencia a este archivo. </a:t>
            </a:r>
            <a:endParaRPr/>
          </a:p>
          <a:p>
            <a:pPr indent="0" lvl="1" marL="457200" rtl="0" algn="l">
              <a:lnSpc>
                <a:spcPct val="90000"/>
              </a:lnSpc>
              <a:spcBef>
                <a:spcPts val="500"/>
              </a:spcBef>
              <a:spcAft>
                <a:spcPts val="0"/>
              </a:spcAft>
              <a:buClr>
                <a:schemeClr val="dk1"/>
              </a:buClr>
              <a:buSzPct val="100000"/>
              <a:buNone/>
            </a:pPr>
            <a:r>
              <a:rPr lang="es-ES"/>
              <a:t>Otra solución son los mensajes de longitud variable con un formato que incluya los campos: origen, destino, longitud del mensaje, información de control, tipo de mensaje y contenido del mensaje.</a:t>
            </a:r>
            <a:endParaRPr/>
          </a:p>
        </p:txBody>
      </p:sp>
      <p:sp>
        <p:nvSpPr>
          <p:cNvPr id="399" name="Google Shape;399;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Sincronización entre procesos - Mensajes</a:t>
            </a:r>
            <a:endParaRPr/>
          </a:p>
        </p:txBody>
      </p:sp>
      <p:sp>
        <p:nvSpPr>
          <p:cNvPr id="405" name="Google Shape;405;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406" name="Google Shape;406;p43"/>
          <p:cNvPicPr preferRelativeResize="0"/>
          <p:nvPr/>
        </p:nvPicPr>
        <p:blipFill rotWithShape="1">
          <a:blip r:embed="rId3">
            <a:alphaModFix/>
          </a:blip>
          <a:srcRect b="14302" l="0" r="0" t="0"/>
          <a:stretch/>
        </p:blipFill>
        <p:spPr>
          <a:xfrm>
            <a:off x="2994020" y="1916049"/>
            <a:ext cx="5872231" cy="345148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Problemas en la sincronización - Interbloqueo</a:t>
            </a:r>
            <a:endParaRPr/>
          </a:p>
        </p:txBody>
      </p:sp>
      <p:pic>
        <p:nvPicPr>
          <p:cNvPr id="412" name="Google Shape;412;p44"/>
          <p:cNvPicPr preferRelativeResize="0"/>
          <p:nvPr>
            <p:ph idx="1" type="body"/>
          </p:nvPr>
        </p:nvPicPr>
        <p:blipFill rotWithShape="1">
          <a:blip r:embed="rId3">
            <a:alphaModFix/>
          </a:blip>
          <a:srcRect b="0" l="0" r="0" t="0"/>
          <a:stretch/>
        </p:blipFill>
        <p:spPr>
          <a:xfrm>
            <a:off x="2834640" y="1577016"/>
            <a:ext cx="6574536" cy="4887071"/>
          </a:xfrm>
          <a:prstGeom prst="rect">
            <a:avLst/>
          </a:prstGeom>
          <a:noFill/>
          <a:ln>
            <a:noFill/>
          </a:ln>
        </p:spPr>
      </p:pic>
      <p:sp>
        <p:nvSpPr>
          <p:cNvPr id="413" name="Google Shape;413;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Problemas en la sincronización - Interbloqueo</a:t>
            </a:r>
            <a:endParaRPr/>
          </a:p>
        </p:txBody>
      </p:sp>
      <p:sp>
        <p:nvSpPr>
          <p:cNvPr id="419" name="Google Shape;419;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s-ES"/>
              <a:t>Es el bloqueo permanente de un conjunto de procesos o hilos de ejecución en un sistema concurrente que compiten por recursos del sistema o bien se comunican entre ellos.​ A diferencia de otros problemas de concurrencia de procesos, no existe una solución general para los interbloqueos.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s-ES"/>
              <a:t>Todos los interbloqueos surgen de necesidades que no pueden ser satisfechas, por parte de dos o más procesos. En la vida real, un ejemplo puede ser el de dos niños que intentan jugar al arco y flecha, uno toma el arco, el otro la flecha. Ninguno puede jugar hasta que alguno libere lo que tomó. </a:t>
            </a:r>
            <a:endParaRPr/>
          </a:p>
        </p:txBody>
      </p:sp>
      <p:sp>
        <p:nvSpPr>
          <p:cNvPr id="420" name="Google Shape;420;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421" name="Google Shape;421;p45"/>
          <p:cNvSpPr txBox="1"/>
          <p:nvPr/>
        </p:nvSpPr>
        <p:spPr>
          <a:xfrm>
            <a:off x="393192" y="6492875"/>
            <a:ext cx="35502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https://es.wikipedia.org/wiki/Bloqueo_mutuo</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Sincronización entre procesos - Interbloqueo</a:t>
            </a:r>
            <a:endParaRPr/>
          </a:p>
        </p:txBody>
      </p:sp>
      <p:sp>
        <p:nvSpPr>
          <p:cNvPr id="427" name="Google Shape;427;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428" name="Google Shape;428;p46"/>
          <p:cNvPicPr preferRelativeResize="0"/>
          <p:nvPr/>
        </p:nvPicPr>
        <p:blipFill rotWithShape="1">
          <a:blip r:embed="rId3">
            <a:alphaModFix/>
          </a:blip>
          <a:srcRect b="0" l="0" r="0" t="0"/>
          <a:stretch/>
        </p:blipFill>
        <p:spPr>
          <a:xfrm>
            <a:off x="2757905" y="1667095"/>
            <a:ext cx="6676190" cy="3523809"/>
          </a:xfrm>
          <a:prstGeom prst="rect">
            <a:avLst/>
          </a:prstGeom>
          <a:noFill/>
          <a:ln>
            <a:noFill/>
          </a:ln>
        </p:spPr>
      </p:pic>
      <p:sp>
        <p:nvSpPr>
          <p:cNvPr id="429" name="Google Shape;429;p46"/>
          <p:cNvSpPr txBox="1"/>
          <p:nvPr/>
        </p:nvSpPr>
        <p:spPr>
          <a:xfrm>
            <a:off x="146304" y="6488668"/>
            <a:ext cx="592643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https://1984.lsi.us.es/wiki-ssoo/index.php/Definici%C3%B3n_de_interbloqueo</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Problemas en la sincronización - Interbloqueo</a:t>
            </a:r>
            <a:endParaRPr/>
          </a:p>
        </p:txBody>
      </p:sp>
      <p:sp>
        <p:nvSpPr>
          <p:cNvPr id="435" name="Google Shape;435;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s-ES"/>
              <a:t>Características del interbloqueo (de forma simultánea)</a:t>
            </a:r>
            <a:endParaRPr/>
          </a:p>
          <a:p>
            <a:pPr indent="-228600" lvl="1" marL="685800" rtl="0" algn="l">
              <a:lnSpc>
                <a:spcPct val="90000"/>
              </a:lnSpc>
              <a:spcBef>
                <a:spcPts val="500"/>
              </a:spcBef>
              <a:spcAft>
                <a:spcPts val="0"/>
              </a:spcAft>
              <a:buClr>
                <a:schemeClr val="dk1"/>
              </a:buClr>
              <a:buSzPts val="2400"/>
              <a:buChar char="•"/>
            </a:pPr>
            <a:r>
              <a:rPr lang="es-ES"/>
              <a:t>Exclusión mutua</a:t>
            </a:r>
            <a:endParaRPr/>
          </a:p>
          <a:p>
            <a:pPr indent="-228600" lvl="1" marL="685800" rtl="0" algn="l">
              <a:lnSpc>
                <a:spcPct val="90000"/>
              </a:lnSpc>
              <a:spcBef>
                <a:spcPts val="500"/>
              </a:spcBef>
              <a:spcAft>
                <a:spcPts val="0"/>
              </a:spcAft>
              <a:buClr>
                <a:schemeClr val="dk1"/>
              </a:buClr>
              <a:buSzPts val="2400"/>
              <a:buChar char="•"/>
            </a:pPr>
            <a:r>
              <a:rPr lang="es-ES"/>
              <a:t>Retención y espera</a:t>
            </a:r>
            <a:endParaRPr/>
          </a:p>
          <a:p>
            <a:pPr indent="-228600" lvl="1" marL="685800" rtl="0" algn="l">
              <a:lnSpc>
                <a:spcPct val="90000"/>
              </a:lnSpc>
              <a:spcBef>
                <a:spcPts val="500"/>
              </a:spcBef>
              <a:spcAft>
                <a:spcPts val="0"/>
              </a:spcAft>
              <a:buClr>
                <a:schemeClr val="dk1"/>
              </a:buClr>
              <a:buSzPts val="2400"/>
              <a:buChar char="•"/>
            </a:pPr>
            <a:r>
              <a:rPr lang="es-ES"/>
              <a:t>Espera circular</a:t>
            </a:r>
            <a:endParaRPr/>
          </a:p>
          <a:p>
            <a:pPr indent="-228600" lvl="1" marL="685800" rtl="0" algn="l">
              <a:lnSpc>
                <a:spcPct val="90000"/>
              </a:lnSpc>
              <a:spcBef>
                <a:spcPts val="500"/>
              </a:spcBef>
              <a:spcAft>
                <a:spcPts val="0"/>
              </a:spcAft>
              <a:buClr>
                <a:schemeClr val="dk1"/>
              </a:buClr>
              <a:buSzPts val="2400"/>
              <a:buChar char="•"/>
            </a:pPr>
            <a:r>
              <a:rPr lang="es-ES"/>
              <a:t>No existe expropiación</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s-ES"/>
              <a:t>Prevención de interbloqueos</a:t>
            </a:r>
            <a:endParaRPr/>
          </a:p>
          <a:p>
            <a:pPr indent="0" lvl="1" marL="457200" rtl="0" algn="l">
              <a:lnSpc>
                <a:spcPct val="90000"/>
              </a:lnSpc>
              <a:spcBef>
                <a:spcPts val="500"/>
              </a:spcBef>
              <a:spcAft>
                <a:spcPts val="0"/>
              </a:spcAft>
              <a:buClr>
                <a:schemeClr val="dk1"/>
              </a:buClr>
              <a:buSzPts val="2400"/>
              <a:buNone/>
            </a:pPr>
            <a:r>
              <a:rPr lang="es-ES"/>
              <a:t>Se trata de prevenir las características anteriores.</a:t>
            </a:r>
            <a:br>
              <a:rPr lang="es-ES"/>
            </a:br>
            <a:r>
              <a:rPr lang="es-ES"/>
              <a:t>La exclusión mutua no se puede evitar. Para el resto existen estrategias.</a:t>
            </a:r>
            <a:endParaRPr/>
          </a:p>
        </p:txBody>
      </p:sp>
      <p:sp>
        <p:nvSpPr>
          <p:cNvPr id="436" name="Google Shape;436;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437" name="Google Shape;437;p47"/>
          <p:cNvSpPr txBox="1"/>
          <p:nvPr/>
        </p:nvSpPr>
        <p:spPr>
          <a:xfrm>
            <a:off x="146304" y="6488668"/>
            <a:ext cx="592643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https://1984.lsi.us.es/wiki-ssoo/index.php/Definici%C3%B3n_de_interbloqueo</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Problemas clásicos de sincronización</a:t>
            </a:r>
            <a:endParaRPr/>
          </a:p>
        </p:txBody>
      </p:sp>
      <p:sp>
        <p:nvSpPr>
          <p:cNvPr id="443" name="Google Shape;443;p48"/>
          <p:cNvSpPr txBox="1"/>
          <p:nvPr>
            <p:ph idx="1" type="body"/>
          </p:nvPr>
        </p:nvSpPr>
        <p:spPr>
          <a:xfrm>
            <a:off x="2596896" y="1825625"/>
            <a:ext cx="8756904"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ES"/>
              <a:t>Problema de los filósofos comensales</a:t>
            </a:r>
            <a:endParaRPr/>
          </a:p>
          <a:p>
            <a:pPr indent="-228600" lvl="0" marL="228600" rtl="0" algn="l">
              <a:lnSpc>
                <a:spcPct val="90000"/>
              </a:lnSpc>
              <a:spcBef>
                <a:spcPts val="1000"/>
              </a:spcBef>
              <a:spcAft>
                <a:spcPts val="0"/>
              </a:spcAft>
              <a:buClr>
                <a:schemeClr val="dk1"/>
              </a:buClr>
              <a:buSzPts val="2800"/>
              <a:buChar char="•"/>
            </a:pPr>
            <a:r>
              <a:rPr lang="es-ES"/>
              <a:t>Problema de lectores y escritores</a:t>
            </a:r>
            <a:endParaRPr/>
          </a:p>
          <a:p>
            <a:pPr indent="-228600" lvl="0" marL="228600" rtl="0" algn="l">
              <a:lnSpc>
                <a:spcPct val="90000"/>
              </a:lnSpc>
              <a:spcBef>
                <a:spcPts val="1000"/>
              </a:spcBef>
              <a:spcAft>
                <a:spcPts val="0"/>
              </a:spcAft>
              <a:buClr>
                <a:schemeClr val="dk1"/>
              </a:buClr>
              <a:buSzPts val="2800"/>
              <a:buChar char="•"/>
            </a:pPr>
            <a:r>
              <a:rPr lang="es-ES"/>
              <a:t>Problema de productor consumidor</a:t>
            </a:r>
            <a:endParaRPr/>
          </a:p>
          <a:p>
            <a:pPr indent="-228600" lvl="0" marL="228600" rtl="0" algn="l">
              <a:lnSpc>
                <a:spcPct val="90000"/>
              </a:lnSpc>
              <a:spcBef>
                <a:spcPts val="1000"/>
              </a:spcBef>
              <a:spcAft>
                <a:spcPts val="0"/>
              </a:spcAft>
              <a:buClr>
                <a:schemeClr val="dk1"/>
              </a:buClr>
              <a:buSzPts val="2800"/>
              <a:buChar char="•"/>
            </a:pPr>
            <a:r>
              <a:rPr lang="es-ES"/>
              <a:t>Problema del babero dormilón</a:t>
            </a:r>
            <a:endParaRPr/>
          </a:p>
        </p:txBody>
      </p:sp>
      <p:sp>
        <p:nvSpPr>
          <p:cNvPr id="444" name="Google Shape;444;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445" name="Google Shape;445;p48"/>
          <p:cNvSpPr txBox="1"/>
          <p:nvPr/>
        </p:nvSpPr>
        <p:spPr>
          <a:xfrm>
            <a:off x="155448" y="6439281"/>
            <a:ext cx="4809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https://ricardogeek.com/problemas-clasicos-de-sincronizacion/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49"/>
          <p:cNvPicPr preferRelativeResize="0"/>
          <p:nvPr/>
        </p:nvPicPr>
        <p:blipFill rotWithShape="1">
          <a:blip r:embed="rId3">
            <a:alphaModFix/>
          </a:blip>
          <a:srcRect b="0" l="0" r="0" t="0"/>
          <a:stretch/>
        </p:blipFill>
        <p:spPr>
          <a:xfrm>
            <a:off x="6096000" y="136525"/>
            <a:ext cx="5558777" cy="5765060"/>
          </a:xfrm>
          <a:prstGeom prst="rect">
            <a:avLst/>
          </a:prstGeom>
          <a:noFill/>
          <a:ln>
            <a:noFill/>
          </a:ln>
        </p:spPr>
      </p:pic>
      <p:sp>
        <p:nvSpPr>
          <p:cNvPr id="451" name="Google Shape;451;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Los filósofos comensales</a:t>
            </a:r>
            <a:endParaRPr/>
          </a:p>
        </p:txBody>
      </p:sp>
      <p:sp>
        <p:nvSpPr>
          <p:cNvPr id="452" name="Google Shape;452;p49"/>
          <p:cNvSpPr txBox="1"/>
          <p:nvPr>
            <p:ph idx="1" type="body"/>
          </p:nvPr>
        </p:nvSpPr>
        <p:spPr>
          <a:xfrm>
            <a:off x="537223" y="1690688"/>
            <a:ext cx="5125826"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s-ES" sz="2000"/>
              <a:t>5 filósofos comensales se sientan en una mesa redonda con un plato de espaguetti en el centro, y un tenedor es colocado en medio de cada par de filósofos. Cada filosofo pasa su vida pensando y comiendo, pero necesita dos tenedores para poder comer. Cada tenedor puede ser usado por un solo filosofo a la vez y cuando un filosofo termina de comer debe poner los tenedores de vuelta en su lugar.</a:t>
            </a:r>
            <a:endParaRPr/>
          </a:p>
          <a:p>
            <a:pPr indent="0" lvl="0" marL="0" rtl="0" algn="l">
              <a:lnSpc>
                <a:spcPct val="90000"/>
              </a:lnSpc>
              <a:spcBef>
                <a:spcPts val="1000"/>
              </a:spcBef>
              <a:spcAft>
                <a:spcPts val="0"/>
              </a:spcAft>
              <a:buClr>
                <a:schemeClr val="dk1"/>
              </a:buClr>
              <a:buSzPts val="2000"/>
              <a:buNone/>
            </a:pPr>
            <a:r>
              <a:rPr lang="es-ES" sz="2000"/>
              <a:t>Siendo que el espaguetti es infinito y que cada filosofo no sabe cuando los otros quieren comer o pensar, el problema reside en diseñar un algoritmo concurrente tal que ninguno de los filósofos morirá de hambre.</a:t>
            </a:r>
            <a:endParaRPr/>
          </a:p>
        </p:txBody>
      </p:sp>
      <p:sp>
        <p:nvSpPr>
          <p:cNvPr id="453" name="Google Shape;453;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454" name="Google Shape;454;p49"/>
          <p:cNvSpPr txBox="1"/>
          <p:nvPr/>
        </p:nvSpPr>
        <p:spPr>
          <a:xfrm>
            <a:off x="155448" y="6439281"/>
            <a:ext cx="580857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https://es.wikipedia.org/wiki/Problema_de_la_cena_de_los_fil%C3%B3sofos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Procesos</a:t>
            </a:r>
            <a:endParaRPr/>
          </a:p>
        </p:txBody>
      </p:sp>
      <p:sp>
        <p:nvSpPr>
          <p:cNvPr id="119" name="Google Shape;119;p5"/>
          <p:cNvSpPr txBox="1"/>
          <p:nvPr>
            <p:ph idx="1" type="body"/>
          </p:nvPr>
        </p:nvSpPr>
        <p:spPr>
          <a:xfrm>
            <a:off x="838200" y="1825625"/>
            <a:ext cx="10515600" cy="129419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s-ES"/>
              <a:t>Un proceso es un programa en ejecución.</a:t>
            </a:r>
            <a:endParaRPr/>
          </a:p>
          <a:p>
            <a:pPr indent="0" lvl="0" marL="0" rtl="0" algn="l">
              <a:lnSpc>
                <a:spcPct val="90000"/>
              </a:lnSpc>
              <a:spcBef>
                <a:spcPts val="1000"/>
              </a:spcBef>
              <a:spcAft>
                <a:spcPts val="0"/>
              </a:spcAft>
              <a:buClr>
                <a:schemeClr val="dk1"/>
              </a:buClr>
              <a:buSzPts val="2800"/>
              <a:buNone/>
            </a:pPr>
            <a:r>
              <a:t/>
            </a:r>
            <a:endParaRPr/>
          </a:p>
        </p:txBody>
      </p:sp>
      <p:sp>
        <p:nvSpPr>
          <p:cNvPr id="120" name="Google Shape;12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121" name="Google Shape;121;p5"/>
          <p:cNvPicPr preferRelativeResize="0"/>
          <p:nvPr/>
        </p:nvPicPr>
        <p:blipFill rotWithShape="1">
          <a:blip r:embed="rId3">
            <a:alphaModFix/>
          </a:blip>
          <a:srcRect b="0" l="0" r="0" t="0"/>
          <a:stretch/>
        </p:blipFill>
        <p:spPr>
          <a:xfrm>
            <a:off x="8795194" y="2183193"/>
            <a:ext cx="2143125" cy="2143125"/>
          </a:xfrm>
          <a:prstGeom prst="rect">
            <a:avLst/>
          </a:prstGeom>
          <a:noFill/>
          <a:ln>
            <a:noFill/>
          </a:ln>
        </p:spPr>
      </p:pic>
      <p:sp>
        <p:nvSpPr>
          <p:cNvPr id="122" name="Google Shape;122;p5"/>
          <p:cNvSpPr txBox="1"/>
          <p:nvPr/>
        </p:nvSpPr>
        <p:spPr>
          <a:xfrm>
            <a:off x="2741866" y="2523235"/>
            <a:ext cx="6053328"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2800" u="none" cap="none" strike="noStrike">
                <a:solidFill>
                  <a:schemeClr val="dk1"/>
                </a:solidFill>
                <a:latin typeface="Calibri"/>
                <a:ea typeface="Calibri"/>
                <a:cs typeface="Calibri"/>
                <a:sym typeface="Calibri"/>
              </a:rPr>
              <a:t>Un proceso es… </a:t>
            </a:r>
            <a:r>
              <a:rPr b="0" i="1" lang="es-ES" sz="2800" u="none" cap="none" strike="noStrike">
                <a:solidFill>
                  <a:schemeClr val="dk1"/>
                </a:solidFill>
                <a:latin typeface="Calibri"/>
                <a:ea typeface="Calibri"/>
                <a:cs typeface="Calibri"/>
                <a:sym typeface="Calibri"/>
              </a:rPr>
              <a:t>la entidad que puede ser asignada a un procesador y ejecutada por él.</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123" name="Google Shape;123;p5"/>
          <p:cNvPicPr preferRelativeResize="0"/>
          <p:nvPr/>
        </p:nvPicPr>
        <p:blipFill rotWithShape="1">
          <a:blip r:embed="rId4">
            <a:alphaModFix/>
          </a:blip>
          <a:srcRect b="0" l="0" r="0" t="0"/>
          <a:stretch/>
        </p:blipFill>
        <p:spPr>
          <a:xfrm>
            <a:off x="598741" y="4213225"/>
            <a:ext cx="2143125" cy="2143125"/>
          </a:xfrm>
          <a:prstGeom prst="rect">
            <a:avLst/>
          </a:prstGeom>
          <a:noFill/>
          <a:ln>
            <a:noFill/>
          </a:ln>
        </p:spPr>
      </p:pic>
      <p:sp>
        <p:nvSpPr>
          <p:cNvPr id="124" name="Google Shape;124;p5"/>
          <p:cNvSpPr txBox="1"/>
          <p:nvPr/>
        </p:nvSpPr>
        <p:spPr>
          <a:xfrm>
            <a:off x="2741866" y="4666360"/>
            <a:ext cx="6429566"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Calibri"/>
                <a:ea typeface="Calibri"/>
                <a:cs typeface="Calibri"/>
                <a:sym typeface="Calibri"/>
              </a:rPr>
              <a:t>Un proceso es… </a:t>
            </a:r>
            <a:r>
              <a:rPr i="1" lang="es-ES" sz="2800">
                <a:solidFill>
                  <a:schemeClr val="dk1"/>
                </a:solidFill>
                <a:latin typeface="Calibri"/>
                <a:ea typeface="Calibri"/>
                <a:cs typeface="Calibri"/>
                <a:sym typeface="Calibri"/>
              </a:rPr>
              <a:t>el espíritu animado de un programa.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Conclusiones I</a:t>
            </a:r>
            <a:endParaRPr/>
          </a:p>
        </p:txBody>
      </p:sp>
      <p:sp>
        <p:nvSpPr>
          <p:cNvPr id="460" name="Google Shape;460;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s-ES" sz="2000"/>
              <a:t>El concepto de proceso tiene una connotación dinámica y va ligado a la ejecución de un programa. </a:t>
            </a:r>
            <a:endParaRPr/>
          </a:p>
          <a:p>
            <a:pPr indent="0" lvl="0" marL="0" rtl="0" algn="l">
              <a:lnSpc>
                <a:spcPct val="90000"/>
              </a:lnSpc>
              <a:spcBef>
                <a:spcPts val="1000"/>
              </a:spcBef>
              <a:spcAft>
                <a:spcPts val="0"/>
              </a:spcAft>
              <a:buClr>
                <a:schemeClr val="dk1"/>
              </a:buClr>
              <a:buSzPts val="2000"/>
              <a:buNone/>
            </a:pPr>
            <a:r>
              <a:rPr lang="es-ES" sz="2000"/>
              <a:t>Durante su ejecución un proceso compite con el resto de los procesos del sistema por el uso de los recursos. </a:t>
            </a:r>
            <a:endParaRPr/>
          </a:p>
          <a:p>
            <a:pPr indent="0" lvl="0" marL="0" rtl="0" algn="l">
              <a:lnSpc>
                <a:spcPct val="90000"/>
              </a:lnSpc>
              <a:spcBef>
                <a:spcPts val="1000"/>
              </a:spcBef>
              <a:spcAft>
                <a:spcPts val="0"/>
              </a:spcAft>
              <a:buClr>
                <a:schemeClr val="dk1"/>
              </a:buClr>
              <a:buSzPts val="2000"/>
              <a:buNone/>
            </a:pPr>
            <a:r>
              <a:rPr lang="es-ES" sz="2000"/>
              <a:t>El reparto de estos entre los distintos procesos y su ejecución concurrente se conoce como multiprogramación. </a:t>
            </a:r>
            <a:endParaRPr/>
          </a:p>
          <a:p>
            <a:pPr indent="0" lvl="0" marL="0" rtl="0" algn="l">
              <a:lnSpc>
                <a:spcPct val="90000"/>
              </a:lnSpc>
              <a:spcBef>
                <a:spcPts val="1000"/>
              </a:spcBef>
              <a:spcAft>
                <a:spcPts val="0"/>
              </a:spcAft>
              <a:buClr>
                <a:schemeClr val="dk1"/>
              </a:buClr>
              <a:buSzPts val="2000"/>
              <a:buNone/>
            </a:pPr>
            <a:r>
              <a:rPr lang="es-ES" sz="2000"/>
              <a:t>Los procesos pueden ser generados por el SO o definirse de forma explícita por los usuarios, con el fin de aprovechar las posibilidades de ejecución concurrente dentro del sistema. </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rPr lang="es-ES" sz="2000"/>
              <a:t>Los SO disponen de los servicios necesarios para la gestión de los procesos, tales como su creación, terminación, ejecución periódica, cambiar la prioridad, etc. </a:t>
            </a:r>
            <a:endParaRPr/>
          </a:p>
          <a:p>
            <a:pPr indent="0" lvl="0" marL="0" rtl="0" algn="l">
              <a:lnSpc>
                <a:spcPct val="90000"/>
              </a:lnSpc>
              <a:spcBef>
                <a:spcPts val="1000"/>
              </a:spcBef>
              <a:spcAft>
                <a:spcPts val="0"/>
              </a:spcAft>
              <a:buClr>
                <a:schemeClr val="dk1"/>
              </a:buClr>
              <a:buSzPts val="2000"/>
              <a:buNone/>
            </a:pPr>
            <a:r>
              <a:rPr lang="es-ES" sz="2000"/>
              <a:t>Estos servicios pueden invocarse tanto por el usuario como por el propio SO. </a:t>
            </a:r>
            <a:endParaRPr/>
          </a:p>
        </p:txBody>
      </p:sp>
      <p:sp>
        <p:nvSpPr>
          <p:cNvPr id="461" name="Google Shape;461;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Conclusiones II</a:t>
            </a:r>
            <a:endParaRPr/>
          </a:p>
        </p:txBody>
      </p:sp>
      <p:sp>
        <p:nvSpPr>
          <p:cNvPr id="467" name="Google Shape;467;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lang="es-ES"/>
              <a:t>Durante su existencia los procesos pasan por distintos estados cuyas transiciones están controladas por el sistema operativo. </a:t>
            </a:r>
            <a:endParaRPr/>
          </a:p>
          <a:p>
            <a:pPr indent="0" lvl="0" marL="0" rtl="0" algn="l">
              <a:lnSpc>
                <a:spcPct val="90000"/>
              </a:lnSpc>
              <a:spcBef>
                <a:spcPts val="1000"/>
              </a:spcBef>
              <a:spcAft>
                <a:spcPts val="0"/>
              </a:spcAft>
              <a:buClr>
                <a:schemeClr val="dk1"/>
              </a:buClr>
              <a:buSzPct val="100000"/>
              <a:buNone/>
            </a:pPr>
            <a:r>
              <a:rPr lang="es-ES"/>
              <a:t>De la forma más sencilla posible un proceso puede estar en tres estados: activo, preparado y bloqueado. </a:t>
            </a:r>
            <a:endParaRPr/>
          </a:p>
          <a:p>
            <a:pPr indent="-228600" lvl="0" marL="228600" rtl="0" algn="l">
              <a:lnSpc>
                <a:spcPct val="90000"/>
              </a:lnSpc>
              <a:spcBef>
                <a:spcPts val="1000"/>
              </a:spcBef>
              <a:spcAft>
                <a:spcPts val="0"/>
              </a:spcAft>
              <a:buClr>
                <a:schemeClr val="dk1"/>
              </a:buClr>
              <a:buSzPct val="100000"/>
              <a:buChar char="•"/>
            </a:pPr>
            <a:r>
              <a:rPr lang="es-ES"/>
              <a:t>El proceso que está en el estado activo es aquel que tiene un procesador. </a:t>
            </a:r>
            <a:endParaRPr/>
          </a:p>
          <a:p>
            <a:pPr indent="-228600" lvl="0" marL="228600" rtl="0" algn="l">
              <a:lnSpc>
                <a:spcPct val="90000"/>
              </a:lnSpc>
              <a:spcBef>
                <a:spcPts val="1000"/>
              </a:spcBef>
              <a:spcAft>
                <a:spcPts val="0"/>
              </a:spcAft>
              <a:buClr>
                <a:schemeClr val="dk1"/>
              </a:buClr>
              <a:buSzPct val="100000"/>
              <a:buChar char="•"/>
            </a:pPr>
            <a:r>
              <a:rPr lang="es-ES"/>
              <a:t>Un proceso en el estado preparado se caracteriza porque podría usar un procesador si hubiera alguno disponible. </a:t>
            </a:r>
            <a:endParaRPr/>
          </a:p>
          <a:p>
            <a:pPr indent="-228600" lvl="0" marL="228600" rtl="0" algn="l">
              <a:lnSpc>
                <a:spcPct val="90000"/>
              </a:lnSpc>
              <a:spcBef>
                <a:spcPts val="1000"/>
              </a:spcBef>
              <a:spcAft>
                <a:spcPts val="0"/>
              </a:spcAft>
              <a:buClr>
                <a:schemeClr val="dk1"/>
              </a:buClr>
              <a:buSzPct val="100000"/>
              <a:buChar char="•"/>
            </a:pPr>
            <a:r>
              <a:rPr lang="es-ES"/>
              <a:t>Un proceso bloqueado está a la espera de que se cumpla alguna condición para poder pasar al estado preparado. Toda la información de un proceso que el SO necesita para controlarle, se mantiene en una estructura de datos conocida como bloque de control de procesos y que puede considerarse como una representación del mismo. </a:t>
            </a:r>
            <a:endParaRPr/>
          </a:p>
          <a:p>
            <a:pPr indent="0" lvl="0" marL="0" rtl="0" algn="l">
              <a:lnSpc>
                <a:spcPct val="90000"/>
              </a:lnSpc>
              <a:spcBef>
                <a:spcPts val="1000"/>
              </a:spcBef>
              <a:spcAft>
                <a:spcPts val="0"/>
              </a:spcAft>
              <a:buClr>
                <a:schemeClr val="dk1"/>
              </a:buClr>
              <a:buSzPct val="100000"/>
              <a:buNone/>
            </a:pPr>
            <a:r>
              <a:rPr lang="es-ES"/>
              <a:t>El sistema operativo mantiene listas de bloques de control de procesos para cada uno de los estados del sistema.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s-ES"/>
              <a:t>Las propiedades de los algoritmos se expresan en término de aspectos tales como la eficacia en el uso del procesador, el rendimiento o número de procesos completados por unidad de medida temporal, el tiempo de espera de un proceso y el tiempo de respuesta a un evento. Existen distintos algoritmos de planificación. </a:t>
            </a:r>
            <a:endParaRPr/>
          </a:p>
        </p:txBody>
      </p:sp>
      <p:sp>
        <p:nvSpPr>
          <p:cNvPr id="468" name="Google Shape;468;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Conclusiones III</a:t>
            </a:r>
            <a:endParaRPr/>
          </a:p>
        </p:txBody>
      </p:sp>
      <p:sp>
        <p:nvSpPr>
          <p:cNvPr id="474" name="Google Shape;474;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s-ES" sz="2000"/>
              <a:t>La sincronización entre procesos es esencial para garantizar el acceso seguro y eficiente a recursos compartidos. Los semáforos, mensajes, monitores y estrategias para evitar el interbloqueo son herramientas y técnicas clave en este contexto. Además, los problemas clásicos de sincronización ilustran desafíos comunes que deben abordarse en sistemas concurrentes.</a:t>
            </a:r>
            <a:endParaRPr/>
          </a:p>
          <a:p>
            <a:pPr indent="0" lvl="0" marL="0" rtl="0" algn="l">
              <a:lnSpc>
                <a:spcPct val="90000"/>
              </a:lnSpc>
              <a:spcBef>
                <a:spcPts val="1000"/>
              </a:spcBef>
              <a:spcAft>
                <a:spcPts val="0"/>
              </a:spcAft>
              <a:buClr>
                <a:schemeClr val="dk1"/>
              </a:buClr>
              <a:buSzPts val="2000"/>
              <a:buNone/>
            </a:pPr>
            <a:r>
              <a:t/>
            </a:r>
            <a:endParaRPr sz="2000"/>
          </a:p>
        </p:txBody>
      </p:sp>
      <p:sp>
        <p:nvSpPr>
          <p:cNvPr id="475" name="Google Shape;475;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pic>
        <p:nvPicPr>
          <p:cNvPr id="480" name="Google Shape;480;p53"/>
          <p:cNvPicPr preferRelativeResize="0"/>
          <p:nvPr>
            <p:ph idx="1" type="body"/>
          </p:nvPr>
        </p:nvPicPr>
        <p:blipFill rotWithShape="1">
          <a:blip r:embed="rId3">
            <a:alphaModFix/>
          </a:blip>
          <a:srcRect b="0" l="0" r="0" t="0"/>
          <a:stretch/>
        </p:blipFill>
        <p:spPr>
          <a:xfrm>
            <a:off x="4786312" y="2325084"/>
            <a:ext cx="2619375" cy="1743075"/>
          </a:xfrm>
          <a:prstGeom prst="rect">
            <a:avLst/>
          </a:prstGeom>
          <a:noFill/>
          <a:ln>
            <a:noFill/>
          </a:ln>
        </p:spPr>
      </p:pic>
      <p:sp>
        <p:nvSpPr>
          <p:cNvPr id="481" name="Google Shape;481;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Consta de…</a:t>
            </a:r>
            <a:endParaRPr/>
          </a:p>
        </p:txBody>
      </p:sp>
      <p:sp>
        <p:nvSpPr>
          <p:cNvPr id="130" name="Google Shape;130;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ES"/>
              <a:t>Programa ejecutable</a:t>
            </a:r>
            <a:endParaRPr/>
          </a:p>
          <a:p>
            <a:pPr indent="-228600" lvl="0" marL="228600" rtl="0" algn="l">
              <a:lnSpc>
                <a:spcPct val="90000"/>
              </a:lnSpc>
              <a:spcBef>
                <a:spcPts val="1000"/>
              </a:spcBef>
              <a:spcAft>
                <a:spcPts val="0"/>
              </a:spcAft>
              <a:buClr>
                <a:schemeClr val="dk1"/>
              </a:buClr>
              <a:buSzPts val="2800"/>
              <a:buChar char="•"/>
            </a:pPr>
            <a:r>
              <a:rPr lang="es-ES"/>
              <a:t>Los datos necesarios para el programa</a:t>
            </a:r>
            <a:endParaRPr/>
          </a:p>
          <a:p>
            <a:pPr indent="-228600" lvl="1" marL="685800" rtl="0" algn="l">
              <a:lnSpc>
                <a:spcPct val="90000"/>
              </a:lnSpc>
              <a:spcBef>
                <a:spcPts val="500"/>
              </a:spcBef>
              <a:spcAft>
                <a:spcPts val="0"/>
              </a:spcAft>
              <a:buClr>
                <a:schemeClr val="dk1"/>
              </a:buClr>
              <a:buSzPts val="2400"/>
              <a:buChar char="•"/>
            </a:pPr>
            <a:r>
              <a:rPr lang="es-ES"/>
              <a:t>Variables, espacio de trabajo, buffers…</a:t>
            </a:r>
            <a:endParaRPr/>
          </a:p>
          <a:p>
            <a:pPr indent="-228600" lvl="0" marL="228600" rtl="0" algn="l">
              <a:lnSpc>
                <a:spcPct val="90000"/>
              </a:lnSpc>
              <a:spcBef>
                <a:spcPts val="1000"/>
              </a:spcBef>
              <a:spcAft>
                <a:spcPts val="0"/>
              </a:spcAft>
              <a:buClr>
                <a:schemeClr val="dk1"/>
              </a:buClr>
              <a:buSzPts val="2800"/>
              <a:buChar char="•"/>
            </a:pPr>
            <a:r>
              <a:rPr lang="es-ES"/>
              <a:t>Contexto de ejecución del programa</a:t>
            </a:r>
            <a:endParaRPr/>
          </a:p>
          <a:p>
            <a:pPr indent="0" lvl="1" marL="457200" rtl="0" algn="l">
              <a:lnSpc>
                <a:spcPct val="90000"/>
              </a:lnSpc>
              <a:spcBef>
                <a:spcPts val="500"/>
              </a:spcBef>
              <a:spcAft>
                <a:spcPts val="0"/>
              </a:spcAft>
              <a:buClr>
                <a:schemeClr val="dk1"/>
              </a:buClr>
              <a:buSzPts val="2400"/>
              <a:buNone/>
            </a:pPr>
            <a:r>
              <a:rPr lang="es-ES"/>
              <a:t>Esto incluye la información que necesita el sistema operativo para gestionar el proceso y que requiere el procesador para ejecutarlo apropiadamente.</a:t>
            </a:r>
            <a:br>
              <a:rPr lang="es-ES"/>
            </a:br>
            <a:r>
              <a:rPr lang="es-ES"/>
              <a:t>Incluye: contexto de ejecución, pila del programa, contador de programa, puntero a la pila, registros de datos, prioridad del proceso, etc.</a:t>
            </a:r>
            <a:endParaRPr/>
          </a:p>
        </p:txBody>
      </p:sp>
      <p:sp>
        <p:nvSpPr>
          <p:cNvPr id="131" name="Google Shape;131;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Primera aproximación a los procesos I</a:t>
            </a:r>
            <a:endParaRPr/>
          </a:p>
        </p:txBody>
      </p:sp>
      <p:sp>
        <p:nvSpPr>
          <p:cNvPr id="137" name="Google Shape;13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s-ES"/>
              <a:t>Imaginamos un sistema de tiempo compartido:</a:t>
            </a:r>
            <a:endParaRPr/>
          </a:p>
          <a:p>
            <a:pPr indent="0" lvl="0" marL="0" rtl="0" algn="l">
              <a:lnSpc>
                <a:spcPct val="90000"/>
              </a:lnSpc>
              <a:spcBef>
                <a:spcPts val="1000"/>
              </a:spcBef>
              <a:spcAft>
                <a:spcPts val="0"/>
              </a:spcAft>
              <a:buClr>
                <a:schemeClr val="dk1"/>
              </a:buClr>
              <a:buSzPts val="2800"/>
              <a:buNone/>
            </a:pPr>
            <a:r>
              <a:rPr i="1" lang="es-ES"/>
              <a:t>cada cierto tiempo el sistema operativo tiene que parar el proceso en ejecución y arrancar otro, de forma que cada proceso tenga asignado el procesador durante un intervalo de tiempo de ejecución prefijado.</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s-ES"/>
              <a:t>Cada cierto tiempo el procesador se queda </a:t>
            </a:r>
            <a:r>
              <a:rPr i="1" lang="es-ES"/>
              <a:t>suspendido</a:t>
            </a:r>
            <a:r>
              <a:rPr lang="es-ES"/>
              <a:t>.</a:t>
            </a:r>
            <a:br>
              <a:rPr lang="es-ES"/>
            </a:br>
            <a:r>
              <a:rPr lang="es-ES"/>
              <a:t>Posteriormente, será arrancado en el mismo estado en el que se suspendió.</a:t>
            </a:r>
            <a:endParaRPr/>
          </a:p>
        </p:txBody>
      </p:sp>
      <p:sp>
        <p:nvSpPr>
          <p:cNvPr id="138" name="Google Shape;13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Primera aproximación a los procesos II</a:t>
            </a:r>
            <a:endParaRPr/>
          </a:p>
        </p:txBody>
      </p:sp>
      <p:sp>
        <p:nvSpPr>
          <p:cNvPr id="144" name="Google Shape;144;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s-ES"/>
              <a:t>La información de cada proceso se almacena en una tabla de procesos construida y mantenida por el propio sistema operativo.</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s-ES"/>
              <a:t>Esta tabla se puede implementar como una lista enlazada con una entrada por cada proceso. Cada entrada a la tabla incluye un puntero a la ubicación del bloque de memoria que contiene al proceso; también puede contener parte o todo el contexto de ejecución del proceso.</a:t>
            </a:r>
            <a:endParaRPr/>
          </a:p>
        </p:txBody>
      </p:sp>
      <p:sp>
        <p:nvSpPr>
          <p:cNvPr id="145" name="Google Shape;14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¿Qué objetivos tienen los sistemas operativos respecto a los procesos?</a:t>
            </a:r>
            <a:endParaRPr/>
          </a:p>
        </p:txBody>
      </p:sp>
      <p:sp>
        <p:nvSpPr>
          <p:cNvPr id="151" name="Google Shape;15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ES"/>
              <a:t>Permitir la creación de procesos</a:t>
            </a:r>
            <a:endParaRPr/>
          </a:p>
          <a:p>
            <a:pPr indent="-228600" lvl="0" marL="228600" rtl="0" algn="l">
              <a:lnSpc>
                <a:spcPct val="90000"/>
              </a:lnSpc>
              <a:spcBef>
                <a:spcPts val="1000"/>
              </a:spcBef>
              <a:spcAft>
                <a:spcPts val="0"/>
              </a:spcAft>
              <a:buClr>
                <a:schemeClr val="dk1"/>
              </a:buClr>
              <a:buSzPts val="2800"/>
              <a:buChar char="•"/>
            </a:pPr>
            <a:r>
              <a:rPr lang="es-ES"/>
              <a:t>Permitir la comunicación entre procesos</a:t>
            </a:r>
            <a:endParaRPr/>
          </a:p>
          <a:p>
            <a:pPr indent="-228600" lvl="0" marL="228600" rtl="0" algn="l">
              <a:lnSpc>
                <a:spcPct val="90000"/>
              </a:lnSpc>
              <a:spcBef>
                <a:spcPts val="1000"/>
              </a:spcBef>
              <a:spcAft>
                <a:spcPts val="0"/>
              </a:spcAft>
              <a:buClr>
                <a:schemeClr val="dk1"/>
              </a:buClr>
              <a:buSzPts val="2800"/>
              <a:buChar char="•"/>
            </a:pPr>
            <a:r>
              <a:rPr lang="es-ES"/>
              <a:t>Gestionar entre los procesos la utilización de la CPU y el resto de recursos del sistema (memoria, dispositivos E/S, etc.)</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b="1" lang="es-ES"/>
              <a:t>Por ello:</a:t>
            </a:r>
            <a:endParaRPr/>
          </a:p>
          <a:p>
            <a:pPr indent="-228600" lvl="0" marL="228600" rtl="0" algn="l">
              <a:lnSpc>
                <a:spcPct val="90000"/>
              </a:lnSpc>
              <a:spcBef>
                <a:spcPts val="1000"/>
              </a:spcBef>
              <a:spcAft>
                <a:spcPts val="0"/>
              </a:spcAft>
              <a:buClr>
                <a:schemeClr val="dk1"/>
              </a:buClr>
              <a:buSzPts val="2800"/>
              <a:buChar char="•"/>
            </a:pPr>
            <a:r>
              <a:rPr lang="es-ES"/>
              <a:t>Los procesos tendrán “estado”</a:t>
            </a:r>
            <a:endParaRPr/>
          </a:p>
          <a:p>
            <a:pPr indent="-228600" lvl="0" marL="228600" rtl="0" algn="l">
              <a:lnSpc>
                <a:spcPct val="90000"/>
              </a:lnSpc>
              <a:spcBef>
                <a:spcPts val="1000"/>
              </a:spcBef>
              <a:spcAft>
                <a:spcPts val="0"/>
              </a:spcAft>
              <a:buClr>
                <a:schemeClr val="dk1"/>
              </a:buClr>
              <a:buSzPts val="2800"/>
              <a:buChar char="•"/>
            </a:pPr>
            <a:r>
              <a:rPr lang="es-ES"/>
              <a:t>Habrá algoritmos de planificación de procesos para gestionar la asignación de recursos a los procesos que los solicitan.</a:t>
            </a:r>
            <a:endParaRPr/>
          </a:p>
        </p:txBody>
      </p:sp>
      <p:sp>
        <p:nvSpPr>
          <p:cNvPr id="152" name="Google Shape;15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2023-09-24T23:38:42Z</dcterms:created>
  <dc:creator>mario rgzprz</dc:creator>
</cp:coreProperties>
</file>