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71" r:id="rId4"/>
    <p:sldId id="257" r:id="rId5"/>
    <p:sldId id="292" r:id="rId6"/>
    <p:sldId id="283" r:id="rId7"/>
    <p:sldId id="273" r:id="rId8"/>
    <p:sldId id="274" r:id="rId9"/>
    <p:sldId id="275" r:id="rId10"/>
    <p:sldId id="293" r:id="rId11"/>
    <p:sldId id="285" r:id="rId12"/>
    <p:sldId id="286" r:id="rId13"/>
    <p:sldId id="276" r:id="rId14"/>
    <p:sldId id="289" r:id="rId15"/>
    <p:sldId id="288" r:id="rId16"/>
    <p:sldId id="287" r:id="rId17"/>
    <p:sldId id="277" r:id="rId18"/>
    <p:sldId id="290" r:id="rId19"/>
    <p:sldId id="279" r:id="rId20"/>
    <p:sldId id="280" r:id="rId21"/>
    <p:sldId id="291" r:id="rId22"/>
    <p:sldId id="295" r:id="rId23"/>
    <p:sldId id="296" r:id="rId24"/>
    <p:sldId id="298" r:id="rId25"/>
    <p:sldId id="299" r:id="rId26"/>
    <p:sldId id="301" r:id="rId27"/>
    <p:sldId id="297" r:id="rId28"/>
    <p:sldId id="305" r:id="rId29"/>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22FDEB9-33C4-4F15-A31A-C2722FA91B79}"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DDC8DC2-84E0-42B1-865F-FC3B714AE3A2}"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D4C5EEF-1022-42A8-951C-0B4B4598CCC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E8F1DE2C-464A-4130-8766-4428BC24609C}"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5947A-CA8F-4262-24C1-7588B87D598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5C4595A-7D8A-5A40-0177-453A1B59661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C3CBD7E-8D0C-65A5-2DC6-20365645AC67}"/>
              </a:ext>
            </a:extLst>
          </p:cNvPr>
          <p:cNvSpPr>
            <a:spLocks noGrp="1"/>
          </p:cNvSpPr>
          <p:nvPr>
            <p:ph type="dt" sz="half" idx="10"/>
          </p:nvPr>
        </p:nvSpPr>
        <p:spPr/>
        <p:txBody>
          <a:bodyPr/>
          <a:lstStyle/>
          <a:p>
            <a:fld id="{FC6E6B61-110C-406B-880D-28FAD467E221}" type="datetime1">
              <a:rPr lang="es-ES" smtClean="0"/>
              <a:t>16/01/2024</a:t>
            </a:fld>
            <a:endParaRPr lang="es-ES"/>
          </a:p>
        </p:txBody>
      </p:sp>
      <p:sp>
        <p:nvSpPr>
          <p:cNvPr id="5" name="Marcador de pie de página 4">
            <a:extLst>
              <a:ext uri="{FF2B5EF4-FFF2-40B4-BE49-F238E27FC236}">
                <a16:creationId xmlns:a16="http://schemas.microsoft.com/office/drawing/2014/main" id="{1B847574-6EFA-0678-D3A3-BBDCC6FA5C7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CF3005-88F8-F5B2-CE5E-FC01DB024571}"/>
              </a:ext>
            </a:extLst>
          </p:cNvPr>
          <p:cNvSpPr>
            <a:spLocks noGrp="1"/>
          </p:cNvSpPr>
          <p:nvPr>
            <p:ph type="sldNum" sz="quarter" idx="12"/>
          </p:nvPr>
        </p:nvSpPr>
        <p:spPr/>
        <p:txBody>
          <a:bodyPr/>
          <a:lstStyle/>
          <a:p>
            <a:fld id="{6993356B-10FC-46AF-A724-8FFAD717AC5A}" type="slidenum">
              <a:rPr lang="es-ES" smtClean="0"/>
              <a:t>‹Nº›</a:t>
            </a:fld>
            <a:endParaRPr lang="es-ES"/>
          </a:p>
        </p:txBody>
      </p:sp>
    </p:spTree>
    <p:extLst>
      <p:ext uri="{BB962C8B-B14F-4D97-AF65-F5344CB8AC3E}">
        <p14:creationId xmlns:p14="http://schemas.microsoft.com/office/powerpoint/2010/main" val="50058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s-E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ED4DFD2F-D73B-4B75-88B4-D1709EF96B42}"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289A08E-7101-48D3-A84E-E272E9B47507}"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FA2706E-32B3-485D-9C8F-8A4B700D82B2}"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2533E4E-3E20-4D4E-B325-CED9FFCDE6AC}"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s-E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59D1724-B98B-4DDC-B014-56BBDE3C1B7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70942E3-9AD2-4B3C-8395-1F778D8371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FAA1DC2-499C-4953-BDAC-F57080BE2D4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s-ES" sz="1800" b="0" strike="noStrike" spc="-1">
              <a:solidFill>
                <a:schemeClr val="dk1"/>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s-E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21700C3-74FB-429D-93C2-7B642DBBA9EE}"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es-ES" sz="6000" b="0" strike="noStrike" spc="-1">
                <a:solidFill>
                  <a:schemeClr val="dk1"/>
                </a:solidFill>
                <a:latin typeface="Calibri Light"/>
              </a:rPr>
              <a:t>Haga clic para modificar el estilo de título del patrón</a:t>
            </a:r>
            <a:endParaRPr lang="es-ES" sz="6000" b="0" strike="noStrike" spc="-1">
              <a:solidFill>
                <a:schemeClr val="dk1"/>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s-ES" sz="1200" b="0" strike="noStrike" spc="-1">
                <a:solidFill>
                  <a:schemeClr val="dk1">
                    <a:tint val="75000"/>
                  </a:schemeClr>
                </a:solidFill>
                <a:latin typeface="Calibri"/>
              </a:defRPr>
            </a:lvl1pPr>
          </a:lstStyle>
          <a:p>
            <a:pPr indent="0" defTabSz="914400">
              <a:lnSpc>
                <a:spcPct val="100000"/>
              </a:lnSpc>
              <a:buNone/>
            </a:pPr>
            <a:r>
              <a:rPr lang="es-ES" sz="1200" b="0" strike="noStrike" spc="-1">
                <a:solidFill>
                  <a:schemeClr val="dk1">
                    <a:tint val="75000"/>
                  </a:schemeClr>
                </a:solidFill>
                <a:latin typeface="Calibri"/>
              </a:rPr>
              <a:t>&lt;fecha/hora&gt;</a:t>
            </a:r>
            <a:endParaRPr lang="es-ES"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s-ES" sz="1400" b="0" strike="noStrike" spc="-1">
                <a:solidFill>
                  <a:srgbClr val="000000"/>
                </a:solidFill>
                <a:latin typeface="Times New Roman"/>
              </a:defRPr>
            </a:lvl1pPr>
          </a:lstStyle>
          <a:p>
            <a:pPr indent="0" algn="ctr">
              <a:buNone/>
            </a:pPr>
            <a:r>
              <a:rPr lang="es-ES" sz="1400" b="0" strike="noStrike" spc="-1">
                <a:solidFill>
                  <a:srgbClr val="000000"/>
                </a:solidFill>
                <a:latin typeface="Times New Roman"/>
              </a:rPr>
              <a:t>&lt;pie de página&gt;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s-ES" sz="1200" b="0" strike="noStrike" spc="-1">
                <a:solidFill>
                  <a:schemeClr val="dk1">
                    <a:tint val="75000"/>
                  </a:schemeClr>
                </a:solidFill>
                <a:latin typeface="Calibri"/>
              </a:defRPr>
            </a:lvl1pPr>
          </a:lstStyle>
          <a:p>
            <a:pPr indent="0" algn="r" defTabSz="914400">
              <a:lnSpc>
                <a:spcPct val="100000"/>
              </a:lnSpc>
              <a:buNone/>
            </a:pPr>
            <a:fld id="{3591CDBE-EF1E-438C-8671-CABFBD2FE3B8}" type="slidenum">
              <a:rPr lang="es-ES" sz="1200" b="0" strike="noStrike" spc="-1">
                <a:solidFill>
                  <a:schemeClr val="dk1">
                    <a:tint val="75000"/>
                  </a:schemeClr>
                </a:solidFill>
                <a:latin typeface="Calibri"/>
              </a:rPr>
              <a:t>‹Nº›</a:t>
            </a:fld>
            <a:endParaRPr lang="es-ES"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2800" b="0" strike="noStrike" spc="-1">
                <a:solidFill>
                  <a:schemeClr val="dk1"/>
                </a:solidFill>
                <a:latin typeface="Calibri"/>
              </a:rPr>
              <a:t>Pulse para editar el formato de texto del esquema</a:t>
            </a:r>
          </a:p>
          <a:p>
            <a:pPr marL="864000" lvl="1" indent="-324000">
              <a:lnSpc>
                <a:spcPct val="90000"/>
              </a:lnSpc>
              <a:spcBef>
                <a:spcPts val="1134"/>
              </a:spcBef>
              <a:buClr>
                <a:srgbClr val="000000"/>
              </a:buClr>
              <a:buSzPct val="75000"/>
              <a:buFont typeface="Symbol" charset="2"/>
              <a:buChar char=""/>
            </a:pPr>
            <a:r>
              <a:rPr lang="es-ES" sz="2000" b="0" strike="noStrike" spc="-1">
                <a:solidFill>
                  <a:schemeClr val="dk1"/>
                </a:solidFill>
                <a:latin typeface="Calibri"/>
              </a:rPr>
              <a:t>Segundo nivel del esquema</a:t>
            </a:r>
          </a:p>
          <a:p>
            <a:pPr marL="1296000" lvl="2" indent="-288000">
              <a:lnSpc>
                <a:spcPct val="90000"/>
              </a:lnSpc>
              <a:spcBef>
                <a:spcPts val="850"/>
              </a:spcBef>
              <a:buClr>
                <a:srgbClr val="000000"/>
              </a:buClr>
              <a:buSzPct val="45000"/>
              <a:buFont typeface="Wingdings" charset="2"/>
              <a:buChar char=""/>
            </a:pPr>
            <a:r>
              <a:rPr lang="es-ES" sz="1800" b="0" strike="noStrike" spc="-1">
                <a:solidFill>
                  <a:schemeClr val="dk1"/>
                </a:solidFill>
                <a:latin typeface="Calibri"/>
              </a:rPr>
              <a:t>Tercer nivel del esquema</a:t>
            </a:r>
          </a:p>
          <a:p>
            <a:pPr marL="1728000" lvl="3" indent="-216000">
              <a:lnSpc>
                <a:spcPct val="90000"/>
              </a:lnSpc>
              <a:spcBef>
                <a:spcPts val="567"/>
              </a:spcBef>
              <a:buClr>
                <a:srgbClr val="000000"/>
              </a:buClr>
              <a:buSzPct val="75000"/>
              <a:buFont typeface="Symbol" charset="2"/>
              <a:buChar char=""/>
            </a:pPr>
            <a:r>
              <a:rPr lang="es-ES" sz="1800" b="0" strike="noStrike" spc="-1">
                <a:solidFill>
                  <a:schemeClr val="dk1"/>
                </a:solidFill>
                <a:latin typeface="Calibri"/>
              </a:rPr>
              <a:t>Cuarto nivel del esquema</a:t>
            </a:r>
          </a:p>
          <a:p>
            <a:pPr marL="2160000" lvl="4" indent="-216000">
              <a:lnSpc>
                <a:spcPct val="90000"/>
              </a:lnSpc>
              <a:spcBef>
                <a:spcPts val="283"/>
              </a:spcBef>
              <a:buClr>
                <a:srgbClr val="000000"/>
              </a:buClr>
              <a:buSzPct val="45000"/>
              <a:buFont typeface="Wingdings" charset="2"/>
              <a:buChar char=""/>
            </a:pPr>
            <a:r>
              <a:rPr lang="es-ES" sz="2000" b="0" strike="noStrike" spc="-1">
                <a:solidFill>
                  <a:schemeClr val="dk1"/>
                </a:solidFill>
                <a:latin typeface="Calibri"/>
              </a:rPr>
              <a:t>Quinto nivel del esquema</a:t>
            </a:r>
          </a:p>
          <a:p>
            <a:pPr marL="2592000" lvl="5" indent="-216000">
              <a:lnSpc>
                <a:spcPct val="90000"/>
              </a:lnSpc>
              <a:spcBef>
                <a:spcPts val="283"/>
              </a:spcBef>
              <a:buClr>
                <a:srgbClr val="000000"/>
              </a:buClr>
              <a:buSzPct val="45000"/>
              <a:buFont typeface="Wingdings" charset="2"/>
              <a:buChar char=""/>
            </a:pPr>
            <a:r>
              <a:rPr lang="es-ES" sz="2000" b="0" strike="noStrike" spc="-1">
                <a:solidFill>
                  <a:schemeClr val="dk1"/>
                </a:solidFill>
                <a:latin typeface="Calibri"/>
              </a:rPr>
              <a:t>Sexto nivel del esquema</a:t>
            </a:r>
          </a:p>
          <a:p>
            <a:pPr marL="3024000" lvl="6" indent="-216000">
              <a:lnSpc>
                <a:spcPct val="90000"/>
              </a:lnSpc>
              <a:spcBef>
                <a:spcPts val="283"/>
              </a:spcBef>
              <a:buClr>
                <a:srgbClr val="000000"/>
              </a:buClr>
              <a:buSzPct val="45000"/>
              <a:buFont typeface="Wingdings" charset="2"/>
              <a:buChar char=""/>
            </a:pPr>
            <a:r>
              <a:rPr lang="es-ES" sz="2000" b="0" strike="noStrike" spc="-1">
                <a:solidFill>
                  <a:schemeClr val="dk1"/>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rmAutofit fontScale="90000"/>
          </a:bodyPr>
          <a:lstStyle/>
          <a:p>
            <a:pPr indent="0" algn="ctr" defTabSz="914400">
              <a:lnSpc>
                <a:spcPct val="90000"/>
              </a:lnSpc>
              <a:buNone/>
            </a:pPr>
            <a:r>
              <a:rPr lang="es-ES" sz="6000" b="0" strike="noStrike" spc="-1">
                <a:solidFill>
                  <a:schemeClr val="dk1"/>
                </a:solidFill>
                <a:latin typeface="Calibri Light"/>
              </a:rPr>
              <a:t>UD 7 </a:t>
            </a:r>
            <a:br>
              <a:rPr sz="6000"/>
            </a:br>
            <a:r>
              <a:rPr lang="es-ES" sz="6000" b="0" strike="noStrike" spc="-1">
                <a:solidFill>
                  <a:schemeClr val="dk1"/>
                </a:solidFill>
                <a:latin typeface="Calibri Light"/>
              </a:rPr>
              <a:t>SISTEMAS OPERATIVOS: GESTIÓN DE MEMORIA</a:t>
            </a:r>
            <a:endParaRPr lang="es-ES" sz="6000" b="0" strike="noStrike" spc="-1">
              <a:solidFill>
                <a:schemeClr val="dk1"/>
              </a:solidFill>
              <a:latin typeface="Calibri"/>
            </a:endParaRPr>
          </a:p>
        </p:txBody>
      </p:sp>
      <p:sp>
        <p:nvSpPr>
          <p:cNvPr id="42" name="PlaceHolder 2"/>
          <p:cNvSpPr>
            <a:spLocks noGrp="1"/>
          </p:cNvSpPr>
          <p:nvPr>
            <p:ph type="subTitle"/>
          </p:nvPr>
        </p:nvSpPr>
        <p:spPr>
          <a:xfrm>
            <a:off x="1523880" y="3602160"/>
            <a:ext cx="9143640" cy="1655280"/>
          </a:xfrm>
          <a:prstGeom prst="rect">
            <a:avLst/>
          </a:prstGeom>
          <a:noFill/>
          <a:ln w="0">
            <a:noFill/>
          </a:ln>
        </p:spPr>
        <p:txBody>
          <a:bodyPr lIns="91440" tIns="45720" rIns="91440" bIns="45720" anchor="t">
            <a:normAutofit/>
          </a:bodyPr>
          <a:lstStyle/>
          <a:p>
            <a:pPr indent="0" algn="ctr" defTabSz="914400">
              <a:lnSpc>
                <a:spcPct val="90000"/>
              </a:lnSpc>
              <a:spcBef>
                <a:spcPts val="1001"/>
              </a:spcBef>
              <a:buNone/>
              <a:tabLst>
                <a:tab pos="0" algn="l"/>
              </a:tabLst>
            </a:pPr>
            <a:r>
              <a:rPr lang="es-ES" sz="2400" b="0" strike="noStrike" spc="-1">
                <a:solidFill>
                  <a:schemeClr val="dk1"/>
                </a:solidFill>
                <a:latin typeface="Calibri"/>
              </a:rPr>
              <a:t>SISTEMAS INFORMÁTICOS</a:t>
            </a:r>
            <a:endParaRPr lang="es-ES" sz="2400" b="0" strike="noStrike" spc="-1">
              <a:solidFill>
                <a:srgbClr val="000000"/>
              </a:solidFill>
              <a:latin typeface="Arial"/>
            </a:endParaRPr>
          </a:p>
          <a:p>
            <a:pPr indent="0" algn="ctr" defTabSz="914400">
              <a:lnSpc>
                <a:spcPct val="90000"/>
              </a:lnSpc>
              <a:spcBef>
                <a:spcPts val="1001"/>
              </a:spcBef>
              <a:buNone/>
              <a:tabLst>
                <a:tab pos="0" algn="l"/>
              </a:tabLst>
            </a:pPr>
            <a:r>
              <a:rPr lang="es-ES" sz="2400" b="1" strike="noStrike" spc="-1">
                <a:solidFill>
                  <a:schemeClr val="dk1"/>
                </a:solidFill>
                <a:latin typeface="Calibri"/>
              </a:rPr>
              <a:t>Técnico de Grado Superior Desarrollo de Aplicaciones Web</a:t>
            </a:r>
            <a:endParaRPr lang="es-ES" sz="2400" b="0" strike="noStrike" spc="-1">
              <a:solidFill>
                <a:srgbClr val="000000"/>
              </a:solidFill>
              <a:latin typeface="Arial"/>
            </a:endParaRPr>
          </a:p>
          <a:p>
            <a:pPr indent="0" algn="ctr" defTabSz="914400">
              <a:lnSpc>
                <a:spcPct val="90000"/>
              </a:lnSpc>
              <a:spcBef>
                <a:spcPts val="1001"/>
              </a:spcBef>
              <a:buNone/>
              <a:tabLst>
                <a:tab pos="0" algn="l"/>
              </a:tabLst>
            </a:pPr>
            <a:r>
              <a:rPr lang="es-ES" sz="2400" b="1" strike="noStrike" spc="-1">
                <a:solidFill>
                  <a:schemeClr val="dk1"/>
                </a:solidFill>
                <a:latin typeface="Calibri"/>
              </a:rPr>
              <a:t>2023-24</a:t>
            </a:r>
            <a:endParaRPr lang="es-ES" sz="2400" b="0" strike="noStrike" spc="-1">
              <a:solidFill>
                <a:srgbClr val="000000"/>
              </a:solidFill>
              <a:latin typeface="Arial"/>
            </a:endParaRPr>
          </a:p>
          <a:p>
            <a:pPr indent="0" algn="ctr" defTabSz="914400">
              <a:lnSpc>
                <a:spcPct val="90000"/>
              </a:lnSpc>
              <a:spcBef>
                <a:spcPts val="1001"/>
              </a:spcBef>
              <a:buNone/>
              <a:tabLst>
                <a:tab pos="0" algn="l"/>
              </a:tabLst>
            </a:pPr>
            <a:endParaRPr lang="es-ES" sz="2400" b="0" strike="noStrike" spc="-1">
              <a:solidFill>
                <a:srgbClr val="000000"/>
              </a:solidFill>
              <a:latin typeface="Arial"/>
            </a:endParaRPr>
          </a:p>
        </p:txBody>
      </p:sp>
      <p:pic>
        <p:nvPicPr>
          <p:cNvPr id="43" name="Imagen 4"/>
          <p:cNvPicPr/>
          <p:nvPr/>
        </p:nvPicPr>
        <p:blipFill>
          <a:blip r:embed="rId2"/>
          <a:stretch/>
        </p:blipFill>
        <p:spPr>
          <a:xfrm>
            <a:off x="637200" y="5349960"/>
            <a:ext cx="2047680" cy="628200"/>
          </a:xfrm>
          <a:prstGeom prst="rect">
            <a:avLst/>
          </a:prstGeom>
          <a:ln w="0">
            <a:noFill/>
          </a:ln>
        </p:spPr>
      </p:pic>
      <p:sp>
        <p:nvSpPr>
          <p:cNvPr id="44" name="CuadroTexto 5"/>
          <p:cNvSpPr/>
          <p:nvPr/>
        </p:nvSpPr>
        <p:spPr>
          <a:xfrm>
            <a:off x="5303520" y="5349960"/>
            <a:ext cx="61171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defTabSz="914400">
              <a:lnSpc>
                <a:spcPct val="100000"/>
              </a:lnSpc>
            </a:pPr>
            <a:r>
              <a:rPr lang="es-ES" sz="1800" b="0" strike="noStrike" spc="-1">
                <a:solidFill>
                  <a:schemeClr val="dk1"/>
                </a:solidFill>
                <a:latin typeface="Calibri"/>
              </a:rPr>
              <a:t>J. Mario Rodríguez</a:t>
            </a:r>
            <a:endParaRPr lang="es-ES" sz="1800" b="0" strike="noStrike" spc="-1">
              <a:solidFill>
                <a:srgbClr val="000000"/>
              </a:solidFill>
              <a:latin typeface="Arial"/>
            </a:endParaRPr>
          </a:p>
          <a:p>
            <a:pPr algn="r" defTabSz="914400">
              <a:lnSpc>
                <a:spcPct val="100000"/>
              </a:lnSpc>
            </a:pPr>
            <a:r>
              <a:rPr lang="es-ES" sz="1800" b="0" strike="noStrike" spc="-1">
                <a:solidFill>
                  <a:schemeClr val="dk1"/>
                </a:solidFill>
                <a:latin typeface="Calibri"/>
              </a:rPr>
              <a:t>jrodper183e@g.educaand.es</a:t>
            </a:r>
            <a:endParaRPr lang="es-ES" sz="1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79" y="365040"/>
            <a:ext cx="10694013"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Sistemas elementales</a:t>
            </a:r>
            <a:r>
              <a:rPr lang="es-ES" sz="4400" b="0" strike="noStrike" spc="-1" dirty="0">
                <a:solidFill>
                  <a:schemeClr val="dk1"/>
                </a:solidFill>
                <a:latin typeface="Calibri Light"/>
              </a:rPr>
              <a:t> de Gestión de Memoria I</a:t>
            </a: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a:lnSpc>
                <a:spcPct val="90000"/>
              </a:lnSpc>
              <a:spcBef>
                <a:spcPts val="1417"/>
              </a:spcBef>
            </a:pPr>
            <a:r>
              <a:rPr lang="es-ES" sz="2400" b="0" strike="noStrike" spc="-1" dirty="0">
                <a:latin typeface="Calibri"/>
              </a:rPr>
              <a:t>El usuario tiene acceso al espacio total de direcciones de memoria.</a:t>
            </a:r>
          </a:p>
          <a:p>
            <a:pPr>
              <a:lnSpc>
                <a:spcPct val="90000"/>
              </a:lnSpc>
              <a:spcBef>
                <a:spcPts val="1417"/>
              </a:spcBef>
            </a:pPr>
            <a:r>
              <a:rPr lang="es-ES" sz="2400" b="0" strike="noStrike" spc="-1" dirty="0">
                <a:latin typeface="Calibri"/>
              </a:rPr>
              <a:t>Máxima simplicidad, coste mínimo.</a:t>
            </a:r>
          </a:p>
          <a:p>
            <a:pPr>
              <a:lnSpc>
                <a:spcPct val="90000"/>
              </a:lnSpc>
              <a:spcBef>
                <a:spcPts val="1417"/>
              </a:spcBef>
            </a:pPr>
            <a:r>
              <a:rPr lang="es-ES" sz="2400" b="0" strike="noStrike" spc="-1" dirty="0">
                <a:latin typeface="Calibri"/>
              </a:rPr>
              <a:t>No da ningún servicio </a:t>
            </a:r>
            <a:br>
              <a:rPr lang="es-ES" sz="2400" b="0" strike="noStrike" spc="-1" dirty="0">
                <a:latin typeface="Calibri"/>
              </a:rPr>
            </a:br>
            <a:r>
              <a:rPr lang="es-ES" sz="2400" b="0" strike="noStrike" spc="-1" dirty="0">
                <a:latin typeface="Calibri"/>
              </a:rPr>
              <a:t>(ni interrupciones, ni llamadas al sistema, ni tratamiento de errores)</a:t>
            </a:r>
          </a:p>
          <a:p>
            <a:pPr>
              <a:lnSpc>
                <a:spcPct val="90000"/>
              </a:lnSpc>
              <a:spcBef>
                <a:spcPts val="1417"/>
              </a:spcBef>
            </a:pPr>
            <a:endParaRPr lang="es-ES" sz="2400" b="0" strike="noStrike" spc="-1" dirty="0">
              <a:latin typeface="Calibri"/>
            </a:endParaRPr>
          </a:p>
          <a:p>
            <a:pPr>
              <a:lnSpc>
                <a:spcPct val="90000"/>
              </a:lnSpc>
              <a:spcBef>
                <a:spcPts val="1417"/>
              </a:spcBef>
            </a:pPr>
            <a:r>
              <a:rPr lang="es-ES" sz="2400" b="0" strike="noStrike" spc="-1" dirty="0">
                <a:latin typeface="Calibri"/>
              </a:rPr>
              <a:t>Este sistema básico evolucionó a la división de la memoria en secciones: </a:t>
            </a:r>
          </a:p>
        </p:txBody>
      </p:sp>
      <p:sp>
        <p:nvSpPr>
          <p:cNvPr id="4" name="PlaceHolder 3"/>
          <p:cNvSpPr>
            <a:spLocks noGrp="1"/>
          </p:cNvSpPr>
          <p:nvPr>
            <p:ph type="sldNum" idx="3"/>
          </p:nvPr>
        </p:nvSpPr>
        <p:spPr/>
        <p:txBody>
          <a:bodyPr/>
          <a:lstStyle/>
          <a:p>
            <a:fld id="{7EACAA25-8B17-4534-B762-7F08AE536044}" type="slidenum">
              <a:t>10</a:t>
            </a:fld>
            <a:endParaRPr/>
          </a:p>
        </p:txBody>
      </p:sp>
    </p:spTree>
    <p:extLst>
      <p:ext uri="{BB962C8B-B14F-4D97-AF65-F5344CB8AC3E}">
        <p14:creationId xmlns:p14="http://schemas.microsoft.com/office/powerpoint/2010/main" val="306018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CC2107-BDB7-8DA8-D9E2-4FA4A616CA91}"/>
              </a:ext>
            </a:extLst>
          </p:cNvPr>
          <p:cNvSpPr>
            <a:spLocks noGrp="1"/>
          </p:cNvSpPr>
          <p:nvPr>
            <p:ph type="title"/>
          </p:nvPr>
        </p:nvSpPr>
        <p:spPr>
          <a:xfrm>
            <a:off x="838080" y="365040"/>
            <a:ext cx="10637640" cy="1325160"/>
          </a:xfrm>
        </p:spPr>
        <p:txBody>
          <a:bodyPr/>
          <a:lstStyle/>
          <a:p>
            <a:r>
              <a:rPr lang="es-ES" dirty="0"/>
              <a:t>Sistemas elementales de gestión de memoria II</a:t>
            </a:r>
          </a:p>
        </p:txBody>
      </p:sp>
      <p:pic>
        <p:nvPicPr>
          <p:cNvPr id="5" name="Imagen 4">
            <a:extLst>
              <a:ext uri="{FF2B5EF4-FFF2-40B4-BE49-F238E27FC236}">
                <a16:creationId xmlns:a16="http://schemas.microsoft.com/office/drawing/2014/main" id="{E3D0A7A9-2EB2-6843-3B24-DD1C1FC62C5B}"/>
              </a:ext>
            </a:extLst>
          </p:cNvPr>
          <p:cNvPicPr>
            <a:picLocks noChangeAspect="1"/>
          </p:cNvPicPr>
          <p:nvPr/>
        </p:nvPicPr>
        <p:blipFill>
          <a:blip r:embed="rId2"/>
          <a:stretch>
            <a:fillRect/>
          </a:stretch>
        </p:blipFill>
        <p:spPr>
          <a:xfrm>
            <a:off x="2179321" y="1788984"/>
            <a:ext cx="3379852" cy="4021596"/>
          </a:xfrm>
          <a:prstGeom prst="rect">
            <a:avLst/>
          </a:prstGeom>
        </p:spPr>
      </p:pic>
      <p:pic>
        <p:nvPicPr>
          <p:cNvPr id="6" name="Imagen 5">
            <a:extLst>
              <a:ext uri="{FF2B5EF4-FFF2-40B4-BE49-F238E27FC236}">
                <a16:creationId xmlns:a16="http://schemas.microsoft.com/office/drawing/2014/main" id="{D51E7AE8-ADC6-423A-AF8B-8A21E75D86E2}"/>
              </a:ext>
            </a:extLst>
          </p:cNvPr>
          <p:cNvPicPr>
            <a:picLocks noChangeAspect="1"/>
          </p:cNvPicPr>
          <p:nvPr/>
        </p:nvPicPr>
        <p:blipFill>
          <a:blip r:embed="rId3"/>
          <a:stretch>
            <a:fillRect/>
          </a:stretch>
        </p:blipFill>
        <p:spPr>
          <a:xfrm>
            <a:off x="6729984" y="1956696"/>
            <a:ext cx="2898648" cy="3853884"/>
          </a:xfrm>
          <a:prstGeom prst="rect">
            <a:avLst/>
          </a:prstGeom>
        </p:spPr>
      </p:pic>
    </p:spTree>
    <p:extLst>
      <p:ext uri="{BB962C8B-B14F-4D97-AF65-F5344CB8AC3E}">
        <p14:creationId xmlns:p14="http://schemas.microsoft.com/office/powerpoint/2010/main" val="212249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Sistemas de gestión de memoria con particiones</a:t>
            </a:r>
            <a:endParaRPr lang="es-ES" sz="4400" b="0" strike="noStrike" spc="-1" dirty="0">
              <a:solidFill>
                <a:schemeClr val="dk1"/>
              </a:solidFill>
              <a:latin typeface="Calibri Light"/>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514350" indent="-514350">
              <a:lnSpc>
                <a:spcPct val="90000"/>
              </a:lnSpc>
              <a:spcBef>
                <a:spcPts val="1417"/>
              </a:spcBef>
              <a:buFont typeface="+mj-lt"/>
              <a:buAutoNum type="arabicPeriod"/>
            </a:pPr>
            <a:r>
              <a:rPr lang="es-ES" sz="2400" b="0" strike="noStrike" spc="-1" dirty="0">
                <a:latin typeface="Calibri"/>
              </a:rPr>
              <a:t>Cuando llega una tarea, esta se pone en la cola de tareas.</a:t>
            </a:r>
          </a:p>
          <a:p>
            <a:pPr marL="514350" indent="-514350">
              <a:lnSpc>
                <a:spcPct val="90000"/>
              </a:lnSpc>
              <a:spcBef>
                <a:spcPts val="1417"/>
              </a:spcBef>
              <a:buFont typeface="+mj-lt"/>
              <a:buAutoNum type="arabicPeriod"/>
            </a:pPr>
            <a:r>
              <a:rPr lang="es-ES" sz="2400" spc="-1" dirty="0">
                <a:latin typeface="Calibri"/>
              </a:rPr>
              <a:t>El planificador de tareas tiene en cuenta los requerimientos de memoria de cada una de ellas y las particiones de memoria disponibles.</a:t>
            </a:r>
          </a:p>
          <a:p>
            <a:pPr marL="514350" indent="-514350">
              <a:lnSpc>
                <a:spcPct val="90000"/>
              </a:lnSpc>
              <a:spcBef>
                <a:spcPts val="1417"/>
              </a:spcBef>
              <a:buFont typeface="+mj-lt"/>
              <a:buAutoNum type="arabicPeriod"/>
            </a:pPr>
            <a:r>
              <a:rPr lang="es-ES" sz="2400" b="0" strike="noStrike" spc="-1" dirty="0">
                <a:latin typeface="Calibri"/>
              </a:rPr>
              <a:t>Si una tarea tiene espacio disponible en memoria, se ubica en una partición y puede competir por el uso de la CPU.</a:t>
            </a:r>
          </a:p>
          <a:p>
            <a:pPr marL="514350" indent="-514350">
              <a:lnSpc>
                <a:spcPct val="90000"/>
              </a:lnSpc>
              <a:spcBef>
                <a:spcPts val="1417"/>
              </a:spcBef>
              <a:buFont typeface="+mj-lt"/>
              <a:buAutoNum type="arabicPeriod"/>
            </a:pPr>
            <a:r>
              <a:rPr lang="es-ES" sz="2400" spc="-1" dirty="0">
                <a:latin typeface="Calibri"/>
              </a:rPr>
              <a:t>Cuando se termina una tarea, se libera la partición de memoria que ocupa, pudiendo el planificador de tareas asignar esta partición a otra tarea de la cola de tareas.</a:t>
            </a:r>
            <a:endParaRPr lang="es-ES" sz="2400" b="0" strike="noStrike" spc="-1" dirty="0">
              <a:latin typeface="Calibri"/>
            </a:endParaRPr>
          </a:p>
          <a:p>
            <a:pPr lvl="1">
              <a:lnSpc>
                <a:spcPct val="90000"/>
              </a:lnSpc>
              <a:spcBef>
                <a:spcPts val="1417"/>
              </a:spcBef>
            </a:pPr>
            <a:endParaRPr lang="es-ES" sz="100" b="0" strike="noStrike" spc="-1" dirty="0">
              <a:latin typeface="Calibri"/>
            </a:endParaRPr>
          </a:p>
        </p:txBody>
      </p:sp>
      <p:sp>
        <p:nvSpPr>
          <p:cNvPr id="4" name="PlaceHolder 3"/>
          <p:cNvSpPr>
            <a:spLocks noGrp="1"/>
          </p:cNvSpPr>
          <p:nvPr>
            <p:ph type="sldNum" idx="3"/>
          </p:nvPr>
        </p:nvSpPr>
        <p:spPr/>
        <p:txBody>
          <a:bodyPr/>
          <a:lstStyle/>
          <a:p>
            <a:fld id="{7EACAA25-8B17-4534-B762-7F08AE536044}" type="slidenum">
              <a:t>12</a:t>
            </a:fld>
            <a:endParaRPr/>
          </a:p>
        </p:txBody>
      </p:sp>
    </p:spTree>
    <p:extLst>
      <p:ext uri="{BB962C8B-B14F-4D97-AF65-F5344CB8AC3E}">
        <p14:creationId xmlns:p14="http://schemas.microsoft.com/office/powerpoint/2010/main" val="400765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i="1" spc="-1" dirty="0" err="1">
                <a:solidFill>
                  <a:schemeClr val="dk1"/>
                </a:solidFill>
                <a:latin typeface="Calibri Light"/>
              </a:rPr>
              <a:t>Swapping</a:t>
            </a:r>
            <a:r>
              <a:rPr lang="es-ES" i="1" spc="-1" dirty="0">
                <a:solidFill>
                  <a:schemeClr val="dk1"/>
                </a:solidFill>
                <a:latin typeface="Calibri Light"/>
              </a:rPr>
              <a:t> I</a:t>
            </a:r>
            <a:endParaRPr lang="es-ES" sz="4400" b="0" i="1" strike="noStrike" spc="-1" dirty="0">
              <a:solidFill>
                <a:schemeClr val="dk1"/>
              </a:solidFill>
              <a:latin typeface="Calibri Light"/>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a:lnSpc>
                <a:spcPct val="90000"/>
              </a:lnSpc>
              <a:spcBef>
                <a:spcPts val="1417"/>
              </a:spcBef>
            </a:pPr>
            <a:r>
              <a:rPr lang="es-ES" sz="2400" b="0" strike="noStrike" spc="-1" dirty="0">
                <a:latin typeface="Calibri"/>
              </a:rPr>
              <a:t>Consiste en mover bloques de memoria entre la RAM y el disco, liberando espacio para otros procesos. </a:t>
            </a:r>
          </a:p>
          <a:p>
            <a:pPr>
              <a:lnSpc>
                <a:spcPct val="90000"/>
              </a:lnSpc>
              <a:spcBef>
                <a:spcPts val="1417"/>
              </a:spcBef>
            </a:pPr>
            <a:r>
              <a:rPr lang="es-ES" sz="2400" b="0" strike="noStrike" spc="-1" dirty="0">
                <a:latin typeface="Calibri"/>
              </a:rPr>
              <a:t>Es crucial para sistemas con múltiples procesos concurrentes.</a:t>
            </a:r>
          </a:p>
          <a:p>
            <a:pPr>
              <a:lnSpc>
                <a:spcPct val="90000"/>
              </a:lnSpc>
              <a:spcBef>
                <a:spcPts val="1417"/>
              </a:spcBef>
            </a:pPr>
            <a:r>
              <a:rPr lang="es-ES" sz="2400" b="0" strike="noStrike" spc="-1" dirty="0">
                <a:latin typeface="Calibri"/>
              </a:rPr>
              <a:t>Cuando la RAM está completamente ocupada y se necesita espacio adicional para cargar más programas o datos, el sistema operativo utiliza el </a:t>
            </a:r>
            <a:r>
              <a:rPr lang="es-ES" sz="2400" b="0" strike="noStrike" spc="-1" dirty="0" err="1">
                <a:latin typeface="Calibri"/>
              </a:rPr>
              <a:t>swapping</a:t>
            </a:r>
            <a:r>
              <a:rPr lang="es-ES" sz="2400" b="0" strike="noStrike" spc="-1" dirty="0">
                <a:latin typeface="Calibri"/>
              </a:rPr>
              <a:t> para mover bloques de memoria desde la RAM a un área reservada en el disco duro (o cualquier otro dispositivo de almacenamiento secundario).</a:t>
            </a:r>
          </a:p>
          <a:p>
            <a:pPr lvl="1">
              <a:lnSpc>
                <a:spcPct val="90000"/>
              </a:lnSpc>
              <a:spcBef>
                <a:spcPts val="1417"/>
              </a:spcBef>
            </a:pPr>
            <a:endParaRPr lang="es-ES" sz="100" b="0" strike="noStrike" spc="-1" dirty="0">
              <a:latin typeface="Calibri"/>
            </a:endParaRPr>
          </a:p>
        </p:txBody>
      </p:sp>
      <p:sp>
        <p:nvSpPr>
          <p:cNvPr id="4" name="PlaceHolder 3"/>
          <p:cNvSpPr>
            <a:spLocks noGrp="1"/>
          </p:cNvSpPr>
          <p:nvPr>
            <p:ph type="sldNum" idx="3"/>
          </p:nvPr>
        </p:nvSpPr>
        <p:spPr/>
        <p:txBody>
          <a:bodyPr/>
          <a:lstStyle/>
          <a:p>
            <a:fld id="{7EACAA25-8B17-4534-B762-7F08AE536044}" type="slidenum">
              <a:t>13</a:t>
            </a:fld>
            <a:endParaRPr/>
          </a:p>
        </p:txBody>
      </p:sp>
    </p:spTree>
    <p:extLst>
      <p:ext uri="{BB962C8B-B14F-4D97-AF65-F5344CB8AC3E}">
        <p14:creationId xmlns:p14="http://schemas.microsoft.com/office/powerpoint/2010/main" val="174382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i="1" spc="-1" dirty="0" err="1">
                <a:solidFill>
                  <a:schemeClr val="dk1"/>
                </a:solidFill>
                <a:latin typeface="Calibri Light"/>
              </a:rPr>
              <a:t>Swapping</a:t>
            </a:r>
            <a:r>
              <a:rPr lang="es-ES" i="1" spc="-1" dirty="0">
                <a:solidFill>
                  <a:schemeClr val="dk1"/>
                </a:solidFill>
                <a:latin typeface="Calibri Light"/>
              </a:rPr>
              <a:t> II</a:t>
            </a:r>
            <a:endParaRPr lang="es-ES" sz="4400" b="0" i="1" strike="noStrike" spc="-1" dirty="0">
              <a:solidFill>
                <a:schemeClr val="dk1"/>
              </a:solidFill>
              <a:latin typeface="Calibri Light"/>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a:lnSpc>
                <a:spcPct val="90000"/>
              </a:lnSpc>
              <a:spcBef>
                <a:spcPts val="1417"/>
              </a:spcBef>
            </a:pPr>
            <a:r>
              <a:rPr lang="es-ES" sz="2400" b="0" strike="noStrike" spc="-1" dirty="0">
                <a:latin typeface="Calibri"/>
              </a:rPr>
              <a:t>El objetivo principal del </a:t>
            </a:r>
            <a:r>
              <a:rPr lang="es-ES" sz="2400" b="0" strike="noStrike" spc="-1" dirty="0" err="1">
                <a:latin typeface="Calibri"/>
              </a:rPr>
              <a:t>swapping</a:t>
            </a:r>
            <a:r>
              <a:rPr lang="es-ES" sz="2400" b="0" strike="noStrike" spc="-1" dirty="0">
                <a:latin typeface="Calibri"/>
              </a:rPr>
              <a:t> es mantener un equilibrio entre la cantidad de programas que pueden ejecutarse simultáneamente y la cantidad de memoria física disponible. </a:t>
            </a:r>
          </a:p>
          <a:p>
            <a:pPr>
              <a:lnSpc>
                <a:spcPct val="90000"/>
              </a:lnSpc>
              <a:spcBef>
                <a:spcPts val="1417"/>
              </a:spcBef>
            </a:pPr>
            <a:r>
              <a:rPr lang="es-ES" sz="2400" b="0" strike="noStrike" spc="-1" dirty="0">
                <a:latin typeface="Calibri"/>
              </a:rPr>
              <a:t>Es una estrategia esencial en entornos donde la cantidad de memoria RAM es limitada y se necesitan ejecutar diversas aplicaciones o procesos de manera eficiente.</a:t>
            </a:r>
          </a:p>
          <a:p>
            <a:pPr>
              <a:lnSpc>
                <a:spcPct val="90000"/>
              </a:lnSpc>
              <a:spcBef>
                <a:spcPts val="1417"/>
              </a:spcBef>
            </a:pPr>
            <a:r>
              <a:rPr lang="es-ES" sz="2400" spc="-1" dirty="0">
                <a:latin typeface="Calibri"/>
              </a:rPr>
              <a:t>Entre sus desafíos están el uso intensivo del disco y la lentitud de acceso a este frente al acceso a la RAM.</a:t>
            </a:r>
            <a:endParaRPr lang="es-ES" sz="2400" b="0" strike="noStrike" spc="-1" dirty="0">
              <a:latin typeface="Calibri"/>
            </a:endParaRPr>
          </a:p>
          <a:p>
            <a:pPr lvl="1">
              <a:lnSpc>
                <a:spcPct val="90000"/>
              </a:lnSpc>
              <a:spcBef>
                <a:spcPts val="1417"/>
              </a:spcBef>
            </a:pPr>
            <a:endParaRPr lang="es-ES" sz="100" b="0" strike="noStrike" spc="-1" dirty="0">
              <a:latin typeface="Calibri"/>
            </a:endParaRPr>
          </a:p>
        </p:txBody>
      </p:sp>
      <p:sp>
        <p:nvSpPr>
          <p:cNvPr id="4" name="PlaceHolder 3"/>
          <p:cNvSpPr>
            <a:spLocks noGrp="1"/>
          </p:cNvSpPr>
          <p:nvPr>
            <p:ph type="sldNum" idx="3"/>
          </p:nvPr>
        </p:nvSpPr>
        <p:spPr/>
        <p:txBody>
          <a:bodyPr/>
          <a:lstStyle/>
          <a:p>
            <a:fld id="{7EACAA25-8B17-4534-B762-7F08AE536044}" type="slidenum">
              <a:t>14</a:t>
            </a:fld>
            <a:endParaRPr/>
          </a:p>
        </p:txBody>
      </p:sp>
    </p:spTree>
    <p:extLst>
      <p:ext uri="{BB962C8B-B14F-4D97-AF65-F5344CB8AC3E}">
        <p14:creationId xmlns:p14="http://schemas.microsoft.com/office/powerpoint/2010/main" val="50499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Proceso de </a:t>
            </a:r>
            <a:r>
              <a:rPr lang="es-ES" i="1" spc="-1" dirty="0" err="1">
                <a:solidFill>
                  <a:schemeClr val="dk1"/>
                </a:solidFill>
                <a:latin typeface="Calibri Light"/>
              </a:rPr>
              <a:t>swapping</a:t>
            </a:r>
            <a:endParaRPr lang="es-ES" sz="4400" b="0" i="1" strike="noStrike" spc="-1" dirty="0">
              <a:solidFill>
                <a:schemeClr val="dk1"/>
              </a:solidFill>
              <a:latin typeface="Calibri Light"/>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342900" indent="-342900">
              <a:lnSpc>
                <a:spcPct val="90000"/>
              </a:lnSpc>
              <a:spcBef>
                <a:spcPts val="1417"/>
              </a:spcBef>
              <a:buFont typeface="+mj-lt"/>
              <a:buAutoNum type="arabicPeriod"/>
            </a:pPr>
            <a:r>
              <a:rPr lang="es-ES" sz="1600" b="0" strike="noStrike" spc="-1" dirty="0">
                <a:solidFill>
                  <a:schemeClr val="accent1"/>
                </a:solidFill>
                <a:latin typeface="Calibri"/>
              </a:rPr>
              <a:t>Detección de Escasez de Memoria</a:t>
            </a:r>
            <a:r>
              <a:rPr lang="es-ES" sz="1600" b="0" strike="noStrike" spc="-1" dirty="0">
                <a:latin typeface="Calibri"/>
              </a:rPr>
              <a:t>: Cuando la RAM alcanza su capacidad máxima debido a la ejecución de varios programas, el sistema operativo detecta una escasez de memoria.</a:t>
            </a:r>
          </a:p>
          <a:p>
            <a:pPr marL="342900" indent="-342900">
              <a:lnSpc>
                <a:spcPct val="90000"/>
              </a:lnSpc>
              <a:spcBef>
                <a:spcPts val="1417"/>
              </a:spcBef>
              <a:buFont typeface="+mj-lt"/>
              <a:buAutoNum type="arabicPeriod"/>
            </a:pPr>
            <a:r>
              <a:rPr lang="es-ES" sz="1600" b="0" strike="noStrike" spc="-1" dirty="0">
                <a:solidFill>
                  <a:schemeClr val="accent1"/>
                </a:solidFill>
                <a:latin typeface="Calibri"/>
              </a:rPr>
              <a:t>Selección de Páginas a Intercambiar</a:t>
            </a:r>
            <a:r>
              <a:rPr lang="es-ES" sz="1600" b="0" strike="noStrike" spc="-1" dirty="0">
                <a:latin typeface="Calibri"/>
              </a:rPr>
              <a:t>: El sistema operativo debe decidir qué páginas (bloques de memoria) deben ser movidas desde la RAM al almacenamiento en disco. Por lo general, se seleccionan aquellas páginas que no se han utilizado recientemente o que se pueden volver a cargar fácilmente cuando sea necesario.</a:t>
            </a:r>
          </a:p>
          <a:p>
            <a:pPr marL="342900" indent="-342900">
              <a:lnSpc>
                <a:spcPct val="90000"/>
              </a:lnSpc>
              <a:spcBef>
                <a:spcPts val="1417"/>
              </a:spcBef>
              <a:buFont typeface="+mj-lt"/>
              <a:buAutoNum type="arabicPeriod"/>
            </a:pPr>
            <a:r>
              <a:rPr lang="es-ES" sz="1600" b="0" strike="noStrike" spc="-1" dirty="0">
                <a:solidFill>
                  <a:schemeClr val="accent1"/>
                </a:solidFill>
                <a:latin typeface="Calibri"/>
              </a:rPr>
              <a:t>Transferencia a Disco</a:t>
            </a:r>
            <a:r>
              <a:rPr lang="es-ES" sz="1600" b="0" strike="noStrike" spc="-1" dirty="0">
                <a:latin typeface="Calibri"/>
              </a:rPr>
              <a:t>: Las páginas seleccionadas se transfieren desde la RAM al disco, liberando espacio en la RAM para nuevas operaciones. Este proceso se conoce como "swap </a:t>
            </a:r>
            <a:r>
              <a:rPr lang="es-ES" sz="1600" b="0" strike="noStrike" spc="-1" dirty="0" err="1">
                <a:latin typeface="Calibri"/>
              </a:rPr>
              <a:t>out</a:t>
            </a:r>
            <a:r>
              <a:rPr lang="es-ES" sz="1600" b="0" strike="noStrike" spc="-1" dirty="0">
                <a:latin typeface="Calibri"/>
              </a:rPr>
              <a:t>" o "page </a:t>
            </a:r>
            <a:r>
              <a:rPr lang="es-ES" sz="1600" b="0" strike="noStrike" spc="-1" dirty="0" err="1">
                <a:latin typeface="Calibri"/>
              </a:rPr>
              <a:t>out</a:t>
            </a:r>
            <a:r>
              <a:rPr lang="es-ES" sz="1600" b="0" strike="noStrike" spc="-1" dirty="0">
                <a:latin typeface="Calibri"/>
              </a:rPr>
              <a:t>".</a:t>
            </a:r>
          </a:p>
          <a:p>
            <a:pPr marL="342900" indent="-342900">
              <a:lnSpc>
                <a:spcPct val="90000"/>
              </a:lnSpc>
              <a:spcBef>
                <a:spcPts val="1417"/>
              </a:spcBef>
              <a:buFont typeface="+mj-lt"/>
              <a:buAutoNum type="arabicPeriod"/>
            </a:pPr>
            <a:r>
              <a:rPr lang="es-ES" sz="1600" b="0" strike="noStrike" spc="-1" dirty="0">
                <a:solidFill>
                  <a:schemeClr val="accent1"/>
                </a:solidFill>
                <a:latin typeface="Calibri"/>
              </a:rPr>
              <a:t>Carga de Páginas desde Disco</a:t>
            </a:r>
            <a:r>
              <a:rPr lang="es-ES" sz="1600" b="0" strike="noStrike" spc="-1" dirty="0">
                <a:latin typeface="Calibri"/>
              </a:rPr>
              <a:t>: Cuando se necesita acceder nuevamente a las páginas que se movieron al disco, el sistema operativo las carga de vuelta a la RAM. Este proceso se llama "swap in" o "page in".</a:t>
            </a:r>
          </a:p>
          <a:p>
            <a:pPr marL="342900" indent="-342900">
              <a:lnSpc>
                <a:spcPct val="90000"/>
              </a:lnSpc>
              <a:spcBef>
                <a:spcPts val="1417"/>
              </a:spcBef>
              <a:buFont typeface="+mj-lt"/>
              <a:buAutoNum type="arabicPeriod"/>
            </a:pPr>
            <a:r>
              <a:rPr lang="es-ES" sz="1600" b="0" strike="noStrike" spc="-1" dirty="0">
                <a:solidFill>
                  <a:schemeClr val="accent1"/>
                </a:solidFill>
                <a:latin typeface="Calibri"/>
              </a:rPr>
              <a:t>Actualización de las Tablas de Página</a:t>
            </a:r>
            <a:r>
              <a:rPr lang="es-ES" sz="1600" b="0" strike="noStrike" spc="-1" dirty="0">
                <a:latin typeface="Calibri"/>
              </a:rPr>
              <a:t>: Las tablas de página, que mantienen un seguimiento de la ubicación de las páginas en la memoria física y en el disco, se actualizan para reflejar los cambios.</a:t>
            </a:r>
            <a:endParaRPr lang="es-ES" sz="100" b="0" strike="noStrike" spc="-1" dirty="0">
              <a:latin typeface="Calibri"/>
            </a:endParaRPr>
          </a:p>
        </p:txBody>
      </p:sp>
      <p:sp>
        <p:nvSpPr>
          <p:cNvPr id="4" name="PlaceHolder 3"/>
          <p:cNvSpPr>
            <a:spLocks noGrp="1"/>
          </p:cNvSpPr>
          <p:nvPr>
            <p:ph type="sldNum" idx="3"/>
          </p:nvPr>
        </p:nvSpPr>
        <p:spPr/>
        <p:txBody>
          <a:bodyPr/>
          <a:lstStyle/>
          <a:p>
            <a:fld id="{7EACAA25-8B17-4534-B762-7F08AE536044}" type="slidenum">
              <a:t>15</a:t>
            </a:fld>
            <a:endParaRPr/>
          </a:p>
        </p:txBody>
      </p:sp>
    </p:spTree>
    <p:extLst>
      <p:ext uri="{BB962C8B-B14F-4D97-AF65-F5344CB8AC3E}">
        <p14:creationId xmlns:p14="http://schemas.microsoft.com/office/powerpoint/2010/main" val="21304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Sistemas de gestión de memoria con páginas</a:t>
            </a:r>
            <a:endParaRPr lang="es-ES" sz="4400" b="0" strike="noStrike" spc="-1" dirty="0">
              <a:solidFill>
                <a:schemeClr val="dk1"/>
              </a:solidFill>
              <a:latin typeface="Calibri Light"/>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a:lnSpc>
                <a:spcPct val="90000"/>
              </a:lnSpc>
              <a:spcBef>
                <a:spcPts val="1417"/>
              </a:spcBef>
            </a:pPr>
            <a:r>
              <a:rPr lang="es-ES" sz="2400" b="0" strike="noStrike" spc="-1" dirty="0">
                <a:latin typeface="Calibri"/>
              </a:rPr>
              <a:t>Uno de los principales inconvenientes de los sistemas anteriores es la fragmentación (cuando la memoria disponible no es contigua y un proceso necesita la memoria contigua, la memoria libre que está dispersa entre los bloques se desaprovecha).</a:t>
            </a:r>
          </a:p>
          <a:p>
            <a:pPr>
              <a:lnSpc>
                <a:spcPct val="90000"/>
              </a:lnSpc>
              <a:spcBef>
                <a:spcPts val="1417"/>
              </a:spcBef>
            </a:pPr>
            <a:r>
              <a:rPr lang="es-ES" sz="2400" spc="-1" dirty="0">
                <a:latin typeface="Calibri"/>
              </a:rPr>
              <a:t>Soluciones a este problema:</a:t>
            </a:r>
          </a:p>
          <a:p>
            <a:pPr>
              <a:lnSpc>
                <a:spcPct val="90000"/>
              </a:lnSpc>
              <a:spcBef>
                <a:spcPts val="1417"/>
              </a:spcBef>
            </a:pPr>
            <a:r>
              <a:rPr lang="es-ES" sz="2400" spc="-1" dirty="0">
                <a:latin typeface="Calibri"/>
              </a:rPr>
              <a:t>Compactación, que no se suele usar por su coste de tiempo.</a:t>
            </a:r>
          </a:p>
          <a:p>
            <a:pPr>
              <a:lnSpc>
                <a:spcPct val="90000"/>
              </a:lnSpc>
              <a:spcBef>
                <a:spcPts val="1417"/>
              </a:spcBef>
            </a:pPr>
            <a:r>
              <a:rPr lang="es-ES" sz="2400" b="0" strike="noStrike" spc="-1" dirty="0">
                <a:latin typeface="Calibri"/>
              </a:rPr>
              <a:t>Paginación, que permite que la memoria de un programa no sea contigua, de forma que siempre que se disponga de espacio, aunque no sea adyacente, se pueda asignar a un programa.</a:t>
            </a:r>
          </a:p>
          <a:p>
            <a:pPr lvl="1">
              <a:lnSpc>
                <a:spcPct val="90000"/>
              </a:lnSpc>
              <a:spcBef>
                <a:spcPts val="1417"/>
              </a:spcBef>
            </a:pPr>
            <a:endParaRPr lang="es-ES" sz="100" b="0" strike="noStrike" spc="-1" dirty="0">
              <a:latin typeface="Calibri"/>
            </a:endParaRPr>
          </a:p>
        </p:txBody>
      </p:sp>
      <p:sp>
        <p:nvSpPr>
          <p:cNvPr id="4" name="PlaceHolder 3"/>
          <p:cNvSpPr>
            <a:spLocks noGrp="1"/>
          </p:cNvSpPr>
          <p:nvPr>
            <p:ph type="sldNum" idx="3"/>
          </p:nvPr>
        </p:nvSpPr>
        <p:spPr/>
        <p:txBody>
          <a:bodyPr/>
          <a:lstStyle/>
          <a:p>
            <a:fld id="{7EACAA25-8B17-4534-B762-7F08AE536044}" type="slidenum">
              <a:t>16</a:t>
            </a:fld>
            <a:endParaRPr/>
          </a:p>
        </p:txBody>
      </p:sp>
    </p:spTree>
    <p:extLst>
      <p:ext uri="{BB962C8B-B14F-4D97-AF65-F5344CB8AC3E}">
        <p14:creationId xmlns:p14="http://schemas.microsoft.com/office/powerpoint/2010/main" val="186325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Paginación</a:t>
            </a:r>
            <a:endParaRPr lang="es-ES" sz="4400" b="0" strike="noStrike" spc="-1" dirty="0">
              <a:solidFill>
                <a:schemeClr val="dk1"/>
              </a:solidFill>
              <a:latin typeface="Calibri Light"/>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a:lnSpc>
                <a:spcPct val="90000"/>
              </a:lnSpc>
              <a:spcBef>
                <a:spcPts val="1417"/>
              </a:spcBef>
            </a:pPr>
            <a:r>
              <a:rPr lang="es-ES" sz="2400" b="0" strike="noStrike" spc="-1" dirty="0">
                <a:latin typeface="Calibri"/>
              </a:rPr>
              <a:t>Divide la memoria en páginas y permite que estas páginas se carguen y descarguen en el disco según sea necesario. </a:t>
            </a:r>
          </a:p>
          <a:p>
            <a:pPr>
              <a:lnSpc>
                <a:spcPct val="90000"/>
              </a:lnSpc>
              <a:spcBef>
                <a:spcPts val="1417"/>
              </a:spcBef>
            </a:pPr>
            <a:r>
              <a:rPr lang="es-ES" sz="2400" b="0" strike="noStrike" spc="-1" dirty="0">
                <a:latin typeface="Calibri"/>
              </a:rPr>
              <a:t>Mejora la eficiencia en el uso de la memoria.</a:t>
            </a:r>
            <a:endParaRPr lang="es-ES" sz="100" b="0" strike="noStrike" spc="-1" dirty="0">
              <a:latin typeface="Calibri"/>
            </a:endParaRPr>
          </a:p>
        </p:txBody>
      </p:sp>
      <p:sp>
        <p:nvSpPr>
          <p:cNvPr id="4" name="PlaceHolder 3"/>
          <p:cNvSpPr>
            <a:spLocks noGrp="1"/>
          </p:cNvSpPr>
          <p:nvPr>
            <p:ph type="sldNum" idx="3"/>
          </p:nvPr>
        </p:nvSpPr>
        <p:spPr/>
        <p:txBody>
          <a:bodyPr/>
          <a:lstStyle/>
          <a:p>
            <a:fld id="{7EACAA25-8B17-4534-B762-7F08AE536044}" type="slidenum">
              <a:t>17</a:t>
            </a:fld>
            <a:endParaRPr/>
          </a:p>
        </p:txBody>
      </p:sp>
    </p:spTree>
    <p:extLst>
      <p:ext uri="{BB962C8B-B14F-4D97-AF65-F5344CB8AC3E}">
        <p14:creationId xmlns:p14="http://schemas.microsoft.com/office/powerpoint/2010/main" val="270794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Proceso de paginación</a:t>
            </a:r>
            <a:endParaRPr lang="es-ES" sz="4400" b="0" strike="noStrike" spc="-1" dirty="0">
              <a:solidFill>
                <a:schemeClr val="dk1"/>
              </a:solidFill>
              <a:latin typeface="Calibri Light"/>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a:lnSpc>
                <a:spcPct val="90000"/>
              </a:lnSpc>
              <a:spcBef>
                <a:spcPts val="1417"/>
              </a:spcBef>
            </a:pPr>
            <a:r>
              <a:rPr lang="es-ES" sz="1800" b="0" strike="noStrike" spc="-1" dirty="0">
                <a:solidFill>
                  <a:schemeClr val="accent1"/>
                </a:solidFill>
                <a:latin typeface="Calibri"/>
              </a:rPr>
              <a:t>Acceso a una Dirección Virtual</a:t>
            </a:r>
            <a:r>
              <a:rPr lang="es-ES" sz="1800" b="0" strike="noStrike" spc="-1" dirty="0">
                <a:latin typeface="Calibri"/>
              </a:rPr>
              <a:t>: Cuando un programa intenta acceder a una dirección de memoria virtual, el sistema operativo utiliza la tabla de páginas para encontrar la correspondiente dirección física.</a:t>
            </a:r>
          </a:p>
          <a:p>
            <a:pPr marL="285750" indent="-285750">
              <a:lnSpc>
                <a:spcPct val="90000"/>
              </a:lnSpc>
              <a:spcBef>
                <a:spcPts val="1417"/>
              </a:spcBef>
              <a:buFont typeface="Arial" panose="020B0604020202020204" pitchFamily="34" charset="0"/>
              <a:buChar char="•"/>
            </a:pPr>
            <a:r>
              <a:rPr lang="es-ES" sz="1800" b="0" strike="noStrike" spc="-1" dirty="0">
                <a:solidFill>
                  <a:schemeClr val="accent4">
                    <a:lumMod val="75000"/>
                  </a:schemeClr>
                </a:solidFill>
                <a:latin typeface="Calibri"/>
              </a:rPr>
              <a:t>Si la Página Está en Memoria</a:t>
            </a:r>
            <a:r>
              <a:rPr lang="es-ES" sz="1800" b="0" strike="noStrike" spc="-1" dirty="0">
                <a:latin typeface="Calibri"/>
              </a:rPr>
              <a:t>: Si la página ya está en la memoria física (se encuentra en un marco de página), se accede directamente a esa ubicación.</a:t>
            </a:r>
          </a:p>
          <a:p>
            <a:pPr marL="285750" indent="-285750">
              <a:lnSpc>
                <a:spcPct val="90000"/>
              </a:lnSpc>
              <a:spcBef>
                <a:spcPts val="1417"/>
              </a:spcBef>
              <a:buFont typeface="Arial" panose="020B0604020202020204" pitchFamily="34" charset="0"/>
              <a:buChar char="•"/>
            </a:pPr>
            <a:r>
              <a:rPr lang="es-ES" sz="1800" b="0" strike="noStrike" spc="-1" dirty="0">
                <a:solidFill>
                  <a:schemeClr val="accent4">
                    <a:lumMod val="75000"/>
                  </a:schemeClr>
                </a:solidFill>
                <a:latin typeface="Calibri"/>
              </a:rPr>
              <a:t>Si la Página No Está en Memoria</a:t>
            </a:r>
            <a:r>
              <a:rPr lang="es-ES" sz="1800" b="0" strike="noStrike" spc="-1" dirty="0">
                <a:latin typeface="Calibri"/>
              </a:rPr>
              <a:t>: Si la página no está en memoria, se genera una interrupción de página no presente. El sistema operativo selecciona un marco de página vacío o elige uno existente para reemplazarlo.</a:t>
            </a:r>
          </a:p>
          <a:p>
            <a:pPr>
              <a:lnSpc>
                <a:spcPct val="90000"/>
              </a:lnSpc>
              <a:spcBef>
                <a:spcPts val="1417"/>
              </a:spcBef>
            </a:pPr>
            <a:r>
              <a:rPr lang="es-ES" sz="1800" b="0" strike="noStrike" spc="-1" dirty="0">
                <a:solidFill>
                  <a:schemeClr val="accent1"/>
                </a:solidFill>
                <a:latin typeface="Calibri"/>
              </a:rPr>
              <a:t>Carga de Página desde Disco</a:t>
            </a:r>
            <a:r>
              <a:rPr lang="es-ES" sz="1800" b="0" strike="noStrike" spc="-1" dirty="0">
                <a:latin typeface="Calibri"/>
              </a:rPr>
              <a:t>: La página que falta se carga desde el disco al marco de página seleccionado en la memoria física.</a:t>
            </a:r>
          </a:p>
          <a:p>
            <a:pPr>
              <a:lnSpc>
                <a:spcPct val="90000"/>
              </a:lnSpc>
              <a:spcBef>
                <a:spcPts val="1417"/>
              </a:spcBef>
            </a:pPr>
            <a:r>
              <a:rPr lang="es-ES" sz="1800" b="0" strike="noStrike" spc="-1" dirty="0">
                <a:solidFill>
                  <a:schemeClr val="accent1"/>
                </a:solidFill>
                <a:latin typeface="Calibri"/>
              </a:rPr>
              <a:t>Actualización de la Tabla de Páginas</a:t>
            </a:r>
            <a:r>
              <a:rPr lang="es-ES" sz="1800" b="0" strike="noStrike" spc="-1" dirty="0">
                <a:latin typeface="Calibri"/>
              </a:rPr>
              <a:t>: La tabla de páginas se actualiza para reflejar la nueva ubicación de la página en la memoria física.</a:t>
            </a:r>
            <a:endParaRPr lang="es-ES" sz="100" b="0" strike="noStrike" spc="-1" dirty="0">
              <a:latin typeface="Calibri"/>
            </a:endParaRPr>
          </a:p>
        </p:txBody>
      </p:sp>
      <p:sp>
        <p:nvSpPr>
          <p:cNvPr id="4" name="PlaceHolder 3"/>
          <p:cNvSpPr>
            <a:spLocks noGrp="1"/>
          </p:cNvSpPr>
          <p:nvPr>
            <p:ph type="sldNum" idx="3"/>
          </p:nvPr>
        </p:nvSpPr>
        <p:spPr/>
        <p:txBody>
          <a:bodyPr/>
          <a:lstStyle/>
          <a:p>
            <a:fld id="{7EACAA25-8B17-4534-B762-7F08AE536044}" type="slidenum">
              <a:t>18</a:t>
            </a:fld>
            <a:endParaRPr/>
          </a:p>
        </p:txBody>
      </p:sp>
    </p:spTree>
    <p:extLst>
      <p:ext uri="{BB962C8B-B14F-4D97-AF65-F5344CB8AC3E}">
        <p14:creationId xmlns:p14="http://schemas.microsoft.com/office/powerpoint/2010/main" val="248287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Problemas comunes</a:t>
            </a:r>
            <a:endParaRPr lang="es-ES" sz="4400" b="0" strike="noStrike" spc="-1" dirty="0">
              <a:solidFill>
                <a:schemeClr val="dk1"/>
              </a:solidFill>
              <a:latin typeface="Calibri Light"/>
            </a:endParaRPr>
          </a:p>
        </p:txBody>
      </p:sp>
      <p:sp>
        <p:nvSpPr>
          <p:cNvPr id="46" name="PlaceHolder 2"/>
          <p:cNvSpPr>
            <a:spLocks noGrp="1"/>
          </p:cNvSpPr>
          <p:nvPr>
            <p:ph/>
          </p:nvPr>
        </p:nvSpPr>
        <p:spPr>
          <a:xfrm>
            <a:off x="1673352" y="1825560"/>
            <a:ext cx="9679968" cy="4350960"/>
          </a:xfrm>
          <a:prstGeom prst="rect">
            <a:avLst/>
          </a:prstGeom>
          <a:noFill/>
          <a:ln w="0">
            <a:noFill/>
          </a:ln>
        </p:spPr>
        <p:txBody>
          <a:bodyPr lIns="91440" tIns="45720" rIns="91440" bIns="45720" anchor="t">
            <a:noAutofit/>
          </a:bodyPr>
          <a:lstStyle/>
          <a:p>
            <a:pPr>
              <a:lnSpc>
                <a:spcPct val="90000"/>
              </a:lnSpc>
              <a:spcBef>
                <a:spcPts val="1417"/>
              </a:spcBef>
            </a:pPr>
            <a:r>
              <a:rPr lang="es-ES" sz="2800" b="0" strike="noStrike" spc="-1" dirty="0">
                <a:solidFill>
                  <a:srgbClr val="FF0000"/>
                </a:solidFill>
                <a:latin typeface="Calibri"/>
              </a:rPr>
              <a:t>Fragmentación</a:t>
            </a:r>
            <a:r>
              <a:rPr lang="es-ES" sz="2800" b="0" strike="noStrike" spc="-1" dirty="0">
                <a:latin typeface="Calibri"/>
              </a:rPr>
              <a:t>: </a:t>
            </a:r>
          </a:p>
          <a:p>
            <a:pPr>
              <a:lnSpc>
                <a:spcPct val="90000"/>
              </a:lnSpc>
              <a:spcBef>
                <a:spcPts val="1417"/>
              </a:spcBef>
            </a:pPr>
            <a:endParaRPr lang="es-ES" sz="2800" spc="-1" dirty="0">
              <a:latin typeface="Calibri"/>
            </a:endParaRPr>
          </a:p>
          <a:p>
            <a:pPr>
              <a:lnSpc>
                <a:spcPct val="90000"/>
              </a:lnSpc>
              <a:spcBef>
                <a:spcPts val="1417"/>
              </a:spcBef>
            </a:pPr>
            <a:r>
              <a:rPr lang="es-ES" sz="2800" b="0" strike="noStrike" spc="-1" dirty="0">
                <a:latin typeface="Calibri"/>
              </a:rPr>
              <a:t>Puede ocurrir fragmentación interna o externa. </a:t>
            </a:r>
          </a:p>
          <a:p>
            <a:pPr>
              <a:lnSpc>
                <a:spcPct val="90000"/>
              </a:lnSpc>
              <a:spcBef>
                <a:spcPts val="1417"/>
              </a:spcBef>
            </a:pPr>
            <a:r>
              <a:rPr lang="es-ES" sz="2800" b="0" strike="noStrike" spc="-1" dirty="0">
                <a:latin typeface="Calibri"/>
              </a:rPr>
              <a:t>Estrategias como la compactación pueden ayudar a mitigar este problema.</a:t>
            </a:r>
          </a:p>
        </p:txBody>
      </p:sp>
      <p:sp>
        <p:nvSpPr>
          <p:cNvPr id="4" name="PlaceHolder 3"/>
          <p:cNvSpPr>
            <a:spLocks noGrp="1"/>
          </p:cNvSpPr>
          <p:nvPr>
            <p:ph type="sldNum" idx="3"/>
          </p:nvPr>
        </p:nvSpPr>
        <p:spPr/>
        <p:txBody>
          <a:bodyPr/>
          <a:lstStyle/>
          <a:p>
            <a:fld id="{7EACAA25-8B17-4534-B762-7F08AE536044}" type="slidenum">
              <a:t>19</a:t>
            </a:fld>
            <a:endParaRPr/>
          </a:p>
        </p:txBody>
      </p:sp>
      <p:sp>
        <p:nvSpPr>
          <p:cNvPr id="2" name="Bocadillo: rectángulo 1">
            <a:extLst>
              <a:ext uri="{FF2B5EF4-FFF2-40B4-BE49-F238E27FC236}">
                <a16:creationId xmlns:a16="http://schemas.microsoft.com/office/drawing/2014/main" id="{C1B497C0-8864-4B0E-67FB-E853F9982785}"/>
              </a:ext>
            </a:extLst>
          </p:cNvPr>
          <p:cNvSpPr/>
          <p:nvPr/>
        </p:nvSpPr>
        <p:spPr>
          <a:xfrm>
            <a:off x="6199632" y="365040"/>
            <a:ext cx="5751576" cy="2076408"/>
          </a:xfrm>
          <a:prstGeom prst="wedgeRectCallout">
            <a:avLst>
              <a:gd name="adj1" fmla="val -57876"/>
              <a:gd name="adj2" fmla="val 7747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1600" b="1" dirty="0"/>
              <a:t>Interna</a:t>
            </a:r>
            <a:r>
              <a:rPr lang="es-ES" sz="1600" dirty="0"/>
              <a:t>: un bloque de memoria asignado a un proceso es más grande que la cantidad de memoria que el proceso realmente necesita.</a:t>
            </a:r>
          </a:p>
          <a:p>
            <a:endParaRPr lang="es-ES" sz="1600" dirty="0"/>
          </a:p>
          <a:p>
            <a:r>
              <a:rPr lang="es-ES" sz="1600" b="1" dirty="0"/>
              <a:t>Externa</a:t>
            </a:r>
            <a:r>
              <a:rPr lang="es-ES" sz="1600" dirty="0"/>
              <a:t>: cuando hay suficiente memoria total disponible para satisfacer una solicitud de asignación de memoria, pero esa memoria está distribuida en bloques no contiguos.</a:t>
            </a:r>
          </a:p>
        </p:txBody>
      </p:sp>
    </p:spTree>
    <p:extLst>
      <p:ext uri="{BB962C8B-B14F-4D97-AF65-F5344CB8AC3E}">
        <p14:creationId xmlns:p14="http://schemas.microsoft.com/office/powerpoint/2010/main" val="185651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C387FAD4-F25D-2944-2023-4CA51D235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1"/>
            <a:ext cx="7031735" cy="6858000"/>
          </a:xfrm>
        </p:spPr>
      </p:pic>
      <p:sp>
        <p:nvSpPr>
          <p:cNvPr id="4" name="Marcador de número de diapositiva 3">
            <a:extLst>
              <a:ext uri="{FF2B5EF4-FFF2-40B4-BE49-F238E27FC236}">
                <a16:creationId xmlns:a16="http://schemas.microsoft.com/office/drawing/2014/main" id="{8CF78326-32A7-53E6-7CA6-0DB40018A183}"/>
              </a:ext>
            </a:extLst>
          </p:cNvPr>
          <p:cNvSpPr>
            <a:spLocks noGrp="1"/>
          </p:cNvSpPr>
          <p:nvPr>
            <p:ph type="sldNum" sz="quarter" idx="12"/>
          </p:nvPr>
        </p:nvSpPr>
        <p:spPr/>
        <p:txBody>
          <a:bodyPr/>
          <a:lstStyle/>
          <a:p>
            <a:fld id="{6993356B-10FC-46AF-A724-8FFAD717AC5A}" type="slidenum">
              <a:rPr lang="es-ES" smtClean="0"/>
              <a:t>2</a:t>
            </a:fld>
            <a:endParaRPr lang="es-ES"/>
          </a:p>
        </p:txBody>
      </p:sp>
      <p:sp>
        <p:nvSpPr>
          <p:cNvPr id="2" name="Título 1">
            <a:extLst>
              <a:ext uri="{FF2B5EF4-FFF2-40B4-BE49-F238E27FC236}">
                <a16:creationId xmlns:a16="http://schemas.microsoft.com/office/drawing/2014/main" id="{40F27300-4496-D960-BE62-627A12FAD16D}"/>
              </a:ext>
            </a:extLst>
          </p:cNvPr>
          <p:cNvSpPr>
            <a:spLocks noGrp="1"/>
          </p:cNvSpPr>
          <p:nvPr>
            <p:ph type="title"/>
          </p:nvPr>
        </p:nvSpPr>
        <p:spPr/>
        <p:txBody>
          <a:bodyPr/>
          <a:lstStyle/>
          <a:p>
            <a:r>
              <a:rPr lang="es-ES" dirty="0"/>
              <a:t>Recordamos…</a:t>
            </a:r>
          </a:p>
        </p:txBody>
      </p:sp>
    </p:spTree>
    <p:extLst>
      <p:ext uri="{BB962C8B-B14F-4D97-AF65-F5344CB8AC3E}">
        <p14:creationId xmlns:p14="http://schemas.microsoft.com/office/powerpoint/2010/main" val="175177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Problemas comunes</a:t>
            </a:r>
            <a:endParaRPr lang="es-ES" sz="4400" b="0" strike="noStrike" spc="-1" dirty="0">
              <a:solidFill>
                <a:schemeClr val="dk1"/>
              </a:solidFill>
              <a:latin typeface="Calibri Light"/>
            </a:endParaRPr>
          </a:p>
        </p:txBody>
      </p:sp>
      <p:sp>
        <p:nvSpPr>
          <p:cNvPr id="46" name="PlaceHolder 2"/>
          <p:cNvSpPr>
            <a:spLocks noGrp="1"/>
          </p:cNvSpPr>
          <p:nvPr>
            <p:ph/>
          </p:nvPr>
        </p:nvSpPr>
        <p:spPr>
          <a:xfrm>
            <a:off x="1673352" y="1825560"/>
            <a:ext cx="9679968" cy="4350960"/>
          </a:xfrm>
          <a:prstGeom prst="rect">
            <a:avLst/>
          </a:prstGeom>
          <a:noFill/>
          <a:ln w="0">
            <a:noFill/>
          </a:ln>
        </p:spPr>
        <p:txBody>
          <a:bodyPr lIns="91440" tIns="45720" rIns="91440" bIns="45720" anchor="t">
            <a:noAutofit/>
          </a:bodyPr>
          <a:lstStyle/>
          <a:p>
            <a:pPr>
              <a:lnSpc>
                <a:spcPct val="90000"/>
              </a:lnSpc>
              <a:spcBef>
                <a:spcPts val="1417"/>
              </a:spcBef>
            </a:pPr>
            <a:r>
              <a:rPr lang="es-ES" sz="2800" b="0" i="1" strike="noStrike" spc="-1" dirty="0" err="1">
                <a:solidFill>
                  <a:srgbClr val="FF0000"/>
                </a:solidFill>
                <a:latin typeface="Calibri"/>
              </a:rPr>
              <a:t>Deadlocks</a:t>
            </a:r>
            <a:r>
              <a:rPr lang="es-ES" sz="2800" b="0" strike="noStrike" spc="-1" dirty="0">
                <a:latin typeface="Calibri"/>
              </a:rPr>
              <a:t>: </a:t>
            </a:r>
          </a:p>
          <a:p>
            <a:pPr>
              <a:lnSpc>
                <a:spcPct val="90000"/>
              </a:lnSpc>
              <a:spcBef>
                <a:spcPts val="1417"/>
              </a:spcBef>
            </a:pPr>
            <a:endParaRPr lang="es-ES" sz="2800" spc="-1" dirty="0">
              <a:latin typeface="Calibri"/>
            </a:endParaRPr>
          </a:p>
          <a:p>
            <a:pPr>
              <a:lnSpc>
                <a:spcPct val="90000"/>
              </a:lnSpc>
              <a:spcBef>
                <a:spcPts val="1417"/>
              </a:spcBef>
            </a:pPr>
            <a:r>
              <a:rPr lang="es-ES" sz="2800" b="0" strike="noStrike" spc="-1" dirty="0">
                <a:latin typeface="Calibri"/>
              </a:rPr>
              <a:t>Situaciones en las que dos o más procesos no pueden continuar ejecutándose porque cada uno está esperando que el otro libere un recurso. </a:t>
            </a:r>
          </a:p>
          <a:p>
            <a:pPr>
              <a:lnSpc>
                <a:spcPct val="90000"/>
              </a:lnSpc>
              <a:spcBef>
                <a:spcPts val="1417"/>
              </a:spcBef>
            </a:pPr>
            <a:r>
              <a:rPr lang="es-ES" sz="2800" b="0" strike="noStrike" spc="-1" dirty="0">
                <a:latin typeface="Calibri"/>
              </a:rPr>
              <a:t>Existen algoritmos (como el de detección y recuperación) que se utilizan para manejar </a:t>
            </a:r>
            <a:r>
              <a:rPr lang="es-ES" sz="2800" b="0" i="1" strike="noStrike" spc="-1" dirty="0" err="1">
                <a:latin typeface="Calibri"/>
              </a:rPr>
              <a:t>deadlocks</a:t>
            </a:r>
            <a:r>
              <a:rPr lang="es-ES" sz="2800" b="0" strike="noStrike" spc="-1" dirty="0">
                <a:latin typeface="Calibri"/>
              </a:rPr>
              <a:t>.</a:t>
            </a:r>
          </a:p>
        </p:txBody>
      </p:sp>
      <p:sp>
        <p:nvSpPr>
          <p:cNvPr id="4" name="PlaceHolder 3"/>
          <p:cNvSpPr>
            <a:spLocks noGrp="1"/>
          </p:cNvSpPr>
          <p:nvPr>
            <p:ph type="sldNum" idx="3"/>
          </p:nvPr>
        </p:nvSpPr>
        <p:spPr/>
        <p:txBody>
          <a:bodyPr/>
          <a:lstStyle/>
          <a:p>
            <a:fld id="{7EACAA25-8B17-4534-B762-7F08AE536044}" type="slidenum">
              <a:t>20</a:t>
            </a:fld>
            <a:endParaRPr/>
          </a:p>
        </p:txBody>
      </p:sp>
      <p:sp>
        <p:nvSpPr>
          <p:cNvPr id="2" name="Bocadillo: rectángulo 1">
            <a:extLst>
              <a:ext uri="{FF2B5EF4-FFF2-40B4-BE49-F238E27FC236}">
                <a16:creationId xmlns:a16="http://schemas.microsoft.com/office/drawing/2014/main" id="{256F8593-FB89-A4AA-6FC5-1B88C3091F90}"/>
              </a:ext>
            </a:extLst>
          </p:cNvPr>
          <p:cNvSpPr/>
          <p:nvPr/>
        </p:nvSpPr>
        <p:spPr>
          <a:xfrm>
            <a:off x="6720840" y="603504"/>
            <a:ext cx="3968496" cy="1911096"/>
          </a:xfrm>
          <a:prstGeom prst="wedgeRectCallout">
            <a:avLst>
              <a:gd name="adj1" fmla="val -10464"/>
              <a:gd name="adj2" fmla="val 778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Condiciones:</a:t>
            </a:r>
          </a:p>
          <a:p>
            <a:pPr marL="285750" indent="-285750">
              <a:buFont typeface="Arial" panose="020B0604020202020204" pitchFamily="34" charset="0"/>
              <a:buChar char="•"/>
            </a:pPr>
            <a:r>
              <a:rPr lang="es-ES" dirty="0"/>
              <a:t>Adquisición y retención de recursos</a:t>
            </a:r>
          </a:p>
          <a:p>
            <a:pPr marL="285750" indent="-285750">
              <a:buFont typeface="Arial" panose="020B0604020202020204" pitchFamily="34" charset="0"/>
              <a:buChar char="•"/>
            </a:pPr>
            <a:r>
              <a:rPr lang="es-ES" dirty="0"/>
              <a:t>No liberación de recursos</a:t>
            </a:r>
          </a:p>
          <a:p>
            <a:pPr marL="285750" indent="-285750">
              <a:buFont typeface="Arial" panose="020B0604020202020204" pitchFamily="34" charset="0"/>
              <a:buChar char="•"/>
            </a:pPr>
            <a:r>
              <a:rPr lang="es-ES" dirty="0"/>
              <a:t>Espera circular</a:t>
            </a:r>
          </a:p>
          <a:p>
            <a:pPr marL="285750" indent="-285750">
              <a:buFont typeface="Arial" panose="020B0604020202020204" pitchFamily="34" charset="0"/>
              <a:buChar char="•"/>
            </a:pPr>
            <a:r>
              <a:rPr lang="es-ES" dirty="0"/>
              <a:t>No asignación por espera</a:t>
            </a:r>
          </a:p>
          <a:p>
            <a:endParaRPr lang="es-ES" dirty="0"/>
          </a:p>
        </p:txBody>
      </p:sp>
    </p:spTree>
    <p:extLst>
      <p:ext uri="{BB962C8B-B14F-4D97-AF65-F5344CB8AC3E}">
        <p14:creationId xmlns:p14="http://schemas.microsoft.com/office/powerpoint/2010/main" val="166000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Memoria virtual</a:t>
            </a:r>
            <a:endParaRPr lang="es-ES" sz="4400" b="0" strike="noStrike" spc="-1" dirty="0">
              <a:solidFill>
                <a:schemeClr val="dk1"/>
              </a:solidFill>
              <a:latin typeface="Calibri Light"/>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a:lnSpc>
                <a:spcPct val="90000"/>
              </a:lnSpc>
              <a:spcBef>
                <a:spcPts val="1417"/>
              </a:spcBef>
            </a:pPr>
            <a:r>
              <a:rPr lang="es-ES" sz="2400" b="0" strike="noStrike" spc="-1" dirty="0">
                <a:latin typeface="Calibri"/>
              </a:rPr>
              <a:t>La memoria virtual es una técnica que amplía la capacidad de la memoria física del sistema al hacer uso de la memoria secundaria, generalmente el disco duro. </a:t>
            </a:r>
          </a:p>
          <a:p>
            <a:pPr>
              <a:lnSpc>
                <a:spcPct val="90000"/>
              </a:lnSpc>
              <a:spcBef>
                <a:spcPts val="1417"/>
              </a:spcBef>
            </a:pPr>
            <a:r>
              <a:rPr lang="es-ES" sz="2400" b="0" strike="noStrike" spc="-1" dirty="0">
                <a:latin typeface="Calibri"/>
              </a:rPr>
              <a:t>Proporciona la </a:t>
            </a:r>
            <a:r>
              <a:rPr lang="es-ES" sz="2400" b="0" i="1" strike="noStrike" spc="-1" dirty="0">
                <a:latin typeface="Calibri"/>
              </a:rPr>
              <a:t>ilusión</a:t>
            </a:r>
            <a:r>
              <a:rPr lang="es-ES" sz="2400" b="0" strike="noStrike" spc="-1" dirty="0">
                <a:latin typeface="Calibri"/>
              </a:rPr>
              <a:t> de que hay más memoria disponible de la que realmente está físicamente presente. </a:t>
            </a:r>
          </a:p>
          <a:p>
            <a:pPr>
              <a:lnSpc>
                <a:spcPct val="90000"/>
              </a:lnSpc>
              <a:spcBef>
                <a:spcPts val="1417"/>
              </a:spcBef>
            </a:pPr>
            <a:r>
              <a:rPr lang="es-ES" sz="2400" b="0" strike="noStrike" spc="-1" dirty="0">
                <a:latin typeface="Calibri"/>
              </a:rPr>
              <a:t>La memoria virtual es fundamental en la gestión de memoria, ya que permite que los programas se ejecuten incluso cuando la memoria física está completamente ocupada.</a:t>
            </a:r>
            <a:endParaRPr lang="es-ES" sz="300" b="0" strike="noStrike" spc="-1" dirty="0">
              <a:latin typeface="Calibri"/>
            </a:endParaRPr>
          </a:p>
        </p:txBody>
      </p:sp>
      <p:sp>
        <p:nvSpPr>
          <p:cNvPr id="4" name="PlaceHolder 3"/>
          <p:cNvSpPr>
            <a:spLocks noGrp="1"/>
          </p:cNvSpPr>
          <p:nvPr>
            <p:ph type="sldNum" idx="3"/>
          </p:nvPr>
        </p:nvSpPr>
        <p:spPr/>
        <p:txBody>
          <a:bodyPr/>
          <a:lstStyle/>
          <a:p>
            <a:fld id="{7EACAA25-8B17-4534-B762-7F08AE536044}" type="slidenum">
              <a:t>21</a:t>
            </a:fld>
            <a:endParaRPr/>
          </a:p>
        </p:txBody>
      </p:sp>
    </p:spTree>
    <p:extLst>
      <p:ext uri="{BB962C8B-B14F-4D97-AF65-F5344CB8AC3E}">
        <p14:creationId xmlns:p14="http://schemas.microsoft.com/office/powerpoint/2010/main" val="419785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Memoria virtual en Windows I</a:t>
            </a:r>
            <a:endParaRPr lang="es-ES" sz="4400" b="0" strike="noStrike" spc="-1" dirty="0">
              <a:solidFill>
                <a:schemeClr val="dk1"/>
              </a:solidFill>
              <a:latin typeface="Calibri Light"/>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a:spcBef>
                <a:spcPts val="1417"/>
              </a:spcBef>
            </a:pPr>
            <a:r>
              <a:rPr lang="es-ES" sz="2400" spc="-1" dirty="0">
                <a:latin typeface="Calibri"/>
              </a:rPr>
              <a:t>Para crear la memoria virtual Windows crea un archivo en la unidad de almacenamiento que tengamos asignada (sea un disco duro tradicional o un SSD). </a:t>
            </a:r>
          </a:p>
          <a:p>
            <a:pPr>
              <a:spcBef>
                <a:spcPts val="1417"/>
              </a:spcBef>
            </a:pPr>
            <a:r>
              <a:rPr lang="es-ES" sz="2400" spc="-1" dirty="0">
                <a:latin typeface="Calibri"/>
              </a:rPr>
              <a:t>El sistema operativo genera un archivo llamado pagefile.sys (oculto en el directorio raíz) donde va almacenando los datos que no caben en la memoria RAM pero que son necesarios para el funcionamiento del PC.</a:t>
            </a:r>
          </a:p>
        </p:txBody>
      </p:sp>
      <p:sp>
        <p:nvSpPr>
          <p:cNvPr id="4" name="PlaceHolder 3"/>
          <p:cNvSpPr>
            <a:spLocks noGrp="1"/>
          </p:cNvSpPr>
          <p:nvPr>
            <p:ph type="sldNum" idx="3"/>
          </p:nvPr>
        </p:nvSpPr>
        <p:spPr/>
        <p:txBody>
          <a:bodyPr/>
          <a:lstStyle/>
          <a:p>
            <a:fld id="{7EACAA25-8B17-4534-B762-7F08AE536044}" type="slidenum">
              <a:t>22</a:t>
            </a:fld>
            <a:endParaRPr/>
          </a:p>
        </p:txBody>
      </p:sp>
      <p:sp>
        <p:nvSpPr>
          <p:cNvPr id="2" name="CuadroTexto 1">
            <a:extLst>
              <a:ext uri="{FF2B5EF4-FFF2-40B4-BE49-F238E27FC236}">
                <a16:creationId xmlns:a16="http://schemas.microsoft.com/office/drawing/2014/main" id="{DF2043CD-F3A4-EF70-4FCA-574D18B9AB3F}"/>
              </a:ext>
            </a:extLst>
          </p:cNvPr>
          <p:cNvSpPr txBox="1"/>
          <p:nvPr/>
        </p:nvSpPr>
        <p:spPr>
          <a:xfrm>
            <a:off x="0" y="6334780"/>
            <a:ext cx="8470460" cy="523220"/>
          </a:xfrm>
          <a:prstGeom prst="rect">
            <a:avLst/>
          </a:prstGeom>
          <a:noFill/>
        </p:spPr>
        <p:txBody>
          <a:bodyPr wrap="none" rtlCol="0">
            <a:spAutoFit/>
          </a:bodyPr>
          <a:lstStyle/>
          <a:p>
            <a:r>
              <a:rPr lang="es-ES" sz="1400" dirty="0"/>
              <a:t>https://www.muycomputer.com/2016/12/20/la-memoria-virtual-windows-configurarla-bien/</a:t>
            </a:r>
            <a:br>
              <a:rPr lang="es-ES" sz="1400" dirty="0"/>
            </a:br>
            <a:r>
              <a:rPr lang="es-ES" sz="1400" dirty="0"/>
              <a:t>https://learn.microsoft.com/es-es/archive/blogs/markrussinovich/pushing-the-limits-of-windows-virtual-memory</a:t>
            </a:r>
          </a:p>
        </p:txBody>
      </p:sp>
      <p:pic>
        <p:nvPicPr>
          <p:cNvPr id="5" name="Imagen 4">
            <a:extLst>
              <a:ext uri="{FF2B5EF4-FFF2-40B4-BE49-F238E27FC236}">
                <a16:creationId xmlns:a16="http://schemas.microsoft.com/office/drawing/2014/main" id="{19396E14-4777-3E2A-AE41-0EFD82BC2F68}"/>
              </a:ext>
            </a:extLst>
          </p:cNvPr>
          <p:cNvPicPr>
            <a:picLocks noChangeAspect="1"/>
          </p:cNvPicPr>
          <p:nvPr/>
        </p:nvPicPr>
        <p:blipFill>
          <a:blip r:embed="rId2"/>
          <a:stretch>
            <a:fillRect/>
          </a:stretch>
        </p:blipFill>
        <p:spPr>
          <a:xfrm>
            <a:off x="10734675" y="0"/>
            <a:ext cx="1457325" cy="1352550"/>
          </a:xfrm>
          <a:prstGeom prst="rect">
            <a:avLst/>
          </a:prstGeom>
        </p:spPr>
      </p:pic>
    </p:spTree>
    <p:extLst>
      <p:ext uri="{BB962C8B-B14F-4D97-AF65-F5344CB8AC3E}">
        <p14:creationId xmlns:p14="http://schemas.microsoft.com/office/powerpoint/2010/main" val="86559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Memoria virtual en Windows II</a:t>
            </a:r>
            <a:endParaRPr lang="es-ES" sz="4400" b="0" strike="noStrike" spc="-1" dirty="0">
              <a:solidFill>
                <a:schemeClr val="dk1"/>
              </a:solidFill>
              <a:latin typeface="Calibri Light"/>
            </a:endParaRPr>
          </a:p>
        </p:txBody>
      </p:sp>
      <p:sp>
        <p:nvSpPr>
          <p:cNvPr id="4" name="PlaceHolder 3"/>
          <p:cNvSpPr>
            <a:spLocks noGrp="1"/>
          </p:cNvSpPr>
          <p:nvPr>
            <p:ph type="sldNum" idx="3"/>
          </p:nvPr>
        </p:nvSpPr>
        <p:spPr/>
        <p:txBody>
          <a:bodyPr/>
          <a:lstStyle/>
          <a:p>
            <a:fld id="{7EACAA25-8B17-4534-B762-7F08AE536044}" type="slidenum">
              <a:t>23</a:t>
            </a:fld>
            <a:endParaRPr/>
          </a:p>
        </p:txBody>
      </p:sp>
      <p:pic>
        <p:nvPicPr>
          <p:cNvPr id="3" name="Imagen 2">
            <a:extLst>
              <a:ext uri="{FF2B5EF4-FFF2-40B4-BE49-F238E27FC236}">
                <a16:creationId xmlns:a16="http://schemas.microsoft.com/office/drawing/2014/main" id="{8A50815C-DE68-BC54-9882-73E82996C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351" y="1304485"/>
            <a:ext cx="6814223" cy="5437750"/>
          </a:xfrm>
          <a:prstGeom prst="rect">
            <a:avLst/>
          </a:prstGeom>
        </p:spPr>
      </p:pic>
    </p:spTree>
    <p:extLst>
      <p:ext uri="{BB962C8B-B14F-4D97-AF65-F5344CB8AC3E}">
        <p14:creationId xmlns:p14="http://schemas.microsoft.com/office/powerpoint/2010/main" val="165680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Memoria virtual en Windows III</a:t>
            </a:r>
            <a:endParaRPr lang="es-ES" sz="4400" b="0" strike="noStrike" spc="-1" dirty="0">
              <a:solidFill>
                <a:schemeClr val="dk1"/>
              </a:solidFill>
              <a:latin typeface="Calibri Light"/>
            </a:endParaRPr>
          </a:p>
        </p:txBody>
      </p:sp>
      <p:sp>
        <p:nvSpPr>
          <p:cNvPr id="4" name="PlaceHolder 3"/>
          <p:cNvSpPr>
            <a:spLocks noGrp="1"/>
          </p:cNvSpPr>
          <p:nvPr>
            <p:ph type="sldNum" idx="3"/>
          </p:nvPr>
        </p:nvSpPr>
        <p:spPr/>
        <p:txBody>
          <a:bodyPr/>
          <a:lstStyle/>
          <a:p>
            <a:fld id="{7EACAA25-8B17-4534-B762-7F08AE536044}" type="slidenum">
              <a:t>24</a:t>
            </a:fld>
            <a:endParaRPr/>
          </a:p>
        </p:txBody>
      </p:sp>
      <p:pic>
        <p:nvPicPr>
          <p:cNvPr id="5" name="Imagen 4">
            <a:extLst>
              <a:ext uri="{FF2B5EF4-FFF2-40B4-BE49-F238E27FC236}">
                <a16:creationId xmlns:a16="http://schemas.microsoft.com/office/drawing/2014/main" id="{3F52FA40-2197-FE2C-BBBD-A55AD932D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179" y="1624029"/>
            <a:ext cx="5323041" cy="4732491"/>
          </a:xfrm>
          <a:prstGeom prst="rect">
            <a:avLst/>
          </a:prstGeom>
        </p:spPr>
      </p:pic>
    </p:spTree>
    <p:extLst>
      <p:ext uri="{BB962C8B-B14F-4D97-AF65-F5344CB8AC3E}">
        <p14:creationId xmlns:p14="http://schemas.microsoft.com/office/powerpoint/2010/main" val="1127146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Memoria virtual en Windows IV</a:t>
            </a:r>
            <a:endParaRPr lang="es-ES" sz="4400" b="0" strike="noStrike" spc="-1" dirty="0">
              <a:solidFill>
                <a:schemeClr val="dk1"/>
              </a:solidFill>
              <a:latin typeface="Calibri Light"/>
            </a:endParaRPr>
          </a:p>
        </p:txBody>
      </p:sp>
      <p:sp>
        <p:nvSpPr>
          <p:cNvPr id="4" name="PlaceHolder 3"/>
          <p:cNvSpPr>
            <a:spLocks noGrp="1"/>
          </p:cNvSpPr>
          <p:nvPr>
            <p:ph type="sldNum" idx="3"/>
          </p:nvPr>
        </p:nvSpPr>
        <p:spPr/>
        <p:txBody>
          <a:bodyPr/>
          <a:lstStyle/>
          <a:p>
            <a:fld id="{7EACAA25-8B17-4534-B762-7F08AE536044}" type="slidenum">
              <a:t>25</a:t>
            </a:fld>
            <a:endParaRPr/>
          </a:p>
        </p:txBody>
      </p:sp>
      <p:pic>
        <p:nvPicPr>
          <p:cNvPr id="3" name="Imagen 2">
            <a:extLst>
              <a:ext uri="{FF2B5EF4-FFF2-40B4-BE49-F238E27FC236}">
                <a16:creationId xmlns:a16="http://schemas.microsoft.com/office/drawing/2014/main" id="{7F974B73-9F90-88BA-6356-C2090A13F1A7}"/>
              </a:ext>
            </a:extLst>
          </p:cNvPr>
          <p:cNvPicPr>
            <a:picLocks noChangeAspect="1"/>
          </p:cNvPicPr>
          <p:nvPr/>
        </p:nvPicPr>
        <p:blipFill>
          <a:blip r:embed="rId2"/>
          <a:stretch>
            <a:fillRect/>
          </a:stretch>
        </p:blipFill>
        <p:spPr>
          <a:xfrm>
            <a:off x="1919282" y="1337017"/>
            <a:ext cx="8352836" cy="5384183"/>
          </a:xfrm>
          <a:prstGeom prst="rect">
            <a:avLst/>
          </a:prstGeom>
        </p:spPr>
      </p:pic>
    </p:spTree>
    <p:extLst>
      <p:ext uri="{BB962C8B-B14F-4D97-AF65-F5344CB8AC3E}">
        <p14:creationId xmlns:p14="http://schemas.microsoft.com/office/powerpoint/2010/main" val="3958731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Memoria en Linux</a:t>
            </a:r>
            <a:endParaRPr lang="es-ES" sz="4400" b="0" strike="noStrike" spc="-1" dirty="0">
              <a:solidFill>
                <a:schemeClr val="dk1"/>
              </a:solidFill>
              <a:latin typeface="Calibri Light"/>
            </a:endParaRPr>
          </a:p>
        </p:txBody>
      </p:sp>
      <p:sp>
        <p:nvSpPr>
          <p:cNvPr id="4" name="PlaceHolder 3"/>
          <p:cNvSpPr>
            <a:spLocks noGrp="1"/>
          </p:cNvSpPr>
          <p:nvPr>
            <p:ph type="sldNum" idx="3"/>
          </p:nvPr>
        </p:nvSpPr>
        <p:spPr/>
        <p:txBody>
          <a:bodyPr/>
          <a:lstStyle/>
          <a:p>
            <a:fld id="{7EACAA25-8B17-4534-B762-7F08AE536044}" type="slidenum">
              <a:t>26</a:t>
            </a:fld>
            <a:endParaRPr/>
          </a:p>
        </p:txBody>
      </p:sp>
      <p:pic>
        <p:nvPicPr>
          <p:cNvPr id="5" name="Imagen 4">
            <a:extLst>
              <a:ext uri="{FF2B5EF4-FFF2-40B4-BE49-F238E27FC236}">
                <a16:creationId xmlns:a16="http://schemas.microsoft.com/office/drawing/2014/main" id="{28B904F7-622C-BBF1-C047-6FB039F07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73" y="1690200"/>
            <a:ext cx="6771073" cy="4514049"/>
          </a:xfrm>
          <a:prstGeom prst="rect">
            <a:avLst/>
          </a:prstGeom>
        </p:spPr>
      </p:pic>
      <p:sp>
        <p:nvSpPr>
          <p:cNvPr id="6" name="CuadroTexto 5">
            <a:extLst>
              <a:ext uri="{FF2B5EF4-FFF2-40B4-BE49-F238E27FC236}">
                <a16:creationId xmlns:a16="http://schemas.microsoft.com/office/drawing/2014/main" id="{8EA310ED-41C6-4FD2-1685-E771753FAF8D}"/>
              </a:ext>
            </a:extLst>
          </p:cNvPr>
          <p:cNvSpPr txBox="1"/>
          <p:nvPr/>
        </p:nvSpPr>
        <p:spPr>
          <a:xfrm>
            <a:off x="7741328" y="1278384"/>
            <a:ext cx="3870664" cy="2862322"/>
          </a:xfrm>
          <a:prstGeom prst="rect">
            <a:avLst/>
          </a:prstGeom>
          <a:noFill/>
        </p:spPr>
        <p:txBody>
          <a:bodyPr wrap="square" rtlCol="0">
            <a:spAutoFit/>
          </a:bodyPr>
          <a:lstStyle/>
          <a:p>
            <a:r>
              <a:rPr lang="es-ES" dirty="0"/>
              <a:t>Conocer la memoria del sistema</a:t>
            </a:r>
          </a:p>
          <a:p>
            <a:r>
              <a:rPr lang="es-ES" dirty="0"/>
              <a:t>Distintos formatos de la salida</a:t>
            </a:r>
          </a:p>
          <a:p>
            <a:endParaRPr lang="es-ES" dirty="0"/>
          </a:p>
          <a:p>
            <a:r>
              <a:rPr lang="es-ES" dirty="0"/>
              <a:t>Conocer la asignación de memoria a los procesos</a:t>
            </a:r>
          </a:p>
          <a:p>
            <a:endParaRPr lang="es-ES" dirty="0"/>
          </a:p>
          <a:p>
            <a:r>
              <a:rPr lang="es-ES" dirty="0"/>
              <a:t>Memoria virtual en Linux</a:t>
            </a:r>
          </a:p>
          <a:p>
            <a:endParaRPr lang="es-ES" dirty="0"/>
          </a:p>
          <a:p>
            <a:r>
              <a:rPr lang="es-ES" dirty="0"/>
              <a:t>…</a:t>
            </a:r>
          </a:p>
          <a:p>
            <a:endParaRPr lang="es-ES" dirty="0"/>
          </a:p>
        </p:txBody>
      </p:sp>
    </p:spTree>
    <p:extLst>
      <p:ext uri="{BB962C8B-B14F-4D97-AF65-F5344CB8AC3E}">
        <p14:creationId xmlns:p14="http://schemas.microsoft.com/office/powerpoint/2010/main" val="64151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4D21733C-E856-BF54-9B64-A2B31D0E5FB0}"/>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3719744" y="1075690"/>
            <a:ext cx="6596107" cy="5875524"/>
          </a:xfrm>
        </p:spPr>
      </p:pic>
      <p:sp>
        <p:nvSpPr>
          <p:cNvPr id="45" name="PlaceHolder 1"/>
          <p:cNvSpPr>
            <a:spLocks noGrp="1"/>
          </p:cNvSpPr>
          <p:nvPr>
            <p:ph type="title"/>
          </p:nvPr>
        </p:nvSpPr>
        <p:spPr>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Conclusiones</a:t>
            </a:r>
            <a:endParaRPr lang="es-ES" sz="4400" b="0" strike="noStrike" spc="-1" dirty="0">
              <a:solidFill>
                <a:schemeClr val="dk1"/>
              </a:solidFill>
              <a:latin typeface="Calibri Light"/>
            </a:endParaRPr>
          </a:p>
        </p:txBody>
      </p:sp>
      <p:sp>
        <p:nvSpPr>
          <p:cNvPr id="4" name="PlaceHolder 3"/>
          <p:cNvSpPr>
            <a:spLocks noGrp="1"/>
          </p:cNvSpPr>
          <p:nvPr>
            <p:ph type="sldNum" idx="3"/>
          </p:nvPr>
        </p:nvSpPr>
        <p:spPr/>
        <p:txBody>
          <a:bodyPr/>
          <a:lstStyle/>
          <a:p>
            <a:fld id="{7EACAA25-8B17-4534-B762-7F08AE536044}" type="slidenum">
              <a:t>27</a:t>
            </a:fld>
            <a:endParaRPr/>
          </a:p>
        </p:txBody>
      </p:sp>
    </p:spTree>
    <p:extLst>
      <p:ext uri="{BB962C8B-B14F-4D97-AF65-F5344CB8AC3E}">
        <p14:creationId xmlns:p14="http://schemas.microsoft.com/office/powerpoint/2010/main" val="2582054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72DFE3A8-84F6-B1C4-F550-EFC5776A8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6312" y="2325084"/>
            <a:ext cx="2619375" cy="1743075"/>
          </a:xfrm>
        </p:spPr>
      </p:pic>
      <p:sp>
        <p:nvSpPr>
          <p:cNvPr id="4" name="Marcador de número de diapositiva 3">
            <a:extLst>
              <a:ext uri="{FF2B5EF4-FFF2-40B4-BE49-F238E27FC236}">
                <a16:creationId xmlns:a16="http://schemas.microsoft.com/office/drawing/2014/main" id="{4D1A9E97-47C0-82EA-9773-7FEB6504DAE1}"/>
              </a:ext>
            </a:extLst>
          </p:cNvPr>
          <p:cNvSpPr>
            <a:spLocks noGrp="1"/>
          </p:cNvSpPr>
          <p:nvPr>
            <p:ph type="sldNum" sz="quarter" idx="12"/>
          </p:nvPr>
        </p:nvSpPr>
        <p:spPr/>
        <p:txBody>
          <a:bodyPr/>
          <a:lstStyle/>
          <a:p>
            <a:fld id="{6993356B-10FC-46AF-A724-8FFAD717AC5A}" type="slidenum">
              <a:rPr lang="es-ES" smtClean="0"/>
              <a:t>28</a:t>
            </a:fld>
            <a:endParaRPr lang="es-ES"/>
          </a:p>
        </p:txBody>
      </p:sp>
    </p:spTree>
    <p:extLst>
      <p:ext uri="{BB962C8B-B14F-4D97-AF65-F5344CB8AC3E}">
        <p14:creationId xmlns:p14="http://schemas.microsoft.com/office/powerpoint/2010/main" val="322499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7C7285-6576-B007-ED75-37F4E898F3E3}"/>
              </a:ext>
            </a:extLst>
          </p:cNvPr>
          <p:cNvSpPr>
            <a:spLocks noGrp="1"/>
          </p:cNvSpPr>
          <p:nvPr>
            <p:ph type="title"/>
          </p:nvPr>
        </p:nvSpPr>
        <p:spPr/>
        <p:txBody>
          <a:bodyPr/>
          <a:lstStyle/>
          <a:p>
            <a:r>
              <a:rPr lang="es-ES" dirty="0"/>
              <a:t>Recordamos…</a:t>
            </a:r>
          </a:p>
        </p:txBody>
      </p:sp>
      <p:sp>
        <p:nvSpPr>
          <p:cNvPr id="3" name="Marcador de contenido 2">
            <a:extLst>
              <a:ext uri="{FF2B5EF4-FFF2-40B4-BE49-F238E27FC236}">
                <a16:creationId xmlns:a16="http://schemas.microsoft.com/office/drawing/2014/main" id="{DDAE8BB5-4852-230D-93CF-02223CA393F7}"/>
              </a:ext>
            </a:extLst>
          </p:cNvPr>
          <p:cNvSpPr>
            <a:spLocks noGrp="1"/>
          </p:cNvSpPr>
          <p:nvPr>
            <p:ph idx="1"/>
          </p:nvPr>
        </p:nvSpPr>
        <p:spPr/>
        <p:txBody>
          <a:bodyPr/>
          <a:lstStyle/>
          <a:p>
            <a:endParaRPr lang="es-ES"/>
          </a:p>
        </p:txBody>
      </p:sp>
      <p:sp>
        <p:nvSpPr>
          <p:cNvPr id="4" name="Marcador de número de diapositiva 3">
            <a:extLst>
              <a:ext uri="{FF2B5EF4-FFF2-40B4-BE49-F238E27FC236}">
                <a16:creationId xmlns:a16="http://schemas.microsoft.com/office/drawing/2014/main" id="{2A88C498-44B4-5CFC-CF60-4446BDD51BF8}"/>
              </a:ext>
            </a:extLst>
          </p:cNvPr>
          <p:cNvSpPr>
            <a:spLocks noGrp="1"/>
          </p:cNvSpPr>
          <p:nvPr>
            <p:ph type="sldNum" sz="quarter" idx="12"/>
          </p:nvPr>
        </p:nvSpPr>
        <p:spPr/>
        <p:txBody>
          <a:bodyPr/>
          <a:lstStyle/>
          <a:p>
            <a:fld id="{6993356B-10FC-46AF-A724-8FFAD717AC5A}" type="slidenum">
              <a:rPr lang="es-ES" smtClean="0"/>
              <a:t>3</a:t>
            </a:fld>
            <a:endParaRPr lang="es-ES"/>
          </a:p>
        </p:txBody>
      </p:sp>
      <p:pic>
        <p:nvPicPr>
          <p:cNvPr id="5" name="Imagen 4">
            <a:extLst>
              <a:ext uri="{FF2B5EF4-FFF2-40B4-BE49-F238E27FC236}">
                <a16:creationId xmlns:a16="http://schemas.microsoft.com/office/drawing/2014/main" id="{DACA91A2-6CCB-4F9D-ABB5-57033760DED0}"/>
              </a:ext>
            </a:extLst>
          </p:cNvPr>
          <p:cNvPicPr>
            <a:picLocks noChangeAspect="1"/>
          </p:cNvPicPr>
          <p:nvPr/>
        </p:nvPicPr>
        <p:blipFill>
          <a:blip r:embed="rId2"/>
          <a:stretch>
            <a:fillRect/>
          </a:stretch>
        </p:blipFill>
        <p:spPr>
          <a:xfrm>
            <a:off x="570547" y="1690688"/>
            <a:ext cx="10783253" cy="4707186"/>
          </a:xfrm>
          <a:prstGeom prst="rect">
            <a:avLst/>
          </a:prstGeom>
        </p:spPr>
      </p:pic>
    </p:spTree>
    <p:extLst>
      <p:ext uri="{BB962C8B-B14F-4D97-AF65-F5344CB8AC3E}">
        <p14:creationId xmlns:p14="http://schemas.microsoft.com/office/powerpoint/2010/main" val="346505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z="4400" b="0" strike="noStrike" spc="-1" dirty="0">
                <a:solidFill>
                  <a:schemeClr val="dk1"/>
                </a:solidFill>
                <a:latin typeface="Calibri Light"/>
              </a:rPr>
              <a:t>Introducción</a:t>
            </a: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indent="0">
              <a:lnSpc>
                <a:spcPct val="90000"/>
              </a:lnSpc>
              <a:spcBef>
                <a:spcPts val="1417"/>
              </a:spcBef>
              <a:buNone/>
            </a:pPr>
            <a:r>
              <a:rPr lang="es-ES" sz="2800" b="0" strike="noStrike" spc="-1" dirty="0">
                <a:solidFill>
                  <a:schemeClr val="dk1"/>
                </a:solidFill>
                <a:latin typeface="Calibri"/>
              </a:rPr>
              <a:t>La gestión de memoria es uno de los aspectos críticos de los sistemas operativos, ya que se encarga de administrar el espacio de memoria disponible en un sistema. </a:t>
            </a:r>
          </a:p>
          <a:p>
            <a:pPr indent="0">
              <a:lnSpc>
                <a:spcPct val="90000"/>
              </a:lnSpc>
              <a:spcBef>
                <a:spcPts val="1417"/>
              </a:spcBef>
              <a:buNone/>
            </a:pPr>
            <a:r>
              <a:rPr lang="es-ES" sz="2800" b="0" strike="noStrike" spc="-1" dirty="0">
                <a:solidFill>
                  <a:schemeClr val="dk1"/>
                </a:solidFill>
                <a:latin typeface="Calibri"/>
              </a:rPr>
              <a:t>Este proceso es esencial para garantizar que los programas se ejecuten de manera eficiente y sin conflictos, optimizando el rendimiento del sistema.</a:t>
            </a:r>
          </a:p>
        </p:txBody>
      </p:sp>
      <p:sp>
        <p:nvSpPr>
          <p:cNvPr id="4" name="PlaceHolder 3"/>
          <p:cNvSpPr>
            <a:spLocks noGrp="1"/>
          </p:cNvSpPr>
          <p:nvPr>
            <p:ph type="sldNum" idx="3"/>
          </p:nvPr>
        </p:nvSpPr>
        <p:spPr/>
        <p:txBody>
          <a:bodyPr/>
          <a:lstStyle/>
          <a:p>
            <a:fld id="{7EACAA25-8B17-4534-B762-7F08AE536044}" type="slidenum">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z="4400" b="0" strike="noStrike" spc="-1" dirty="0">
                <a:solidFill>
                  <a:schemeClr val="dk1"/>
                </a:solidFill>
                <a:latin typeface="Calibri Light"/>
              </a:rPr>
              <a:t>Có</a:t>
            </a:r>
            <a:r>
              <a:rPr lang="es-ES" spc="-1" dirty="0">
                <a:solidFill>
                  <a:schemeClr val="dk1"/>
                </a:solidFill>
                <a:latin typeface="Calibri Light"/>
              </a:rPr>
              <a:t>mo es la memoria I</a:t>
            </a:r>
            <a:endParaRPr lang="es-ES" sz="4400" b="0" strike="noStrike" spc="-1" dirty="0">
              <a:solidFill>
                <a:schemeClr val="dk1"/>
              </a:solidFill>
              <a:latin typeface="Calibri Light"/>
            </a:endParaRPr>
          </a:p>
        </p:txBody>
      </p:sp>
      <p:sp>
        <p:nvSpPr>
          <p:cNvPr id="46" name="PlaceHolder 2"/>
          <p:cNvSpPr>
            <a:spLocks noGrp="1"/>
          </p:cNvSpPr>
          <p:nvPr>
            <p:ph/>
          </p:nvPr>
        </p:nvSpPr>
        <p:spPr>
          <a:xfrm>
            <a:off x="838080" y="1825560"/>
            <a:ext cx="4950161" cy="4350960"/>
          </a:xfrm>
          <a:prstGeom prst="rect">
            <a:avLst/>
          </a:prstGeom>
          <a:noFill/>
          <a:ln w="0">
            <a:noFill/>
          </a:ln>
        </p:spPr>
        <p:txBody>
          <a:bodyPr lIns="91440" tIns="45720" rIns="91440" bIns="45720" anchor="t">
            <a:noAutofit/>
          </a:bodyPr>
          <a:lstStyle/>
          <a:p>
            <a:pPr indent="0">
              <a:lnSpc>
                <a:spcPct val="90000"/>
              </a:lnSpc>
              <a:spcBef>
                <a:spcPts val="1417"/>
              </a:spcBef>
              <a:buNone/>
            </a:pPr>
            <a:r>
              <a:rPr lang="es-ES" sz="2400" b="0" strike="noStrike" spc="-1" dirty="0">
                <a:solidFill>
                  <a:schemeClr val="dk1"/>
                </a:solidFill>
                <a:latin typeface="Calibri"/>
              </a:rPr>
              <a:t>La memoria puede verse como un gran array de palabras, cada una con su propia dirección.</a:t>
            </a:r>
          </a:p>
        </p:txBody>
      </p:sp>
      <p:sp>
        <p:nvSpPr>
          <p:cNvPr id="4" name="PlaceHolder 3"/>
          <p:cNvSpPr>
            <a:spLocks noGrp="1"/>
          </p:cNvSpPr>
          <p:nvPr>
            <p:ph type="sldNum" idx="3"/>
          </p:nvPr>
        </p:nvSpPr>
        <p:spPr/>
        <p:txBody>
          <a:bodyPr/>
          <a:lstStyle/>
          <a:p>
            <a:fld id="{7EACAA25-8B17-4534-B762-7F08AE536044}" type="slidenum">
              <a:t>5</a:t>
            </a:fld>
            <a:endParaRPr/>
          </a:p>
        </p:txBody>
      </p:sp>
      <p:pic>
        <p:nvPicPr>
          <p:cNvPr id="5" name="Imagen 4">
            <a:extLst>
              <a:ext uri="{FF2B5EF4-FFF2-40B4-BE49-F238E27FC236}">
                <a16:creationId xmlns:a16="http://schemas.microsoft.com/office/drawing/2014/main" id="{CE59FA25-6FCD-8C27-35D4-B9A9E04B6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973" y="1038686"/>
            <a:ext cx="6343037" cy="5601643"/>
          </a:xfrm>
          <a:prstGeom prst="rect">
            <a:avLst/>
          </a:prstGeom>
        </p:spPr>
      </p:pic>
    </p:spTree>
    <p:extLst>
      <p:ext uri="{BB962C8B-B14F-4D97-AF65-F5344CB8AC3E}">
        <p14:creationId xmlns:p14="http://schemas.microsoft.com/office/powerpoint/2010/main" val="284825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z="4400" b="0" strike="noStrike" spc="-1" dirty="0">
                <a:solidFill>
                  <a:schemeClr val="dk1"/>
                </a:solidFill>
                <a:latin typeface="Calibri Light"/>
              </a:rPr>
              <a:t>Cómo es la memoria II</a:t>
            </a: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indent="0">
              <a:lnSpc>
                <a:spcPct val="90000"/>
              </a:lnSpc>
              <a:spcBef>
                <a:spcPts val="1417"/>
              </a:spcBef>
              <a:buNone/>
            </a:pPr>
            <a:r>
              <a:rPr lang="es-ES" sz="2800" b="0" strike="noStrike" spc="-1" dirty="0">
                <a:solidFill>
                  <a:schemeClr val="dk1"/>
                </a:solidFill>
                <a:latin typeface="Calibri"/>
              </a:rPr>
              <a:t>Se puede acceder a cualquier información almacenada en la memoria mediante instrucciones del repertorio de la máquina.</a:t>
            </a:r>
          </a:p>
          <a:p>
            <a:pPr indent="0">
              <a:lnSpc>
                <a:spcPct val="90000"/>
              </a:lnSpc>
              <a:spcBef>
                <a:spcPts val="1417"/>
              </a:spcBef>
              <a:buNone/>
            </a:pPr>
            <a:endParaRPr lang="es-ES" sz="2800" spc="-1" dirty="0">
              <a:solidFill>
                <a:schemeClr val="dk1"/>
              </a:solidFill>
              <a:latin typeface="Calibri"/>
            </a:endParaRPr>
          </a:p>
          <a:p>
            <a:pPr indent="0">
              <a:lnSpc>
                <a:spcPct val="90000"/>
              </a:lnSpc>
              <a:spcBef>
                <a:spcPts val="1417"/>
              </a:spcBef>
              <a:buNone/>
            </a:pPr>
            <a:r>
              <a:rPr lang="es-ES" sz="2800" b="0" strike="noStrike" spc="-1" dirty="0">
                <a:solidFill>
                  <a:schemeClr val="dk1"/>
                </a:solidFill>
                <a:latin typeface="Calibri"/>
              </a:rPr>
              <a:t>El ciclo típico de ejecución de las instrucciones incluye:</a:t>
            </a:r>
          </a:p>
          <a:p>
            <a:pPr marL="457200" indent="-457200">
              <a:lnSpc>
                <a:spcPct val="90000"/>
              </a:lnSpc>
              <a:spcBef>
                <a:spcPts val="1417"/>
              </a:spcBef>
              <a:buFont typeface="Arial" panose="020B0604020202020204" pitchFamily="34" charset="0"/>
              <a:buChar char="•"/>
            </a:pPr>
            <a:r>
              <a:rPr lang="es-ES" sz="2800" spc="-1" dirty="0">
                <a:solidFill>
                  <a:schemeClr val="dk1"/>
                </a:solidFill>
                <a:latin typeface="Calibri"/>
              </a:rPr>
              <a:t>Búsqueda de la instrucción en memoria</a:t>
            </a:r>
          </a:p>
          <a:p>
            <a:pPr marL="457200" indent="-457200">
              <a:lnSpc>
                <a:spcPct val="90000"/>
              </a:lnSpc>
              <a:spcBef>
                <a:spcPts val="1417"/>
              </a:spcBef>
              <a:buFont typeface="Arial" panose="020B0604020202020204" pitchFamily="34" charset="0"/>
              <a:buChar char="•"/>
            </a:pPr>
            <a:r>
              <a:rPr lang="es-ES" sz="2800" spc="-1" dirty="0">
                <a:solidFill>
                  <a:schemeClr val="dk1"/>
                </a:solidFill>
                <a:latin typeface="Calibri"/>
              </a:rPr>
              <a:t>Decodificación de la instrucción</a:t>
            </a:r>
          </a:p>
          <a:p>
            <a:pPr marL="457200" indent="-457200">
              <a:lnSpc>
                <a:spcPct val="90000"/>
              </a:lnSpc>
              <a:spcBef>
                <a:spcPts val="1417"/>
              </a:spcBef>
              <a:buFont typeface="Arial" panose="020B0604020202020204" pitchFamily="34" charset="0"/>
              <a:buChar char="•"/>
            </a:pPr>
            <a:r>
              <a:rPr lang="es-ES" sz="2800" spc="-1" dirty="0">
                <a:solidFill>
                  <a:schemeClr val="dk1"/>
                </a:solidFill>
                <a:latin typeface="Calibri"/>
              </a:rPr>
              <a:t>(Posible) búsqueda de operandos en la memoria</a:t>
            </a:r>
          </a:p>
          <a:p>
            <a:pPr marL="457200" indent="-457200">
              <a:lnSpc>
                <a:spcPct val="90000"/>
              </a:lnSpc>
              <a:spcBef>
                <a:spcPts val="1417"/>
              </a:spcBef>
              <a:buFont typeface="Arial" panose="020B0604020202020204" pitchFamily="34" charset="0"/>
              <a:buChar char="•"/>
            </a:pPr>
            <a:r>
              <a:rPr lang="es-ES" sz="2800" spc="-1" dirty="0">
                <a:solidFill>
                  <a:schemeClr val="dk1"/>
                </a:solidFill>
                <a:latin typeface="Calibri"/>
              </a:rPr>
              <a:t>Almacenamiento del resultado de la operación</a:t>
            </a:r>
          </a:p>
        </p:txBody>
      </p:sp>
      <p:sp>
        <p:nvSpPr>
          <p:cNvPr id="4" name="PlaceHolder 3"/>
          <p:cNvSpPr>
            <a:spLocks noGrp="1"/>
          </p:cNvSpPr>
          <p:nvPr>
            <p:ph type="sldNum" idx="3"/>
          </p:nvPr>
        </p:nvSpPr>
        <p:spPr/>
        <p:txBody>
          <a:bodyPr/>
          <a:lstStyle/>
          <a:p>
            <a:fld id="{7EACAA25-8B17-4534-B762-7F08AE536044}" type="slidenum">
              <a:t>6</a:t>
            </a:fld>
            <a:endParaRPr/>
          </a:p>
        </p:txBody>
      </p:sp>
    </p:spTree>
    <p:extLst>
      <p:ext uri="{BB962C8B-B14F-4D97-AF65-F5344CB8AC3E}">
        <p14:creationId xmlns:p14="http://schemas.microsoft.com/office/powerpoint/2010/main" val="252568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z="4400" b="0" strike="noStrike" spc="-1" dirty="0">
                <a:solidFill>
                  <a:schemeClr val="dk1"/>
                </a:solidFill>
                <a:latin typeface="Calibri Light"/>
              </a:rPr>
              <a:t>Objetivos de la Gestión de Memoria</a:t>
            </a: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457200" indent="-457200">
              <a:lnSpc>
                <a:spcPct val="90000"/>
              </a:lnSpc>
              <a:spcBef>
                <a:spcPts val="1417"/>
              </a:spcBef>
              <a:buFont typeface="Arial" panose="020B0604020202020204" pitchFamily="34" charset="0"/>
              <a:buChar char="•"/>
            </a:pPr>
            <a:r>
              <a:rPr lang="es-ES" sz="2800" b="0" strike="noStrike" spc="-1" dirty="0">
                <a:solidFill>
                  <a:schemeClr val="accent1"/>
                </a:solidFill>
                <a:latin typeface="Calibri"/>
              </a:rPr>
              <a:t>Asignación eficiente: </a:t>
            </a:r>
            <a:r>
              <a:rPr lang="es-ES" sz="2800" b="0" strike="noStrike" spc="-1" dirty="0">
                <a:solidFill>
                  <a:schemeClr val="dk1"/>
                </a:solidFill>
                <a:latin typeface="Calibri"/>
              </a:rPr>
              <a:t>Distribuir la memoria de manera que se aproveche al máximo sin desperdiciar recursos.</a:t>
            </a:r>
          </a:p>
          <a:p>
            <a:pPr marL="457200" indent="-457200">
              <a:lnSpc>
                <a:spcPct val="90000"/>
              </a:lnSpc>
              <a:spcBef>
                <a:spcPts val="1417"/>
              </a:spcBef>
              <a:buFont typeface="Arial" panose="020B0604020202020204" pitchFamily="34" charset="0"/>
              <a:buChar char="•"/>
            </a:pPr>
            <a:r>
              <a:rPr lang="es-ES" sz="2800" b="0" strike="noStrike" spc="-1" dirty="0">
                <a:solidFill>
                  <a:schemeClr val="accent1"/>
                </a:solidFill>
                <a:latin typeface="Calibri"/>
              </a:rPr>
              <a:t>Protección y aislamiento: </a:t>
            </a:r>
            <a:r>
              <a:rPr lang="es-ES" sz="2800" b="0" strike="noStrike" spc="-1" dirty="0">
                <a:solidFill>
                  <a:schemeClr val="dk1"/>
                </a:solidFill>
                <a:latin typeface="Calibri"/>
              </a:rPr>
              <a:t>Evitar que un programa interfiera con la memoria asignada a otro, proporcionando un entorno seguro y protegiendo la integridad de los datos.</a:t>
            </a:r>
          </a:p>
          <a:p>
            <a:pPr marL="457200" indent="-457200">
              <a:lnSpc>
                <a:spcPct val="90000"/>
              </a:lnSpc>
              <a:spcBef>
                <a:spcPts val="1417"/>
              </a:spcBef>
              <a:buFont typeface="Arial" panose="020B0604020202020204" pitchFamily="34" charset="0"/>
              <a:buChar char="•"/>
            </a:pPr>
            <a:r>
              <a:rPr lang="es-ES" sz="2800" b="0" i="1" strike="noStrike" spc="-1" dirty="0" err="1">
                <a:solidFill>
                  <a:schemeClr val="accent1"/>
                </a:solidFill>
                <a:latin typeface="Calibri"/>
              </a:rPr>
              <a:t>Swapping</a:t>
            </a:r>
            <a:r>
              <a:rPr lang="es-ES" sz="2800" b="0" strike="noStrike" spc="-1" dirty="0">
                <a:solidFill>
                  <a:schemeClr val="accent1"/>
                </a:solidFill>
                <a:latin typeface="Calibri"/>
              </a:rPr>
              <a:t> y Paginación: </a:t>
            </a:r>
            <a:r>
              <a:rPr lang="es-ES" sz="2800" b="0" strike="noStrike" spc="-1" dirty="0">
                <a:solidFill>
                  <a:schemeClr val="dk1"/>
                </a:solidFill>
                <a:latin typeface="Calibri"/>
              </a:rPr>
              <a:t>Implementar técnicas como el </a:t>
            </a:r>
            <a:r>
              <a:rPr lang="es-ES" sz="2800" b="0" strike="noStrike" spc="-1" dirty="0" err="1">
                <a:solidFill>
                  <a:schemeClr val="dk1"/>
                </a:solidFill>
                <a:latin typeface="Calibri"/>
              </a:rPr>
              <a:t>swapping</a:t>
            </a:r>
            <a:r>
              <a:rPr lang="es-ES" sz="2800" b="0" strike="noStrike" spc="-1" dirty="0">
                <a:solidFill>
                  <a:schemeClr val="dk1"/>
                </a:solidFill>
                <a:latin typeface="Calibri"/>
              </a:rPr>
              <a:t> (intercambio) y la paginación para gestionar la memoria virtual y optimizar el uso de los recursos disponibles.</a:t>
            </a:r>
          </a:p>
        </p:txBody>
      </p:sp>
      <p:sp>
        <p:nvSpPr>
          <p:cNvPr id="4" name="PlaceHolder 3"/>
          <p:cNvSpPr>
            <a:spLocks noGrp="1"/>
          </p:cNvSpPr>
          <p:nvPr>
            <p:ph type="sldNum" idx="3"/>
          </p:nvPr>
        </p:nvSpPr>
        <p:spPr/>
        <p:txBody>
          <a:bodyPr/>
          <a:lstStyle/>
          <a:p>
            <a:fld id="{7EACAA25-8B17-4534-B762-7F08AE536044}" type="slidenum">
              <a:t>7</a:t>
            </a:fld>
            <a:endParaRPr/>
          </a:p>
        </p:txBody>
      </p:sp>
    </p:spTree>
    <p:extLst>
      <p:ext uri="{BB962C8B-B14F-4D97-AF65-F5344CB8AC3E}">
        <p14:creationId xmlns:p14="http://schemas.microsoft.com/office/powerpoint/2010/main" val="406819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z="4400" b="0" strike="noStrike" spc="-1" dirty="0">
                <a:solidFill>
                  <a:schemeClr val="dk1"/>
                </a:solidFill>
                <a:latin typeface="Calibri Light"/>
              </a:rPr>
              <a:t>Tipos de Memoria</a:t>
            </a: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457200" indent="-457200">
              <a:lnSpc>
                <a:spcPct val="90000"/>
              </a:lnSpc>
              <a:spcBef>
                <a:spcPts val="1417"/>
              </a:spcBef>
              <a:buFont typeface="Arial" panose="020B0604020202020204" pitchFamily="34" charset="0"/>
              <a:buChar char="•"/>
            </a:pPr>
            <a:r>
              <a:rPr lang="es-ES" sz="2800" b="0" strike="noStrike" spc="-1" dirty="0">
                <a:solidFill>
                  <a:schemeClr val="accent1"/>
                </a:solidFill>
                <a:latin typeface="Calibri"/>
              </a:rPr>
              <a:t>Memoria Física: </a:t>
            </a:r>
            <a:r>
              <a:rPr lang="es-ES" sz="2800" b="0" strike="noStrike" spc="-1" dirty="0">
                <a:solidFill>
                  <a:schemeClr val="dk1"/>
                </a:solidFill>
                <a:latin typeface="Calibri"/>
              </a:rPr>
              <a:t>Es la memoria real del sistema, representada por los módulos de RAM. La gestión de esta memoria es esencial para evitar conflictos y garantizar un acceso rápido a los datos.</a:t>
            </a:r>
          </a:p>
          <a:p>
            <a:pPr marL="457200" indent="-457200">
              <a:lnSpc>
                <a:spcPct val="90000"/>
              </a:lnSpc>
              <a:spcBef>
                <a:spcPts val="1417"/>
              </a:spcBef>
              <a:buFont typeface="Arial" panose="020B0604020202020204" pitchFamily="34" charset="0"/>
              <a:buChar char="•"/>
            </a:pPr>
            <a:r>
              <a:rPr lang="es-ES" sz="2800" b="0" strike="noStrike" spc="-1" dirty="0">
                <a:solidFill>
                  <a:schemeClr val="accent1"/>
                </a:solidFill>
                <a:latin typeface="Calibri"/>
              </a:rPr>
              <a:t>Memoria Virtual: </a:t>
            </a:r>
            <a:r>
              <a:rPr lang="es-ES" sz="2800" b="0" strike="noStrike" spc="-1" dirty="0">
                <a:solidFill>
                  <a:schemeClr val="dk1"/>
                </a:solidFill>
                <a:latin typeface="Calibri"/>
              </a:rPr>
              <a:t>Se refiere al uso de almacenamiento en disco para simular la memoria RAM adicional cuando sea necesario. La gestión eficiente de la memoria virtual es crucial para mantener un equilibrio entre la velocidad y la capacidad de almacenamiento.</a:t>
            </a:r>
          </a:p>
        </p:txBody>
      </p:sp>
      <p:sp>
        <p:nvSpPr>
          <p:cNvPr id="4" name="PlaceHolder 3"/>
          <p:cNvSpPr>
            <a:spLocks noGrp="1"/>
          </p:cNvSpPr>
          <p:nvPr>
            <p:ph type="sldNum" idx="3"/>
          </p:nvPr>
        </p:nvSpPr>
        <p:spPr/>
        <p:txBody>
          <a:bodyPr/>
          <a:lstStyle/>
          <a:p>
            <a:fld id="{7EACAA25-8B17-4534-B762-7F08AE536044}" type="slidenum">
              <a:t>8</a:t>
            </a:fld>
            <a:endParaRPr/>
          </a:p>
        </p:txBody>
      </p:sp>
    </p:spTree>
    <p:extLst>
      <p:ext uri="{BB962C8B-B14F-4D97-AF65-F5344CB8AC3E}">
        <p14:creationId xmlns:p14="http://schemas.microsoft.com/office/powerpoint/2010/main" val="239231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r>
              <a:rPr lang="es-ES" spc="-1" dirty="0">
                <a:solidFill>
                  <a:schemeClr val="dk1"/>
                </a:solidFill>
                <a:latin typeface="Calibri Light"/>
              </a:rPr>
              <a:t>Estrategias</a:t>
            </a:r>
            <a:r>
              <a:rPr lang="es-ES" sz="4400" b="0" strike="noStrike" spc="-1" dirty="0">
                <a:solidFill>
                  <a:schemeClr val="dk1"/>
                </a:solidFill>
                <a:latin typeface="Calibri Light"/>
              </a:rPr>
              <a:t> de Gestión de Memoria</a:t>
            </a:r>
          </a:p>
        </p:txBody>
      </p:sp>
      <p:sp>
        <p:nvSpPr>
          <p:cNvPr id="4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457200" indent="-457200">
              <a:lnSpc>
                <a:spcPct val="90000"/>
              </a:lnSpc>
              <a:spcBef>
                <a:spcPts val="1417"/>
              </a:spcBef>
              <a:buFont typeface="Arial" panose="020B0604020202020204" pitchFamily="34" charset="0"/>
              <a:buChar char="•"/>
            </a:pPr>
            <a:r>
              <a:rPr lang="es-ES" sz="2400" b="0" strike="noStrike" spc="-1" dirty="0">
                <a:solidFill>
                  <a:schemeClr val="accent1"/>
                </a:solidFill>
                <a:latin typeface="Calibri"/>
              </a:rPr>
              <a:t>Asignación Contigua: </a:t>
            </a:r>
            <a:r>
              <a:rPr lang="es-ES" sz="2400" b="0" strike="noStrike" spc="-1" dirty="0">
                <a:latin typeface="Calibri"/>
              </a:rPr>
              <a:t>Consiste en asignar bloques contiguos de memoria a los procesos. </a:t>
            </a:r>
            <a:br>
              <a:rPr lang="es-ES" sz="2400" b="0" strike="noStrike" spc="-1" dirty="0">
                <a:latin typeface="Calibri"/>
              </a:rPr>
            </a:br>
            <a:r>
              <a:rPr lang="es-ES" sz="2400" b="0" strike="noStrike" spc="-1" dirty="0">
                <a:latin typeface="Calibri"/>
              </a:rPr>
              <a:t>Se pueden emplear técnicas como el particionamiento fijo o variable.</a:t>
            </a:r>
          </a:p>
          <a:p>
            <a:pPr marL="457200" indent="-457200">
              <a:lnSpc>
                <a:spcPct val="90000"/>
              </a:lnSpc>
              <a:spcBef>
                <a:spcPts val="1417"/>
              </a:spcBef>
              <a:buFont typeface="Arial" panose="020B0604020202020204" pitchFamily="34" charset="0"/>
              <a:buChar char="•"/>
            </a:pPr>
            <a:r>
              <a:rPr lang="es-ES" sz="2400" b="0" strike="noStrike" spc="-1" dirty="0">
                <a:solidFill>
                  <a:schemeClr val="accent1"/>
                </a:solidFill>
                <a:latin typeface="Calibri"/>
              </a:rPr>
              <a:t>Paginación: </a:t>
            </a:r>
            <a:r>
              <a:rPr lang="es-ES" sz="2400" b="0" strike="noStrike" spc="-1" dirty="0">
                <a:latin typeface="Calibri"/>
              </a:rPr>
              <a:t>Divide la memoria en páginas de tamaño fijo, permitiendo la asignación no contigua de memoria. </a:t>
            </a:r>
            <a:br>
              <a:rPr lang="es-ES" sz="2400" b="0" strike="noStrike" spc="-1" dirty="0">
                <a:latin typeface="Calibri"/>
              </a:rPr>
            </a:br>
            <a:r>
              <a:rPr lang="es-ES" sz="2400" b="0" strike="noStrike" spc="-1" dirty="0">
                <a:latin typeface="Calibri"/>
              </a:rPr>
              <a:t>Facilita la gestión de la memoria virtual y mejora la utilización de los recursos.</a:t>
            </a:r>
          </a:p>
          <a:p>
            <a:pPr marL="457200" indent="-457200">
              <a:lnSpc>
                <a:spcPct val="90000"/>
              </a:lnSpc>
              <a:spcBef>
                <a:spcPts val="1417"/>
              </a:spcBef>
              <a:buFont typeface="Arial" panose="020B0604020202020204" pitchFamily="34" charset="0"/>
              <a:buChar char="•"/>
            </a:pPr>
            <a:r>
              <a:rPr lang="es-ES" sz="2400" b="0" strike="noStrike" spc="-1" dirty="0">
                <a:solidFill>
                  <a:schemeClr val="accent1"/>
                </a:solidFill>
                <a:latin typeface="Calibri"/>
              </a:rPr>
              <a:t>Segmentación: </a:t>
            </a:r>
            <a:r>
              <a:rPr lang="es-ES" sz="2400" b="0" strike="noStrike" spc="-1" dirty="0">
                <a:latin typeface="Calibri"/>
              </a:rPr>
              <a:t>Divide la memoria en segmentos lógicos, cada uno asociado a una función específica del programa. </a:t>
            </a:r>
            <a:br>
              <a:rPr lang="es-ES" sz="2400" b="0" strike="noStrike" spc="-1" dirty="0">
                <a:latin typeface="Calibri"/>
              </a:rPr>
            </a:br>
            <a:r>
              <a:rPr lang="es-ES" sz="2400" b="0" strike="noStrike" spc="-1" dirty="0">
                <a:latin typeface="Calibri"/>
              </a:rPr>
              <a:t>Esto ofrece un mayor grado de flexibilidad en comparación con la paginación.</a:t>
            </a:r>
          </a:p>
        </p:txBody>
      </p:sp>
      <p:sp>
        <p:nvSpPr>
          <p:cNvPr id="4" name="PlaceHolder 3"/>
          <p:cNvSpPr>
            <a:spLocks noGrp="1"/>
          </p:cNvSpPr>
          <p:nvPr>
            <p:ph type="sldNum" idx="3"/>
          </p:nvPr>
        </p:nvSpPr>
        <p:spPr/>
        <p:txBody>
          <a:bodyPr/>
          <a:lstStyle/>
          <a:p>
            <a:fld id="{7EACAA25-8B17-4534-B762-7F08AE536044}" type="slidenum">
              <a:t>9</a:t>
            </a:fld>
            <a:endParaRPr/>
          </a:p>
        </p:txBody>
      </p:sp>
    </p:spTree>
    <p:extLst>
      <p:ext uri="{BB962C8B-B14F-4D97-AF65-F5344CB8AC3E}">
        <p14:creationId xmlns:p14="http://schemas.microsoft.com/office/powerpoint/2010/main" val="3140836067"/>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TotalTime>
  <Words>1633</Words>
  <Application>Microsoft Office PowerPoint</Application>
  <PresentationFormat>Panorámica</PresentationFormat>
  <Paragraphs>137</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Calibri</vt:lpstr>
      <vt:lpstr>Calibri Light</vt:lpstr>
      <vt:lpstr>Symbol</vt:lpstr>
      <vt:lpstr>Times New Roman</vt:lpstr>
      <vt:lpstr>Wingdings</vt:lpstr>
      <vt:lpstr>Tema de Office</vt:lpstr>
      <vt:lpstr>UD 7  SISTEMAS OPERATIVOS: GESTIÓN DE MEMORIA</vt:lpstr>
      <vt:lpstr>Recordamos…</vt:lpstr>
      <vt:lpstr>Recordamos…</vt:lpstr>
      <vt:lpstr>Introducción</vt:lpstr>
      <vt:lpstr>Cómo es la memoria I</vt:lpstr>
      <vt:lpstr>Cómo es la memoria II</vt:lpstr>
      <vt:lpstr>Objetivos de la Gestión de Memoria</vt:lpstr>
      <vt:lpstr>Tipos de Memoria</vt:lpstr>
      <vt:lpstr>Estrategias de Gestión de Memoria</vt:lpstr>
      <vt:lpstr>Sistemas elementales de Gestión de Memoria I</vt:lpstr>
      <vt:lpstr>Sistemas elementales de gestión de memoria II</vt:lpstr>
      <vt:lpstr>Sistemas de gestión de memoria con particiones</vt:lpstr>
      <vt:lpstr>Swapping I</vt:lpstr>
      <vt:lpstr>Swapping II</vt:lpstr>
      <vt:lpstr>Proceso de swapping</vt:lpstr>
      <vt:lpstr>Sistemas de gestión de memoria con páginas</vt:lpstr>
      <vt:lpstr>Paginación</vt:lpstr>
      <vt:lpstr>Proceso de paginación</vt:lpstr>
      <vt:lpstr>Problemas comunes</vt:lpstr>
      <vt:lpstr>Problemas comunes</vt:lpstr>
      <vt:lpstr>Memoria virtual</vt:lpstr>
      <vt:lpstr>Memoria virtual en Windows I</vt:lpstr>
      <vt:lpstr>Memoria virtual en Windows II</vt:lpstr>
      <vt:lpstr>Memoria virtual en Windows III</vt:lpstr>
      <vt:lpstr>Memoria virtual en Windows IV</vt:lpstr>
      <vt:lpstr>Memoria en Linux</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 1  SISTEMAS INFORMÁTICOS: COMPONENTES Y CARACTERÍSTICAS</dc:title>
  <dc:subject/>
  <dc:creator>mario rgzprz</dc:creator>
  <dc:description/>
  <cp:lastModifiedBy>MarioRguez</cp:lastModifiedBy>
  <cp:revision>17</cp:revision>
  <dcterms:created xsi:type="dcterms:W3CDTF">2023-09-24T23:38:42Z</dcterms:created>
  <dcterms:modified xsi:type="dcterms:W3CDTF">2024-01-16T13:49:11Z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vt:i4>
  </property>
</Properties>
</file>