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C8E570-BC05-4893-B2AE-486A1B5D00F9}">
  <a:tblStyle styleId="{06C8E570-BC05-4893-B2AE-486A1B5D00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9cd7838d2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9cd7838d2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9cd7838d2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89cd7838d2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9cd7838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9cd7838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9cd7838d2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9cd7838d2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9cd7838d2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9cd7838d2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9cd7838d2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9cd7838d2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9cd7838d2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9cd7838d2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9cd7838d2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9cd7838d2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9cd7838d2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9cd7838d2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9cd7838d2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9cd7838d2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11" Type="http://schemas.openxmlformats.org/officeDocument/2006/relationships/image" Target="../media/image3.png"/><Relationship Id="rId10" Type="http://schemas.openxmlformats.org/officeDocument/2006/relationships/image" Target="../media/image10.png"/><Relationship Id="rId12" Type="http://schemas.openxmlformats.org/officeDocument/2006/relationships/image" Target="../media/image5.png"/><Relationship Id="rId9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0" y="61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{06C8E570-BC05-4893-B2AE-486A1B5D00F9}</a:tableStyleId>
              </a:tblPr>
              <a:tblGrid>
                <a:gridCol w="734250"/>
                <a:gridCol w="672550"/>
                <a:gridCol w="703375"/>
                <a:gridCol w="703375"/>
                <a:gridCol w="703375"/>
                <a:gridCol w="703375"/>
                <a:gridCol w="703375"/>
                <a:gridCol w="703375"/>
                <a:gridCol w="703375"/>
                <a:gridCol w="703375"/>
                <a:gridCol w="703375"/>
                <a:gridCol w="703375"/>
              </a:tblGrid>
              <a:tr h="48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GESTORES DE BASE DE DATOS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IMG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RELACIONALES</a:t>
                      </a:r>
                      <a:endParaRPr sz="8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NO RELACIONALES</a:t>
                      </a:r>
                      <a:endParaRPr sz="8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PROPIETARIO LIBRE</a:t>
                      </a:r>
                      <a:endParaRPr sz="7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PROPIETARIO PRIVADO</a:t>
                      </a:r>
                      <a:endParaRPr sz="7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VELOCIDAD</a:t>
                      </a:r>
                      <a:endParaRPr sz="8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COMPATIBILIDAD CON OTROS LENGUAJES</a:t>
                      </a:r>
                      <a:endParaRPr sz="8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5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5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550"/>
                        <a:t>TRANSACCIONAL</a:t>
                      </a:r>
                      <a:endParaRPr sz="55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5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550"/>
                        <a:t>NO TRANSACCIONAL</a:t>
                      </a:r>
                      <a:endParaRPr sz="55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COMPATIBLE CON ACID</a:t>
                      </a:r>
                      <a:endParaRPr sz="7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NO COMPATIBLE CON ACID</a:t>
                      </a:r>
                      <a:endParaRPr sz="700"/>
                    </a:p>
                  </a:txBody>
                  <a:tcPr marT="0" marB="0" marR="36000" marL="36000"/>
                </a:tc>
              </a:tr>
              <a:tr h="40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ORACLE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Alto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Variado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</a:tr>
              <a:tr h="40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MYSQL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Alto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Variado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</a:tr>
              <a:tr h="40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SQLITE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Media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</a:rPr>
                        <a:t>Variado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</a:tr>
              <a:tr h="40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ACCESS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Media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</a:rPr>
                        <a:t>Variado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</a:tr>
              <a:tr h="40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TERADATA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Alta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Poco variado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</a:tr>
              <a:tr h="40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CASSANDRA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  </a:t>
                      </a:r>
                      <a:r>
                        <a:rPr lang="es" sz="1000"/>
                        <a:t>     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Alta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</a:rPr>
                        <a:t>Variado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</a:tr>
              <a:tr h="40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MARIAdB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           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Media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</a:rPr>
                        <a:t>Variado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</a:tr>
              <a:tr h="40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MONGODB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Alta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</a:rPr>
                        <a:t>Poco </a:t>
                      </a:r>
                      <a:r>
                        <a:rPr lang="es" sz="1000">
                          <a:solidFill>
                            <a:schemeClr val="dk1"/>
                          </a:solidFill>
                        </a:rPr>
                        <a:t>Variado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</a:tr>
              <a:tr h="40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HYPERSQL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Media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</a:rPr>
                        <a:t>Poco </a:t>
                      </a:r>
                      <a:r>
                        <a:rPr lang="es" sz="1000">
                          <a:solidFill>
                            <a:schemeClr val="dk1"/>
                          </a:solidFill>
                        </a:rPr>
                        <a:t>Variado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</a:tr>
              <a:tr h="27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POSTGRESQL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Media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</a:rPr>
                        <a:t>Variado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</a:t>
                      </a:r>
                      <a:endParaRPr sz="1000"/>
                    </a:p>
                  </a:txBody>
                  <a:tcPr marT="0" marB="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36000" marL="36000"/>
                </a:tc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0" y="45750"/>
            <a:ext cx="91440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DE LAS  DISTINTAS BASES DE DATOS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250" y="1241625"/>
            <a:ext cx="672550" cy="4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250" y="1645700"/>
            <a:ext cx="672550" cy="4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9440" l="9999" r="0" t="-9440"/>
          <a:stretch/>
        </p:blipFill>
        <p:spPr>
          <a:xfrm>
            <a:off x="734250" y="2450225"/>
            <a:ext cx="672550" cy="4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6">
            <a:alphaModFix/>
          </a:blip>
          <a:srcRect b="0" l="9999" r="0" t="0"/>
          <a:stretch/>
        </p:blipFill>
        <p:spPr>
          <a:xfrm>
            <a:off x="734250" y="2049775"/>
            <a:ext cx="672550" cy="4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250" y="2850675"/>
            <a:ext cx="672550" cy="4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4250" y="3254750"/>
            <a:ext cx="672550" cy="4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4250" y="3651575"/>
            <a:ext cx="672550" cy="4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4250" y="4055650"/>
            <a:ext cx="672550" cy="4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4250" y="4459725"/>
            <a:ext cx="672550" cy="4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34250" y="4863800"/>
            <a:ext cx="672550" cy="4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Hyper SQL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443850" y="1775425"/>
            <a:ext cx="36876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Transacciones ACID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Soporte múltiples conexiones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Compatibilidad con el lenguaje SQL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Replicación de datos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4830200" y="1344625"/>
            <a:ext cx="4138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DESCRIPCIÓN</a:t>
            </a:r>
            <a:endParaRPr sz="1800"/>
          </a:p>
        </p:txBody>
      </p:sp>
      <p:sp>
        <p:nvSpPr>
          <p:cNvPr id="154" name="Google Shape;154;p22"/>
          <p:cNvSpPr txBox="1"/>
          <p:nvPr/>
        </p:nvSpPr>
        <p:spPr>
          <a:xfrm>
            <a:off x="4895475" y="1840700"/>
            <a:ext cx="3936900" cy="27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HyperSQL (HSQLDB) es un motor de base de datos SQL ligero y rápido escrito en Java. Ofrece características como soporte transaccional ACID, compatibilidad con el lenguaje SQL estándar, almacenamiento en memoria y en disco, y capacidad de manejar múltiples conexiones concurrentes.</a:t>
            </a:r>
            <a:endParaRPr sz="1700"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775" y="0"/>
            <a:ext cx="2499225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E9E9E"/>
                </a:solidFill>
              </a:rPr>
              <a:t>PostgreSQL</a:t>
            </a:r>
            <a:endParaRPr>
              <a:solidFill>
                <a:srgbClr val="9E9E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443850" y="1775425"/>
            <a:ext cx="36876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Transacciones ACID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Integridad referencial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Vistas materializadas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Funciones definidas por el usuario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Particionamiento de tablas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4830200" y="1344625"/>
            <a:ext cx="4138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DESCRIPCIÓN</a:t>
            </a:r>
            <a:endParaRPr sz="1800"/>
          </a:p>
        </p:txBody>
      </p:sp>
      <p:sp>
        <p:nvSpPr>
          <p:cNvPr id="164" name="Google Shape;164;p23"/>
          <p:cNvSpPr txBox="1"/>
          <p:nvPr/>
        </p:nvSpPr>
        <p:spPr>
          <a:xfrm>
            <a:off x="4895475" y="1840700"/>
            <a:ext cx="3936900" cy="27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PostgreSQL es un sistema de gestión de bases de datos relacional de código abierto y altamente escalable. Ofrece una amplia gama de características, como soporte para transacciones ACID, integridad referencial, almacenamiento de datos en formato JSON, funciones y procedimientos almacenados, replicación, particionamiento de tablas y soporte para consultas complejas.</a:t>
            </a:r>
            <a:endParaRPr sz="1700"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3675" y="0"/>
            <a:ext cx="2760325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ORACLE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750" y="0"/>
            <a:ext cx="2982250" cy="11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443850" y="1775425"/>
            <a:ext cx="36876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Modelo Relacional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Herramientas de administración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Control de acceso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Alta disponibilidad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Escalabilidad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Soporte Multiplataforma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4830200" y="1344625"/>
            <a:ext cx="4138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DESCRIPCIÓN</a:t>
            </a:r>
            <a:endParaRPr sz="1800"/>
          </a:p>
        </p:txBody>
      </p:sp>
      <p:sp>
        <p:nvSpPr>
          <p:cNvPr id="75" name="Google Shape;75;p14"/>
          <p:cNvSpPr txBox="1"/>
          <p:nvPr/>
        </p:nvSpPr>
        <p:spPr>
          <a:xfrm>
            <a:off x="4895475" y="1840700"/>
            <a:ext cx="3936900" cy="27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Oracle es una empresa líder en el desarrollo de sistemas de gestión de bases de datos . Su producto principal, Oracle Database, es una base de datos relacional que permite almacenar y administrar grandes cantidades de información de manera eficiente 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72EF"/>
                </a:solidFill>
              </a:rPr>
              <a:t>MySQL</a:t>
            </a:r>
            <a:endParaRPr>
              <a:solidFill>
                <a:srgbClr val="0072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443850" y="1775425"/>
            <a:ext cx="36876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Código abierto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Multiplataforma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Rendimiento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Replicación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Seguridad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Soporte de diferentes motores de almacenamiento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830200" y="1344625"/>
            <a:ext cx="4138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DESCRIPCIÓN</a:t>
            </a:r>
            <a:endParaRPr sz="1800"/>
          </a:p>
        </p:txBody>
      </p:sp>
      <p:sp>
        <p:nvSpPr>
          <p:cNvPr id="84" name="Google Shape;84;p15"/>
          <p:cNvSpPr txBox="1"/>
          <p:nvPr/>
        </p:nvSpPr>
        <p:spPr>
          <a:xfrm>
            <a:off x="4895475" y="1840700"/>
            <a:ext cx="3936900" cy="27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MySQL es un sistema de administración de bases de datos relacionales de código abierto desarrollado por Oracle . Es ampliamente utilizado en el mundo y ofrece una serie de características y ventajas</a:t>
            </a:r>
            <a:endParaRPr sz="170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1762" y="0"/>
            <a:ext cx="1972237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</a:rPr>
              <a:t>SQLITE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443850" y="1775425"/>
            <a:ext cx="36876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Ligero y configuración cero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Sin servidor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Transaccional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Multiplataforma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Sin requerimiento de  servidor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Eficiente y rápido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4830200" y="1344625"/>
            <a:ext cx="4138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DESCRIPCIÓN</a:t>
            </a:r>
            <a:endParaRPr sz="1800"/>
          </a:p>
        </p:txBody>
      </p:sp>
      <p:sp>
        <p:nvSpPr>
          <p:cNvPr id="94" name="Google Shape;94;p16"/>
          <p:cNvSpPr txBox="1"/>
          <p:nvPr/>
        </p:nvSpPr>
        <p:spPr>
          <a:xfrm>
            <a:off x="4895475" y="1840700"/>
            <a:ext cx="3936900" cy="27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SQLite es un sistema de gestión de bases de datos relacionales que se caracteriza por ser ligero y de configuración cero . Es una biblioteca escrita en C que se enlaza con el programa principal , lo que lo convierte en un proceso integrado.</a:t>
            </a:r>
            <a:endParaRPr sz="1700"/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0" l="9999" r="0" t="0"/>
          <a:stretch/>
        </p:blipFill>
        <p:spPr>
          <a:xfrm>
            <a:off x="6945025" y="0"/>
            <a:ext cx="2198975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Access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443850" y="1775425"/>
            <a:ext cx="36876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Plantillas predefinidas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Interfaz intuitiva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Consultas y filtros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Generación de informes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Integración con otras aplicaciones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Seguridad y control de acceso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4830200" y="1344625"/>
            <a:ext cx="4138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DESCRIPCIÓN</a:t>
            </a:r>
            <a:endParaRPr sz="1800"/>
          </a:p>
        </p:txBody>
      </p:sp>
      <p:sp>
        <p:nvSpPr>
          <p:cNvPr id="104" name="Google Shape;104;p17"/>
          <p:cNvSpPr txBox="1"/>
          <p:nvPr/>
        </p:nvSpPr>
        <p:spPr>
          <a:xfrm>
            <a:off x="4895475" y="1840700"/>
            <a:ext cx="3936900" cy="27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/>
              <a:t>Access es un software de gestión de bases de datos desarrollado por Microsoft. Permite crear y administrar bases de datos relacionales, generar consultas, formularios e informes, y ofrece integración con otras aplicaciones de Microsoft Office. Access es ampliamente utilizado en entornos empresariales y personales debido a su interfaz intuitiva y sus características de seguridad y control de acceso.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9440" l="9999" r="0" t="-9440"/>
          <a:stretch/>
        </p:blipFill>
        <p:spPr>
          <a:xfrm>
            <a:off x="6762275" y="-104425"/>
            <a:ext cx="2381725" cy="11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45F06"/>
                </a:solidFill>
              </a:rPr>
              <a:t>Teradata</a:t>
            </a:r>
            <a:endParaRPr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443850" y="1775425"/>
            <a:ext cx="36876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s" sz="2100"/>
              <a:t>Paralelismo y distribución de carga compartida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s" sz="2100"/>
              <a:t>Escalabilidad y  rendimiento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s" sz="2100"/>
              <a:t>Flexibilidad y personalización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s" sz="2100"/>
              <a:t>Integración de otras herramientas y sistemas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s" sz="2100"/>
              <a:t>Alta disponibilidad y confiabilidad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3" name="Google Shape;113;p18"/>
          <p:cNvSpPr txBox="1"/>
          <p:nvPr/>
        </p:nvSpPr>
        <p:spPr>
          <a:xfrm>
            <a:off x="4830200" y="1344625"/>
            <a:ext cx="4138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DESCRIPCIÓN</a:t>
            </a:r>
            <a:endParaRPr sz="1800"/>
          </a:p>
        </p:txBody>
      </p:sp>
      <p:sp>
        <p:nvSpPr>
          <p:cNvPr id="114" name="Google Shape;114;p18"/>
          <p:cNvSpPr txBox="1"/>
          <p:nvPr/>
        </p:nvSpPr>
        <p:spPr>
          <a:xfrm>
            <a:off x="4895475" y="1840700"/>
            <a:ext cx="3936900" cy="27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Teradata es un sistema de gestión de bases de datos analíticas utilizado en entornos empresariales. Ofrece características como paralelismo y distribución de carga compartida, escalabilidad y rendimiento, flexibilidad y personalización, integración con otras herramientas y sistemas, y alta disponibilidad y confiabilidad. Teradata es conocido por su capacidad para manejar grandes volúmenes de datos y realizar análisis complejos en tiempo real</a:t>
            </a:r>
            <a:endParaRPr sz="1600"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500" y="0"/>
            <a:ext cx="2564500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FF"/>
                </a:solidFill>
              </a:rPr>
              <a:t>Cassandra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443850" y="1775425"/>
            <a:ext cx="36876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Escalabilidad lineal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Alta disponibilidad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Modelo de datos flexible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Rendimiento rápido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Tolerancia a fallos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4830200" y="1344625"/>
            <a:ext cx="4138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DESCRIPCIÓN</a:t>
            </a:r>
            <a:endParaRPr sz="1800"/>
          </a:p>
        </p:txBody>
      </p:sp>
      <p:sp>
        <p:nvSpPr>
          <p:cNvPr id="124" name="Google Shape;124;p19"/>
          <p:cNvSpPr txBox="1"/>
          <p:nvPr/>
        </p:nvSpPr>
        <p:spPr>
          <a:xfrm>
            <a:off x="4895475" y="1840700"/>
            <a:ext cx="3936900" cy="27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Cassandra es una base de datos distribuida y altamente escalable, conocida por su capacidad de manejar grandes volúmenes de datos. Ofrece alta disponibilidad y tolerancia a fallos, así como un modelo de datos flexible que permite almacenar datos estructurados y desestructurados.</a:t>
            </a:r>
            <a:endParaRPr sz="1700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1150" y="0"/>
            <a:ext cx="2172850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85200C"/>
                </a:solidFill>
              </a:rPr>
              <a:t>MariaDB</a:t>
            </a:r>
            <a:endParaRPr>
              <a:solidFill>
                <a:srgbClr val="8520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443850" y="1775425"/>
            <a:ext cx="36876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Rendimiento mejorado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Alta disponibilidad y escalabilidad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Compatibilidad SQL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Características adicionales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4830200" y="1344625"/>
            <a:ext cx="4138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DESCRIPCIÓN</a:t>
            </a:r>
            <a:endParaRPr sz="1800"/>
          </a:p>
        </p:txBody>
      </p:sp>
      <p:sp>
        <p:nvSpPr>
          <p:cNvPr id="134" name="Google Shape;134;p20"/>
          <p:cNvSpPr txBox="1"/>
          <p:nvPr/>
        </p:nvSpPr>
        <p:spPr>
          <a:xfrm>
            <a:off x="4895475" y="1840700"/>
            <a:ext cx="3936900" cy="27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MariaDB es un sistema de gestión de bases de datos relacional de código abierto que es una bifurcación de MySQL . Ofrece características mejoradas de rendimiento, alta disponibilidad y escalabilidad, junto con compatibilidad con aplicaciones y herramientas existentes de MySQL.</a:t>
            </a:r>
            <a:endParaRPr sz="1700"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8675" y="0"/>
            <a:ext cx="2525325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</a:rPr>
              <a:t>Mongo</a:t>
            </a:r>
            <a:r>
              <a:rPr lang="es">
                <a:solidFill>
                  <a:srgbClr val="7F6000"/>
                </a:solidFill>
              </a:rPr>
              <a:t>DB</a:t>
            </a:r>
            <a:endParaRPr>
              <a:solidFill>
                <a:srgbClr val="7F6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443850" y="1775425"/>
            <a:ext cx="36876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Flexibilidad de esquema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Escalabilidad horizontal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Consultas ad hoc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Indexación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s" sz="2200"/>
              <a:t>Alta disponibilidad y replicación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4830200" y="1344625"/>
            <a:ext cx="4138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DESCRIPCIÓN</a:t>
            </a:r>
            <a:endParaRPr sz="1800"/>
          </a:p>
        </p:txBody>
      </p:sp>
      <p:sp>
        <p:nvSpPr>
          <p:cNvPr id="144" name="Google Shape;144;p21"/>
          <p:cNvSpPr txBox="1"/>
          <p:nvPr/>
        </p:nvSpPr>
        <p:spPr>
          <a:xfrm>
            <a:off x="4895475" y="1840700"/>
            <a:ext cx="3936900" cy="27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MongoDB es una base de datos NoSQL orientada a documentos que se caracteriza por su flexibilidad de esquema, escalabilidad horizontal y potente sintaxis de consultas. Permite almacenar y consultar documentos con estructuras diferentes en una misma colección, lo que la hace ideal para aplicaciones con datos no estructurados o en constante evolución.</a:t>
            </a:r>
            <a:endParaRPr sz="1700"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3650" y="0"/>
            <a:ext cx="2290350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