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71" r:id="rId4"/>
    <p:sldId id="273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5" r:id="rId16"/>
    <p:sldId id="266" r:id="rId17"/>
    <p:sldId id="268" r:id="rId18"/>
    <p:sldId id="269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99H8fPDJS/GyUaEz38gL+0xO4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129CB-633A-4B35-92EB-04DC812985FB}">
  <a:tblStyle styleId="{710129CB-633A-4B35-92EB-04DC81298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efd4b11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efd4b11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efd4b117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fefd4b117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efd4b11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efd4b11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efd4b117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efd4b117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efd4b117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efd4b117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efd4b117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efd4b117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efd4b11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efd4b11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efd4b11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efd4b11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789179" y="686475"/>
            <a:ext cx="441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PRESENTACION PROYECTO</a:t>
            </a:r>
            <a:endParaRPr sz="28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325" y="1547975"/>
            <a:ext cx="1902600" cy="26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efd4b1171_0_32"/>
          <p:cNvSpPr txBox="1"/>
          <p:nvPr/>
        </p:nvSpPr>
        <p:spPr>
          <a:xfrm>
            <a:off x="1509800" y="577030"/>
            <a:ext cx="662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REQUERIMIENTOS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requerimientos que fueron solicitados por los clientes.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REQUERIMIENTOS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Reque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requerimientos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" name="Google Shape;89;gfefd4b1171_0_32"/>
          <p:cNvGraphicFramePr/>
          <p:nvPr>
            <p:extLst>
              <p:ext uri="{D42A27DB-BD31-4B8C-83A1-F6EECF244321}">
                <p14:modId xmlns:p14="http://schemas.microsoft.com/office/powerpoint/2010/main" val="4227303632"/>
              </p:ext>
            </p:extLst>
          </p:nvPr>
        </p:nvGraphicFramePr>
        <p:xfrm>
          <a:off x="922946" y="1827256"/>
          <a:ext cx="7214154" cy="166374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2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 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del requerimiento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 del requerimientos solicitado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TIPO_REQUERIMIENTO_IDTIPO_REQUERIMIENTO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del tipo de 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efd4b1171_0_40"/>
          <p:cNvSpPr txBox="1"/>
          <p:nvPr/>
        </p:nvSpPr>
        <p:spPr>
          <a:xfrm>
            <a:off x="1465300" y="707238"/>
            <a:ext cx="662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TIPO_REQUERIMIENTO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el tipo de requerimiento que fueron solicitados por los clientes.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TIPO_REQUERIMIENTOS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ES" sz="1000" dirty="0" err="1">
                <a:latin typeface="Calibri"/>
                <a:ea typeface="Calibri"/>
                <a:cs typeface="Calibri"/>
                <a:sym typeface="Calibri"/>
              </a:rPr>
              <a:t>Tipo_Reque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tipo requerimiento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gfefd4b1171_0_40"/>
          <p:cNvGraphicFramePr/>
          <p:nvPr>
            <p:extLst>
              <p:ext uri="{D42A27DB-BD31-4B8C-83A1-F6EECF244321}">
                <p14:modId xmlns:p14="http://schemas.microsoft.com/office/powerpoint/2010/main" val="1447711472"/>
              </p:ext>
            </p:extLst>
          </p:nvPr>
        </p:nvGraphicFramePr>
        <p:xfrm>
          <a:off x="952500" y="2000250"/>
          <a:ext cx="7239000" cy="12343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 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ID_TIPO_REQUERIMIENTO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del tipo de requerimiento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TIPO_REQUERIMIENTO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del tipo del tipo de 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efd4b1171_0_52"/>
          <p:cNvSpPr txBox="1"/>
          <p:nvPr/>
        </p:nvSpPr>
        <p:spPr>
          <a:xfrm>
            <a:off x="1465300" y="707238"/>
            <a:ext cx="662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ESTADO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el estado en el cual se encuentra el requerimiento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ESTADO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ES" sz="1000" dirty="0" err="1">
                <a:latin typeface="Calibri"/>
                <a:ea typeface="Calibri"/>
                <a:cs typeface="Calibri"/>
                <a:sym typeface="Calibri"/>
              </a:rPr>
              <a:t>Est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Estado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gfefd4b1171_0_52"/>
          <p:cNvGraphicFramePr/>
          <p:nvPr>
            <p:extLst>
              <p:ext uri="{D42A27DB-BD31-4B8C-83A1-F6EECF244321}">
                <p14:modId xmlns:p14="http://schemas.microsoft.com/office/powerpoint/2010/main" val="2847216660"/>
              </p:ext>
            </p:extLst>
          </p:nvPr>
        </p:nvGraphicFramePr>
        <p:xfrm>
          <a:off x="957129" y="2000250"/>
          <a:ext cx="7234371" cy="11886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4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ID_ESTADO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del estado del 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ESTADO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del estado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efd4b1171_0_46"/>
          <p:cNvSpPr txBox="1"/>
          <p:nvPr/>
        </p:nvSpPr>
        <p:spPr>
          <a:xfrm>
            <a:off x="1450367" y="0"/>
            <a:ext cx="5172624" cy="114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TABLA CLIENTE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Almacena los datos básicos de los clientes.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ENTIDAD: CLIENTES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ES" sz="1050" dirty="0" err="1">
                <a:latin typeface="Calibri"/>
                <a:ea typeface="Calibri"/>
                <a:cs typeface="Calibri"/>
                <a:sym typeface="Calibri"/>
              </a:rPr>
              <a:t>Clien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>
                <a:latin typeface="Calibri"/>
                <a:ea typeface="Calibri"/>
                <a:cs typeface="Calibri"/>
                <a:sym typeface="Calibri"/>
              </a:rPr>
              <a:t>DESCRIPCIÓN: Datos Clientes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gfefd4b1171_0_46"/>
          <p:cNvGraphicFramePr/>
          <p:nvPr>
            <p:extLst>
              <p:ext uri="{D42A27DB-BD31-4B8C-83A1-F6EECF244321}">
                <p14:modId xmlns:p14="http://schemas.microsoft.com/office/powerpoint/2010/main" val="2728127031"/>
              </p:ext>
            </p:extLst>
          </p:nvPr>
        </p:nvGraphicFramePr>
        <p:xfrm>
          <a:off x="1427148" y="1068225"/>
          <a:ext cx="6930639" cy="323061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0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8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  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ID_CLIENTE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 los clientes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NOMBRES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Nombres de los clientes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APELLIDOS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Apellidos de los clientes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NUM_DOC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del documento de identidad del cliente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TELEFONO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Telefono del cliente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Correo del cliente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TIPO_DOCUMENTO_ID_TIPO_DOCUMENTO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</a:t>
                      </a:r>
                      <a:r>
                        <a:rPr lang="es-ES" sz="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identificacion</a:t>
                      </a: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tipo de documento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EQUIPO_IDEQUIPO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del equipo del cliente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0B4E6EB2-7681-BC09-13E1-3FADC1FF7093}"/>
              </a:ext>
            </a:extLst>
          </p:cNvPr>
          <p:cNvSpPr txBox="1"/>
          <p:nvPr/>
        </p:nvSpPr>
        <p:spPr>
          <a:xfrm>
            <a:off x="1466367" y="444381"/>
            <a:ext cx="37938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TIPO_DOCUMENTO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los diferentes documentos de los clientes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TIPO_DOCUMENTO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TD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 documento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0EF7BA6C-0286-073A-76A9-A27E8C75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35322"/>
              </p:ext>
            </p:extLst>
          </p:nvPr>
        </p:nvGraphicFramePr>
        <p:xfrm>
          <a:off x="1466367" y="1552346"/>
          <a:ext cx="6096000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974689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897568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884566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48220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2446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IDESTADO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diferentes tipo de documentos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1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del documento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3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2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efd4b1171_0_58"/>
          <p:cNvSpPr txBox="1"/>
          <p:nvPr/>
        </p:nvSpPr>
        <p:spPr>
          <a:xfrm>
            <a:off x="1432184" y="-162370"/>
            <a:ext cx="37938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HOJA_VIDA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la hoja de vida de los equipos que poseen los clientes.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HOJA_VIDA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HV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hoja vida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gfefd4b1171_0_58"/>
          <p:cNvGraphicFramePr/>
          <p:nvPr>
            <p:extLst>
              <p:ext uri="{D42A27DB-BD31-4B8C-83A1-F6EECF244321}">
                <p14:modId xmlns:p14="http://schemas.microsoft.com/office/powerpoint/2010/main" val="1737054639"/>
              </p:ext>
            </p:extLst>
          </p:nvPr>
        </p:nvGraphicFramePr>
        <p:xfrm>
          <a:off x="1432184" y="796705"/>
          <a:ext cx="6652135" cy="351655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3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0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NEMÓNICO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IDHOJA_VIDA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Número de identificación de hoja de vida del equipo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7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DESCRIPCION_MANTENIMIENTO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 del mantenimiento que se han realizado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CARACTERISTICAS_HARDWARE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Caracteristicas del hardware del equipo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CARACTERISTICAS_SOFTWARE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Caracteristicas del software del equipo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OBSERVACIONES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LONGTEXT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Observación del mantenimiento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FECHA_MANTENIMIENTO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1000- 9999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Fecha cuando se realizo el mantenimiento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0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EQUIPO_IDEQUIPO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del equipo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EFDBE177-1994-F9D7-9272-0CAF9CF64893}"/>
              </a:ext>
            </a:extLst>
          </p:cNvPr>
          <p:cNvSpPr txBox="1"/>
          <p:nvPr/>
        </p:nvSpPr>
        <p:spPr>
          <a:xfrm>
            <a:off x="1479084" y="544062"/>
            <a:ext cx="37938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EQUIPO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datos de los equipos 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EQUIPO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EQ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equipo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953EB5A-68A7-47D2-C7F7-211F2ADE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22773"/>
              </p:ext>
            </p:extLst>
          </p:nvPr>
        </p:nvGraphicFramePr>
        <p:xfrm>
          <a:off x="1392964" y="1555335"/>
          <a:ext cx="6271952" cy="2476427"/>
        </p:xfrm>
        <a:graphic>
          <a:graphicData uri="http://schemas.openxmlformats.org/drawingml/2006/table">
            <a:tbl>
              <a:tblPr firstRow="1" bandRow="1">
                <a:tableStyleId>{710129CB-633A-4B35-92EB-04DC812985FB}</a:tableStyleId>
              </a:tblPr>
              <a:tblGrid>
                <a:gridCol w="1550538">
                  <a:extLst>
                    <a:ext uri="{9D8B030D-6E8A-4147-A177-3AD203B41FA5}">
                      <a16:colId xmlns:a16="http://schemas.microsoft.com/office/drawing/2014/main" val="642090739"/>
                    </a:ext>
                  </a:extLst>
                </a:gridCol>
                <a:gridCol w="1047384">
                  <a:extLst>
                    <a:ext uri="{9D8B030D-6E8A-4147-A177-3AD203B41FA5}">
                      <a16:colId xmlns:a16="http://schemas.microsoft.com/office/drawing/2014/main" val="2254937470"/>
                    </a:ext>
                  </a:extLst>
                </a:gridCol>
                <a:gridCol w="1160278">
                  <a:extLst>
                    <a:ext uri="{9D8B030D-6E8A-4147-A177-3AD203B41FA5}">
                      <a16:colId xmlns:a16="http://schemas.microsoft.com/office/drawing/2014/main" val="3396454558"/>
                    </a:ext>
                  </a:extLst>
                </a:gridCol>
                <a:gridCol w="1256876">
                  <a:extLst>
                    <a:ext uri="{9D8B030D-6E8A-4147-A177-3AD203B41FA5}">
                      <a16:colId xmlns:a16="http://schemas.microsoft.com/office/drawing/2014/main" val="3671481683"/>
                    </a:ext>
                  </a:extLst>
                </a:gridCol>
                <a:gridCol w="1256876">
                  <a:extLst>
                    <a:ext uri="{9D8B030D-6E8A-4147-A177-3AD203B41FA5}">
                      <a16:colId xmlns:a16="http://schemas.microsoft.com/office/drawing/2014/main" val="2498037399"/>
                    </a:ext>
                  </a:extLst>
                </a:gridCol>
              </a:tblGrid>
              <a:tr h="535867">
                <a:tc>
                  <a:txBody>
                    <a:bodyPr/>
                    <a:lstStyle/>
                    <a:p>
                      <a:r>
                        <a:rPr lang="es-MX" sz="800" dirty="0"/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DESCRIPCION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29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/>
                        <a:t>IDEQUIPO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Numero de identificación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1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/>
                        <a:t>MARCA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Marca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7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/>
                        <a:t>MODELO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Modelo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9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u="none" dirty="0"/>
                        <a:t>SERIAL</a:t>
                      </a:r>
                      <a:endParaRPr lang="es-CO" sz="800" u="non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Serial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/>
                        <a:t>CARACTERISTICAS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LONGTEXT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100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Características del equipo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55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24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1612F03D-53BD-4376-272A-A82F5E753849}"/>
              </a:ext>
            </a:extLst>
          </p:cNvPr>
          <p:cNvSpPr txBox="1"/>
          <p:nvPr/>
        </p:nvSpPr>
        <p:spPr>
          <a:xfrm>
            <a:off x="1444900" y="-113964"/>
            <a:ext cx="528918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USUARIOS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datos básicos de los usuarios que manejan el sistema de información.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USUARIOS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USU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usuarios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EFECB1D-1003-9B76-E0ED-58287C0B8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666139"/>
              </p:ext>
            </p:extLst>
          </p:nvPr>
        </p:nvGraphicFramePr>
        <p:xfrm>
          <a:off x="1529698" y="901045"/>
          <a:ext cx="6768270" cy="3373150"/>
        </p:xfrm>
        <a:graphic>
          <a:graphicData uri="http://schemas.openxmlformats.org/drawingml/2006/table">
            <a:tbl>
              <a:tblPr firstRow="1" bandRow="1">
                <a:tableStyleId>{710129CB-633A-4B35-92EB-04DC812985FB}</a:tableStyleId>
              </a:tblPr>
              <a:tblGrid>
                <a:gridCol w="1353654">
                  <a:extLst>
                    <a:ext uri="{9D8B030D-6E8A-4147-A177-3AD203B41FA5}">
                      <a16:colId xmlns:a16="http://schemas.microsoft.com/office/drawing/2014/main" val="3950209128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569012668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1401101749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1135325100"/>
                    </a:ext>
                  </a:extLst>
                </a:gridCol>
                <a:gridCol w="1353654">
                  <a:extLst>
                    <a:ext uri="{9D8B030D-6E8A-4147-A177-3AD203B41FA5}">
                      <a16:colId xmlns:a16="http://schemas.microsoft.com/office/drawing/2014/main" val="4108547250"/>
                    </a:ext>
                  </a:extLst>
                </a:gridCol>
              </a:tblGrid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10493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usuarios en el sistema de información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033540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80330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APELLIDOS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Apellidos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02197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NUM_DOC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documento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28467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TELEFONO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Teléfono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5903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Correo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37071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TIPO_DOCUMENTO_ID_TIPO_DOCUMENTO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del tipo de documento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07074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PERFILES_ID_PERFILES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perfiles 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22065"/>
                  </a:ext>
                </a:extLst>
              </a:tr>
              <a:tr h="31496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TIPO_USUARIOS_ID_TIPO_USUARIO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FORANEA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tipos de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30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59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52E2B16F-DDB1-D42F-5B6F-A81D8AF919D8}"/>
              </a:ext>
            </a:extLst>
          </p:cNvPr>
          <p:cNvSpPr txBox="1"/>
          <p:nvPr/>
        </p:nvSpPr>
        <p:spPr>
          <a:xfrm>
            <a:off x="1470538" y="535517"/>
            <a:ext cx="5289185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TIPO_USUARIO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diferentes tipos de usuarios en el sistema de información.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TIPO_USUARIO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TIPO_USU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tipos usuarios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CAB90E2-77C9-C621-4331-754943D7E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74989"/>
              </p:ext>
            </p:extLst>
          </p:nvPr>
        </p:nvGraphicFramePr>
        <p:xfrm>
          <a:off x="1524000" y="1872894"/>
          <a:ext cx="6096000" cy="1320800"/>
        </p:xfrm>
        <a:graphic>
          <a:graphicData uri="http://schemas.openxmlformats.org/drawingml/2006/table">
            <a:tbl>
              <a:tblPr firstRow="1" bandRow="1">
                <a:tableStyleId>{710129CB-633A-4B35-92EB-04DC812985FB}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476457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485704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222591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383950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00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IDTIPO_USUARIO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diferentes usuarios en el sistema de información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4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 los tipos de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2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17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gfefd4b1171_0_58">
            <a:extLst>
              <a:ext uri="{FF2B5EF4-FFF2-40B4-BE49-F238E27FC236}">
                <a16:creationId xmlns:a16="http://schemas.microsoft.com/office/drawing/2014/main" id="{F6BDF18F-7DFC-ACB0-17C7-0F9CB6354709}"/>
              </a:ext>
            </a:extLst>
          </p:cNvPr>
          <p:cNvSpPr txBox="1"/>
          <p:nvPr/>
        </p:nvSpPr>
        <p:spPr>
          <a:xfrm>
            <a:off x="1496175" y="535517"/>
            <a:ext cx="5289185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PERFILES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perfiles de los usuarios que se encuentran en el sistema de información 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PERFILES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</a:t>
            </a:r>
            <a:r>
              <a:rPr lang="es-MX" sz="1000" dirty="0">
                <a:latin typeface="Calibri"/>
                <a:ea typeface="Calibri"/>
                <a:cs typeface="Calibri"/>
                <a:sym typeface="Calibri"/>
              </a:rPr>
              <a:t>PER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perfiles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E093429-B0BE-C056-FF56-403F24C00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34391"/>
              </p:ext>
            </p:extLst>
          </p:nvPr>
        </p:nvGraphicFramePr>
        <p:xfrm>
          <a:off x="1563880" y="1830070"/>
          <a:ext cx="6056120" cy="1569720"/>
        </p:xfrm>
        <a:graphic>
          <a:graphicData uri="http://schemas.openxmlformats.org/drawingml/2006/table">
            <a:tbl>
              <a:tblPr firstRow="1" bandRow="1">
                <a:tableStyleId>{710129CB-633A-4B35-92EB-04DC812985FB}</a:tableStyleId>
              </a:tblPr>
              <a:tblGrid>
                <a:gridCol w="1247686">
                  <a:extLst>
                    <a:ext uri="{9D8B030D-6E8A-4147-A177-3AD203B41FA5}">
                      <a16:colId xmlns:a16="http://schemas.microsoft.com/office/drawing/2014/main" val="1643563973"/>
                    </a:ext>
                  </a:extLst>
                </a:gridCol>
                <a:gridCol w="1150834">
                  <a:extLst>
                    <a:ext uri="{9D8B030D-6E8A-4147-A177-3AD203B41FA5}">
                      <a16:colId xmlns:a16="http://schemas.microsoft.com/office/drawing/2014/main" val="4692996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814001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7176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0454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NEMONICO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TIPO_LLAVE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TIPO_DATO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DESCRIPCION 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8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IDPERFILES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PRIMARIA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de identificación de los perfiles  de los usuarios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47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Nombre del 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5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CONTRASENA_USUARIO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Contraseña del usuario</a:t>
                      </a:r>
                      <a:endParaRPr lang="es-CO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15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35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481F7B-80FB-6E77-E62B-5559F0EAE467}"/>
              </a:ext>
            </a:extLst>
          </p:cNvPr>
          <p:cNvSpPr txBox="1"/>
          <p:nvPr/>
        </p:nvSpPr>
        <p:spPr>
          <a:xfrm>
            <a:off x="2286000" y="570704"/>
            <a:ext cx="4572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CO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PLANTEAMINETO DEL PROBLEMA</a:t>
            </a:r>
            <a:endParaRPr lang="es-CO" sz="24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321C64-201F-2393-38AA-EE9C09B0BBDE}"/>
              </a:ext>
            </a:extLst>
          </p:cNvPr>
          <p:cNvSpPr txBox="1"/>
          <p:nvPr/>
        </p:nvSpPr>
        <p:spPr>
          <a:xfrm>
            <a:off x="330437" y="1455030"/>
            <a:ext cx="30423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-317500" algn="ctr" rtl="0">
              <a:spcBef>
                <a:spcPts val="0"/>
              </a:spcBef>
              <a:spcAft>
                <a:spcPts val="0"/>
              </a:spcAft>
            </a:pPr>
            <a:r>
              <a:rPr lang="es-CO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Descripción del problema</a:t>
            </a:r>
            <a:endParaRPr lang="es-CO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C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218855-6704-A781-976B-B24248A38E0A}"/>
              </a:ext>
            </a:extLst>
          </p:cNvPr>
          <p:cNvSpPr txBox="1"/>
          <p:nvPr/>
        </p:nvSpPr>
        <p:spPr>
          <a:xfrm>
            <a:off x="4696628" y="1455030"/>
            <a:ext cx="30423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-317500" algn="ctr" rtl="0">
              <a:spcBef>
                <a:spcPts val="0"/>
              </a:spcBef>
              <a:spcAft>
                <a:spcPts val="0"/>
              </a:spcAft>
            </a:pPr>
            <a:r>
              <a:rPr lang="es-CO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Formulación del problema</a:t>
            </a:r>
            <a:endParaRPr lang="es-CO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C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7CCDEBF-A6CE-9D2B-6315-DA76B650E13B}"/>
              </a:ext>
            </a:extLst>
          </p:cNvPr>
          <p:cNvSpPr/>
          <p:nvPr/>
        </p:nvSpPr>
        <p:spPr>
          <a:xfrm>
            <a:off x="794048" y="1812598"/>
            <a:ext cx="3349951" cy="2530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81D903-CEB3-BCFA-6105-85FD663778E7}"/>
              </a:ext>
            </a:extLst>
          </p:cNvPr>
          <p:cNvSpPr txBox="1"/>
          <p:nvPr/>
        </p:nvSpPr>
        <p:spPr>
          <a:xfrm>
            <a:off x="974221" y="2093721"/>
            <a:ext cx="2850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-317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la hora de realizar un mantenimiento técnico de un equipo las empresas buscan realizar registros de los servicios que poseen sin tener que llevar a cabo una documentación en forma física, ya que esto provocaría una cantidad excesiva de documentos y cuando empresas consulten dicha información no tengan dificultades. Para esto las empresas buscan desarrollar un sistema de tickets que les permita recopilar esta información rápida y eficaz.</a:t>
            </a:r>
            <a:endParaRPr lang="es-MX" sz="1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1D78105-A21D-88C2-811E-8EAFB6330F08}"/>
              </a:ext>
            </a:extLst>
          </p:cNvPr>
          <p:cNvSpPr/>
          <p:nvPr/>
        </p:nvSpPr>
        <p:spPr>
          <a:xfrm>
            <a:off x="4862557" y="1791262"/>
            <a:ext cx="3307222" cy="24261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3B5798-3BC4-7BC1-B54C-85D66DA2DA5E}"/>
              </a:ext>
            </a:extLst>
          </p:cNvPr>
          <p:cNvSpPr txBox="1"/>
          <p:nvPr/>
        </p:nvSpPr>
        <p:spPr>
          <a:xfrm>
            <a:off x="5000003" y="1864961"/>
            <a:ext cx="29048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-317500" algn="just" rtl="0">
              <a:spcBef>
                <a:spcPts val="0"/>
              </a:spcBef>
              <a:spcAft>
                <a:spcPts val="0"/>
              </a:spcAft>
            </a:pPr>
            <a:r>
              <a:rPr lang="es-MX" sz="1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 expuesto anteriormente revela la necesidad de una ayuda para estas empresas que estén prestando los servicios de mantenimiento técnico y así logren almacenar o guardar los registros de los servicios prestados, teniendo como base lo anteriormente expuesto, se ha planteado la siguiente interrogante:</a:t>
            </a:r>
            <a:endParaRPr lang="es-MX" sz="1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-317500" algn="just" rtl="0">
              <a:spcBef>
                <a:spcPts val="0"/>
              </a:spcBef>
              <a:spcAft>
                <a:spcPts val="0"/>
              </a:spcAft>
            </a:pPr>
            <a:r>
              <a:rPr lang="es-MX" sz="10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¿Cómo podemos ayudar a las empresas a almacenar, guardar, registrar y consultar cada uno de los servicios solicitados por los clientes del día a día?</a:t>
            </a:r>
            <a:endParaRPr lang="es-MX" sz="10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219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E8A74C9-4499-390C-6627-6DA407FE519F}"/>
              </a:ext>
            </a:extLst>
          </p:cNvPr>
          <p:cNvSpPr txBox="1"/>
          <p:nvPr/>
        </p:nvSpPr>
        <p:spPr>
          <a:xfrm>
            <a:off x="3488820" y="647618"/>
            <a:ext cx="21663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CO" sz="2800" b="0" i="0" u="none" strike="noStrike" dirty="0">
                <a:solidFill>
                  <a:schemeClr val="tx1"/>
                </a:solidFill>
                <a:effectLst/>
                <a:latin typeface="Oswald" pitchFamily="2" charset="0"/>
              </a:rPr>
              <a:t>OBJETIVO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CO" sz="2800" b="0" i="0" u="none" strike="noStrike" dirty="0">
                <a:solidFill>
                  <a:schemeClr val="tx1"/>
                </a:solidFill>
                <a:effectLst/>
                <a:latin typeface="Oswald" pitchFamily="2" charset="0"/>
              </a:rPr>
              <a:t>GENERAL</a:t>
            </a:r>
            <a:endParaRPr lang="es-CO" sz="2800" b="0" dirty="0">
              <a:solidFill>
                <a:schemeClr val="tx1"/>
              </a:solidFill>
              <a:effectLst/>
            </a:endParaRPr>
          </a:p>
          <a:p>
            <a:br>
              <a:rPr lang="es-CO" sz="2800" dirty="0"/>
            </a:br>
            <a:endParaRPr lang="es-CO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E5B49A7-B869-1CEB-266D-2322F1ABAF5F}"/>
              </a:ext>
            </a:extLst>
          </p:cNvPr>
          <p:cNvSpPr/>
          <p:nvPr/>
        </p:nvSpPr>
        <p:spPr>
          <a:xfrm>
            <a:off x="2256090" y="1811708"/>
            <a:ext cx="4760007" cy="17006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Desarrollar un aplicativo web que permita que las empresas puedan guardar, filtrar y consultar, llevar un seguimiento, acceder a un historial completo de las conversaciones entre clientes, mediante un sistema de tickets otorgar un boleto digital de acuerdo con los requerimientos especificados por los clientes</a:t>
            </a:r>
            <a:endParaRPr lang="es-CO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8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999C26-7CBF-E090-6CE9-F86A52374C72}"/>
              </a:ext>
            </a:extLst>
          </p:cNvPr>
          <p:cNvSpPr txBox="1"/>
          <p:nvPr/>
        </p:nvSpPr>
        <p:spPr>
          <a:xfrm>
            <a:off x="2418460" y="777667"/>
            <a:ext cx="447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OBJETIVOS ESPECIFICOS DEL PRODUCTO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45D7A7-5CDD-E39A-34B7-8FFD913D9ABF}"/>
              </a:ext>
            </a:extLst>
          </p:cNvPr>
          <p:cNvSpPr txBox="1"/>
          <p:nvPr/>
        </p:nvSpPr>
        <p:spPr>
          <a:xfrm>
            <a:off x="1709159" y="1555335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01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A586D0-83BF-52C2-821E-0D5E9C75A380}"/>
              </a:ext>
            </a:extLst>
          </p:cNvPr>
          <p:cNvSpPr txBox="1"/>
          <p:nvPr/>
        </p:nvSpPr>
        <p:spPr>
          <a:xfrm>
            <a:off x="5503492" y="1555334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02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9A5E60-D84F-ED1D-CF43-469B6921B367}"/>
              </a:ext>
            </a:extLst>
          </p:cNvPr>
          <p:cNvSpPr txBox="1"/>
          <p:nvPr/>
        </p:nvSpPr>
        <p:spPr>
          <a:xfrm>
            <a:off x="1709159" y="2972515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03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07CADA-F6C9-CAB7-BCF7-DC7636669255}"/>
              </a:ext>
            </a:extLst>
          </p:cNvPr>
          <p:cNvSpPr txBox="1"/>
          <p:nvPr/>
        </p:nvSpPr>
        <p:spPr>
          <a:xfrm>
            <a:off x="5503492" y="2972514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04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724079-A3D0-70BA-0AA2-9A9B0F9D1C4C}"/>
              </a:ext>
            </a:extLst>
          </p:cNvPr>
          <p:cNvSpPr txBox="1"/>
          <p:nvPr/>
        </p:nvSpPr>
        <p:spPr>
          <a:xfrm>
            <a:off x="2127902" y="1555333"/>
            <a:ext cx="136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OPTIMIZAR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811381-3B32-4EC2-FDCF-9C85B0534C68}"/>
              </a:ext>
            </a:extLst>
          </p:cNvPr>
          <p:cNvSpPr txBox="1"/>
          <p:nvPr/>
        </p:nvSpPr>
        <p:spPr>
          <a:xfrm>
            <a:off x="2127902" y="1555334"/>
            <a:ext cx="10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AD9336-18B3-73E8-E4A3-76097A977336}"/>
              </a:ext>
            </a:extLst>
          </p:cNvPr>
          <p:cNvSpPr txBox="1"/>
          <p:nvPr/>
        </p:nvSpPr>
        <p:spPr>
          <a:xfrm>
            <a:off x="2243269" y="2979634"/>
            <a:ext cx="139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CONSULTAR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E7EEE2-FEE3-3114-71C8-63A219485237}"/>
              </a:ext>
            </a:extLst>
          </p:cNvPr>
          <p:cNvSpPr txBox="1"/>
          <p:nvPr/>
        </p:nvSpPr>
        <p:spPr>
          <a:xfrm>
            <a:off x="6007695" y="1555333"/>
            <a:ext cx="10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ASIGNAR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CF7EDC2-CBFB-8E3D-DC85-BBEA5F94D258}"/>
              </a:ext>
            </a:extLst>
          </p:cNvPr>
          <p:cNvSpPr txBox="1"/>
          <p:nvPr/>
        </p:nvSpPr>
        <p:spPr>
          <a:xfrm>
            <a:off x="6007695" y="2979634"/>
            <a:ext cx="10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LLEVAR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74E028-9D58-AC8C-68C2-07ECDC4C4FAE}"/>
              </a:ext>
            </a:extLst>
          </p:cNvPr>
          <p:cNvSpPr txBox="1"/>
          <p:nvPr/>
        </p:nvSpPr>
        <p:spPr>
          <a:xfrm>
            <a:off x="2170632" y="1802963"/>
            <a:ext cx="13673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desarrollo del aplicativo para reducir tiempos de carga.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CF472C-5A16-F351-E617-AF1809B8122F}"/>
              </a:ext>
            </a:extLst>
          </p:cNvPr>
          <p:cNvSpPr txBox="1"/>
          <p:nvPr/>
        </p:nvSpPr>
        <p:spPr>
          <a:xfrm>
            <a:off x="6007695" y="1863110"/>
            <a:ext cx="136732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DM Sans" pitchFamily="2" charset="0"/>
              </a:rPr>
              <a:t>Tickets automáticamente en base a los requerimientos solicitados.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54D9A7-3D79-4E54-955B-9345DB5E6FD5}"/>
              </a:ext>
            </a:extLst>
          </p:cNvPr>
          <p:cNvSpPr txBox="1"/>
          <p:nvPr/>
        </p:nvSpPr>
        <p:spPr>
          <a:xfrm>
            <a:off x="2170632" y="3320064"/>
            <a:ext cx="136732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DM Sans" pitchFamily="2" charset="0"/>
              </a:rPr>
              <a:t>El estado de cada uno de los requerimientos solicitados.</a:t>
            </a:r>
            <a:endParaRPr lang="es-MX" sz="1400" b="0" dirty="0">
              <a:solidFill>
                <a:schemeClr val="tx1"/>
              </a:solidFill>
              <a:effectLst/>
            </a:endParaRPr>
          </a:p>
          <a:p>
            <a:br>
              <a:rPr lang="es-MX" sz="1400" dirty="0"/>
            </a:b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D3004E2-73D0-D6B5-B0EF-D10D670DC85E}"/>
              </a:ext>
            </a:extLst>
          </p:cNvPr>
          <p:cNvSpPr txBox="1"/>
          <p:nvPr/>
        </p:nvSpPr>
        <p:spPr>
          <a:xfrm>
            <a:off x="6007695" y="3320064"/>
            <a:ext cx="1367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seguimiento de los requerimientos de asistencia.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6211A88-6109-F74F-5351-46FBE3F2378F}"/>
              </a:ext>
            </a:extLst>
          </p:cNvPr>
          <p:cNvSpPr/>
          <p:nvPr/>
        </p:nvSpPr>
        <p:spPr>
          <a:xfrm>
            <a:off x="1709159" y="2801829"/>
            <a:ext cx="566586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5AA2258-55F4-B0A6-3BC8-4892C15C53F4}"/>
              </a:ext>
            </a:extLst>
          </p:cNvPr>
          <p:cNvSpPr/>
          <p:nvPr/>
        </p:nvSpPr>
        <p:spPr>
          <a:xfrm>
            <a:off x="4439541" y="1433714"/>
            <a:ext cx="55547" cy="293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2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999C26-7CBF-E090-6CE9-F86A52374C72}"/>
              </a:ext>
            </a:extLst>
          </p:cNvPr>
          <p:cNvSpPr txBox="1"/>
          <p:nvPr/>
        </p:nvSpPr>
        <p:spPr>
          <a:xfrm>
            <a:off x="2418460" y="777667"/>
            <a:ext cx="447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OBJETIVOS ESPECIFICOS DEL PROYECTO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45D7A7-5CDD-E39A-34B7-8FFD913D9ABF}"/>
              </a:ext>
            </a:extLst>
          </p:cNvPr>
          <p:cNvSpPr txBox="1"/>
          <p:nvPr/>
        </p:nvSpPr>
        <p:spPr>
          <a:xfrm>
            <a:off x="1709159" y="1555335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01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A586D0-83BF-52C2-821E-0D5E9C75A380}"/>
              </a:ext>
            </a:extLst>
          </p:cNvPr>
          <p:cNvSpPr txBox="1"/>
          <p:nvPr/>
        </p:nvSpPr>
        <p:spPr>
          <a:xfrm>
            <a:off x="5503492" y="1555334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02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9A5E60-D84F-ED1D-CF43-469B6921B367}"/>
              </a:ext>
            </a:extLst>
          </p:cNvPr>
          <p:cNvSpPr txBox="1"/>
          <p:nvPr/>
        </p:nvSpPr>
        <p:spPr>
          <a:xfrm>
            <a:off x="1709159" y="2972515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03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607CADA-F6C9-CAB7-BCF7-DC7636669255}"/>
              </a:ext>
            </a:extLst>
          </p:cNvPr>
          <p:cNvSpPr txBox="1"/>
          <p:nvPr/>
        </p:nvSpPr>
        <p:spPr>
          <a:xfrm>
            <a:off x="5503492" y="2972514"/>
            <a:ext cx="41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04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724079-A3D0-70BA-0AA2-9A9B0F9D1C4C}"/>
              </a:ext>
            </a:extLst>
          </p:cNvPr>
          <p:cNvSpPr txBox="1"/>
          <p:nvPr/>
        </p:nvSpPr>
        <p:spPr>
          <a:xfrm>
            <a:off x="2127902" y="1555333"/>
            <a:ext cx="136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CREAR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AD9336-18B3-73E8-E4A3-76097A977336}"/>
              </a:ext>
            </a:extLst>
          </p:cNvPr>
          <p:cNvSpPr txBox="1"/>
          <p:nvPr/>
        </p:nvSpPr>
        <p:spPr>
          <a:xfrm>
            <a:off x="2243269" y="2979634"/>
            <a:ext cx="139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PRESENTAR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E7EEE2-FEE3-3114-71C8-63A219485237}"/>
              </a:ext>
            </a:extLst>
          </p:cNvPr>
          <p:cNvSpPr txBox="1"/>
          <p:nvPr/>
        </p:nvSpPr>
        <p:spPr>
          <a:xfrm>
            <a:off x="6007695" y="1555333"/>
            <a:ext cx="168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RECOPILAR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CF7EDC2-CBFB-8E3D-DC85-BBEA5F94D258}"/>
              </a:ext>
            </a:extLst>
          </p:cNvPr>
          <p:cNvSpPr txBox="1"/>
          <p:nvPr/>
        </p:nvSpPr>
        <p:spPr>
          <a:xfrm>
            <a:off x="6007695" y="2979634"/>
            <a:ext cx="100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DISEÑAR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74E028-9D58-AC8C-68C2-07ECDC4C4FAE}"/>
              </a:ext>
            </a:extLst>
          </p:cNvPr>
          <p:cNvSpPr txBox="1"/>
          <p:nvPr/>
        </p:nvSpPr>
        <p:spPr>
          <a:xfrm>
            <a:off x="2170632" y="1802963"/>
            <a:ext cx="13673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Crear un aplicativo web que cumpla con los requerimientos establecidos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8CF472C-5A16-F351-E617-AF1809B8122F}"/>
              </a:ext>
            </a:extLst>
          </p:cNvPr>
          <p:cNvSpPr txBox="1"/>
          <p:nvPr/>
        </p:nvSpPr>
        <p:spPr>
          <a:xfrm>
            <a:off x="6007694" y="1863110"/>
            <a:ext cx="23116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DM Sans" pitchFamily="2" charset="0"/>
              </a:rPr>
              <a:t>Información en base en la encuesta y asi consolidar los requerimientos funcionales del sistema de información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54D9A7-3D79-4E54-955B-9345DB5E6FD5}"/>
              </a:ext>
            </a:extLst>
          </p:cNvPr>
          <p:cNvSpPr txBox="1"/>
          <p:nvPr/>
        </p:nvSpPr>
        <p:spPr>
          <a:xfrm>
            <a:off x="2170632" y="3320064"/>
            <a:ext cx="1367328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DM Sans" pitchFamily="2" charset="0"/>
              </a:rPr>
              <a:t>El aplicativo a los usuarios</a:t>
            </a:r>
            <a:endParaRPr lang="es-MX" sz="1400" b="0" dirty="0">
              <a:solidFill>
                <a:schemeClr val="tx1"/>
              </a:solidFill>
              <a:effectLst/>
            </a:endParaRPr>
          </a:p>
          <a:p>
            <a:br>
              <a:rPr lang="es-MX" sz="1400" dirty="0"/>
            </a:b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D3004E2-73D0-D6B5-B0EF-D10D670DC85E}"/>
              </a:ext>
            </a:extLst>
          </p:cNvPr>
          <p:cNvSpPr txBox="1"/>
          <p:nvPr/>
        </p:nvSpPr>
        <p:spPr>
          <a:xfrm>
            <a:off x="6007695" y="3320064"/>
            <a:ext cx="1367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aplicativo en base a la información analizada.</a:t>
            </a:r>
            <a:endParaRPr lang="es-CO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6211A88-6109-F74F-5351-46FBE3F2378F}"/>
              </a:ext>
            </a:extLst>
          </p:cNvPr>
          <p:cNvSpPr/>
          <p:nvPr/>
        </p:nvSpPr>
        <p:spPr>
          <a:xfrm>
            <a:off x="1709159" y="2801829"/>
            <a:ext cx="5665864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5AA2258-55F4-B0A6-3BC8-4892C15C53F4}"/>
              </a:ext>
            </a:extLst>
          </p:cNvPr>
          <p:cNvSpPr/>
          <p:nvPr/>
        </p:nvSpPr>
        <p:spPr>
          <a:xfrm>
            <a:off x="4439541" y="1433714"/>
            <a:ext cx="55547" cy="293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2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5463843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577575" y="1425100"/>
            <a:ext cx="42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CREACIÓN DEL REPOSITORIO GIT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75" y="1825300"/>
            <a:ext cx="5655700" cy="24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efd4b1171_0_67"/>
          <p:cNvSpPr txBox="1"/>
          <p:nvPr/>
        </p:nvSpPr>
        <p:spPr>
          <a:xfrm>
            <a:off x="5463843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fefd4b1171_0_67"/>
          <p:cNvSpPr txBox="1"/>
          <p:nvPr/>
        </p:nvSpPr>
        <p:spPr>
          <a:xfrm>
            <a:off x="1545238" y="1259700"/>
            <a:ext cx="42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REPOSITORIO EN GITHUB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gfefd4b1171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00" y="1694900"/>
            <a:ext cx="5437526" cy="2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efd4b1171_0_5"/>
          <p:cNvSpPr txBox="1"/>
          <p:nvPr/>
        </p:nvSpPr>
        <p:spPr>
          <a:xfrm>
            <a:off x="5853293" y="35733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gfefd4b117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75" y="703471"/>
            <a:ext cx="7069376" cy="365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efd4b1171_0_22"/>
          <p:cNvSpPr txBox="1"/>
          <p:nvPr/>
        </p:nvSpPr>
        <p:spPr>
          <a:xfrm>
            <a:off x="4004350" y="35725"/>
            <a:ext cx="460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ESTRUCTURA BASE DE DATOS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fefd4b1171_0_22"/>
          <p:cNvSpPr txBox="1"/>
          <p:nvPr/>
        </p:nvSpPr>
        <p:spPr>
          <a:xfrm>
            <a:off x="1482392" y="558925"/>
            <a:ext cx="662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TABLA TICKET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Almacena los ticket de los requerimientos que fueron solicitados por los clientes.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ENTIDAD: Ticket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NOMBRE TÉCNICO: TicK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latin typeface="Calibri"/>
                <a:ea typeface="Calibri"/>
                <a:cs typeface="Calibri"/>
                <a:sym typeface="Calibri"/>
              </a:rPr>
              <a:t>DESCRIPCIÓN: Datos tickets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" name="Google Shape;83;gfefd4b1171_0_22"/>
          <p:cNvGraphicFramePr/>
          <p:nvPr>
            <p:extLst>
              <p:ext uri="{D42A27DB-BD31-4B8C-83A1-F6EECF244321}">
                <p14:modId xmlns:p14="http://schemas.microsoft.com/office/powerpoint/2010/main" val="3247278346"/>
              </p:ext>
            </p:extLst>
          </p:nvPr>
        </p:nvGraphicFramePr>
        <p:xfrm>
          <a:off x="870692" y="1974925"/>
          <a:ext cx="7239000" cy="2087760"/>
        </p:xfrm>
        <a:graphic>
          <a:graphicData uri="http://schemas.openxmlformats.org/drawingml/2006/table">
            <a:tbl>
              <a:tblPr>
                <a:tableStyleId>{710129CB-633A-4B35-92EB-04DC812985FB}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NEMÓNICO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TIPO_LLAVE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TIPO_DATO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LONGITUD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>
                          <a:solidFill>
                            <a:schemeClr val="tx1"/>
                          </a:solidFill>
                        </a:rPr>
                        <a:t>DESCRIPCIÓN</a:t>
                      </a:r>
                      <a:endParaRPr sz="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IDTICKET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PRIMARIA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10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Número de identificación del ticket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FECHA_CREACION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DATE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1000- 9999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Fecha cuando se creó el Ticket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HORA_CREACION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TIME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1000- 9999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Hora cuando se creó el Ticket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/>
                        <a:t>REQUERIMIENTOS_IDREQUERIMIENTOS</a:t>
                      </a:r>
                      <a:endParaRPr sz="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FORANEA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INT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10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dirty="0"/>
                        <a:t>Número de identificación del requerimiento</a:t>
                      </a:r>
                      <a:endParaRPr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Presentación en pantalla (16:9)</PresentationFormat>
  <Paragraphs>371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DM Sans</vt:lpstr>
      <vt:lpstr>Oswald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william castaño</cp:lastModifiedBy>
  <cp:revision>1</cp:revision>
  <dcterms:created xsi:type="dcterms:W3CDTF">2019-11-27T03:16:21Z</dcterms:created>
  <dcterms:modified xsi:type="dcterms:W3CDTF">2022-09-24T20:58:36Z</dcterms:modified>
</cp:coreProperties>
</file>