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2" r:id="rId3"/>
    <p:sldId id="271" r:id="rId4"/>
    <p:sldId id="274" r:id="rId5"/>
    <p:sldId id="273" r:id="rId6"/>
    <p:sldId id="257" r:id="rId7"/>
    <p:sldId id="258" r:id="rId8"/>
    <p:sldId id="277" r:id="rId9"/>
    <p:sldId id="259" r:id="rId10"/>
    <p:sldId id="260" r:id="rId11"/>
    <p:sldId id="261" r:id="rId12"/>
    <p:sldId id="262" r:id="rId13"/>
    <p:sldId id="263" r:id="rId14"/>
    <p:sldId id="264" r:id="rId15"/>
    <p:sldId id="267" r:id="rId16"/>
    <p:sldId id="265" r:id="rId17"/>
    <p:sldId id="266" r:id="rId18"/>
    <p:sldId id="268" r:id="rId19"/>
    <p:sldId id="269" r:id="rId20"/>
    <p:sldId id="270" r:id="rId21"/>
    <p:sldId id="276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99H8fPDJS/GyUaEz38gL+0xO4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0129CB-633A-4B35-92EB-04DC812985FB}">
  <a:tblStyle styleId="{710129CB-633A-4B35-92EB-04DC812985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efd4b117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efd4b1171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efd4b117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efd4b117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efd4b117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efd4b117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REALIZAR UN APLICATIVO WEB PARA EL CONTROL DE MANTENIMIENTO DE EWQUIPO DE COMPUTO PARA UNA EMPRESA POR MEDIO DE TICKETS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96341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01173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efd4b117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gfefd4b117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efd4b117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efd4b117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efd4b117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efd4b117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efd4b117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efd4b117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efd4b117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efd4b117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7" descr="portada-gobiern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8" descr="portad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Encabezado de sección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9" descr="intern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0" descr="interna+textur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1" descr="interna-con-f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>
  <p:cSld name="Sólo el títul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2" descr="interna-na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3" descr="cierr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../../DOCUMENTOS%20DE%20ARQUITECTURA/ANALISIS%20FINANCIERO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3789179" y="686475"/>
            <a:ext cx="4416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PRESENTACION PROYECTO</a:t>
            </a:r>
            <a:endParaRPr sz="2800" b="1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3325" y="1547975"/>
            <a:ext cx="1902600" cy="267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efd4b1171_0_22"/>
          <p:cNvSpPr txBox="1"/>
          <p:nvPr/>
        </p:nvSpPr>
        <p:spPr>
          <a:xfrm>
            <a:off x="4004350" y="35725"/>
            <a:ext cx="4605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ESTRUCTURA BASE DE DATOS</a:t>
            </a:r>
            <a:endParaRPr sz="28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fefd4b1171_0_22"/>
          <p:cNvSpPr txBox="1"/>
          <p:nvPr/>
        </p:nvSpPr>
        <p:spPr>
          <a:xfrm>
            <a:off x="1482392" y="558925"/>
            <a:ext cx="66273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TABLA TICKET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Almacena los ticket de los requerimientos que fueron solicitados por los clientes.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ENTIDAD: Ticket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NOMBRE TÉCNICO: TicK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DESCRIPCIÓN: Datos tickets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3" name="Google Shape;83;gfefd4b1171_0_22"/>
          <p:cNvGraphicFramePr/>
          <p:nvPr>
            <p:extLst>
              <p:ext uri="{D42A27DB-BD31-4B8C-83A1-F6EECF244321}">
                <p14:modId xmlns:p14="http://schemas.microsoft.com/office/powerpoint/2010/main" val="3247278346"/>
              </p:ext>
            </p:extLst>
          </p:nvPr>
        </p:nvGraphicFramePr>
        <p:xfrm>
          <a:off x="870692" y="1974925"/>
          <a:ext cx="7239000" cy="2087760"/>
        </p:xfrm>
        <a:graphic>
          <a:graphicData uri="http://schemas.openxmlformats.org/drawingml/2006/table">
            <a:tbl>
              <a:tblPr>
                <a:tableStyleId>{710129CB-633A-4B35-92EB-04DC812985FB}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NEMÓNICO</a:t>
                      </a:r>
                      <a:endParaRPr sz="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TIPO_LLAVE</a:t>
                      </a:r>
                      <a:endParaRPr sz="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TIPO_DATO</a:t>
                      </a:r>
                      <a:endParaRPr sz="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LONGITUD</a:t>
                      </a:r>
                      <a:endParaRPr sz="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DESCRIPCIÓN</a:t>
                      </a:r>
                      <a:endParaRPr sz="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/>
                        <a:t>IDTICKET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/>
                        <a:t>PRIMARIA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/>
                        <a:t>INT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/>
                        <a:t>10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/>
                        <a:t>Número de identificación del ticket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/>
                        <a:t>FECHA_CREACION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/>
                        <a:t>DATE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/>
                        <a:t>1000- 9999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/>
                        <a:t>Fecha cuando se creó el Ticket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/>
                        <a:t>HORA_CREACION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/>
                        <a:t>TIME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/>
                        <a:t>1000- 9999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/>
                        <a:t>Hora cuando se creó el Ticket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/>
                        <a:t>REQUERIMIENTOS_IDREQUERIMIENTOS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/>
                        <a:t>FORANEA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/>
                        <a:t>INT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/>
                        <a:t>10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/>
                        <a:t>Número de identificación del requerimiento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efd4b1171_0_32"/>
          <p:cNvSpPr txBox="1"/>
          <p:nvPr/>
        </p:nvSpPr>
        <p:spPr>
          <a:xfrm>
            <a:off x="1509800" y="577030"/>
            <a:ext cx="66273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TABLA REQUERIMIENTOS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Almacena los requerimientos que fueron solicitados por los clientes.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ENTIDAD: REQUERIMIENTOS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NOMBRE TÉCNICO: Reque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DESCRIPCIÓN: Datos requerimientos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9" name="Google Shape;89;gfefd4b1171_0_32"/>
          <p:cNvGraphicFramePr/>
          <p:nvPr>
            <p:extLst>
              <p:ext uri="{D42A27DB-BD31-4B8C-83A1-F6EECF244321}">
                <p14:modId xmlns:p14="http://schemas.microsoft.com/office/powerpoint/2010/main" val="4227303632"/>
              </p:ext>
            </p:extLst>
          </p:nvPr>
        </p:nvGraphicFramePr>
        <p:xfrm>
          <a:off x="922946" y="1827256"/>
          <a:ext cx="7214154" cy="166374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422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NEMÓNICO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TIPO_LLAVE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TIPO_DATO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LONGITUD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DESCRIPCIÓN 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IDREQUERIMIENTO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PRIMARIA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Número de identificación del requerimiento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DESCRIPCIÓN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LONGTEX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Descripción del requerimientos solicitado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TIPO_REQUERIMIENTO_IDTIPO_REQUERIMIENTO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FORANEA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Número de identificación del tipo de requerimiento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efd4b1171_0_40"/>
          <p:cNvSpPr txBox="1"/>
          <p:nvPr/>
        </p:nvSpPr>
        <p:spPr>
          <a:xfrm>
            <a:off x="1465300" y="707238"/>
            <a:ext cx="66273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TABLA TIPO_REQUERIMIENTO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Almacena el tipo de requerimiento que fueron solicitados por los clientes.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ENTIDAD: TIPO_REQUERIMIENTOS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NOMBRE TÉCNICO: </a:t>
            </a:r>
            <a:r>
              <a:rPr lang="es-ES" sz="1000" dirty="0" err="1">
                <a:latin typeface="Calibri"/>
                <a:ea typeface="Calibri"/>
                <a:cs typeface="Calibri"/>
                <a:sym typeface="Calibri"/>
              </a:rPr>
              <a:t>Tipo_Reque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DESCRIPCIÓN: Datos tipo requerimiento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5" name="Google Shape;95;gfefd4b1171_0_40"/>
          <p:cNvGraphicFramePr/>
          <p:nvPr>
            <p:extLst>
              <p:ext uri="{D42A27DB-BD31-4B8C-83A1-F6EECF244321}">
                <p14:modId xmlns:p14="http://schemas.microsoft.com/office/powerpoint/2010/main" val="1447711472"/>
              </p:ext>
            </p:extLst>
          </p:nvPr>
        </p:nvGraphicFramePr>
        <p:xfrm>
          <a:off x="952500" y="2000250"/>
          <a:ext cx="7239000" cy="123438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NEMÓNICO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TIPO_LLAVE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TIPO_DATO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LONGITUD 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DESCRIPCIÓN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ID_TIPO_REQUERIMIENTO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PRIMARIA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Número de identificación del tipo de requerimiento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TIPO_REQUERIMIENTO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ENUM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Nombre del tipo del tipo de requerimiento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efd4b1171_0_52"/>
          <p:cNvSpPr txBox="1"/>
          <p:nvPr/>
        </p:nvSpPr>
        <p:spPr>
          <a:xfrm>
            <a:off x="1465300" y="707238"/>
            <a:ext cx="66273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TABLA ESTADO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Almacena el estado en el cual se encuentra el requerimiento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ENTIDAD: ESTADO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NOMBRE TÉCNICO: </a:t>
            </a:r>
            <a:r>
              <a:rPr lang="es-ES" sz="1000" dirty="0" err="1">
                <a:latin typeface="Calibri"/>
                <a:ea typeface="Calibri"/>
                <a:cs typeface="Calibri"/>
                <a:sym typeface="Calibri"/>
              </a:rPr>
              <a:t>Est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DESCRIPCIÓN: Datos Estado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1" name="Google Shape;101;gfefd4b1171_0_52"/>
          <p:cNvGraphicFramePr/>
          <p:nvPr>
            <p:extLst>
              <p:ext uri="{D42A27DB-BD31-4B8C-83A1-F6EECF244321}">
                <p14:modId xmlns:p14="http://schemas.microsoft.com/office/powerpoint/2010/main" val="2847216660"/>
              </p:ext>
            </p:extLst>
          </p:nvPr>
        </p:nvGraphicFramePr>
        <p:xfrm>
          <a:off x="957129" y="2000250"/>
          <a:ext cx="7234371" cy="118869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443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NEMÓNICO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TIPO_LLAVE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TIPO_DATO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LONGITUD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DESCRIPCIÓN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ID_ESTADO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PRIMARIA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Número de identificación del estado del requerimiento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ESTADO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ENUM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Nombre del estado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efd4b1171_0_46"/>
          <p:cNvSpPr txBox="1"/>
          <p:nvPr/>
        </p:nvSpPr>
        <p:spPr>
          <a:xfrm>
            <a:off x="1450367" y="0"/>
            <a:ext cx="5172624" cy="114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dirty="0">
                <a:latin typeface="Calibri"/>
                <a:ea typeface="Calibri"/>
                <a:cs typeface="Calibri"/>
                <a:sym typeface="Calibri"/>
              </a:rPr>
              <a:t>TABLA CLIENTE</a:t>
            </a:r>
            <a:endParaRPr sz="105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dirty="0">
                <a:latin typeface="Calibri"/>
                <a:ea typeface="Calibri"/>
                <a:cs typeface="Calibri"/>
                <a:sym typeface="Calibri"/>
              </a:rPr>
              <a:t>Almacena los datos básicos de los clientes.</a:t>
            </a:r>
            <a:endParaRPr sz="105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dirty="0">
                <a:latin typeface="Calibri"/>
                <a:ea typeface="Calibri"/>
                <a:cs typeface="Calibri"/>
                <a:sym typeface="Calibri"/>
              </a:rPr>
              <a:t>ENTIDAD: CLIENTES</a:t>
            </a:r>
            <a:endParaRPr sz="105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dirty="0">
                <a:latin typeface="Calibri"/>
                <a:ea typeface="Calibri"/>
                <a:cs typeface="Calibri"/>
                <a:sym typeface="Calibri"/>
              </a:rPr>
              <a:t>NOMBRE TÉCNICO: </a:t>
            </a:r>
            <a:r>
              <a:rPr lang="es-ES" sz="1050" dirty="0" err="1">
                <a:latin typeface="Calibri"/>
                <a:ea typeface="Calibri"/>
                <a:cs typeface="Calibri"/>
                <a:sym typeface="Calibri"/>
              </a:rPr>
              <a:t>Clien</a:t>
            </a:r>
            <a:endParaRPr sz="105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dirty="0">
                <a:latin typeface="Calibri"/>
                <a:ea typeface="Calibri"/>
                <a:cs typeface="Calibri"/>
                <a:sym typeface="Calibri"/>
              </a:rPr>
              <a:t>DESCRIPCIÓN: Datos Clientes</a:t>
            </a:r>
            <a:endParaRPr sz="105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7" name="Google Shape;107;gfefd4b1171_0_46"/>
          <p:cNvGraphicFramePr/>
          <p:nvPr>
            <p:extLst>
              <p:ext uri="{D42A27DB-BD31-4B8C-83A1-F6EECF244321}">
                <p14:modId xmlns:p14="http://schemas.microsoft.com/office/powerpoint/2010/main" val="2728127031"/>
              </p:ext>
            </p:extLst>
          </p:nvPr>
        </p:nvGraphicFramePr>
        <p:xfrm>
          <a:off x="1427148" y="1068225"/>
          <a:ext cx="6930639" cy="323061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404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1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14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982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NEMÓNICO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TIPO_LLAVE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TIPO_DATO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LONGITUD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DESCRIPCIÓN  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8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ID_CLIENTE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PRIMARIA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Número de identificación de los clientes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2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NOMBRES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Nombres de los clientes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2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APELLIDOS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Apellidos de los clientes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98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NUM_DOC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Número del documento de identidad del cliente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2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TELEFONO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Telefono del cliente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2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CORREO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Correo del cliente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98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TIPO_DOCUMENTO_ID_TIPO_DOCUMENTO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Numero de </a:t>
                      </a:r>
                      <a:r>
                        <a:rPr lang="es-ES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identificacion</a:t>
                      </a: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del tipo de documento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98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EQUIPO_IDEQUIPO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Numero de identificación del equipo del cliente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2;gfefd4b1171_0_58">
            <a:extLst>
              <a:ext uri="{FF2B5EF4-FFF2-40B4-BE49-F238E27FC236}">
                <a16:creationId xmlns:a16="http://schemas.microsoft.com/office/drawing/2014/main" id="{0B4E6EB2-7681-BC09-13E1-3FADC1FF7093}"/>
              </a:ext>
            </a:extLst>
          </p:cNvPr>
          <p:cNvSpPr txBox="1"/>
          <p:nvPr/>
        </p:nvSpPr>
        <p:spPr>
          <a:xfrm>
            <a:off x="1466367" y="444381"/>
            <a:ext cx="37938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TABLA </a:t>
            </a:r>
            <a:r>
              <a:rPr lang="es-MX" sz="1000" dirty="0">
                <a:latin typeface="Calibri"/>
                <a:ea typeface="Calibri"/>
                <a:cs typeface="Calibri"/>
                <a:sym typeface="Calibri"/>
              </a:rPr>
              <a:t>TIPO_DOCUMENTO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Almacena </a:t>
            </a:r>
            <a:r>
              <a:rPr lang="es-MX" sz="1000" dirty="0">
                <a:latin typeface="Calibri"/>
                <a:ea typeface="Calibri"/>
                <a:cs typeface="Calibri"/>
                <a:sym typeface="Calibri"/>
              </a:rPr>
              <a:t>los diferentes documentos de los clientes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ENTIDAD: </a:t>
            </a:r>
            <a:r>
              <a:rPr lang="es-MX" sz="1000" dirty="0">
                <a:latin typeface="Calibri"/>
                <a:ea typeface="Calibri"/>
                <a:cs typeface="Calibri"/>
                <a:sym typeface="Calibri"/>
              </a:rPr>
              <a:t>TIPO_DOCUMENTO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NOMBRE TÉCNICO: TD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DESCRIPCIÓN: Datos </a:t>
            </a:r>
            <a:r>
              <a:rPr lang="es-MX" sz="1000" dirty="0">
                <a:latin typeface="Calibri"/>
                <a:ea typeface="Calibri"/>
                <a:cs typeface="Calibri"/>
                <a:sym typeface="Calibri"/>
              </a:rPr>
              <a:t>tipo documento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0EF7BA6C-0286-073A-76A9-A27E8C756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635322"/>
              </p:ext>
            </p:extLst>
          </p:nvPr>
        </p:nvGraphicFramePr>
        <p:xfrm>
          <a:off x="1466367" y="1552346"/>
          <a:ext cx="6096000" cy="132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6974689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897568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884566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1482206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2446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NEMONICO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TIPO_LLAVE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TIPO_DATO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LONGITUD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DESCRIPCION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05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IDESTADO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PRIMARIA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Numero de identificación de los diferentes tipo de documentos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114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DOCUMENTO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ENUM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Nombre del documento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038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26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efd4b1171_0_58"/>
          <p:cNvSpPr txBox="1"/>
          <p:nvPr/>
        </p:nvSpPr>
        <p:spPr>
          <a:xfrm>
            <a:off x="1432184" y="-162370"/>
            <a:ext cx="37938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TABLA HOJA_VIDA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Almacena la hoja de vida de los equipos que poseen los clientes.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ENTIDAD: HOJA_VIDA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NOMBRE TÉCNICO: HV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DESCRIPCIÓN: Datos hoja vida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3" name="Google Shape;113;gfefd4b1171_0_58"/>
          <p:cNvGraphicFramePr/>
          <p:nvPr>
            <p:extLst>
              <p:ext uri="{D42A27DB-BD31-4B8C-83A1-F6EECF244321}">
                <p14:modId xmlns:p14="http://schemas.microsoft.com/office/powerpoint/2010/main" val="1737054639"/>
              </p:ext>
            </p:extLst>
          </p:nvPr>
        </p:nvGraphicFramePr>
        <p:xfrm>
          <a:off x="1432184" y="796705"/>
          <a:ext cx="6652135" cy="3516554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330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0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04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04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904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NEMÓNICO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TIPO_LLAVE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TIPO_DATO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LONGITUD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DESCRIPCION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72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IDHOJA_VIDA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PRIMARIA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Número de identificación de hoja de vida del equipo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72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DESCRIPCION_MANTENIMIENTO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LONGTEXT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Descripción del mantenimiento que se han realizado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0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CARACTERISTICAS_HARDWARE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LONGTEXT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Caracteristicas del hardware del equipo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0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CARACTERISTICAS_SOFTWARE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LONGTEXT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Caracteristicas del software del equipo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0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OBSERVACIONES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LONGTEXT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Observación del mantenimiento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0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FECHA_MANTENIMIENTO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 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1000- 9999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Fecha cuando se realizo el mantenimiento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0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EQUIPO_IDEQUIPO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FORANEA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Numero de identificación del equipo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2;gfefd4b1171_0_58">
            <a:extLst>
              <a:ext uri="{FF2B5EF4-FFF2-40B4-BE49-F238E27FC236}">
                <a16:creationId xmlns:a16="http://schemas.microsoft.com/office/drawing/2014/main" id="{EFDBE177-1994-F9D7-9272-0CAF9CF64893}"/>
              </a:ext>
            </a:extLst>
          </p:cNvPr>
          <p:cNvSpPr txBox="1"/>
          <p:nvPr/>
        </p:nvSpPr>
        <p:spPr>
          <a:xfrm>
            <a:off x="1479084" y="544062"/>
            <a:ext cx="37938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TABLA EQUIPO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Almacena los datos de los equipos .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ENTIDAD: </a:t>
            </a:r>
            <a:r>
              <a:rPr lang="es-MX" sz="1000" dirty="0">
                <a:latin typeface="Calibri"/>
                <a:ea typeface="Calibri"/>
                <a:cs typeface="Calibri"/>
                <a:sym typeface="Calibri"/>
              </a:rPr>
              <a:t>EQUIPO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NOMBRE TÉCNICO: EQ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DESCRIPCIÓN: Datos </a:t>
            </a:r>
            <a:r>
              <a:rPr lang="es-MX" sz="1000" dirty="0">
                <a:latin typeface="Calibri"/>
                <a:ea typeface="Calibri"/>
                <a:cs typeface="Calibri"/>
                <a:sym typeface="Calibri"/>
              </a:rPr>
              <a:t>equipo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1953EB5A-68A7-47D2-C7F7-211F2ADEC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222773"/>
              </p:ext>
            </p:extLst>
          </p:nvPr>
        </p:nvGraphicFramePr>
        <p:xfrm>
          <a:off x="1392964" y="1555335"/>
          <a:ext cx="6271952" cy="2476427"/>
        </p:xfrm>
        <a:graphic>
          <a:graphicData uri="http://schemas.openxmlformats.org/drawingml/2006/table">
            <a:tbl>
              <a:tblPr firstRow="1" bandRow="1">
                <a:tableStyleId>{710129CB-633A-4B35-92EB-04DC812985FB}</a:tableStyleId>
              </a:tblPr>
              <a:tblGrid>
                <a:gridCol w="1550538">
                  <a:extLst>
                    <a:ext uri="{9D8B030D-6E8A-4147-A177-3AD203B41FA5}">
                      <a16:colId xmlns:a16="http://schemas.microsoft.com/office/drawing/2014/main" val="642090739"/>
                    </a:ext>
                  </a:extLst>
                </a:gridCol>
                <a:gridCol w="1047384">
                  <a:extLst>
                    <a:ext uri="{9D8B030D-6E8A-4147-A177-3AD203B41FA5}">
                      <a16:colId xmlns:a16="http://schemas.microsoft.com/office/drawing/2014/main" val="2254937470"/>
                    </a:ext>
                  </a:extLst>
                </a:gridCol>
                <a:gridCol w="1160278">
                  <a:extLst>
                    <a:ext uri="{9D8B030D-6E8A-4147-A177-3AD203B41FA5}">
                      <a16:colId xmlns:a16="http://schemas.microsoft.com/office/drawing/2014/main" val="3396454558"/>
                    </a:ext>
                  </a:extLst>
                </a:gridCol>
                <a:gridCol w="1256876">
                  <a:extLst>
                    <a:ext uri="{9D8B030D-6E8A-4147-A177-3AD203B41FA5}">
                      <a16:colId xmlns:a16="http://schemas.microsoft.com/office/drawing/2014/main" val="3671481683"/>
                    </a:ext>
                  </a:extLst>
                </a:gridCol>
                <a:gridCol w="1256876">
                  <a:extLst>
                    <a:ext uri="{9D8B030D-6E8A-4147-A177-3AD203B41FA5}">
                      <a16:colId xmlns:a16="http://schemas.microsoft.com/office/drawing/2014/main" val="2498037399"/>
                    </a:ext>
                  </a:extLst>
                </a:gridCol>
              </a:tblGrid>
              <a:tr h="535867">
                <a:tc>
                  <a:txBody>
                    <a:bodyPr/>
                    <a:lstStyle/>
                    <a:p>
                      <a:r>
                        <a:rPr lang="es-MX" sz="800" dirty="0"/>
                        <a:t>NEMONICO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/>
                        <a:t>TIPO_LLAVE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/>
                        <a:t>TIPO_DATO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/>
                        <a:t>LONGITUD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/>
                        <a:t>DESCRIPCION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293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800" dirty="0"/>
                        <a:t>IDEQUIPO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/>
                        <a:t>PRIMARIA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/>
                        <a:t>INT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/>
                        <a:t>10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/>
                        <a:t>Numero de identificación del equipo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318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800" dirty="0"/>
                        <a:t>MARCA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/>
                        <a:t>VARCHAR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/>
                        <a:t>45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/>
                        <a:t>Marca del equipo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474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800" dirty="0"/>
                        <a:t>MODELO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/>
                        <a:t>VARCHAR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/>
                        <a:t>45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/>
                        <a:t>Modelo del equipo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93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800" u="none" dirty="0"/>
                        <a:t>SERIAL</a:t>
                      </a:r>
                      <a:endParaRPr lang="es-CO" sz="800" u="non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/>
                        <a:t>VARCHAR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/>
                        <a:t>45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/>
                        <a:t>Serial del equipo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800" dirty="0"/>
                        <a:t>CARACTERISTICAS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/>
                        <a:t>LONGTEXT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/>
                        <a:t>100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/>
                        <a:t>Características del equipo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557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240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2;gfefd4b1171_0_58">
            <a:extLst>
              <a:ext uri="{FF2B5EF4-FFF2-40B4-BE49-F238E27FC236}">
                <a16:creationId xmlns:a16="http://schemas.microsoft.com/office/drawing/2014/main" id="{1612F03D-53BD-4376-272A-A82F5E753849}"/>
              </a:ext>
            </a:extLst>
          </p:cNvPr>
          <p:cNvSpPr txBox="1"/>
          <p:nvPr/>
        </p:nvSpPr>
        <p:spPr>
          <a:xfrm>
            <a:off x="1444900" y="-113964"/>
            <a:ext cx="5289185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TABLA </a:t>
            </a:r>
            <a:r>
              <a:rPr lang="es-MX" sz="1000" dirty="0">
                <a:latin typeface="Calibri"/>
                <a:ea typeface="Calibri"/>
                <a:cs typeface="Calibri"/>
                <a:sym typeface="Calibri"/>
              </a:rPr>
              <a:t>USUARIOS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Almacena los datos básicos de los usuarios que manejan el sistema de información.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ENTIDAD: </a:t>
            </a:r>
            <a:r>
              <a:rPr lang="es-MX" sz="1000" dirty="0">
                <a:latin typeface="Calibri"/>
                <a:ea typeface="Calibri"/>
                <a:cs typeface="Calibri"/>
                <a:sym typeface="Calibri"/>
              </a:rPr>
              <a:t>USUARIOS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NOMBRE TÉCNICO: </a:t>
            </a:r>
            <a:r>
              <a:rPr lang="es-MX" sz="1000" dirty="0">
                <a:latin typeface="Calibri"/>
                <a:ea typeface="Calibri"/>
                <a:cs typeface="Calibri"/>
                <a:sym typeface="Calibri"/>
              </a:rPr>
              <a:t>USU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DESCRIPCIÓN: Datos </a:t>
            </a:r>
            <a:r>
              <a:rPr lang="es-MX" sz="1000" dirty="0">
                <a:latin typeface="Calibri"/>
                <a:ea typeface="Calibri"/>
                <a:cs typeface="Calibri"/>
                <a:sym typeface="Calibri"/>
              </a:rPr>
              <a:t>usuarios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BEFECB1D-1003-9B76-E0ED-58287C0B8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666139"/>
              </p:ext>
            </p:extLst>
          </p:nvPr>
        </p:nvGraphicFramePr>
        <p:xfrm>
          <a:off x="1529698" y="901045"/>
          <a:ext cx="6768270" cy="3373150"/>
        </p:xfrm>
        <a:graphic>
          <a:graphicData uri="http://schemas.openxmlformats.org/drawingml/2006/table">
            <a:tbl>
              <a:tblPr firstRow="1" bandRow="1">
                <a:tableStyleId>{710129CB-633A-4B35-92EB-04DC812985FB}</a:tableStyleId>
              </a:tblPr>
              <a:tblGrid>
                <a:gridCol w="1353654">
                  <a:extLst>
                    <a:ext uri="{9D8B030D-6E8A-4147-A177-3AD203B41FA5}">
                      <a16:colId xmlns:a16="http://schemas.microsoft.com/office/drawing/2014/main" val="3950209128"/>
                    </a:ext>
                  </a:extLst>
                </a:gridCol>
                <a:gridCol w="1353654">
                  <a:extLst>
                    <a:ext uri="{9D8B030D-6E8A-4147-A177-3AD203B41FA5}">
                      <a16:colId xmlns:a16="http://schemas.microsoft.com/office/drawing/2014/main" val="569012668"/>
                    </a:ext>
                  </a:extLst>
                </a:gridCol>
                <a:gridCol w="1353654">
                  <a:extLst>
                    <a:ext uri="{9D8B030D-6E8A-4147-A177-3AD203B41FA5}">
                      <a16:colId xmlns:a16="http://schemas.microsoft.com/office/drawing/2014/main" val="1401101749"/>
                    </a:ext>
                  </a:extLst>
                </a:gridCol>
                <a:gridCol w="1353654">
                  <a:extLst>
                    <a:ext uri="{9D8B030D-6E8A-4147-A177-3AD203B41FA5}">
                      <a16:colId xmlns:a16="http://schemas.microsoft.com/office/drawing/2014/main" val="1135325100"/>
                    </a:ext>
                  </a:extLst>
                </a:gridCol>
                <a:gridCol w="1353654">
                  <a:extLst>
                    <a:ext uri="{9D8B030D-6E8A-4147-A177-3AD203B41FA5}">
                      <a16:colId xmlns:a16="http://schemas.microsoft.com/office/drawing/2014/main" val="4108547250"/>
                    </a:ext>
                  </a:extLst>
                </a:gridCol>
              </a:tblGrid>
              <a:tr h="314966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NEMONICO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TIPO_LLAVE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TIPO_DATO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LONGITUD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DESCRIPCION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010493"/>
                  </a:ext>
                </a:extLst>
              </a:tr>
              <a:tr h="314966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IDUSUARIOS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PRIMARIA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Numero de identificación de los usuarios en el sistema de información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033540"/>
                  </a:ext>
                </a:extLst>
              </a:tr>
              <a:tr h="314966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NOMBRES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Nombre de los usuarios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780330"/>
                  </a:ext>
                </a:extLst>
              </a:tr>
              <a:tr h="314966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APELLIDOS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Apellidos de los usuarios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02197"/>
                  </a:ext>
                </a:extLst>
              </a:tr>
              <a:tr h="314966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NUM_DOC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Numero de documento de los usuarios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828467"/>
                  </a:ext>
                </a:extLst>
              </a:tr>
              <a:tr h="314966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TELEFONO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Teléfono de los usuarios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85903"/>
                  </a:ext>
                </a:extLst>
              </a:tr>
              <a:tr h="314966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CORREO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Correo de los usuarios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837071"/>
                  </a:ext>
                </a:extLst>
              </a:tr>
              <a:tr h="314966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TIPO_DOCUMENTO_ID_TIPO_DOCUMENTO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FORANEA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Numero de identificación del tipo de documento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507074"/>
                  </a:ext>
                </a:extLst>
              </a:tr>
              <a:tr h="314966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PERFILES_ID_PERFILES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FORANEA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Numero de identificación de los perfiles 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222065"/>
                  </a:ext>
                </a:extLst>
              </a:tr>
              <a:tr h="314966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TIPO_USUARIOS_ID_TIPO_USUARIO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FORANEA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Numero de identificación de los tipos de usuarios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307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596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2;gfefd4b1171_0_58">
            <a:extLst>
              <a:ext uri="{FF2B5EF4-FFF2-40B4-BE49-F238E27FC236}">
                <a16:creationId xmlns:a16="http://schemas.microsoft.com/office/drawing/2014/main" id="{52E2B16F-DDB1-D42F-5B6F-A81D8AF919D8}"/>
              </a:ext>
            </a:extLst>
          </p:cNvPr>
          <p:cNvSpPr txBox="1"/>
          <p:nvPr/>
        </p:nvSpPr>
        <p:spPr>
          <a:xfrm>
            <a:off x="1470538" y="535517"/>
            <a:ext cx="5289185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TABLA </a:t>
            </a:r>
            <a:r>
              <a:rPr lang="es-MX" sz="1000" dirty="0">
                <a:latin typeface="Calibri"/>
                <a:ea typeface="Calibri"/>
                <a:cs typeface="Calibri"/>
                <a:sym typeface="Calibri"/>
              </a:rPr>
              <a:t>TIPO_USUARIO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Almacena los diferentes tipos de usuarios en el sistema de información.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ENTIDAD: </a:t>
            </a:r>
            <a:r>
              <a:rPr lang="es-MX" sz="1000" dirty="0">
                <a:latin typeface="Calibri"/>
                <a:ea typeface="Calibri"/>
                <a:cs typeface="Calibri"/>
                <a:sym typeface="Calibri"/>
              </a:rPr>
              <a:t>TIPO_USUARIO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NOMBRE TÉCNICO: </a:t>
            </a:r>
            <a:r>
              <a:rPr lang="es-MX" sz="1000" dirty="0">
                <a:latin typeface="Calibri"/>
                <a:ea typeface="Calibri"/>
                <a:cs typeface="Calibri"/>
                <a:sym typeface="Calibri"/>
              </a:rPr>
              <a:t>TIPO_USU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DESCRIPCIÓN: Datos tipos usuarios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9CAB90E2-77C9-C621-4331-754943D7E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374989"/>
              </p:ext>
            </p:extLst>
          </p:nvPr>
        </p:nvGraphicFramePr>
        <p:xfrm>
          <a:off x="1524000" y="1872894"/>
          <a:ext cx="6096000" cy="1320800"/>
        </p:xfrm>
        <a:graphic>
          <a:graphicData uri="http://schemas.openxmlformats.org/drawingml/2006/table">
            <a:tbl>
              <a:tblPr firstRow="1" bandRow="1">
                <a:tableStyleId>{710129CB-633A-4B35-92EB-04DC812985FB}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3476457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485704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222591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383950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7009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NEMONICO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TIPO_LLAVE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TIPO_DATO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LONGITUD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DESCRIPCION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26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IDTIPO_USUARIO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PRIMARIA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Numero de identificación de los diferentes usuarios en el sistema de información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14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NOMBRE_USUARIO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Nombre de los tipos de usuarios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427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17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7481F7B-80FB-6E77-E62B-5559F0EAE467}"/>
              </a:ext>
            </a:extLst>
          </p:cNvPr>
          <p:cNvSpPr txBox="1"/>
          <p:nvPr/>
        </p:nvSpPr>
        <p:spPr>
          <a:xfrm>
            <a:off x="2286000" y="570704"/>
            <a:ext cx="45720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CO" sz="24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PLANTEAMINETO DEL PROBLEMA</a:t>
            </a:r>
            <a:endParaRPr lang="es-CO" sz="2400" b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s-CO" dirty="0"/>
            </a:b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8321C64-201F-2393-38AA-EE9C09B0BBDE}"/>
              </a:ext>
            </a:extLst>
          </p:cNvPr>
          <p:cNvSpPr txBox="1"/>
          <p:nvPr/>
        </p:nvSpPr>
        <p:spPr>
          <a:xfrm>
            <a:off x="330437" y="1455030"/>
            <a:ext cx="304230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indent="-317500" algn="ctr" rtl="0">
              <a:spcBef>
                <a:spcPts val="0"/>
              </a:spcBef>
              <a:spcAft>
                <a:spcPts val="0"/>
              </a:spcAft>
            </a:pPr>
            <a:r>
              <a:rPr lang="es-CO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Descripción del problema</a:t>
            </a:r>
            <a:endParaRPr lang="es-CO" b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s-CO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s-CO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D218855-6704-A781-976B-B24248A38E0A}"/>
              </a:ext>
            </a:extLst>
          </p:cNvPr>
          <p:cNvSpPr txBox="1"/>
          <p:nvPr/>
        </p:nvSpPr>
        <p:spPr>
          <a:xfrm>
            <a:off x="4696628" y="1455030"/>
            <a:ext cx="304230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indent="-317500" algn="ctr" rtl="0">
              <a:spcBef>
                <a:spcPts val="0"/>
              </a:spcBef>
              <a:spcAft>
                <a:spcPts val="0"/>
              </a:spcAft>
            </a:pPr>
            <a:r>
              <a:rPr lang="es-CO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Formulación del problema</a:t>
            </a:r>
            <a:endParaRPr lang="es-CO" b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s-CO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s-CO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7CCDEBF-A6CE-9D2B-6315-DA76B650E13B}"/>
              </a:ext>
            </a:extLst>
          </p:cNvPr>
          <p:cNvSpPr/>
          <p:nvPr/>
        </p:nvSpPr>
        <p:spPr>
          <a:xfrm>
            <a:off x="794048" y="1812598"/>
            <a:ext cx="3349951" cy="2530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81D903-CEB3-BCFA-6105-85FD663778E7}"/>
              </a:ext>
            </a:extLst>
          </p:cNvPr>
          <p:cNvSpPr txBox="1"/>
          <p:nvPr/>
        </p:nvSpPr>
        <p:spPr>
          <a:xfrm>
            <a:off x="974221" y="2093721"/>
            <a:ext cx="28500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indent="-3175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0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la hora de realizar un mantenimiento técnico de un equipo las empresas buscan realizar registros de los servicios que poseen sin tener que llevar a cabo una documentación en forma física, ya que esto provocaría una cantidad excesiva de documentos y cuando empresas consulten dicha información no tengan dificultades. Para esto las empresas buscan desarrollar un sistema de tickets que les permita recopilar esta información rápida y eficaz.</a:t>
            </a:r>
            <a:endParaRPr lang="es-MX" sz="1000" b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1D78105-A21D-88C2-811E-8EAFB6330F08}"/>
              </a:ext>
            </a:extLst>
          </p:cNvPr>
          <p:cNvSpPr/>
          <p:nvPr/>
        </p:nvSpPr>
        <p:spPr>
          <a:xfrm>
            <a:off x="4862557" y="1791262"/>
            <a:ext cx="3307222" cy="24261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63B5798-3BC4-7BC1-B54C-85D66DA2DA5E}"/>
              </a:ext>
            </a:extLst>
          </p:cNvPr>
          <p:cNvSpPr txBox="1"/>
          <p:nvPr/>
        </p:nvSpPr>
        <p:spPr>
          <a:xfrm>
            <a:off x="5000003" y="1864961"/>
            <a:ext cx="290485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indent="-317500" algn="just" rtl="0">
              <a:spcBef>
                <a:spcPts val="0"/>
              </a:spcBef>
              <a:spcAft>
                <a:spcPts val="0"/>
              </a:spcAft>
            </a:pPr>
            <a:r>
              <a:rPr lang="es-MX" sz="10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 expuesto anteriormente revela la necesidad de una ayuda para estas empresas que estén prestando los servicios de mantenimiento técnico y así logren almacenar o guardar los registros de los servicios prestados, teniendo como base lo anteriormente expuesto, se ha planteado la siguiente interrogante:</a:t>
            </a:r>
            <a:endParaRPr lang="es-MX" sz="1000" b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-317500" algn="just" rtl="0">
              <a:spcBef>
                <a:spcPts val="0"/>
              </a:spcBef>
              <a:spcAft>
                <a:spcPts val="0"/>
              </a:spcAft>
            </a:pPr>
            <a:r>
              <a:rPr lang="es-MX" sz="10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¿Cómo podemos ayudar a las empresas a almacenar, guardar, registrar y consultar cada uno de los servicios solicitados por los clientes del día a día?</a:t>
            </a:r>
            <a:endParaRPr lang="es-MX" sz="1000" b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02192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2;gfefd4b1171_0_58">
            <a:extLst>
              <a:ext uri="{FF2B5EF4-FFF2-40B4-BE49-F238E27FC236}">
                <a16:creationId xmlns:a16="http://schemas.microsoft.com/office/drawing/2014/main" id="{F6BDF18F-7DFC-ACB0-17C7-0F9CB6354709}"/>
              </a:ext>
            </a:extLst>
          </p:cNvPr>
          <p:cNvSpPr txBox="1"/>
          <p:nvPr/>
        </p:nvSpPr>
        <p:spPr>
          <a:xfrm>
            <a:off x="1496175" y="535517"/>
            <a:ext cx="5289185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TABLA </a:t>
            </a:r>
            <a:r>
              <a:rPr lang="es-MX" sz="1000" dirty="0">
                <a:latin typeface="Calibri"/>
                <a:ea typeface="Calibri"/>
                <a:cs typeface="Calibri"/>
                <a:sym typeface="Calibri"/>
              </a:rPr>
              <a:t>PERFILES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Almacena los perfiles de los usuarios que se encuentran en el sistema de información .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ENTIDAD: </a:t>
            </a:r>
            <a:r>
              <a:rPr lang="es-MX" sz="1000" dirty="0">
                <a:latin typeface="Calibri"/>
                <a:ea typeface="Calibri"/>
                <a:cs typeface="Calibri"/>
                <a:sym typeface="Calibri"/>
              </a:rPr>
              <a:t>PERFILES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NOMBRE TÉCNICO: </a:t>
            </a:r>
            <a:r>
              <a:rPr lang="es-MX" sz="1000" dirty="0">
                <a:latin typeface="Calibri"/>
                <a:ea typeface="Calibri"/>
                <a:cs typeface="Calibri"/>
                <a:sym typeface="Calibri"/>
              </a:rPr>
              <a:t>PER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DESCRIPCIÓN: Datos perfiles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3E093429-B0BE-C056-FF56-403F24C00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834391"/>
              </p:ext>
            </p:extLst>
          </p:nvPr>
        </p:nvGraphicFramePr>
        <p:xfrm>
          <a:off x="1563880" y="1830070"/>
          <a:ext cx="6056120" cy="1569720"/>
        </p:xfrm>
        <a:graphic>
          <a:graphicData uri="http://schemas.openxmlformats.org/drawingml/2006/table">
            <a:tbl>
              <a:tblPr firstRow="1" bandRow="1">
                <a:tableStyleId>{710129CB-633A-4B35-92EB-04DC812985FB}</a:tableStyleId>
              </a:tblPr>
              <a:tblGrid>
                <a:gridCol w="1247686">
                  <a:extLst>
                    <a:ext uri="{9D8B030D-6E8A-4147-A177-3AD203B41FA5}">
                      <a16:colId xmlns:a16="http://schemas.microsoft.com/office/drawing/2014/main" val="1643563973"/>
                    </a:ext>
                  </a:extLst>
                </a:gridCol>
                <a:gridCol w="1150834">
                  <a:extLst>
                    <a:ext uri="{9D8B030D-6E8A-4147-A177-3AD203B41FA5}">
                      <a16:colId xmlns:a16="http://schemas.microsoft.com/office/drawing/2014/main" val="46929967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8140014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871761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0454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NEMONICO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TIPO_LLAVE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TIPO_DATO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LONGITUD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DESCRIPCION 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78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IDPERFILES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PRIMARIA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Numero de identificación de los perfiles  de los usuarios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47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NOMBRE_USUARIO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Nombre del usuario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45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CONTRASENA_USUARIO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Contraseña del usuario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159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352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2D1563D-EAC0-50D4-3C9B-44955903CC06}"/>
              </a:ext>
            </a:extLst>
          </p:cNvPr>
          <p:cNvSpPr/>
          <p:nvPr/>
        </p:nvSpPr>
        <p:spPr>
          <a:xfrm>
            <a:off x="3287033" y="2110085"/>
            <a:ext cx="2569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/>
              </a:rPr>
              <a:t>Gracias</a:t>
            </a:r>
            <a:endParaRPr lang="es-E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4EAEC90-6274-16C1-852A-09D24220DB54}"/>
              </a:ext>
            </a:extLst>
          </p:cNvPr>
          <p:cNvSpPr txBox="1"/>
          <p:nvPr/>
        </p:nvSpPr>
        <p:spPr>
          <a:xfrm>
            <a:off x="3287033" y="2110085"/>
            <a:ext cx="2569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Gracias</a:t>
            </a:r>
            <a:endParaRPr lang="es-CO" sz="5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935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E8A74C9-4499-390C-6627-6DA407FE519F}"/>
              </a:ext>
            </a:extLst>
          </p:cNvPr>
          <p:cNvSpPr txBox="1"/>
          <p:nvPr/>
        </p:nvSpPr>
        <p:spPr>
          <a:xfrm>
            <a:off x="3488820" y="647618"/>
            <a:ext cx="216635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CO" sz="2800" b="0" i="0" u="none" strike="noStrike" dirty="0">
                <a:solidFill>
                  <a:schemeClr val="tx1"/>
                </a:solidFill>
                <a:effectLst/>
                <a:latin typeface="Oswald" pitchFamily="2" charset="0"/>
              </a:rPr>
              <a:t>OBJETIVO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CO" sz="2800" b="0" i="0" u="none" strike="noStrike" dirty="0">
                <a:solidFill>
                  <a:schemeClr val="tx1"/>
                </a:solidFill>
                <a:effectLst/>
                <a:latin typeface="Oswald" pitchFamily="2" charset="0"/>
              </a:rPr>
              <a:t>GENERAL</a:t>
            </a:r>
            <a:endParaRPr lang="es-CO" sz="2800" b="0" dirty="0">
              <a:solidFill>
                <a:schemeClr val="tx1"/>
              </a:solidFill>
              <a:effectLst/>
            </a:endParaRPr>
          </a:p>
          <a:p>
            <a:br>
              <a:rPr lang="es-CO" sz="2800" dirty="0"/>
            </a:br>
            <a:endParaRPr lang="es-CO" sz="28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E5B49A7-B869-1CEB-266D-2322F1ABAF5F}"/>
              </a:ext>
            </a:extLst>
          </p:cNvPr>
          <p:cNvSpPr/>
          <p:nvPr/>
        </p:nvSpPr>
        <p:spPr>
          <a:xfrm>
            <a:off x="2256090" y="1811708"/>
            <a:ext cx="4760007" cy="17006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dirty="0"/>
              <a:t>REALIZAR UN APLICATIVO WEB PARA EL CONTROL DE MANTENIMIENTO DE EWQUIPO DE COMPUTO PARA UNA EMPRESA POR MEDIO DE TICKETS </a:t>
            </a:r>
          </a:p>
        </p:txBody>
      </p:sp>
    </p:spTree>
    <p:extLst>
      <p:ext uri="{BB962C8B-B14F-4D97-AF65-F5344CB8AC3E}">
        <p14:creationId xmlns:p14="http://schemas.microsoft.com/office/powerpoint/2010/main" val="77858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9999C26-7CBF-E090-6CE9-F86A52374C72}"/>
              </a:ext>
            </a:extLst>
          </p:cNvPr>
          <p:cNvSpPr txBox="1"/>
          <p:nvPr/>
        </p:nvSpPr>
        <p:spPr>
          <a:xfrm>
            <a:off x="2418460" y="777667"/>
            <a:ext cx="447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OBJETIVOS ESPECIFICOS DEL PROYECTO</a:t>
            </a: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A45D7A7-5CDD-E39A-34B7-8FFD913D9ABF}"/>
              </a:ext>
            </a:extLst>
          </p:cNvPr>
          <p:cNvSpPr txBox="1"/>
          <p:nvPr/>
        </p:nvSpPr>
        <p:spPr>
          <a:xfrm>
            <a:off x="1709159" y="1555335"/>
            <a:ext cx="418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02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3A586D0-83BF-52C2-821E-0D5E9C75A380}"/>
              </a:ext>
            </a:extLst>
          </p:cNvPr>
          <p:cNvSpPr txBox="1"/>
          <p:nvPr/>
        </p:nvSpPr>
        <p:spPr>
          <a:xfrm>
            <a:off x="5503492" y="1555334"/>
            <a:ext cx="418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01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D9A5E60-D84F-ED1D-CF43-469B6921B367}"/>
              </a:ext>
            </a:extLst>
          </p:cNvPr>
          <p:cNvSpPr txBox="1"/>
          <p:nvPr/>
        </p:nvSpPr>
        <p:spPr>
          <a:xfrm>
            <a:off x="1709159" y="2972515"/>
            <a:ext cx="418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04</a:t>
            </a:r>
          </a:p>
          <a:p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607CADA-F6C9-CAB7-BCF7-DC7636669255}"/>
              </a:ext>
            </a:extLst>
          </p:cNvPr>
          <p:cNvSpPr txBox="1"/>
          <p:nvPr/>
        </p:nvSpPr>
        <p:spPr>
          <a:xfrm>
            <a:off x="5503492" y="2972514"/>
            <a:ext cx="418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03</a:t>
            </a:r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6724079-A3D0-70BA-0AA2-9A9B0F9D1C4C}"/>
              </a:ext>
            </a:extLst>
          </p:cNvPr>
          <p:cNvSpPr txBox="1"/>
          <p:nvPr/>
        </p:nvSpPr>
        <p:spPr>
          <a:xfrm>
            <a:off x="2127902" y="1555333"/>
            <a:ext cx="136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CREAR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7AD9336-18B3-73E8-E4A3-76097A977336}"/>
              </a:ext>
            </a:extLst>
          </p:cNvPr>
          <p:cNvSpPr txBox="1"/>
          <p:nvPr/>
        </p:nvSpPr>
        <p:spPr>
          <a:xfrm>
            <a:off x="2243269" y="2979634"/>
            <a:ext cx="1397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PRESENTAR</a:t>
            </a:r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FE7EEE2-FEE3-3114-71C8-63A219485237}"/>
              </a:ext>
            </a:extLst>
          </p:cNvPr>
          <p:cNvSpPr txBox="1"/>
          <p:nvPr/>
        </p:nvSpPr>
        <p:spPr>
          <a:xfrm>
            <a:off x="6007695" y="1555333"/>
            <a:ext cx="1684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RECOPILAR</a:t>
            </a:r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CF7EDC2-CBFB-8E3D-DC85-BBEA5F94D258}"/>
              </a:ext>
            </a:extLst>
          </p:cNvPr>
          <p:cNvSpPr txBox="1"/>
          <p:nvPr/>
        </p:nvSpPr>
        <p:spPr>
          <a:xfrm>
            <a:off x="6007695" y="2979634"/>
            <a:ext cx="1008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DISEÑAR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374E028-9D58-AC8C-68C2-07ECDC4C4FAE}"/>
              </a:ext>
            </a:extLst>
          </p:cNvPr>
          <p:cNvSpPr txBox="1"/>
          <p:nvPr/>
        </p:nvSpPr>
        <p:spPr>
          <a:xfrm>
            <a:off x="2170632" y="1802963"/>
            <a:ext cx="13673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Crear un aplicativo web que cumpla con los requerimientos establecidos</a:t>
            </a:r>
            <a:endParaRPr lang="es-CO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8CF472C-5A16-F351-E617-AF1809B8122F}"/>
              </a:ext>
            </a:extLst>
          </p:cNvPr>
          <p:cNvSpPr txBox="1"/>
          <p:nvPr/>
        </p:nvSpPr>
        <p:spPr>
          <a:xfrm>
            <a:off x="6007694" y="1863110"/>
            <a:ext cx="23116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0" i="0" u="none" strike="noStrike" dirty="0">
                <a:solidFill>
                  <a:schemeClr val="tx1"/>
                </a:solidFill>
                <a:effectLst/>
                <a:latin typeface="DM Sans" pitchFamily="2" charset="0"/>
              </a:rPr>
              <a:t>Información en base en la encuesta y asi consolidar los requerimientos funcionales del sistema de información</a:t>
            </a:r>
            <a:endParaRPr lang="es-CO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A54D9A7-3D79-4E54-955B-9345DB5E6FD5}"/>
              </a:ext>
            </a:extLst>
          </p:cNvPr>
          <p:cNvSpPr txBox="1"/>
          <p:nvPr/>
        </p:nvSpPr>
        <p:spPr>
          <a:xfrm>
            <a:off x="2170632" y="3320064"/>
            <a:ext cx="1367328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MX" sz="1100" b="0" i="0" u="none" strike="noStrike" dirty="0">
                <a:solidFill>
                  <a:schemeClr val="tx1"/>
                </a:solidFill>
                <a:effectLst/>
                <a:latin typeface="DM Sans" pitchFamily="2" charset="0"/>
              </a:rPr>
              <a:t>El aplicativo a los usuarios</a:t>
            </a:r>
            <a:endParaRPr lang="es-MX" sz="1400" b="0" dirty="0">
              <a:solidFill>
                <a:schemeClr val="tx1"/>
              </a:solidFill>
              <a:effectLst/>
            </a:endParaRPr>
          </a:p>
          <a:p>
            <a:br>
              <a:rPr lang="es-MX" sz="1400" dirty="0"/>
            </a:br>
            <a:endParaRPr lang="es-CO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D3004E2-73D0-D6B5-B0EF-D10D670DC85E}"/>
              </a:ext>
            </a:extLst>
          </p:cNvPr>
          <p:cNvSpPr txBox="1"/>
          <p:nvPr/>
        </p:nvSpPr>
        <p:spPr>
          <a:xfrm>
            <a:off x="6007695" y="3320064"/>
            <a:ext cx="136732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 aplicativo en base a la información analizada.</a:t>
            </a:r>
            <a:endParaRPr lang="es-CO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F6211A88-6109-F74F-5351-46FBE3F2378F}"/>
              </a:ext>
            </a:extLst>
          </p:cNvPr>
          <p:cNvSpPr/>
          <p:nvPr/>
        </p:nvSpPr>
        <p:spPr>
          <a:xfrm>
            <a:off x="1709159" y="2801829"/>
            <a:ext cx="5665864" cy="45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5AA2258-55F4-B0A6-3BC8-4892C15C53F4}"/>
              </a:ext>
            </a:extLst>
          </p:cNvPr>
          <p:cNvSpPr/>
          <p:nvPr/>
        </p:nvSpPr>
        <p:spPr>
          <a:xfrm>
            <a:off x="4439541" y="1433714"/>
            <a:ext cx="55547" cy="2932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428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9999C26-7CBF-E090-6CE9-F86A52374C72}"/>
              </a:ext>
            </a:extLst>
          </p:cNvPr>
          <p:cNvSpPr txBox="1"/>
          <p:nvPr/>
        </p:nvSpPr>
        <p:spPr>
          <a:xfrm>
            <a:off x="2418460" y="777667"/>
            <a:ext cx="447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OBJETIVOS ESPECIFICOS DEL PRODUCTO</a:t>
            </a: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A45D7A7-5CDD-E39A-34B7-8FFD913D9ABF}"/>
              </a:ext>
            </a:extLst>
          </p:cNvPr>
          <p:cNvSpPr txBox="1"/>
          <p:nvPr/>
        </p:nvSpPr>
        <p:spPr>
          <a:xfrm>
            <a:off x="1709159" y="1555335"/>
            <a:ext cx="418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01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3A586D0-83BF-52C2-821E-0D5E9C75A380}"/>
              </a:ext>
            </a:extLst>
          </p:cNvPr>
          <p:cNvSpPr txBox="1"/>
          <p:nvPr/>
        </p:nvSpPr>
        <p:spPr>
          <a:xfrm>
            <a:off x="5503492" y="1555334"/>
            <a:ext cx="418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02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D9A5E60-D84F-ED1D-CF43-469B6921B367}"/>
              </a:ext>
            </a:extLst>
          </p:cNvPr>
          <p:cNvSpPr txBox="1"/>
          <p:nvPr/>
        </p:nvSpPr>
        <p:spPr>
          <a:xfrm>
            <a:off x="1709159" y="2972515"/>
            <a:ext cx="418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03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607CADA-F6C9-CAB7-BCF7-DC7636669255}"/>
              </a:ext>
            </a:extLst>
          </p:cNvPr>
          <p:cNvSpPr txBox="1"/>
          <p:nvPr/>
        </p:nvSpPr>
        <p:spPr>
          <a:xfrm>
            <a:off x="5503492" y="2972514"/>
            <a:ext cx="418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04</a:t>
            </a:r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6724079-A3D0-70BA-0AA2-9A9B0F9D1C4C}"/>
              </a:ext>
            </a:extLst>
          </p:cNvPr>
          <p:cNvSpPr txBox="1"/>
          <p:nvPr/>
        </p:nvSpPr>
        <p:spPr>
          <a:xfrm>
            <a:off x="2127902" y="1555333"/>
            <a:ext cx="136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OPTIMIZAR</a:t>
            </a: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5811381-3B32-4EC2-FDCF-9C85B0534C68}"/>
              </a:ext>
            </a:extLst>
          </p:cNvPr>
          <p:cNvSpPr txBox="1"/>
          <p:nvPr/>
        </p:nvSpPr>
        <p:spPr>
          <a:xfrm>
            <a:off x="2127902" y="1555334"/>
            <a:ext cx="1008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7AD9336-18B3-73E8-E4A3-76097A977336}"/>
              </a:ext>
            </a:extLst>
          </p:cNvPr>
          <p:cNvSpPr txBox="1"/>
          <p:nvPr/>
        </p:nvSpPr>
        <p:spPr>
          <a:xfrm>
            <a:off x="2243269" y="2979634"/>
            <a:ext cx="1397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CONSULTAR</a:t>
            </a:r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FE7EEE2-FEE3-3114-71C8-63A219485237}"/>
              </a:ext>
            </a:extLst>
          </p:cNvPr>
          <p:cNvSpPr txBox="1"/>
          <p:nvPr/>
        </p:nvSpPr>
        <p:spPr>
          <a:xfrm>
            <a:off x="6007695" y="1555333"/>
            <a:ext cx="1008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ASIGNAR</a:t>
            </a:r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CF7EDC2-CBFB-8E3D-DC85-BBEA5F94D258}"/>
              </a:ext>
            </a:extLst>
          </p:cNvPr>
          <p:cNvSpPr txBox="1"/>
          <p:nvPr/>
        </p:nvSpPr>
        <p:spPr>
          <a:xfrm>
            <a:off x="6007695" y="2979634"/>
            <a:ext cx="1008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LLEVAR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374E028-9D58-AC8C-68C2-07ECDC4C4FAE}"/>
              </a:ext>
            </a:extLst>
          </p:cNvPr>
          <p:cNvSpPr txBox="1"/>
          <p:nvPr/>
        </p:nvSpPr>
        <p:spPr>
          <a:xfrm>
            <a:off x="2170632" y="1802963"/>
            <a:ext cx="13673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 desarrollo del aplicativo para reducir tiempos de carga.</a:t>
            </a:r>
            <a:endParaRPr lang="es-CO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8CF472C-5A16-F351-E617-AF1809B8122F}"/>
              </a:ext>
            </a:extLst>
          </p:cNvPr>
          <p:cNvSpPr txBox="1"/>
          <p:nvPr/>
        </p:nvSpPr>
        <p:spPr>
          <a:xfrm>
            <a:off x="6007695" y="1863110"/>
            <a:ext cx="1367328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0" i="0" u="none" strike="noStrike" dirty="0">
                <a:solidFill>
                  <a:schemeClr val="tx1"/>
                </a:solidFill>
                <a:effectLst/>
                <a:latin typeface="DM Sans" pitchFamily="2" charset="0"/>
              </a:rPr>
              <a:t>Tickets automáticamente en base a los requerimientos solicitados.</a:t>
            </a:r>
            <a:endParaRPr lang="es-CO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A54D9A7-3D79-4E54-955B-9345DB5E6FD5}"/>
              </a:ext>
            </a:extLst>
          </p:cNvPr>
          <p:cNvSpPr txBox="1"/>
          <p:nvPr/>
        </p:nvSpPr>
        <p:spPr>
          <a:xfrm>
            <a:off x="2170632" y="3320064"/>
            <a:ext cx="1367328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MX" sz="1100" b="0" i="0" u="none" strike="noStrike" dirty="0">
                <a:solidFill>
                  <a:schemeClr val="tx1"/>
                </a:solidFill>
                <a:effectLst/>
                <a:latin typeface="DM Sans" pitchFamily="2" charset="0"/>
              </a:rPr>
              <a:t>El estado de cada uno de los requerimientos solicitados.</a:t>
            </a:r>
            <a:endParaRPr lang="es-MX" sz="1400" b="0" dirty="0">
              <a:solidFill>
                <a:schemeClr val="tx1"/>
              </a:solidFill>
              <a:effectLst/>
            </a:endParaRPr>
          </a:p>
          <a:p>
            <a:br>
              <a:rPr lang="es-MX" sz="1400" dirty="0"/>
            </a:br>
            <a:endParaRPr lang="es-CO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D3004E2-73D0-D6B5-B0EF-D10D670DC85E}"/>
              </a:ext>
            </a:extLst>
          </p:cNvPr>
          <p:cNvSpPr txBox="1"/>
          <p:nvPr/>
        </p:nvSpPr>
        <p:spPr>
          <a:xfrm>
            <a:off x="6007695" y="3320064"/>
            <a:ext cx="136732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seguimiento de los requerimientos de asistencia.</a:t>
            </a:r>
            <a:endParaRPr lang="es-CO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F6211A88-6109-F74F-5351-46FBE3F2378F}"/>
              </a:ext>
            </a:extLst>
          </p:cNvPr>
          <p:cNvSpPr/>
          <p:nvPr/>
        </p:nvSpPr>
        <p:spPr>
          <a:xfrm>
            <a:off x="1709159" y="2801829"/>
            <a:ext cx="5665864" cy="45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5AA2258-55F4-B0A6-3BC8-4892C15C53F4}"/>
              </a:ext>
            </a:extLst>
          </p:cNvPr>
          <p:cNvSpPr/>
          <p:nvPr/>
        </p:nvSpPr>
        <p:spPr>
          <a:xfrm>
            <a:off x="4439541" y="1433714"/>
            <a:ext cx="55547" cy="2932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52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/>
        </p:nvSpPr>
        <p:spPr>
          <a:xfrm>
            <a:off x="5463843" y="901908"/>
            <a:ext cx="2757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sz="28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1577575" y="1425100"/>
            <a:ext cx="425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CREACIÓN DEL REPOSITORIO GIT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575" y="1825300"/>
            <a:ext cx="5655700" cy="245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efd4b1171_0_67"/>
          <p:cNvSpPr txBox="1"/>
          <p:nvPr/>
        </p:nvSpPr>
        <p:spPr>
          <a:xfrm>
            <a:off x="5463843" y="901908"/>
            <a:ext cx="2757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sz="28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gfefd4b1171_0_67"/>
          <p:cNvSpPr txBox="1"/>
          <p:nvPr/>
        </p:nvSpPr>
        <p:spPr>
          <a:xfrm>
            <a:off x="1545238" y="1259700"/>
            <a:ext cx="425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REPOSITORIO EN GITHUB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gfefd4b1171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100" y="1694900"/>
            <a:ext cx="5437526" cy="245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4C089B9F-02D7-2394-58E4-AA4BEA73B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806" y="1603481"/>
            <a:ext cx="1576388" cy="193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27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efd4b1171_0_5"/>
          <p:cNvSpPr txBox="1"/>
          <p:nvPr/>
        </p:nvSpPr>
        <p:spPr>
          <a:xfrm>
            <a:off x="5853293" y="35733"/>
            <a:ext cx="2757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BASE DE DATOS</a:t>
            </a:r>
            <a:endParaRPr sz="28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gfefd4b1171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775" y="703471"/>
            <a:ext cx="7069376" cy="3654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1209</Words>
  <Application>Microsoft Office PowerPoint</Application>
  <PresentationFormat>Presentación en pantalla (16:9)</PresentationFormat>
  <Paragraphs>374</Paragraphs>
  <Slides>21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DM Sans</vt:lpstr>
      <vt:lpstr>Oswald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Sede D Project 01</cp:lastModifiedBy>
  <cp:revision>3</cp:revision>
  <dcterms:created xsi:type="dcterms:W3CDTF">2019-11-27T03:16:21Z</dcterms:created>
  <dcterms:modified xsi:type="dcterms:W3CDTF">2022-09-27T01:01:18Z</dcterms:modified>
</cp:coreProperties>
</file>