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69" r:id="rId13"/>
    <p:sldId id="277" r:id="rId14"/>
    <p:sldId id="270" r:id="rId15"/>
    <p:sldId id="271" r:id="rId16"/>
    <p:sldId id="273" r:id="rId17"/>
    <p:sldId id="272" r:id="rId18"/>
    <p:sldId id="274" r:id="rId19"/>
    <p:sldId id="275" r:id="rId20"/>
    <p:sldId id="276" r:id="rId21"/>
    <p:sldId id="278" r:id="rId22"/>
    <p:sldId id="279"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1" autoAdjust="0"/>
    <p:restoredTop sz="94660"/>
  </p:normalViewPr>
  <p:slideViewPr>
    <p:cSldViewPr snapToGrid="0">
      <p:cViewPr varScale="1">
        <p:scale>
          <a:sx n="113" d="100"/>
          <a:sy n="113"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CD714C-926D-4857-B5DB-110393543F5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F50150-E7D9-4181-8D89-6431042B571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D714C-926D-4857-B5DB-110393543F5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50150-E7D9-4181-8D89-6431042B57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Docker</a:t>
            </a:r>
            <a:r>
              <a:rPr lang="zh-CN" altLang="en-US" dirty="0"/>
              <a:t>负载均衡</a:t>
            </a:r>
            <a:endParaRPr lang="zh-CN" altLang="en-US" dirty="0"/>
          </a:p>
        </p:txBody>
      </p:sp>
      <p:sp>
        <p:nvSpPr>
          <p:cNvPr id="3" name="副标题 2"/>
          <p:cNvSpPr>
            <a:spLocks noGrp="1"/>
          </p:cNvSpPr>
          <p:nvPr>
            <p:ph type="subTitle" idx="1"/>
          </p:nvPr>
        </p:nvSpPr>
        <p:spPr/>
        <p:txBody>
          <a:bodyPr/>
          <a:lstStyle/>
          <a:p>
            <a:r>
              <a:rPr lang="zh-CN" altLang="en-US" dirty="0"/>
              <a:t>基于</a:t>
            </a:r>
            <a:r>
              <a:rPr lang="en-US" altLang="zh-CN" dirty="0"/>
              <a:t>docker-swarm</a:t>
            </a:r>
            <a:r>
              <a:rPr lang="zh-CN" altLang="en-US" dirty="0"/>
              <a:t>实现</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8426" y="334433"/>
            <a:ext cx="7636933" cy="36364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8" name="矩形 17"/>
          <p:cNvSpPr/>
          <p:nvPr/>
        </p:nvSpPr>
        <p:spPr>
          <a:xfrm>
            <a:off x="5772149" y="950383"/>
            <a:ext cx="3069164" cy="2269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p:cNvSpPr/>
          <p:nvPr/>
        </p:nvSpPr>
        <p:spPr>
          <a:xfrm>
            <a:off x="2590800" y="950383"/>
            <a:ext cx="3069164" cy="2269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框 4"/>
          <p:cNvSpPr txBox="1"/>
          <p:nvPr/>
        </p:nvSpPr>
        <p:spPr>
          <a:xfrm>
            <a:off x="1303866" y="381000"/>
            <a:ext cx="857927" cy="369332"/>
          </a:xfrm>
          <a:prstGeom prst="rect">
            <a:avLst/>
          </a:prstGeom>
          <a:noFill/>
        </p:spPr>
        <p:txBody>
          <a:bodyPr wrap="none" rtlCol="0">
            <a:spAutoFit/>
          </a:bodyPr>
          <a:lstStyle/>
          <a:p>
            <a:r>
              <a:rPr lang="en-US" altLang="zh-CN" dirty="0"/>
              <a:t>service</a:t>
            </a:r>
            <a:endParaRPr lang="zh-CN" altLang="en-US" dirty="0"/>
          </a:p>
        </p:txBody>
      </p:sp>
      <p:sp>
        <p:nvSpPr>
          <p:cNvPr id="6" name="矩形 5"/>
          <p:cNvSpPr/>
          <p:nvPr/>
        </p:nvSpPr>
        <p:spPr>
          <a:xfrm>
            <a:off x="2849032" y="1464733"/>
            <a:ext cx="999067"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副本</a:t>
            </a:r>
            <a:r>
              <a:rPr lang="en-US" altLang="zh-CN" dirty="0"/>
              <a:t>1</a:t>
            </a:r>
            <a:endParaRPr lang="zh-CN" altLang="en-US" dirty="0"/>
          </a:p>
        </p:txBody>
      </p:sp>
      <p:sp>
        <p:nvSpPr>
          <p:cNvPr id="8" name="矩形 7"/>
          <p:cNvSpPr/>
          <p:nvPr/>
        </p:nvSpPr>
        <p:spPr>
          <a:xfrm>
            <a:off x="4351866" y="1390650"/>
            <a:ext cx="999067"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副本</a:t>
            </a:r>
            <a:r>
              <a:rPr lang="en-US" altLang="zh-CN" dirty="0"/>
              <a:t>2</a:t>
            </a:r>
            <a:endParaRPr lang="zh-CN" altLang="en-US" dirty="0"/>
          </a:p>
        </p:txBody>
      </p:sp>
      <p:sp>
        <p:nvSpPr>
          <p:cNvPr id="9" name="矩形 8"/>
          <p:cNvSpPr/>
          <p:nvPr/>
        </p:nvSpPr>
        <p:spPr>
          <a:xfrm>
            <a:off x="5906894" y="1416050"/>
            <a:ext cx="999067"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副本</a:t>
            </a:r>
            <a:r>
              <a:rPr lang="en-US" altLang="zh-CN" dirty="0"/>
              <a:t>3</a:t>
            </a:r>
            <a:endParaRPr lang="zh-CN" altLang="en-US" dirty="0"/>
          </a:p>
        </p:txBody>
      </p:sp>
      <p:sp>
        <p:nvSpPr>
          <p:cNvPr id="10" name="矩形 9"/>
          <p:cNvSpPr/>
          <p:nvPr/>
        </p:nvSpPr>
        <p:spPr>
          <a:xfrm>
            <a:off x="7306731" y="1416050"/>
            <a:ext cx="999067"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副本</a:t>
            </a:r>
            <a:r>
              <a:rPr lang="en-US" altLang="zh-CN" dirty="0"/>
              <a:t>4</a:t>
            </a:r>
            <a:endParaRPr lang="zh-CN" altLang="en-US" dirty="0"/>
          </a:p>
        </p:txBody>
      </p:sp>
      <p:sp>
        <p:nvSpPr>
          <p:cNvPr id="16" name="矩形 15"/>
          <p:cNvSpPr/>
          <p:nvPr/>
        </p:nvSpPr>
        <p:spPr>
          <a:xfrm>
            <a:off x="2540001" y="565666"/>
            <a:ext cx="1634065" cy="297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worker11</a:t>
            </a:r>
            <a:endParaRPr lang="zh-CN" altLang="en-US" dirty="0"/>
          </a:p>
        </p:txBody>
      </p:sp>
      <p:sp>
        <p:nvSpPr>
          <p:cNvPr id="17" name="矩形 16"/>
          <p:cNvSpPr/>
          <p:nvPr/>
        </p:nvSpPr>
        <p:spPr>
          <a:xfrm>
            <a:off x="6088928" y="627049"/>
            <a:ext cx="1634065" cy="297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worker12</a:t>
            </a:r>
            <a:endParaRPr lang="zh-CN" altLang="en-US" dirty="0"/>
          </a:p>
        </p:txBody>
      </p:sp>
      <p:sp>
        <p:nvSpPr>
          <p:cNvPr id="21" name="箭头: 下 20"/>
          <p:cNvSpPr/>
          <p:nvPr/>
        </p:nvSpPr>
        <p:spPr>
          <a:xfrm>
            <a:off x="4567040" y="4057650"/>
            <a:ext cx="2002364" cy="24659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统一对外提供服务</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2133" y="5313891"/>
            <a:ext cx="10227733" cy="1391708"/>
          </a:xfrm>
        </p:spPr>
        <p:txBody>
          <a:bodyPr/>
          <a:lstStyle/>
          <a:p>
            <a:r>
              <a:rPr lang="zh-CN" altLang="en-US" sz="1400" dirty="0"/>
              <a:t>在上图中，在</a:t>
            </a:r>
            <a:r>
              <a:rPr lang="en-US" altLang="zh-CN" sz="1400" dirty="0" err="1"/>
              <a:t>appnet</a:t>
            </a:r>
            <a:r>
              <a:rPr lang="en-US" altLang="zh-CN" sz="1400" dirty="0"/>
              <a:t> Overlay</a:t>
            </a:r>
            <a:r>
              <a:rPr lang="zh-CN" altLang="en-US" sz="1400" dirty="0"/>
              <a:t>网络上创建了具有两个副本的服务。 我们可以看到该服务在三个节点上的</a:t>
            </a:r>
            <a:r>
              <a:rPr lang="en-US" altLang="zh-CN" sz="1400" dirty="0"/>
              <a:t>8000</a:t>
            </a:r>
            <a:r>
              <a:rPr lang="zh-CN" altLang="en-US" sz="1400" dirty="0"/>
              <a:t>端口上公开，此时，发往应用程序的流量可以转发到任何节点。 假设在这种情况下，有一个外部负载均衡器，它恰好将请求转发到唯一没有该服务实例的节点， 该请求由</a:t>
            </a:r>
            <a:r>
              <a:rPr lang="en-US" altLang="zh-CN" sz="1400" dirty="0"/>
              <a:t>IPVS</a:t>
            </a:r>
            <a:r>
              <a:rPr lang="zh-CN" altLang="en-US" sz="1400" dirty="0"/>
              <a:t>在第三个节点上处理和转发，该</a:t>
            </a:r>
            <a:r>
              <a:rPr lang="en-US" altLang="zh-CN" sz="1400" dirty="0"/>
              <a:t>IPVS</a:t>
            </a:r>
            <a:r>
              <a:rPr lang="zh-CN" altLang="en-US" sz="1400" dirty="0"/>
              <a:t>使用</a:t>
            </a:r>
            <a:r>
              <a:rPr lang="en-US" altLang="zh-CN" sz="1400" dirty="0"/>
              <a:t>ingress</a:t>
            </a:r>
            <a:r>
              <a:rPr lang="zh-CN" altLang="en-US" sz="1400" dirty="0"/>
              <a:t>网络并因此使用上述负载均衡方法将其重定向到该服务的集群上的其中一个真实运行的容器。</a:t>
            </a:r>
            <a:endParaRPr lang="zh-CN" altLang="en-US" sz="1400" dirty="0"/>
          </a:p>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6940" y="338999"/>
            <a:ext cx="8518525" cy="48503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客户端部署</a:t>
            </a:r>
            <a:r>
              <a:rPr lang="en-US" altLang="zh-CN" dirty="0"/>
              <a:t>Docker</a:t>
            </a:r>
            <a:r>
              <a:rPr lang="zh-CN" altLang="en-US" dirty="0"/>
              <a:t>集群</a:t>
            </a:r>
            <a:endParaRPr lang="zh-CN" altLang="en-US" dirty="0"/>
          </a:p>
        </p:txBody>
      </p:sp>
      <p:sp>
        <p:nvSpPr>
          <p:cNvPr id="3" name="内容占位符 2"/>
          <p:cNvSpPr>
            <a:spLocks noGrp="1"/>
          </p:cNvSpPr>
          <p:nvPr>
            <p:ph idx="1"/>
          </p:nvPr>
        </p:nvSpPr>
        <p:spPr/>
        <p:txBody>
          <a:bodyPr/>
          <a:lstStyle/>
          <a:p>
            <a:r>
              <a:rPr lang="zh-CN" altLang="en-US" dirty="0"/>
              <a:t>一、创建服务，并将服务下</a:t>
            </a:r>
            <a:r>
              <a:rPr lang="en-US" altLang="zh-CN" dirty="0"/>
              <a:t>Tomcat</a:t>
            </a:r>
            <a:r>
              <a:rPr lang="zh-CN" altLang="en-US" dirty="0"/>
              <a:t>容器</a:t>
            </a:r>
            <a:r>
              <a:rPr lang="en-US" altLang="zh-CN" dirty="0"/>
              <a:t>webapp</a:t>
            </a:r>
            <a:r>
              <a:rPr lang="zh-CN" altLang="en-US" dirty="0"/>
              <a:t>卷挂载到宿主机</a:t>
            </a:r>
            <a:r>
              <a:rPr lang="en-US" altLang="zh-CN" dirty="0"/>
              <a:t>NFS</a:t>
            </a:r>
            <a:r>
              <a:rPr lang="zh-CN" altLang="en-US" dirty="0"/>
              <a:t>共享储存模式下</a:t>
            </a:r>
            <a:endParaRPr lang="en-US" altLang="zh-CN" dirty="0"/>
          </a:p>
          <a:p>
            <a:r>
              <a:rPr lang="zh-CN" altLang="en-US" dirty="0"/>
              <a:t>二、将</a:t>
            </a:r>
            <a:r>
              <a:rPr lang="en-US" altLang="zh-CN" dirty="0"/>
              <a:t>HDFS</a:t>
            </a:r>
            <a:r>
              <a:rPr lang="zh-CN" altLang="en-US" dirty="0"/>
              <a:t>客服端</a:t>
            </a:r>
            <a:r>
              <a:rPr lang="en-US" altLang="zh-CN" dirty="0"/>
              <a:t>war</a:t>
            </a:r>
            <a:r>
              <a:rPr lang="zh-CN" altLang="en-US" dirty="0"/>
              <a:t>包放入</a:t>
            </a:r>
            <a:r>
              <a:rPr lang="en-US" altLang="zh-CN" dirty="0"/>
              <a:t>NFS</a:t>
            </a:r>
            <a:r>
              <a:rPr lang="zh-CN" altLang="en-US" dirty="0"/>
              <a:t>模式指定得卷</a:t>
            </a:r>
            <a:endParaRPr lang="en-US" altLang="zh-CN" dirty="0"/>
          </a:p>
          <a:p>
            <a:r>
              <a:rPr lang="zh-CN" altLang="en-US" dirty="0"/>
              <a:t>三、运行</a:t>
            </a:r>
            <a:r>
              <a:rPr lang="en-US" altLang="zh-CN" dirty="0"/>
              <a:t>shell</a:t>
            </a:r>
            <a:r>
              <a:rPr lang="zh-CN" altLang="en-US" dirty="0"/>
              <a:t>脚本，进行压力测试。。。</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执行</a:t>
            </a:r>
            <a:r>
              <a:rPr lang="en-US" altLang="zh-CN" dirty="0"/>
              <a:t>Shell</a:t>
            </a:r>
            <a:r>
              <a:rPr lang="zh-CN" altLang="en-US" dirty="0"/>
              <a:t>脚本</a:t>
            </a:r>
            <a:r>
              <a:rPr lang="en-US" altLang="zh-CN" dirty="0"/>
              <a:t>---</a:t>
            </a:r>
            <a:r>
              <a:rPr lang="zh-CN" altLang="en-US" dirty="0"/>
              <a:t>四种方式</a:t>
            </a:r>
            <a:endParaRPr lang="zh-CN" altLang="en-US" dirty="0"/>
          </a:p>
        </p:txBody>
      </p:sp>
      <p:sp>
        <p:nvSpPr>
          <p:cNvPr id="3" name="内容占位符 2"/>
          <p:cNvSpPr>
            <a:spLocks noGrp="1"/>
          </p:cNvSpPr>
          <p:nvPr>
            <p:ph idx="1"/>
          </p:nvPr>
        </p:nvSpPr>
        <p:spPr/>
        <p:txBody>
          <a:bodyPr/>
          <a:lstStyle/>
          <a:p>
            <a:r>
              <a:rPr lang="zh-CN" altLang="en-US" dirty="0"/>
              <a:t>一、问题</a:t>
            </a:r>
            <a:endParaRPr lang="en-US" altLang="zh-CN" dirty="0"/>
          </a:p>
          <a:p>
            <a:r>
              <a:rPr lang="zh-CN" altLang="en-US" dirty="0"/>
              <a:t>如果我们需要把</a:t>
            </a:r>
            <a:r>
              <a:rPr lang="en-US" altLang="zh-CN" dirty="0"/>
              <a:t>Shell</a:t>
            </a:r>
            <a:r>
              <a:rPr lang="zh-CN" altLang="en-US" dirty="0"/>
              <a:t>脚本加入复制得逻辑，加入</a:t>
            </a:r>
            <a:r>
              <a:rPr lang="en-US" altLang="zh-CN" dirty="0"/>
              <a:t>UI</a:t>
            </a:r>
            <a:r>
              <a:rPr lang="zh-CN" altLang="en-US" dirty="0"/>
              <a:t>界面。</a:t>
            </a:r>
            <a:r>
              <a:rPr lang="en-US" altLang="zh-CN" dirty="0"/>
              <a:t>Shell</a:t>
            </a:r>
            <a:r>
              <a:rPr lang="zh-CN" altLang="en-US" dirty="0"/>
              <a:t>编程很难实现。</a:t>
            </a:r>
            <a:endParaRPr lang="en-US" altLang="zh-CN" dirty="0"/>
          </a:p>
          <a:p>
            <a:r>
              <a:rPr lang="zh-CN" altLang="en-US" dirty="0"/>
              <a:t>二、解决</a:t>
            </a:r>
            <a:endParaRPr lang="en-US" altLang="zh-CN" dirty="0"/>
          </a:p>
          <a:p>
            <a:r>
              <a:rPr lang="zh-CN" altLang="en-US" dirty="0"/>
              <a:t>使用</a:t>
            </a:r>
            <a:r>
              <a:rPr lang="en-US" altLang="zh-CN" dirty="0"/>
              <a:t>Python</a:t>
            </a:r>
            <a:r>
              <a:rPr lang="zh-CN" altLang="en-US" dirty="0"/>
              <a:t>脚本编写可以把程序写“大”。</a:t>
            </a:r>
            <a:r>
              <a:rPr lang="en-US" altLang="zh-CN" dirty="0"/>
              <a:t>Shell</a:t>
            </a:r>
            <a:r>
              <a:rPr lang="zh-CN" altLang="en-US" dirty="0"/>
              <a:t>脚本库函数太少。只能写有些简单得逻辑，</a:t>
            </a:r>
            <a:r>
              <a:rPr lang="en-US" altLang="zh-CN" dirty="0"/>
              <a:t>Python</a:t>
            </a:r>
            <a:r>
              <a:rPr lang="zh-CN" altLang="en-US" dirty="0"/>
              <a:t>丰富得库函数可以实现很多较为复杂得逻辑，程序简洁易懂，能用</a:t>
            </a:r>
            <a:r>
              <a:rPr lang="en-US" altLang="zh-CN" dirty="0"/>
              <a:t>QT</a:t>
            </a:r>
            <a:r>
              <a:rPr lang="zh-CN" altLang="en-US" dirty="0"/>
              <a:t>实现</a:t>
            </a:r>
            <a:r>
              <a:rPr lang="en-US" altLang="zh-CN" dirty="0"/>
              <a:t>UI</a:t>
            </a:r>
            <a:r>
              <a:rPr lang="zh-CN" altLang="en-US" dirty="0"/>
              <a:t>布局。</a:t>
            </a:r>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四种方式</a:t>
            </a:r>
            <a:endParaRPr lang="zh-CN" altLang="en-US" dirty="0"/>
          </a:p>
        </p:txBody>
      </p:sp>
      <p:sp>
        <p:nvSpPr>
          <p:cNvPr id="3" name="内容占位符 2"/>
          <p:cNvSpPr>
            <a:spLocks noGrp="1"/>
          </p:cNvSpPr>
          <p:nvPr>
            <p:ph idx="1"/>
          </p:nvPr>
        </p:nvSpPr>
        <p:spPr/>
        <p:txBody>
          <a:bodyPr/>
          <a:lstStyle/>
          <a:p>
            <a:r>
              <a:rPr lang="zh-CN" altLang="en-US" dirty="0"/>
              <a:t>一、</a:t>
            </a:r>
            <a:r>
              <a:rPr lang="en-US" altLang="zh-CN" dirty="0" err="1"/>
              <a:t>os.system</a:t>
            </a:r>
            <a:r>
              <a:rPr lang="en-US" altLang="zh-CN" dirty="0"/>
              <a:t>(“command”)</a:t>
            </a:r>
            <a:endParaRPr lang="en-US" altLang="zh-CN" dirty="0"/>
          </a:p>
          <a:p>
            <a:r>
              <a:rPr lang="zh-CN" altLang="en-US" dirty="0"/>
              <a:t>这是</a:t>
            </a:r>
            <a:r>
              <a:rPr lang="en-US" altLang="zh-CN" dirty="0"/>
              <a:t>python</a:t>
            </a:r>
            <a:r>
              <a:rPr lang="zh-CN" altLang="en-US" dirty="0"/>
              <a:t>自带的执行</a:t>
            </a:r>
            <a:r>
              <a:rPr lang="en-US" altLang="zh-CN" dirty="0"/>
              <a:t>shell</a:t>
            </a:r>
            <a:r>
              <a:rPr lang="zh-CN" altLang="en-US" dirty="0"/>
              <a:t>命令的方法，其中最后一个</a:t>
            </a:r>
            <a:r>
              <a:rPr lang="en-US" altLang="zh-CN" dirty="0"/>
              <a:t>0</a:t>
            </a:r>
            <a:r>
              <a:rPr lang="zh-CN" altLang="en-US" dirty="0"/>
              <a:t>是这个命令的返回值，为</a:t>
            </a:r>
            <a:r>
              <a:rPr lang="en-US" altLang="zh-CN" dirty="0"/>
              <a:t>0</a:t>
            </a:r>
            <a:r>
              <a:rPr lang="zh-CN" altLang="en-US" dirty="0"/>
              <a:t>表示命令执行成功。但是使用</a:t>
            </a:r>
            <a:r>
              <a:rPr lang="en-US" altLang="zh-CN" dirty="0"/>
              <a:t>system()</a:t>
            </a:r>
            <a:r>
              <a:rPr lang="zh-CN" altLang="en-US" dirty="0"/>
              <a:t>无法将执行的结果保存起来。</a:t>
            </a:r>
            <a:endParaRPr lang="en-US" altLang="zh-CN" dirty="0"/>
          </a:p>
          <a:p>
            <a:r>
              <a:rPr lang="zh-CN" altLang="en-US" dirty="0"/>
              <a:t>二、</a:t>
            </a:r>
            <a:r>
              <a:rPr lang="en-US" altLang="zh-CN" dirty="0" err="1"/>
              <a:t>os.popen</a:t>
            </a:r>
            <a:r>
              <a:rPr lang="en-US" altLang="zh-CN" dirty="0"/>
              <a:t>("command")</a:t>
            </a:r>
            <a:r>
              <a:rPr lang="zh-CN" altLang="en-US" dirty="0"/>
              <a:t>方法 </a:t>
            </a:r>
            <a:endParaRPr lang="zh-CN" altLang="en-US" dirty="0"/>
          </a:p>
          <a:p>
            <a:r>
              <a:rPr lang="zh-CN" altLang="en-US" dirty="0"/>
              <a:t>上面的</a:t>
            </a:r>
            <a:r>
              <a:rPr lang="en-US" altLang="zh-CN" dirty="0" err="1"/>
              <a:t>os.system</a:t>
            </a:r>
            <a:r>
              <a:rPr lang="en-US" altLang="zh-CN" dirty="0"/>
              <a:t>()</a:t>
            </a:r>
            <a:r>
              <a:rPr lang="zh-CN" altLang="en-US" dirty="0"/>
              <a:t>方法没办法查看</a:t>
            </a:r>
            <a:r>
              <a:rPr lang="en-US" altLang="zh-CN" dirty="0"/>
              <a:t>shell</a:t>
            </a:r>
            <a:r>
              <a:rPr lang="zh-CN" altLang="en-US" dirty="0"/>
              <a:t>命令返回的结果，通过 </a:t>
            </a:r>
            <a:r>
              <a:rPr lang="en-US" altLang="zh-CN" dirty="0" err="1"/>
              <a:t>os.popen</a:t>
            </a:r>
            <a:r>
              <a:rPr lang="en-US" altLang="zh-CN" dirty="0"/>
              <a:t>() </a:t>
            </a:r>
            <a:r>
              <a:rPr lang="zh-CN" altLang="en-US" dirty="0"/>
              <a:t>返回的是 </a:t>
            </a:r>
            <a:r>
              <a:rPr lang="en-US" altLang="zh-CN" dirty="0"/>
              <a:t>file read </a:t>
            </a:r>
            <a:r>
              <a:rPr lang="zh-CN" altLang="en-US" dirty="0"/>
              <a:t>的对象，对其进行读取 </a:t>
            </a:r>
            <a:r>
              <a:rPr lang="en-US" altLang="zh-CN" dirty="0"/>
              <a:t>read() </a:t>
            </a:r>
            <a:r>
              <a:rPr lang="zh-CN" altLang="en-US" dirty="0"/>
              <a:t>的操作可以看到执行的输出。</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四种方式</a:t>
            </a:r>
            <a:endParaRPr lang="zh-CN" altLang="en-US" dirty="0"/>
          </a:p>
        </p:txBody>
      </p:sp>
      <p:sp>
        <p:nvSpPr>
          <p:cNvPr id="3" name="内容占位符 2"/>
          <p:cNvSpPr>
            <a:spLocks noGrp="1"/>
          </p:cNvSpPr>
          <p:nvPr>
            <p:ph idx="1"/>
          </p:nvPr>
        </p:nvSpPr>
        <p:spPr/>
        <p:txBody>
          <a:bodyPr/>
          <a:lstStyle/>
          <a:p>
            <a:r>
              <a:rPr lang="zh-CN" altLang="en-US" dirty="0"/>
              <a:t>一、</a:t>
            </a:r>
            <a:r>
              <a:rPr lang="en-US" altLang="zh-CN" dirty="0" err="1"/>
              <a:t>os.system</a:t>
            </a:r>
            <a:r>
              <a:rPr lang="en-US" altLang="zh-CN" dirty="0"/>
              <a:t>(“command”)</a:t>
            </a:r>
            <a:endParaRPr lang="en-US" altLang="zh-CN" dirty="0"/>
          </a:p>
          <a:p>
            <a:r>
              <a:rPr lang="zh-CN" altLang="en-US" dirty="0"/>
              <a:t>这是</a:t>
            </a:r>
            <a:r>
              <a:rPr lang="en-US" altLang="zh-CN" dirty="0"/>
              <a:t>python</a:t>
            </a:r>
            <a:r>
              <a:rPr lang="zh-CN" altLang="en-US" dirty="0"/>
              <a:t>自带的执行</a:t>
            </a:r>
            <a:r>
              <a:rPr lang="en-US" altLang="zh-CN" dirty="0"/>
              <a:t>shell</a:t>
            </a:r>
            <a:r>
              <a:rPr lang="zh-CN" altLang="en-US" dirty="0"/>
              <a:t>命令的方法，其中最后一个</a:t>
            </a:r>
            <a:r>
              <a:rPr lang="en-US" altLang="zh-CN" dirty="0"/>
              <a:t>0</a:t>
            </a:r>
            <a:r>
              <a:rPr lang="zh-CN" altLang="en-US" dirty="0"/>
              <a:t>是这个命令的返回值，为</a:t>
            </a:r>
            <a:r>
              <a:rPr lang="en-US" altLang="zh-CN" dirty="0"/>
              <a:t>0</a:t>
            </a:r>
            <a:r>
              <a:rPr lang="zh-CN" altLang="en-US" dirty="0"/>
              <a:t>表示命令执行成功。但是使用</a:t>
            </a:r>
            <a:r>
              <a:rPr lang="en-US" altLang="zh-CN" dirty="0"/>
              <a:t>system()</a:t>
            </a:r>
            <a:r>
              <a:rPr lang="zh-CN" altLang="en-US" dirty="0"/>
              <a:t>无法将执行的结果保存起来。</a:t>
            </a:r>
            <a:endParaRPr lang="en-US" altLang="zh-CN" dirty="0"/>
          </a:p>
          <a:p>
            <a:r>
              <a:rPr lang="zh-CN" altLang="en-US" dirty="0"/>
              <a:t>二、</a:t>
            </a:r>
            <a:r>
              <a:rPr lang="en-US" altLang="zh-CN" dirty="0" err="1"/>
              <a:t>os.popen</a:t>
            </a:r>
            <a:r>
              <a:rPr lang="en-US" altLang="zh-CN" dirty="0"/>
              <a:t>("command")</a:t>
            </a:r>
            <a:r>
              <a:rPr lang="zh-CN" altLang="en-US" dirty="0"/>
              <a:t>方法 </a:t>
            </a:r>
            <a:endParaRPr lang="zh-CN" altLang="en-US" dirty="0"/>
          </a:p>
          <a:p>
            <a:r>
              <a:rPr lang="zh-CN" altLang="en-US" dirty="0"/>
              <a:t>上面的</a:t>
            </a:r>
            <a:r>
              <a:rPr lang="en-US" altLang="zh-CN" dirty="0" err="1"/>
              <a:t>os.system</a:t>
            </a:r>
            <a:r>
              <a:rPr lang="en-US" altLang="zh-CN" dirty="0"/>
              <a:t>()</a:t>
            </a:r>
            <a:r>
              <a:rPr lang="zh-CN" altLang="en-US" dirty="0"/>
              <a:t>方法没办法查看</a:t>
            </a:r>
            <a:r>
              <a:rPr lang="en-US" altLang="zh-CN" dirty="0"/>
              <a:t>shell</a:t>
            </a:r>
            <a:r>
              <a:rPr lang="zh-CN" altLang="en-US" dirty="0"/>
              <a:t>命令返回的结果，通过 </a:t>
            </a:r>
            <a:r>
              <a:rPr lang="en-US" altLang="zh-CN" dirty="0" err="1"/>
              <a:t>os.popen</a:t>
            </a:r>
            <a:r>
              <a:rPr lang="en-US" altLang="zh-CN" dirty="0"/>
              <a:t>() </a:t>
            </a:r>
            <a:r>
              <a:rPr lang="zh-CN" altLang="en-US" dirty="0"/>
              <a:t>返回的是 </a:t>
            </a:r>
            <a:r>
              <a:rPr lang="en-US" altLang="zh-CN" dirty="0"/>
              <a:t>file read </a:t>
            </a:r>
            <a:r>
              <a:rPr lang="zh-CN" altLang="en-US" dirty="0"/>
              <a:t>的对象，对其进行读取 </a:t>
            </a:r>
            <a:r>
              <a:rPr lang="en-US" altLang="zh-CN" dirty="0"/>
              <a:t>read() </a:t>
            </a:r>
            <a:r>
              <a:rPr lang="zh-CN" altLang="en-US" dirty="0"/>
              <a:t>的操作可以看到执行的输出。</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四种方式</a:t>
            </a:r>
            <a:endParaRPr lang="zh-CN" altLang="en-US" dirty="0"/>
          </a:p>
        </p:txBody>
      </p:sp>
      <p:sp>
        <p:nvSpPr>
          <p:cNvPr id="3" name="内容占位符 2"/>
          <p:cNvSpPr>
            <a:spLocks noGrp="1"/>
          </p:cNvSpPr>
          <p:nvPr>
            <p:ph idx="1"/>
          </p:nvPr>
        </p:nvSpPr>
        <p:spPr>
          <a:xfrm>
            <a:off x="838200" y="1473200"/>
            <a:ext cx="10515600" cy="5257800"/>
          </a:xfrm>
        </p:spPr>
        <p:txBody>
          <a:bodyPr>
            <a:normAutofit fontScale="85000" lnSpcReduction="20000"/>
          </a:bodyPr>
          <a:lstStyle/>
          <a:p>
            <a:r>
              <a:rPr lang="zh-CN" altLang="en-US" dirty="0"/>
              <a:t>三、通过</a:t>
            </a:r>
            <a:r>
              <a:rPr lang="en-US" altLang="zh-CN" dirty="0"/>
              <a:t>subprocess</a:t>
            </a:r>
            <a:r>
              <a:rPr lang="zh-CN" altLang="en-US" dirty="0"/>
              <a:t>模块</a:t>
            </a:r>
            <a:endParaRPr lang="zh-CN" altLang="en-US" dirty="0"/>
          </a:p>
          <a:p>
            <a:pPr marL="0" indent="0">
              <a:buNone/>
            </a:pPr>
            <a:r>
              <a:rPr lang="en-US" altLang="zh-CN" dirty="0"/>
              <a:t>subprocess</a:t>
            </a:r>
            <a:r>
              <a:rPr lang="zh-CN" altLang="en-US" dirty="0"/>
              <a:t>模块是</a:t>
            </a:r>
            <a:r>
              <a:rPr lang="en-US" altLang="zh-CN" dirty="0"/>
              <a:t>python</a:t>
            </a:r>
            <a:r>
              <a:rPr lang="zh-CN" altLang="en-US" dirty="0"/>
              <a:t>从</a:t>
            </a:r>
            <a:r>
              <a:rPr lang="en-US" altLang="zh-CN" dirty="0"/>
              <a:t>2.4</a:t>
            </a:r>
            <a:r>
              <a:rPr lang="zh-CN" altLang="en-US" dirty="0"/>
              <a:t>版本开始引入的模块，也是系统自带的，不需要再额</a:t>
            </a:r>
            <a:endParaRPr lang="en-US" altLang="zh-CN" dirty="0"/>
          </a:p>
          <a:p>
            <a:pPr marL="0" indent="0">
              <a:buNone/>
            </a:pPr>
            <a:r>
              <a:rPr lang="zh-CN" altLang="en-US" dirty="0"/>
              <a:t>外安装了。主要用来取代 一些旧的模块方法，如</a:t>
            </a:r>
            <a:r>
              <a:rPr lang="en-US" altLang="zh-CN" dirty="0" err="1"/>
              <a:t>os.system</a:t>
            </a:r>
            <a:r>
              <a:rPr lang="zh-CN" altLang="en-US" dirty="0"/>
              <a:t>、</a:t>
            </a:r>
            <a:r>
              <a:rPr lang="en-US" altLang="zh-CN" dirty="0" err="1"/>
              <a:t>os.spawn</a:t>
            </a:r>
            <a:r>
              <a:rPr lang="en-US" altLang="zh-CN" dirty="0"/>
              <a:t>*</a:t>
            </a:r>
            <a:r>
              <a:rPr lang="zh-CN" altLang="en-US" dirty="0"/>
              <a:t>、</a:t>
            </a:r>
            <a:r>
              <a:rPr lang="en-US" altLang="zh-CN" dirty="0" err="1"/>
              <a:t>os.popen</a:t>
            </a:r>
            <a:r>
              <a:rPr lang="en-US" altLang="zh-CN" dirty="0"/>
              <a:t>*</a:t>
            </a:r>
            <a:r>
              <a:rPr lang="zh-CN" altLang="en-US" dirty="0"/>
              <a:t>、</a:t>
            </a:r>
            <a:r>
              <a:rPr lang="en-US" altLang="zh-CN" dirty="0"/>
              <a:t>commands.*</a:t>
            </a:r>
            <a:r>
              <a:rPr lang="zh-CN" altLang="en-US" dirty="0"/>
              <a:t>等。</a:t>
            </a:r>
            <a:r>
              <a:rPr lang="en-US" altLang="zh-CN" dirty="0"/>
              <a:t>subprocess</a:t>
            </a:r>
            <a:r>
              <a:rPr lang="zh-CN" altLang="en-US" dirty="0"/>
              <a:t>通过子进程来执行外部指令，并通过</a:t>
            </a:r>
            <a:r>
              <a:rPr lang="en-US" altLang="zh-CN" dirty="0"/>
              <a:t>Input/output/error</a:t>
            </a:r>
            <a:r>
              <a:rPr lang="zh-CN" altLang="en-US" dirty="0"/>
              <a:t>管道，获取子进程的执行的返回信息。</a:t>
            </a:r>
            <a:endParaRPr lang="en-US" altLang="zh-CN" dirty="0"/>
          </a:p>
          <a:p>
            <a:r>
              <a:rPr lang="zh-CN" altLang="en-US" dirty="0"/>
              <a:t>四、通过</a:t>
            </a:r>
            <a:r>
              <a:rPr lang="en-US" altLang="zh-CN" dirty="0" err="1"/>
              <a:t>sh</a:t>
            </a:r>
            <a:r>
              <a:rPr lang="zh-CN" altLang="en-US" dirty="0"/>
              <a:t>库</a:t>
            </a:r>
            <a:endParaRPr lang="zh-CN" altLang="en-US" dirty="0"/>
          </a:p>
          <a:p>
            <a:pPr marL="0" indent="0">
              <a:buNone/>
            </a:pPr>
            <a:r>
              <a:rPr lang="zh-CN" altLang="en-US" dirty="0"/>
              <a:t>首先安装</a:t>
            </a:r>
            <a:r>
              <a:rPr lang="en-US" altLang="zh-CN" dirty="0" err="1"/>
              <a:t>sh</a:t>
            </a:r>
            <a:r>
              <a:rPr lang="zh-CN" altLang="en-US" dirty="0"/>
              <a:t>库 ：</a:t>
            </a:r>
            <a:r>
              <a:rPr lang="en-US" altLang="zh-CN" dirty="0"/>
              <a:t>pip install </a:t>
            </a:r>
            <a:r>
              <a:rPr lang="en-US" altLang="zh-CN" dirty="0" err="1"/>
              <a:t>sh</a:t>
            </a:r>
            <a:endParaRPr lang="en-US" altLang="zh-CN" dirty="0"/>
          </a:p>
          <a:p>
            <a:pPr marL="0" indent="0">
              <a:buNone/>
            </a:pPr>
            <a:r>
              <a:rPr lang="en-US" altLang="zh-CN" dirty="0"/>
              <a:t>Python </a:t>
            </a:r>
            <a:r>
              <a:rPr lang="zh-CN" altLang="en-US" dirty="0"/>
              <a:t>是一种伟大的脚本语言，不过有时使用标准 </a:t>
            </a:r>
            <a:r>
              <a:rPr lang="en-US" altLang="zh-CN" dirty="0" err="1"/>
              <a:t>os</a:t>
            </a:r>
            <a:r>
              <a:rPr lang="en-US" altLang="zh-CN" dirty="0"/>
              <a:t> </a:t>
            </a:r>
            <a:r>
              <a:rPr lang="zh-CN" altLang="en-US" dirty="0"/>
              <a:t>和 </a:t>
            </a:r>
            <a:r>
              <a:rPr lang="en-US" altLang="zh-CN" dirty="0"/>
              <a:t>subprocess </a:t>
            </a:r>
            <a:r>
              <a:rPr lang="zh-CN" altLang="en-US" dirty="0"/>
              <a:t>库会有点棘手。</a:t>
            </a:r>
            <a:endParaRPr lang="zh-CN" altLang="en-US" dirty="0"/>
          </a:p>
          <a:p>
            <a:pPr marL="0" indent="0">
              <a:buNone/>
            </a:pPr>
            <a:r>
              <a:rPr lang="en-US" altLang="zh-CN" dirty="0" err="1"/>
              <a:t>sh</a:t>
            </a:r>
            <a:r>
              <a:rPr lang="en-US" altLang="zh-CN" dirty="0"/>
              <a:t> </a:t>
            </a:r>
            <a:r>
              <a:rPr lang="zh-CN" altLang="en-US" dirty="0"/>
              <a:t>库提供了一种不错的替代方案。</a:t>
            </a:r>
            <a:endParaRPr lang="zh-CN" altLang="en-US" dirty="0"/>
          </a:p>
          <a:p>
            <a:pPr marL="0" indent="0">
              <a:buNone/>
            </a:pPr>
            <a:r>
              <a:rPr lang="en-US" altLang="zh-CN" dirty="0" err="1"/>
              <a:t>sh</a:t>
            </a:r>
            <a:r>
              <a:rPr lang="en-US" altLang="zh-CN" dirty="0"/>
              <a:t> </a:t>
            </a:r>
            <a:r>
              <a:rPr lang="zh-CN" altLang="en-US" dirty="0"/>
              <a:t>库：</a:t>
            </a:r>
            <a:r>
              <a:rPr lang="en-US" altLang="zh-CN" dirty="0"/>
              <a:t>http://amoffat.github.io/sh/</a:t>
            </a:r>
            <a:endParaRPr lang="en-US" altLang="zh-CN" dirty="0"/>
          </a:p>
          <a:p>
            <a:pPr marL="0" indent="0">
              <a:buNone/>
            </a:pPr>
            <a:r>
              <a:rPr lang="zh-CN" altLang="en-US" dirty="0"/>
              <a:t>库允许用户像使用普通函数一样调用任意程序，这对自动化工作流和任务非常有用。</a:t>
            </a:r>
            <a:endParaRPr lang="zh-CN" altLang="en-US" dirty="0"/>
          </a:p>
          <a:p>
            <a:pPr marL="0" indent="0">
              <a:buNone/>
            </a:pPr>
            <a:r>
              <a:rPr lang="zh-CN" altLang="en-US" dirty="0"/>
              <a:t>它的一般工作模式如下：</a:t>
            </a:r>
            <a:r>
              <a:rPr lang="en-US" altLang="zh-CN" dirty="0" err="1"/>
              <a:t>sh.command_name</a:t>
            </a:r>
            <a:r>
              <a:rPr lang="en-US" altLang="zh-CN" dirty="0"/>
              <a:t>("</a:t>
            </a:r>
            <a:r>
              <a:rPr lang="zh-CN" altLang="en-US" dirty="0"/>
              <a:t>参数一</a:t>
            </a:r>
            <a:r>
              <a:rPr lang="en-US" altLang="zh-CN" dirty="0"/>
              <a:t>","</a:t>
            </a:r>
            <a:r>
              <a:rPr lang="zh-CN" altLang="en-US" dirty="0"/>
              <a:t>参数二</a:t>
            </a:r>
            <a:r>
              <a:rPr lang="en-US" altLang="zh-CN" dirty="0"/>
              <a:t>","</a:t>
            </a:r>
            <a:r>
              <a:rPr lang="zh-CN" altLang="en-US" dirty="0"/>
              <a:t>参数三</a:t>
            </a:r>
            <a:r>
              <a:rPr lang="en-US" altLang="zh-CN" dirty="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a:t>
            </a:r>
            <a:r>
              <a:rPr lang="zh-CN" altLang="en-US" dirty="0"/>
              <a:t>网络</a:t>
            </a:r>
            <a:r>
              <a:rPr lang="en-US" altLang="zh-CN" dirty="0"/>
              <a:t>---</a:t>
            </a:r>
            <a:r>
              <a:rPr lang="zh-CN" altLang="en-US" dirty="0"/>
              <a:t>重点</a:t>
            </a:r>
            <a:endParaRPr lang="zh-CN" altLang="en-US" dirty="0"/>
          </a:p>
        </p:txBody>
      </p:sp>
      <p:sp>
        <p:nvSpPr>
          <p:cNvPr id="3" name="内容占位符 2"/>
          <p:cNvSpPr>
            <a:spLocks noGrp="1"/>
          </p:cNvSpPr>
          <p:nvPr>
            <p:ph idx="1"/>
          </p:nvPr>
        </p:nvSpPr>
        <p:spPr>
          <a:xfrm>
            <a:off x="838200" y="1380067"/>
            <a:ext cx="10515600" cy="5410200"/>
          </a:xfrm>
        </p:spPr>
        <p:txBody>
          <a:bodyPr>
            <a:normAutofit lnSpcReduction="10000"/>
          </a:bodyPr>
          <a:lstStyle/>
          <a:p>
            <a:pPr marL="0" indent="0">
              <a:buNone/>
            </a:pPr>
            <a:r>
              <a:rPr lang="zh-CN" altLang="en-US" dirty="0">
                <a:solidFill>
                  <a:srgbClr val="262626"/>
                </a:solidFill>
                <a:effectLst/>
              </a:rPr>
              <a:t>当构建分布式应用程序时，组成它的各个服务需要能够互相通讯。这些在容器中运行的服务，可能会运行在一台主机或多台主机上，甚至是跨数据中心的不同主机上。因此容器网络是任何基于</a:t>
            </a:r>
            <a:r>
              <a:rPr lang="en-US" altLang="zh-CN" dirty="0">
                <a:solidFill>
                  <a:srgbClr val="262626"/>
                </a:solidFill>
                <a:effectLst/>
              </a:rPr>
              <a:t>Docker</a:t>
            </a:r>
            <a:r>
              <a:rPr lang="zh-CN" altLang="en-US" dirty="0">
                <a:solidFill>
                  <a:srgbClr val="262626"/>
                </a:solidFill>
                <a:effectLst/>
              </a:rPr>
              <a:t>分布式应用程序需要考虑的关键因素。</a:t>
            </a:r>
            <a:endParaRPr lang="zh-CN" altLang="en-US" dirty="0">
              <a:solidFill>
                <a:srgbClr val="262626"/>
              </a:solidFill>
              <a:effectLst/>
            </a:endParaRPr>
          </a:p>
          <a:p>
            <a:pPr marL="0" indent="0">
              <a:buNone/>
            </a:pPr>
            <a:r>
              <a:rPr lang="zh-CN" altLang="en-US" dirty="0">
                <a:solidFill>
                  <a:srgbClr val="262626"/>
                </a:solidFill>
                <a:effectLst/>
              </a:rPr>
              <a:t>用到容器的网络技术与用于虚拟机的网络技术非常类似。在同一主机上的容器可以连接到软件交换机上，</a:t>
            </a:r>
            <a:r>
              <a:rPr lang="en-US" altLang="zh-CN" dirty="0">
                <a:solidFill>
                  <a:srgbClr val="262626"/>
                </a:solidFill>
                <a:effectLst/>
              </a:rPr>
              <a:t>iptables</a:t>
            </a:r>
            <a:r>
              <a:rPr lang="zh-CN" altLang="en-US" dirty="0">
                <a:solidFill>
                  <a:srgbClr val="262626"/>
                </a:solidFill>
                <a:effectLst/>
              </a:rPr>
              <a:t>可以用来控制容器之间的网络流量，并将在容器中运行的进程的端口暴露到宿主机上。</a:t>
            </a:r>
            <a:endParaRPr lang="zh-CN" altLang="en-US" dirty="0">
              <a:solidFill>
                <a:srgbClr val="262626"/>
              </a:solidFill>
              <a:effectLst/>
            </a:endParaRPr>
          </a:p>
          <a:p>
            <a:pPr marL="0" indent="0">
              <a:buNone/>
            </a:pPr>
            <a:r>
              <a:rPr lang="zh-CN" altLang="en-US" dirty="0">
                <a:solidFill>
                  <a:srgbClr val="262626"/>
                </a:solidFill>
                <a:effectLst/>
              </a:rPr>
              <a:t>容器的网络和虚拟机很类似，但它们有一个主要的区别。在容器中，你可以选择使用哪一个网络协议栈。比如你可以让容器和宿主机共享网络协议，这样你的容器就可以拥有和宿主机一样的</a:t>
            </a:r>
            <a:r>
              <a:rPr lang="en-US" altLang="zh-CN" dirty="0">
                <a:solidFill>
                  <a:srgbClr val="262626"/>
                </a:solidFill>
                <a:effectLst/>
              </a:rPr>
              <a:t>IP</a:t>
            </a:r>
            <a:r>
              <a:rPr lang="zh-CN" altLang="en-US" dirty="0">
                <a:solidFill>
                  <a:srgbClr val="262626"/>
                </a:solidFill>
                <a:effectLst/>
              </a:rPr>
              <a:t>地址。当然，你也可以让多个容器共享同一个网络协议栈。有多种网络模式可供选择，为了探索所有的可能性，有一个东西叫</a:t>
            </a:r>
            <a:r>
              <a:rPr lang="en-US" altLang="zh-CN" dirty="0" err="1">
                <a:solidFill>
                  <a:srgbClr val="262626"/>
                </a:solidFill>
                <a:effectLst/>
              </a:rPr>
              <a:t>Pipwork</a:t>
            </a:r>
            <a:r>
              <a:rPr lang="zh-CN" altLang="en-US" dirty="0">
                <a:solidFill>
                  <a:srgbClr val="262626"/>
                </a:solidFill>
                <a:effectLst/>
              </a:rPr>
              <a:t>。花一点点时间学习一下</a:t>
            </a:r>
            <a:r>
              <a:rPr lang="en-US" altLang="zh-CN" dirty="0" err="1">
                <a:solidFill>
                  <a:srgbClr val="262626"/>
                </a:solidFill>
                <a:effectLst/>
              </a:rPr>
              <a:t>Pipwork</a:t>
            </a:r>
            <a:r>
              <a:rPr lang="zh-CN" altLang="en-US" dirty="0">
                <a:solidFill>
                  <a:srgbClr val="262626"/>
                </a:solidFill>
                <a:effectLst/>
              </a:rPr>
              <a:t>，了解它的功能会大大加深你对容器的理解</a:t>
            </a:r>
            <a:endParaRPr lang="zh-CN" altLang="en-US" dirty="0">
              <a:solidFill>
                <a:srgbClr val="262626"/>
              </a:solidFill>
              <a:effectLst/>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a:t>Docker</a:t>
            </a:r>
            <a:r>
              <a:rPr lang="zh-CN" altLang="en-US" dirty="0"/>
              <a:t>守护进程</a:t>
            </a:r>
            <a:r>
              <a:rPr lang="en-US" altLang="zh-CN" dirty="0"/>
              <a:t>iptables</a:t>
            </a:r>
            <a:r>
              <a:rPr lang="zh-CN" altLang="en-US" dirty="0"/>
              <a:t>和</a:t>
            </a:r>
            <a:r>
              <a:rPr lang="en-US" altLang="zh-CN" dirty="0"/>
              <a:t>IP</a:t>
            </a:r>
            <a:r>
              <a:rPr lang="zh-CN" altLang="en-US" dirty="0"/>
              <a:t>转发设置</a:t>
            </a:r>
            <a:endParaRPr lang="zh-CN" altLang="en-US" dirty="0"/>
          </a:p>
        </p:txBody>
      </p:sp>
      <p:sp>
        <p:nvSpPr>
          <p:cNvPr id="3" name="内容占位符 2"/>
          <p:cNvSpPr>
            <a:spLocks noGrp="1"/>
          </p:cNvSpPr>
          <p:nvPr>
            <p:ph idx="1"/>
          </p:nvPr>
        </p:nvSpPr>
        <p:spPr>
          <a:xfrm>
            <a:off x="838200" y="1320800"/>
            <a:ext cx="10515600" cy="5412509"/>
          </a:xfrm>
        </p:spPr>
        <p:txBody>
          <a:bodyPr>
            <a:normAutofit fontScale="92500" lnSpcReduction="10000"/>
          </a:bodyPr>
          <a:lstStyle/>
          <a:p>
            <a:r>
              <a:rPr lang="zh-CN" altLang="en-US" dirty="0"/>
              <a:t>一、问题</a:t>
            </a:r>
            <a:endParaRPr lang="zh-CN" altLang="en-US" dirty="0"/>
          </a:p>
          <a:p>
            <a:pPr marL="0" indent="0">
              <a:buNone/>
            </a:pPr>
            <a:r>
              <a:rPr lang="zh-CN" altLang="en-US" dirty="0"/>
              <a:t>也许你不喜欢 </a:t>
            </a:r>
            <a:r>
              <a:rPr lang="en-US" altLang="zh-CN" dirty="0"/>
              <a:t>Docker </a:t>
            </a:r>
            <a:r>
              <a:rPr lang="zh-CN" altLang="en-US" dirty="0"/>
              <a:t>默认会启用 </a:t>
            </a:r>
            <a:r>
              <a:rPr lang="en-US" altLang="zh-CN" dirty="0"/>
              <a:t>IP </a:t>
            </a:r>
            <a:r>
              <a:rPr lang="zh-CN" altLang="en-US" dirty="0"/>
              <a:t>转发功能并且修改你的 </a:t>
            </a:r>
            <a:r>
              <a:rPr lang="en-US" altLang="zh-CN" dirty="0"/>
              <a:t>iptables </a:t>
            </a:r>
            <a:r>
              <a:rPr lang="zh-CN" altLang="en-US" dirty="0"/>
              <a:t>规则表。你希望能对</a:t>
            </a:r>
            <a:r>
              <a:rPr lang="en-US" altLang="zh-CN" dirty="0"/>
              <a:t>Docker </a:t>
            </a:r>
            <a:r>
              <a:rPr lang="zh-CN" altLang="en-US" dirty="0"/>
              <a:t>主机上容器之间以及容器与外部网络之间的网络流量进行更精细的控制。</a:t>
            </a:r>
            <a:endParaRPr lang="en-US" altLang="zh-CN" dirty="0"/>
          </a:p>
          <a:p>
            <a:pPr marL="0" indent="0">
              <a:lnSpc>
                <a:spcPct val="120000"/>
              </a:lnSpc>
              <a:buNone/>
            </a:pPr>
            <a:r>
              <a:rPr lang="zh-CN" altLang="en-US" dirty="0"/>
              <a:t>二、解决方案</a:t>
            </a:r>
            <a:endParaRPr lang="en-US" altLang="zh-CN" dirty="0"/>
          </a:p>
          <a:p>
            <a:pPr marL="0" indent="0">
              <a:buNone/>
            </a:pPr>
            <a:r>
              <a:rPr lang="zh-CN" altLang="en-US" dirty="0"/>
              <a:t>解决方案</a:t>
            </a:r>
            <a:endParaRPr lang="zh-CN" altLang="en-US" dirty="0"/>
          </a:p>
          <a:p>
            <a:pPr marL="0" indent="0">
              <a:buNone/>
            </a:pPr>
            <a:r>
              <a:rPr lang="en-US" altLang="zh-CN" dirty="0"/>
              <a:t>Docker </a:t>
            </a:r>
            <a:r>
              <a:rPr lang="zh-CN" altLang="en-US" dirty="0"/>
              <a:t>默认的网络设置对很多人来说也许已经足够了。但是，你可以在启动 </a:t>
            </a:r>
            <a:r>
              <a:rPr lang="en-US" altLang="zh-CN" dirty="0"/>
              <a:t>Docker </a:t>
            </a:r>
            <a:r>
              <a:rPr lang="zh-CN" altLang="en-US" dirty="0"/>
              <a:t>守护进程时通过 </a:t>
            </a:r>
            <a:r>
              <a:rPr lang="en-US" altLang="zh-CN" dirty="0"/>
              <a:t>--</a:t>
            </a:r>
            <a:r>
              <a:rPr lang="en-US" altLang="zh-CN" dirty="0" err="1"/>
              <a:t>ip</a:t>
            </a:r>
            <a:r>
              <a:rPr lang="en-US" altLang="zh-CN" dirty="0"/>
              <a:t>-forward=false </a:t>
            </a:r>
            <a:r>
              <a:rPr lang="zh-CN" altLang="en-US" dirty="0"/>
              <a:t>和 </a:t>
            </a:r>
            <a:r>
              <a:rPr lang="en-US" altLang="zh-CN" dirty="0"/>
              <a:t>--iptables=false </a:t>
            </a:r>
            <a:r>
              <a:rPr lang="zh-CN" altLang="en-US" dirty="0"/>
              <a:t>参数对 </a:t>
            </a:r>
            <a:r>
              <a:rPr lang="en-US" altLang="zh-CN" dirty="0"/>
              <a:t>Docker </a:t>
            </a:r>
            <a:r>
              <a:rPr lang="zh-CN" altLang="en-US" dirty="0"/>
              <a:t>的网络进行定制。</a:t>
            </a:r>
            <a:endParaRPr lang="zh-CN" altLang="en-US" dirty="0"/>
          </a:p>
          <a:p>
            <a:pPr marL="0" indent="0">
              <a:buNone/>
            </a:pPr>
            <a:r>
              <a:rPr lang="zh-CN" altLang="en-US" dirty="0"/>
              <a:t>要想修改 </a:t>
            </a:r>
            <a:r>
              <a:rPr lang="en-US" altLang="zh-CN" dirty="0"/>
              <a:t>Docker </a:t>
            </a:r>
            <a:r>
              <a:rPr lang="zh-CN" altLang="en-US" dirty="0"/>
              <a:t>的默认网络设置，首先需要停止 </a:t>
            </a:r>
            <a:r>
              <a:rPr lang="en-US" altLang="zh-CN" dirty="0"/>
              <a:t>Docker </a:t>
            </a:r>
            <a:r>
              <a:rPr lang="zh-CN" altLang="en-US" dirty="0"/>
              <a:t>守护进程。在类似 </a:t>
            </a:r>
            <a:r>
              <a:rPr lang="en-US" altLang="zh-CN" dirty="0"/>
              <a:t>Ubuntu </a:t>
            </a:r>
            <a:r>
              <a:rPr lang="zh-CN" altLang="en-US" dirty="0"/>
              <a:t>这样基于 </a:t>
            </a:r>
            <a:r>
              <a:rPr lang="en-US" altLang="zh-CN" dirty="0"/>
              <a:t>Debian </a:t>
            </a:r>
            <a:r>
              <a:rPr lang="zh-CN" altLang="en-US" dirty="0"/>
              <a:t>的发行版中，编辑 </a:t>
            </a:r>
            <a:r>
              <a:rPr lang="en-US" altLang="zh-CN" dirty="0"/>
              <a:t>/</a:t>
            </a:r>
            <a:r>
              <a:rPr lang="en-US" altLang="zh-CN" dirty="0" err="1"/>
              <a:t>etc</a:t>
            </a:r>
            <a:r>
              <a:rPr lang="en-US" altLang="zh-CN" dirty="0"/>
              <a:t>/default/docker </a:t>
            </a:r>
            <a:r>
              <a:rPr lang="zh-CN" altLang="en-US" dirty="0"/>
              <a:t>文件，然后将这两个参数设为 </a:t>
            </a:r>
            <a:r>
              <a:rPr lang="en-US" altLang="zh-CN" dirty="0"/>
              <a:t>false </a:t>
            </a:r>
            <a:r>
              <a:rPr lang="zh-CN" altLang="en-US" dirty="0"/>
              <a:t>（在</a:t>
            </a:r>
            <a:r>
              <a:rPr lang="en-US" altLang="zh-CN" dirty="0"/>
              <a:t>CentOS/RHEL </a:t>
            </a:r>
            <a:r>
              <a:rPr lang="zh-CN" altLang="en-US" dirty="0"/>
              <a:t>系统下编辑 </a:t>
            </a:r>
            <a:r>
              <a:rPr lang="en-US" altLang="zh-CN" dirty="0"/>
              <a:t>/</a:t>
            </a:r>
            <a:r>
              <a:rPr lang="en-US" altLang="zh-CN" dirty="0" err="1"/>
              <a:t>etc</a:t>
            </a:r>
            <a:r>
              <a:rPr lang="en-US" altLang="zh-CN" dirty="0"/>
              <a:t>/</a:t>
            </a:r>
            <a:r>
              <a:rPr lang="en-US" altLang="zh-CN" dirty="0" err="1"/>
              <a:t>sysconfig</a:t>
            </a:r>
            <a:r>
              <a:rPr lang="en-US" altLang="zh-CN" dirty="0"/>
              <a:t>/docker </a:t>
            </a:r>
            <a:r>
              <a:rPr lang="zh-CN" altLang="en-US" dirty="0"/>
              <a:t>文件），如下所示</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a:t>
            </a:r>
            <a:r>
              <a:rPr lang="en-US" altLang="zh-CN" dirty="0" err="1"/>
              <a:t>sudo</a:t>
            </a:r>
            <a:r>
              <a:rPr lang="en-US" altLang="zh-CN" dirty="0"/>
              <a:t> service docker stop</a:t>
            </a:r>
            <a:endParaRPr lang="en-US" altLang="zh-CN" dirty="0"/>
          </a:p>
          <a:p>
            <a:r>
              <a:rPr lang="en-US" altLang="zh-CN" dirty="0"/>
              <a:t>$ </a:t>
            </a:r>
            <a:r>
              <a:rPr lang="en-US" altLang="zh-CN" dirty="0" err="1"/>
              <a:t>sudo</a:t>
            </a:r>
            <a:r>
              <a:rPr lang="en-US" altLang="zh-CN" dirty="0"/>
              <a:t> </a:t>
            </a:r>
            <a:r>
              <a:rPr lang="en-US" altLang="zh-CN" dirty="0" err="1"/>
              <a:t>su</a:t>
            </a:r>
            <a:r>
              <a:rPr lang="en-US" altLang="zh-CN" dirty="0"/>
              <a:t> </a:t>
            </a:r>
            <a:endParaRPr lang="en-US" altLang="zh-CN" dirty="0"/>
          </a:p>
          <a:p>
            <a:r>
              <a:rPr lang="en-US" altLang="zh-CN" dirty="0"/>
              <a:t># echo DOCKER_OPTS=\"--iptables=false --</a:t>
            </a:r>
            <a:r>
              <a:rPr lang="en-US" altLang="zh-CN" dirty="0" err="1"/>
              <a:t>ip</a:t>
            </a:r>
            <a:r>
              <a:rPr lang="en-US" altLang="zh-CN" dirty="0"/>
              <a:t>-forward=false\" &gt;&gt; /</a:t>
            </a:r>
            <a:r>
              <a:rPr lang="en-US" altLang="zh-CN" dirty="0" err="1"/>
              <a:t>etc</a:t>
            </a:r>
            <a:r>
              <a:rPr lang="en-US" altLang="zh-CN" dirty="0"/>
              <a:t>/default/docker</a:t>
            </a:r>
            <a:endParaRPr lang="en-US" altLang="zh-CN" dirty="0"/>
          </a:p>
          <a:p>
            <a:r>
              <a:rPr lang="en-US" altLang="zh-CN" dirty="0"/>
              <a:t># service docker restart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swarm</a:t>
            </a:r>
            <a:endParaRPr lang="zh-CN" altLang="en-US" dirty="0"/>
          </a:p>
        </p:txBody>
      </p:sp>
      <p:pic>
        <p:nvPicPr>
          <p:cNvPr id="5" name="内容占位符 4"/>
          <p:cNvPicPr>
            <a:picLocks noGrp="1" noChangeAspect="1"/>
          </p:cNvPicPr>
          <p:nvPr>
            <p:ph idx="1"/>
          </p:nvPr>
        </p:nvPicPr>
        <p:blipFill>
          <a:blip r:embed="rId1"/>
          <a:stretch>
            <a:fillRect/>
          </a:stretch>
        </p:blipFill>
        <p:spPr>
          <a:xfrm>
            <a:off x="1157054" y="1825625"/>
            <a:ext cx="9877891" cy="4351338"/>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1733"/>
            <a:ext cx="10515600" cy="5855230"/>
          </a:xfrm>
        </p:spPr>
        <p:txBody>
          <a:bodyPr>
            <a:normAutofit/>
          </a:bodyPr>
          <a:lstStyle/>
          <a:p>
            <a:r>
              <a:rPr lang="zh-CN" altLang="en-US" dirty="0"/>
              <a:t>在这种配置下，经过 </a:t>
            </a:r>
            <a:r>
              <a:rPr lang="en-US" altLang="zh-CN" dirty="0"/>
              <a:t>Docker </a:t>
            </a:r>
            <a:r>
              <a:rPr lang="zh-CN" altLang="en-US" dirty="0"/>
              <a:t>网桥 </a:t>
            </a:r>
            <a:r>
              <a:rPr lang="en-US" altLang="zh-CN" dirty="0"/>
              <a:t>docker0 </a:t>
            </a:r>
            <a:r>
              <a:rPr lang="zh-CN" altLang="en-US" dirty="0"/>
              <a:t>的通信流量都不会被转发到容器的网络接口上，也不会添加 </a:t>
            </a:r>
            <a:r>
              <a:rPr lang="en-US" altLang="zh-CN" dirty="0" err="1"/>
              <a:t>postrouting</a:t>
            </a:r>
            <a:r>
              <a:rPr lang="en-US" altLang="zh-CN" dirty="0"/>
              <a:t> </a:t>
            </a:r>
            <a:r>
              <a:rPr lang="zh-CN" altLang="en-US" dirty="0"/>
              <a:t>和 </a:t>
            </a:r>
            <a:r>
              <a:rPr lang="en-US" altLang="zh-CN" dirty="0"/>
              <a:t>masquerading </a:t>
            </a:r>
            <a:r>
              <a:rPr lang="zh-CN" altLang="en-US" dirty="0"/>
              <a:t>规则。这意味着所有来自容器对外部的网络访问请求都会被丢弃。</a:t>
            </a:r>
            <a:endParaRPr lang="zh-CN" altLang="en-US" dirty="0"/>
          </a:p>
          <a:p>
            <a:r>
              <a:rPr lang="zh-CN" altLang="en-US" dirty="0"/>
              <a:t>可以启动一个新容器来尝试访问一下外部网络，以验证上述结论，比如像下面这样。</a:t>
            </a:r>
            <a:endParaRPr lang="zh-CN" altLang="en-US" dirty="0"/>
          </a:p>
          <a:p>
            <a:pPr marL="0" indent="0">
              <a:buNone/>
            </a:pPr>
            <a:r>
              <a:rPr lang="en-US" altLang="zh-CN" dirty="0"/>
              <a:t>$ docker run -it --rm ubuntu:14.04 bash</a:t>
            </a:r>
            <a:endParaRPr lang="en-US" altLang="zh-CN" dirty="0"/>
          </a:p>
          <a:p>
            <a:pPr marL="0" indent="0">
              <a:buNone/>
            </a:pPr>
            <a:r>
              <a:rPr lang="en-US" altLang="zh-CN" dirty="0"/>
              <a:t>WARNING: IPv4 forwarding is disabled.</a:t>
            </a:r>
            <a:endParaRPr lang="en-US" altLang="zh-CN" dirty="0"/>
          </a:p>
          <a:p>
            <a:pPr marL="0" indent="0">
              <a:buNone/>
            </a:pPr>
            <a:r>
              <a:rPr lang="en-US" altLang="zh-CN" dirty="0"/>
              <a:t>root@ba12d578e6c8:/# ping -c 2 -W 5 8.8.8.8</a:t>
            </a:r>
            <a:endParaRPr lang="en-US" altLang="zh-CN" dirty="0"/>
          </a:p>
          <a:p>
            <a:pPr marL="0" indent="0">
              <a:buNone/>
            </a:pPr>
            <a:r>
              <a:rPr lang="en-US" altLang="zh-CN" dirty="0"/>
              <a:t>PING 8.8.8.8 (8.8.8.8) 56(84) bytes of data.</a:t>
            </a:r>
            <a:endParaRPr lang="en-US" altLang="zh-CN" dirty="0"/>
          </a:p>
          <a:p>
            <a:pPr marL="0" indent="0">
              <a:buNone/>
            </a:pPr>
            <a:r>
              <a:rPr lang="en-US" altLang="zh-CN" dirty="0"/>
              <a:t>--- 8.8.8.8 ping statistics ---</a:t>
            </a:r>
            <a:endParaRPr lang="en-US" altLang="zh-CN" dirty="0"/>
          </a:p>
          <a:p>
            <a:pPr marL="0" indent="0">
              <a:buNone/>
            </a:pPr>
            <a:r>
              <a:rPr lang="en-US" altLang="zh-CN" dirty="0"/>
              <a:t>2 packets transmitted, 0 received, 100% packet loss, time 1009ms</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0" y="0"/>
            <a:ext cx="11023600" cy="6858000"/>
          </a:xfrm>
        </p:spPr>
        <p:txBody>
          <a:bodyPr/>
          <a:lstStyle/>
          <a:p>
            <a:r>
              <a:rPr lang="zh-CN" altLang="en-US" dirty="0"/>
              <a:t>默认情况下，</a:t>
            </a:r>
            <a:r>
              <a:rPr lang="en-US" altLang="zh-CN" dirty="0"/>
              <a:t>Docker </a:t>
            </a:r>
            <a:r>
              <a:rPr lang="zh-CN" altLang="en-US" dirty="0"/>
              <a:t>守护进程可以对宿主机上的 </a:t>
            </a:r>
            <a:r>
              <a:rPr lang="en-US" altLang="zh-CN" dirty="0"/>
              <a:t>iptables </a:t>
            </a:r>
            <a:r>
              <a:rPr lang="zh-CN" altLang="en-US" dirty="0"/>
              <a:t>规则进行修改。也就是说，</a:t>
            </a:r>
            <a:r>
              <a:rPr lang="en-US" altLang="zh-CN" dirty="0"/>
              <a:t>Docker </a:t>
            </a:r>
            <a:r>
              <a:rPr lang="zh-CN" altLang="en-US" dirty="0"/>
              <a:t>可以添加用于限制容器之间网络通信的 </a:t>
            </a:r>
            <a:r>
              <a:rPr lang="en-US" altLang="zh-CN" dirty="0"/>
              <a:t>iptables </a:t>
            </a:r>
            <a:r>
              <a:rPr lang="zh-CN" altLang="en-US" dirty="0"/>
              <a:t>规则，以实现容器之间的网络隔离。如果禁止了 </a:t>
            </a:r>
            <a:r>
              <a:rPr lang="en-US" altLang="zh-CN" dirty="0"/>
              <a:t>Docker </a:t>
            </a:r>
            <a:r>
              <a:rPr lang="zh-CN" altLang="en-US" dirty="0"/>
              <a:t>对 </a:t>
            </a:r>
            <a:r>
              <a:rPr lang="en-US" altLang="zh-CN" dirty="0"/>
              <a:t>iptables </a:t>
            </a:r>
            <a:r>
              <a:rPr lang="zh-CN" altLang="en-US" dirty="0"/>
              <a:t>规则的修改，它将不能添加用于限制容器间通信的规则。</a:t>
            </a:r>
            <a:endParaRPr lang="zh-CN" altLang="en-US" dirty="0"/>
          </a:p>
          <a:p>
            <a:r>
              <a:rPr lang="zh-CN" altLang="en-US" dirty="0"/>
              <a:t>如果允许 </a:t>
            </a:r>
            <a:r>
              <a:rPr lang="en-US" altLang="zh-CN" dirty="0"/>
              <a:t>Docker </a:t>
            </a:r>
            <a:r>
              <a:rPr lang="zh-CN" altLang="en-US" dirty="0"/>
              <a:t>去修改 </a:t>
            </a:r>
            <a:r>
              <a:rPr lang="en-US" altLang="zh-CN" dirty="0"/>
              <a:t>iptables </a:t>
            </a:r>
            <a:r>
              <a:rPr lang="zh-CN" altLang="en-US" dirty="0"/>
              <a:t>规则，你可以为 </a:t>
            </a:r>
            <a:r>
              <a:rPr lang="en-US" altLang="zh-CN" dirty="0"/>
              <a:t>Docker </a:t>
            </a:r>
            <a:r>
              <a:rPr lang="zh-CN" altLang="en-US" dirty="0"/>
              <a:t>守护进程添加 </a:t>
            </a:r>
            <a:r>
              <a:rPr lang="en-US" altLang="zh-CN" dirty="0"/>
              <a:t>--</a:t>
            </a:r>
            <a:r>
              <a:rPr lang="en-US" altLang="zh-CN" dirty="0" err="1"/>
              <a:t>icc</a:t>
            </a:r>
            <a:r>
              <a:rPr lang="en-US" altLang="zh-CN" dirty="0"/>
              <a:t>=false </a:t>
            </a:r>
            <a:r>
              <a:rPr lang="zh-CN" altLang="en-US" dirty="0"/>
              <a:t>选项。这将会为 </a:t>
            </a:r>
            <a:r>
              <a:rPr lang="en-US" altLang="zh-CN" dirty="0"/>
              <a:t>Docker </a:t>
            </a:r>
            <a:r>
              <a:rPr lang="zh-CN" altLang="en-US" dirty="0"/>
              <a:t>网桥上的数据包添加一个默认丢弃的规则，容器之间也不能互相访问。可以修改 </a:t>
            </a:r>
            <a:r>
              <a:rPr lang="en-US" altLang="zh-CN" dirty="0"/>
              <a:t>Docker </a:t>
            </a:r>
            <a:r>
              <a:rPr lang="zh-CN" altLang="en-US" dirty="0"/>
              <a:t>配置文件（在 </a:t>
            </a:r>
            <a:r>
              <a:rPr lang="en-US" altLang="zh-CN" dirty="0"/>
              <a:t>Ubuntu/Debian </a:t>
            </a:r>
            <a:r>
              <a:rPr lang="zh-CN" altLang="en-US" dirty="0"/>
              <a:t>系统下为 </a:t>
            </a:r>
            <a:r>
              <a:rPr lang="en-US" altLang="zh-CN" dirty="0"/>
              <a:t>/</a:t>
            </a:r>
            <a:r>
              <a:rPr lang="en-US" altLang="zh-CN" dirty="0" err="1"/>
              <a:t>etc</a:t>
            </a:r>
            <a:r>
              <a:rPr lang="en-US" altLang="zh-CN" dirty="0"/>
              <a:t>/default/docker</a:t>
            </a:r>
            <a:r>
              <a:rPr lang="zh-CN" altLang="en-US" dirty="0"/>
              <a:t>，在 </a:t>
            </a:r>
            <a:r>
              <a:rPr lang="en-US" altLang="zh-CN" dirty="0"/>
              <a:t>CentOS/</a:t>
            </a:r>
            <a:endParaRPr lang="en-US" altLang="zh-CN" dirty="0"/>
          </a:p>
          <a:p>
            <a:pPr marL="0" indent="0">
              <a:buNone/>
            </a:pPr>
            <a:r>
              <a:rPr lang="en-US" altLang="zh-CN" dirty="0"/>
              <a:t>RHEL </a:t>
            </a:r>
            <a:r>
              <a:rPr lang="zh-CN" altLang="en-US" dirty="0"/>
              <a:t>下为 </a:t>
            </a:r>
            <a:r>
              <a:rPr lang="en-US" altLang="zh-CN" dirty="0"/>
              <a:t>/</a:t>
            </a:r>
            <a:r>
              <a:rPr lang="en-US" altLang="zh-CN" dirty="0" err="1"/>
              <a:t>etc</a:t>
            </a:r>
            <a:r>
              <a:rPr lang="en-US" altLang="zh-CN" dirty="0"/>
              <a:t>/</a:t>
            </a:r>
            <a:r>
              <a:rPr lang="en-US" altLang="zh-CN" dirty="0" err="1"/>
              <a:t>sysconfig</a:t>
            </a:r>
            <a:r>
              <a:rPr lang="en-US" altLang="zh-CN" dirty="0"/>
              <a:t>/docker</a:t>
            </a:r>
            <a:r>
              <a:rPr lang="zh-CN" altLang="en-US" dirty="0"/>
              <a:t>），添加 </a:t>
            </a:r>
            <a:r>
              <a:rPr lang="en-US" altLang="zh-CN" dirty="0"/>
              <a:t>--</a:t>
            </a:r>
            <a:r>
              <a:rPr lang="en-US" altLang="zh-CN" dirty="0" err="1"/>
              <a:t>icc</a:t>
            </a:r>
            <a:r>
              <a:rPr lang="en-US" altLang="zh-CN" dirty="0"/>
              <a:t>=false </a:t>
            </a:r>
            <a:r>
              <a:rPr lang="zh-CN" altLang="en-US" dirty="0"/>
              <a:t>选项。重启 </a:t>
            </a:r>
            <a:r>
              <a:rPr lang="en-US" altLang="zh-CN" dirty="0"/>
              <a:t>Docker </a:t>
            </a:r>
            <a:r>
              <a:rPr lang="zh-CN" altLang="en-US" dirty="0"/>
              <a:t>守护进程后再启动两个容器，你就会看到这两个容器之间互相是 </a:t>
            </a:r>
            <a:r>
              <a:rPr lang="en-US" altLang="zh-CN" dirty="0"/>
              <a:t>ping </a:t>
            </a:r>
            <a:r>
              <a:rPr lang="zh-CN" altLang="en-US" dirty="0"/>
              <a:t>不通的。</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Docker Swarm</a:t>
            </a:r>
            <a:endParaRPr lang="zh-CN" altLang="en-US" dirty="0"/>
          </a:p>
        </p:txBody>
      </p:sp>
      <p:sp>
        <p:nvSpPr>
          <p:cNvPr id="3" name="内容占位符 2"/>
          <p:cNvSpPr>
            <a:spLocks noGrp="1"/>
          </p:cNvSpPr>
          <p:nvPr>
            <p:ph idx="1"/>
          </p:nvPr>
        </p:nvSpPr>
        <p:spPr/>
        <p:txBody>
          <a:bodyPr/>
          <a:lstStyle/>
          <a:p>
            <a:r>
              <a:rPr lang="zh-CN" altLang="en-US" dirty="0"/>
              <a:t>简单来说，</a:t>
            </a:r>
            <a:r>
              <a:rPr lang="en-US" altLang="zh-CN" dirty="0"/>
              <a:t>Docker Swarm</a:t>
            </a:r>
            <a:r>
              <a:rPr lang="zh-CN" altLang="en-US" dirty="0"/>
              <a:t>就是一个把多个物理主机或者虚拟机组成的集群上的容器群进行管理的容器编排工具，负责编排、调度和集群管理，由集群的活动由集群管理器控制，加入集群的机器称为节点，允许用户管理跨多个主机部署的多个容器。</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5989" y="333633"/>
            <a:ext cx="11528854" cy="6178378"/>
          </a:xfrm>
        </p:spPr>
        <p:txBody>
          <a:bodyPr>
            <a:normAutofit fontScale="92500"/>
          </a:bodyPr>
          <a:lstStyle/>
          <a:p>
            <a:r>
              <a:rPr lang="zh-CN" altLang="en-US" dirty="0"/>
              <a:t>以下列出了</a:t>
            </a:r>
            <a:r>
              <a:rPr lang="en-US" altLang="zh-CN" dirty="0"/>
              <a:t>Docker Swarm</a:t>
            </a:r>
            <a:r>
              <a:rPr lang="zh-CN" altLang="en-US" dirty="0"/>
              <a:t>的一些关键术语：</a:t>
            </a:r>
            <a:endParaRPr lang="zh-CN" altLang="en-US" dirty="0"/>
          </a:p>
          <a:p>
            <a:endParaRPr lang="zh-CN" altLang="en-US" dirty="0"/>
          </a:p>
          <a:p>
            <a:r>
              <a:rPr lang="zh-CN" altLang="en-US" dirty="0"/>
              <a:t>节点</a:t>
            </a:r>
            <a:r>
              <a:rPr lang="en-US" altLang="zh-CN" dirty="0"/>
              <a:t>(Node)</a:t>
            </a:r>
            <a:r>
              <a:rPr lang="zh-CN" altLang="en-US" dirty="0"/>
              <a:t>： 在编排方面，节点是主机。 一个节点可以是单个主机中的多个</a:t>
            </a:r>
            <a:r>
              <a:rPr lang="en-US" altLang="zh-CN" dirty="0"/>
              <a:t>VM</a:t>
            </a:r>
            <a:r>
              <a:rPr lang="zh-CN" altLang="en-US" dirty="0"/>
              <a:t>。</a:t>
            </a:r>
            <a:endParaRPr lang="zh-CN" altLang="en-US" dirty="0"/>
          </a:p>
          <a:p>
            <a:endParaRPr lang="zh-CN" altLang="en-US" dirty="0"/>
          </a:p>
          <a:p>
            <a:r>
              <a:rPr lang="zh-CN" altLang="en-US" dirty="0"/>
              <a:t>管理节点</a:t>
            </a:r>
            <a:r>
              <a:rPr lang="en-US" altLang="zh-CN" dirty="0"/>
              <a:t>(Manager Node)</a:t>
            </a:r>
            <a:r>
              <a:rPr lang="zh-CN" altLang="en-US" dirty="0"/>
              <a:t>： 此节点负责维护</a:t>
            </a:r>
            <a:r>
              <a:rPr lang="en-US" altLang="zh-CN" dirty="0"/>
              <a:t>Swarm</a:t>
            </a:r>
            <a:r>
              <a:rPr lang="zh-CN" altLang="en-US" dirty="0"/>
              <a:t>编排，它管理集群环境。</a:t>
            </a:r>
            <a:endParaRPr lang="zh-CN" altLang="en-US" dirty="0"/>
          </a:p>
          <a:p>
            <a:endParaRPr lang="zh-CN" altLang="en-US" dirty="0"/>
          </a:p>
          <a:p>
            <a:r>
              <a:rPr lang="zh-CN" altLang="en-US" dirty="0"/>
              <a:t>工作节点</a:t>
            </a:r>
            <a:r>
              <a:rPr lang="en-US" altLang="zh-CN" dirty="0"/>
              <a:t>(Worker Node)</a:t>
            </a:r>
            <a:r>
              <a:rPr lang="zh-CN" altLang="en-US" dirty="0"/>
              <a:t>： 该节点负责执行管理节点定义的任务。 它将始终将其状态通知给</a:t>
            </a:r>
            <a:r>
              <a:rPr lang="en-US" altLang="zh-CN" dirty="0"/>
              <a:t>Manager</a:t>
            </a:r>
            <a:r>
              <a:rPr lang="zh-CN" altLang="en-US" dirty="0"/>
              <a:t>节点并提供分配给它的服务。</a:t>
            </a:r>
            <a:endParaRPr lang="zh-CN" altLang="en-US" dirty="0"/>
          </a:p>
          <a:p>
            <a:r>
              <a:rPr lang="zh-CN" altLang="en-US" dirty="0"/>
              <a:t>服务</a:t>
            </a:r>
            <a:r>
              <a:rPr lang="en-US" altLang="zh-CN" dirty="0"/>
              <a:t>(Service)</a:t>
            </a:r>
            <a:r>
              <a:rPr lang="zh-CN" altLang="en-US" dirty="0"/>
              <a:t>： 这些是在</a:t>
            </a:r>
            <a:r>
              <a:rPr lang="en-US" altLang="zh-CN" dirty="0"/>
              <a:t>Manager</a:t>
            </a:r>
            <a:r>
              <a:rPr lang="zh-CN" altLang="en-US" dirty="0"/>
              <a:t>或</a:t>
            </a:r>
            <a:r>
              <a:rPr lang="en-US" altLang="zh-CN" dirty="0"/>
              <a:t>Worker</a:t>
            </a:r>
            <a:r>
              <a:rPr lang="zh-CN" altLang="en-US" dirty="0"/>
              <a:t>节点上执行的任务，可以理解成一堆相同的运行任务组成一个服务。</a:t>
            </a:r>
            <a:endParaRPr lang="zh-CN" altLang="en-US" dirty="0"/>
          </a:p>
          <a:p>
            <a:r>
              <a:rPr lang="zh-CN" altLang="en-US" dirty="0"/>
              <a:t>任务</a:t>
            </a:r>
            <a:r>
              <a:rPr lang="en-US" altLang="zh-CN" dirty="0"/>
              <a:t>(Task): </a:t>
            </a:r>
            <a:r>
              <a:rPr lang="zh-CN" altLang="en-US" dirty="0"/>
              <a:t>任务包含一个</a:t>
            </a:r>
            <a:r>
              <a:rPr lang="en-US" altLang="zh-CN" dirty="0"/>
              <a:t>Docker</a:t>
            </a:r>
            <a:r>
              <a:rPr lang="zh-CN" altLang="en-US" dirty="0"/>
              <a:t>容器和在容器内运行的命令，它是</a:t>
            </a:r>
            <a:r>
              <a:rPr lang="en-US" altLang="zh-CN" dirty="0"/>
              <a:t>swarm</a:t>
            </a:r>
            <a:r>
              <a:rPr lang="zh-CN" altLang="en-US" dirty="0"/>
              <a:t>的原子调度单元，如果某一个协调器将创建一个新的副本任务，该任务将生成一个新的容器任务奔溃，那么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负载均衡实现过程</a:t>
            </a:r>
            <a:endParaRPr lang="zh-CN" altLang="en-US" dirty="0"/>
          </a:p>
        </p:txBody>
      </p:sp>
      <p:sp>
        <p:nvSpPr>
          <p:cNvPr id="3" name="内容占位符 2"/>
          <p:cNvSpPr>
            <a:spLocks noGrp="1"/>
          </p:cNvSpPr>
          <p:nvPr>
            <p:ph idx="1"/>
          </p:nvPr>
        </p:nvSpPr>
        <p:spPr/>
        <p:txBody>
          <a:bodyPr/>
          <a:lstStyle/>
          <a:p>
            <a:r>
              <a:rPr lang="zh-CN" altLang="en-US" dirty="0"/>
              <a:t>一、搭建</a:t>
            </a:r>
            <a:r>
              <a:rPr lang="en-US" altLang="zh-CN" dirty="0"/>
              <a:t>docker swarm </a:t>
            </a:r>
            <a:r>
              <a:rPr lang="zh-CN" altLang="en-US" dirty="0"/>
              <a:t>使用三台主机搭建，一台</a:t>
            </a:r>
            <a:r>
              <a:rPr lang="en-US" altLang="zh-CN" dirty="0"/>
              <a:t>manager</a:t>
            </a:r>
            <a:r>
              <a:rPr lang="zh-CN" altLang="en-US" dirty="0"/>
              <a:t>两台</a:t>
            </a:r>
            <a:r>
              <a:rPr lang="en-US" altLang="zh-CN" dirty="0"/>
              <a:t>worker</a:t>
            </a:r>
            <a:endParaRPr lang="en-US" altLang="zh-CN" dirty="0"/>
          </a:p>
          <a:p>
            <a:r>
              <a:rPr lang="zh-CN" altLang="en-US" dirty="0"/>
              <a:t>二、创建</a:t>
            </a:r>
            <a:r>
              <a:rPr lang="en-US" altLang="zh-CN" dirty="0"/>
              <a:t>tomcat</a:t>
            </a:r>
            <a:r>
              <a:rPr lang="zh-CN" altLang="en-US" dirty="0"/>
              <a:t>服务器</a:t>
            </a:r>
            <a:r>
              <a:rPr lang="en-US" altLang="zh-CN" dirty="0"/>
              <a:t>service</a:t>
            </a:r>
            <a:r>
              <a:rPr lang="zh-CN" altLang="en-US" dirty="0"/>
              <a:t>，能够横向拉伸若干副本</a:t>
            </a:r>
            <a:endParaRPr lang="en-US" altLang="zh-CN" dirty="0"/>
          </a:p>
          <a:p>
            <a:r>
              <a:rPr lang="zh-CN" altLang="en-US" dirty="0"/>
              <a:t>三、使用</a:t>
            </a:r>
            <a:r>
              <a:rPr lang="en-US" altLang="zh-CN" dirty="0"/>
              <a:t>docker </a:t>
            </a:r>
            <a:r>
              <a:rPr lang="zh-CN" altLang="en-US" dirty="0"/>
              <a:t>创建</a:t>
            </a:r>
            <a:r>
              <a:rPr lang="en-US" altLang="zh-CN" dirty="0" err="1"/>
              <a:t>nginx</a:t>
            </a:r>
            <a:r>
              <a:rPr lang="zh-CN" altLang="en-US" dirty="0"/>
              <a:t>服务器 配置</a:t>
            </a:r>
            <a:r>
              <a:rPr lang="en-US" altLang="zh-CN" dirty="0" err="1"/>
              <a:t>nginx</a:t>
            </a:r>
            <a:r>
              <a:rPr lang="zh-CN" altLang="en-US" dirty="0"/>
              <a:t>服务器指向</a:t>
            </a:r>
            <a:r>
              <a:rPr lang="en-US" altLang="zh-CN" dirty="0"/>
              <a:t>tomcat  service </a:t>
            </a:r>
            <a:r>
              <a:rPr lang="zh-CN" altLang="en-US" dirty="0"/>
              <a:t>并把</a:t>
            </a:r>
            <a:r>
              <a:rPr lang="en-US" altLang="zh-CN" dirty="0" err="1"/>
              <a:t>nginx</a:t>
            </a:r>
            <a:r>
              <a:rPr lang="zh-CN" altLang="en-US" dirty="0"/>
              <a:t>服务器</a:t>
            </a:r>
            <a:r>
              <a:rPr lang="en-US" altLang="zh-CN" dirty="0"/>
              <a:t>log</a:t>
            </a:r>
            <a:r>
              <a:rPr lang="zh-CN" altLang="en-US" dirty="0"/>
              <a:t>挂载到宿主机方便</a:t>
            </a:r>
            <a:r>
              <a:rPr lang="en-US" altLang="zh-CN" dirty="0"/>
              <a:t>shell</a:t>
            </a:r>
            <a:r>
              <a:rPr lang="zh-CN" altLang="en-US" dirty="0"/>
              <a:t>编程使用</a:t>
            </a:r>
            <a:endParaRPr lang="en-US" altLang="zh-CN" dirty="0"/>
          </a:p>
          <a:p>
            <a:r>
              <a:rPr lang="zh-CN" altLang="en-US" dirty="0"/>
              <a:t>四、编写</a:t>
            </a:r>
            <a:r>
              <a:rPr lang="en-US" altLang="zh-CN" dirty="0"/>
              <a:t>shell</a:t>
            </a:r>
            <a:r>
              <a:rPr lang="zh-CN" altLang="en-US" dirty="0"/>
              <a:t>程序，获取</a:t>
            </a:r>
            <a:r>
              <a:rPr lang="en-US" altLang="zh-CN" dirty="0" err="1"/>
              <a:t>pv</a:t>
            </a:r>
            <a:r>
              <a:rPr lang="zh-CN" altLang="en-US" dirty="0"/>
              <a:t>获取</a:t>
            </a:r>
            <a:r>
              <a:rPr lang="en-US" altLang="zh-CN" dirty="0" err="1"/>
              <a:t>ip</a:t>
            </a:r>
            <a:r>
              <a:rPr lang="zh-CN" altLang="en-US" dirty="0"/>
              <a:t>。根据具体业务逻辑动态拉伸容器</a:t>
            </a: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22270"/>
          </a:xfrm>
        </p:spPr>
        <p:txBody>
          <a:bodyPr/>
          <a:lstStyle/>
          <a:p>
            <a:r>
              <a:rPr lang="zh-CN" altLang="en-US" dirty="0"/>
              <a:t>一、搭建</a:t>
            </a:r>
            <a:r>
              <a:rPr lang="en-US" altLang="zh-CN" dirty="0"/>
              <a:t>swarm</a:t>
            </a:r>
            <a:r>
              <a:rPr lang="zh-CN" altLang="en-US" dirty="0"/>
              <a:t>集群，并做可视化</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260389"/>
            <a:ext cx="10008972" cy="559761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部署服务</a:t>
            </a:r>
            <a:endParaRPr lang="zh-CN" altLang="en-US" dirty="0"/>
          </a:p>
        </p:txBody>
      </p:sp>
      <p:sp>
        <p:nvSpPr>
          <p:cNvPr id="3" name="内容占位符 2"/>
          <p:cNvSpPr>
            <a:spLocks noGrp="1"/>
          </p:cNvSpPr>
          <p:nvPr>
            <p:ph idx="1"/>
          </p:nvPr>
        </p:nvSpPr>
        <p:spPr/>
        <p:txBody>
          <a:bodyPr/>
          <a:lstStyle/>
          <a:p>
            <a:r>
              <a:rPr lang="zh-CN" altLang="en-US" dirty="0">
                <a:highlight>
                  <a:srgbClr val="FFFF00"/>
                </a:highlight>
              </a:rPr>
              <a:t>创建</a:t>
            </a:r>
            <a:r>
              <a:rPr lang="zh-CN" altLang="en-US" dirty="0"/>
              <a:t>一个副本数为</a:t>
            </a:r>
            <a:r>
              <a:rPr lang="en-US" altLang="zh-CN" dirty="0"/>
              <a:t>3</a:t>
            </a:r>
            <a:r>
              <a:rPr lang="zh-CN" altLang="en-US" dirty="0"/>
              <a:t>的</a:t>
            </a:r>
            <a:r>
              <a:rPr lang="en-US" altLang="zh-CN" dirty="0" err="1"/>
              <a:t>nginx</a:t>
            </a:r>
            <a:r>
              <a:rPr lang="zh-CN" altLang="en-US" dirty="0"/>
              <a:t>服务</a:t>
            </a:r>
            <a:endParaRPr lang="en-US" altLang="zh-CN" dirty="0"/>
          </a:p>
          <a:p>
            <a:r>
              <a:rPr lang="en-US" altLang="zh-CN" dirty="0"/>
              <a:t>docker service create --replicas 3 -p 8080:8080 --name </a:t>
            </a:r>
            <a:r>
              <a:rPr lang="en-US" altLang="zh-CN" dirty="0" err="1"/>
              <a:t>swarm_tomcat</a:t>
            </a:r>
            <a:r>
              <a:rPr lang="en-US" altLang="zh-CN" dirty="0"/>
              <a:t> tomcat</a:t>
            </a:r>
            <a:endParaRPr lang="en-US" altLang="zh-CN" dirty="0"/>
          </a:p>
          <a:p>
            <a:r>
              <a:rPr lang="zh-CN" altLang="en-US" dirty="0"/>
              <a:t>若业务巅峰期，我们需要</a:t>
            </a:r>
            <a:r>
              <a:rPr lang="zh-CN" altLang="en-US" dirty="0">
                <a:highlight>
                  <a:srgbClr val="FFFF00"/>
                </a:highlight>
              </a:rPr>
              <a:t>拓展服务</a:t>
            </a:r>
            <a:r>
              <a:rPr lang="zh-CN" altLang="en-US" dirty="0"/>
              <a:t>运行的容器数量</a:t>
            </a:r>
            <a:endParaRPr lang="en-US" altLang="zh-CN" dirty="0"/>
          </a:p>
          <a:p>
            <a:r>
              <a:rPr lang="en-US" altLang="zh-CN" dirty="0"/>
              <a:t>docker service scale </a:t>
            </a:r>
            <a:r>
              <a:rPr lang="en-US" altLang="zh-CN" dirty="0" err="1"/>
              <a:t>swarm_tomcat</a:t>
            </a:r>
            <a:r>
              <a:rPr lang="en-US" altLang="zh-CN" dirty="0"/>
              <a:t>=10</a:t>
            </a:r>
            <a:endParaRPr lang="en-US" altLang="zh-CN" dirty="0"/>
          </a:p>
          <a:p>
            <a:r>
              <a:rPr lang="zh-CN" altLang="en-US" dirty="0">
                <a:effectLst/>
              </a:rPr>
              <a:t>当业务平稳时，我们需要</a:t>
            </a:r>
            <a:r>
              <a:rPr lang="zh-CN" altLang="en-US" dirty="0">
                <a:effectLst/>
                <a:highlight>
                  <a:srgbClr val="FFFF00"/>
                </a:highlight>
              </a:rPr>
              <a:t>减少服务</a:t>
            </a:r>
            <a:r>
              <a:rPr lang="zh-CN" altLang="en-US" dirty="0">
                <a:effectLst/>
              </a:rPr>
              <a:t>运行的容器数量。</a:t>
            </a:r>
            <a:endParaRPr lang="en-US" altLang="zh-CN" dirty="0">
              <a:effectLst/>
            </a:endParaRPr>
          </a:p>
          <a:p>
            <a:r>
              <a:rPr lang="en-US" altLang="zh-CN" dirty="0"/>
              <a:t>docker service scale </a:t>
            </a:r>
            <a:r>
              <a:rPr lang="en-US" altLang="zh-CN" dirty="0" err="1"/>
              <a:t>swarm_tomcat</a:t>
            </a:r>
            <a:r>
              <a:rPr lang="en-US" altLang="zh-CN" dirty="0"/>
              <a:t>=2</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部署</a:t>
            </a:r>
            <a:r>
              <a:rPr lang="en-US" altLang="zh-CN" dirty="0" err="1"/>
              <a:t>nginx</a:t>
            </a:r>
            <a:r>
              <a:rPr lang="zh-CN" altLang="en-US" dirty="0"/>
              <a:t>服务器，</a:t>
            </a:r>
            <a:r>
              <a:rPr lang="en-US" altLang="zh-CN" dirty="0"/>
              <a:t>log</a:t>
            </a:r>
            <a:r>
              <a:rPr lang="zh-CN" altLang="en-US" dirty="0"/>
              <a:t>挂载到宿主机</a:t>
            </a:r>
            <a:endParaRPr lang="zh-CN" altLang="en-US" dirty="0"/>
          </a:p>
        </p:txBody>
      </p:sp>
      <p:sp>
        <p:nvSpPr>
          <p:cNvPr id="3" name="内容占位符 2"/>
          <p:cNvSpPr>
            <a:spLocks noGrp="1"/>
          </p:cNvSpPr>
          <p:nvPr>
            <p:ph idx="1"/>
          </p:nvPr>
        </p:nvSpPr>
        <p:spPr/>
        <p:txBody>
          <a:bodyPr/>
          <a:lstStyle/>
          <a:p>
            <a:pPr marL="0" indent="0">
              <a:buNone/>
            </a:pPr>
            <a:r>
              <a:rPr lang="en-US" altLang="zh-CN" dirty="0"/>
              <a:t> docker run -d –p 80:80    --name web </a:t>
            </a:r>
            <a:endParaRPr lang="en-US" altLang="zh-CN" dirty="0"/>
          </a:p>
          <a:p>
            <a:pPr marL="0" indent="0">
              <a:buNone/>
            </a:pPr>
            <a:r>
              <a:rPr lang="en-US" altLang="zh-CN" dirty="0"/>
              <a:t>--mount type = bind, source=/home/304/</a:t>
            </a:r>
            <a:r>
              <a:rPr lang="en-US" altLang="zh-CN" dirty="0" err="1"/>
              <a:t>WorkSpace</a:t>
            </a:r>
            <a:r>
              <a:rPr lang="en-US" altLang="zh-CN" dirty="0"/>
              <a:t>/swarm/</a:t>
            </a:r>
            <a:r>
              <a:rPr lang="en-US" altLang="zh-CN" dirty="0" err="1"/>
              <a:t>nginx</a:t>
            </a:r>
            <a:r>
              <a:rPr lang="en-US" altLang="zh-CN" dirty="0"/>
              <a:t>/logs, </a:t>
            </a:r>
            <a:endParaRPr lang="en-US" altLang="zh-CN" dirty="0"/>
          </a:p>
          <a:p>
            <a:pPr marL="0" indent="0">
              <a:buNone/>
            </a:pPr>
            <a:r>
              <a:rPr lang="en-US" altLang="zh-CN" dirty="0"/>
              <a:t>target=/var/log/</a:t>
            </a:r>
            <a:r>
              <a:rPr lang="en-US" altLang="zh-CN" dirty="0" err="1"/>
              <a:t>nginx</a:t>
            </a:r>
            <a:r>
              <a:rPr lang="en-US" altLang="zh-CN" dirty="0"/>
              <a:t>/   </a:t>
            </a:r>
            <a:r>
              <a:rPr lang="en-US" altLang="zh-CN" dirty="0" err="1"/>
              <a:t>nginx</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err="1"/>
              <a:t>pv</a:t>
            </a:r>
            <a:r>
              <a:rPr lang="zh-CN" altLang="en-US" dirty="0"/>
              <a:t>，根据业务动态拉伸</a:t>
            </a:r>
            <a:endParaRPr lang="zh-CN" altLang="en-US" dirty="0"/>
          </a:p>
        </p:txBody>
      </p:sp>
      <p:pic>
        <p:nvPicPr>
          <p:cNvPr id="5" name="内容占位符 4"/>
          <p:cNvPicPr>
            <a:picLocks noGrp="1" noChangeAspect="1"/>
          </p:cNvPicPr>
          <p:nvPr>
            <p:ph idx="1"/>
          </p:nvPr>
        </p:nvPicPr>
        <p:blipFill>
          <a:blip r:embed="rId1"/>
          <a:stretch>
            <a:fillRect/>
          </a:stretch>
        </p:blipFill>
        <p:spPr>
          <a:xfrm>
            <a:off x="1136822" y="1519881"/>
            <a:ext cx="9700053" cy="4972994"/>
          </a:xfrm>
        </p:spPr>
      </p:pic>
    </p:spTree>
  </p:cSld>
  <p:clrMapOvr>
    <a:masterClrMapping/>
  </p:clrMapOvr>
</p:sld>
</file>

<file path=ppt/tags/tag1.xml><?xml version="1.0" encoding="utf-8"?>
<p:tagLst xmlns:p="http://schemas.openxmlformats.org/presentationml/2006/main">
  <p:tag name="KSO_WPP_MARK_KEY" val="188c1bc2-aa15-41f1-ba05-d511f9883a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4214</Words>
  <Application>WPS 演示</Application>
  <PresentationFormat>宽屏</PresentationFormat>
  <Paragraphs>141</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等线 Light</vt:lpstr>
      <vt:lpstr>等线</vt:lpstr>
      <vt:lpstr>微软雅黑</vt:lpstr>
      <vt:lpstr>Arial Unicode MS</vt:lpstr>
      <vt:lpstr>Calibri</vt:lpstr>
      <vt:lpstr>Office 主题​​</vt:lpstr>
      <vt:lpstr>Docker负载均衡</vt:lpstr>
      <vt:lpstr>Docker swarm</vt:lpstr>
      <vt:lpstr>什么是Docker Swarm</vt:lpstr>
      <vt:lpstr>PowerPoint 演示文稿</vt:lpstr>
      <vt:lpstr>Docker负载均衡实现过程</vt:lpstr>
      <vt:lpstr>一、搭建swarm集群，并做可视化</vt:lpstr>
      <vt:lpstr>部署服务</vt:lpstr>
      <vt:lpstr>部署nginx服务器，log挂载到宿主机</vt:lpstr>
      <vt:lpstr>获取pv，根据业务动态拉伸</vt:lpstr>
      <vt:lpstr>PowerPoint 演示文稿</vt:lpstr>
      <vt:lpstr>PowerPoint 演示文稿</vt:lpstr>
      <vt:lpstr>HDFS客户端部署Docker集群</vt:lpstr>
      <vt:lpstr>Python执行Shell脚本---四种方式</vt:lpstr>
      <vt:lpstr>四种方式</vt:lpstr>
      <vt:lpstr>四种方式</vt:lpstr>
      <vt:lpstr>四种方式</vt:lpstr>
      <vt:lpstr>Docker 网络---重点</vt:lpstr>
      <vt:lpstr>配置Docker守护进程iptables和IP转发设置</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Docker负载均衡</dc:title>
  <dc:creator>lai yang</dc:creator>
  <cp:lastModifiedBy>     </cp:lastModifiedBy>
  <cp:revision>8</cp:revision>
  <dcterms:created xsi:type="dcterms:W3CDTF">2021-01-19T08:00:00Z</dcterms:created>
  <dcterms:modified xsi:type="dcterms:W3CDTF">2023-03-17T07:37:24Z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D8F76ACA7592444684E8C4776F48973A</vt:lpwstr>
  </property>
  <property fmtid="{D5CDD505-2E9C-101B-9397-08002B2CF9AE}" pid="3" name="KSOProductBuildVer">
    <vt:lpwstr>2052-11.1.0.12970</vt:lpwstr>
  </property>
</Properties>
</file>